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80" r:id="rId2"/>
    <p:sldId id="258" r:id="rId3"/>
    <p:sldId id="259" r:id="rId4"/>
    <p:sldId id="260" r:id="rId5"/>
    <p:sldId id="262" r:id="rId6"/>
    <p:sldId id="263" r:id="rId7"/>
    <p:sldId id="264" r:id="rId8"/>
    <p:sldId id="265" r:id="rId9"/>
    <p:sldId id="267" r:id="rId10"/>
    <p:sldId id="269" r:id="rId11"/>
    <p:sldId id="270" r:id="rId12"/>
    <p:sldId id="274" r:id="rId13"/>
    <p:sldId id="275" r:id="rId14"/>
    <p:sldId id="282" r:id="rId15"/>
    <p:sldId id="278" r:id="rId16"/>
    <p:sldId id="298" r:id="rId17"/>
    <p:sldId id="284" r:id="rId18"/>
    <p:sldId id="285" r:id="rId19"/>
    <p:sldId id="286" r:id="rId20"/>
    <p:sldId id="289" r:id="rId21"/>
    <p:sldId id="290" r:id="rId22"/>
    <p:sldId id="291" r:id="rId23"/>
    <p:sldId id="292" r:id="rId24"/>
    <p:sldId id="294" r:id="rId25"/>
    <p:sldId id="29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C949C761-19FF-4B90-AF9B-6C1FD37C8475}">
          <p14:sldIdLst/>
        </p14:section>
        <p14:section name="Untitled Section" id="{303C6D02-4A5E-4765-AA2C-1E0A429F7339}">
          <p14:sldIdLst/>
        </p14:section>
        <p14:section name="Untitled Section" id="{37C95A45-D597-4578-806A-795377A7D677}">
          <p14:sldIdLst>
            <p14:sldId id="280"/>
            <p14:sldId id="258"/>
            <p14:sldId id="259"/>
            <p14:sldId id="260"/>
            <p14:sldId id="262"/>
            <p14:sldId id="263"/>
            <p14:sldId id="264"/>
            <p14:sldId id="265"/>
            <p14:sldId id="267"/>
            <p14:sldId id="269"/>
            <p14:sldId id="270"/>
            <p14:sldId id="274"/>
            <p14:sldId id="275"/>
            <p14:sldId id="282"/>
            <p14:sldId id="278"/>
            <p14:sldId id="298"/>
            <p14:sldId id="284"/>
            <p14:sldId id="285"/>
            <p14:sldId id="286"/>
            <p14:sldId id="289"/>
            <p14:sldId id="290"/>
            <p14:sldId id="291"/>
            <p14:sldId id="292"/>
            <p14:sldId id="294"/>
            <p14:sldId id="29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856" autoAdjust="0"/>
  </p:normalViewPr>
  <p:slideViewPr>
    <p:cSldViewPr>
      <p:cViewPr>
        <p:scale>
          <a:sx n="74" d="100"/>
          <a:sy n="74" d="100"/>
        </p:scale>
        <p:origin x="-104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17" name="Footer Placeholder 16"/>
          <p:cNvSpPr>
            <a:spLocks noGrp="1"/>
          </p:cNvSpPr>
          <p:nvPr>
            <p:ph type="ftr" sz="quarter" idx="11"/>
          </p:nvPr>
        </p:nvSpPr>
        <p:spPr/>
        <p:txBody>
          <a:bodyPr/>
          <a:lstStyle/>
          <a:p>
            <a:endParaRPr kumimoji="0" lang="en-US"/>
          </a:p>
        </p:txBody>
      </p:sp>
      <p:sp>
        <p:nvSpPr>
          <p:cNvPr id="29" name="Slide Number Placeholder 28"/>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7924800" y="6416675"/>
            <a:ext cx="762000" cy="365125"/>
          </a:xfrm>
        </p:spPr>
        <p:txBody>
          <a:bodyPr/>
          <a:lstStyle/>
          <a:p>
            <a:fld id="{69E29E33-B620-47F9-BB04-8846C2A5AFC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5/21/2019</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eaLnBrk="1" latinLnBrk="0" hangingPunct="1"/>
            <a:fld id="{7CB97365-EBCA-4027-87D5-99FC1D4DF0BB}" type="datetimeFigureOut">
              <a:rPr lang="en-US" smtClean="0"/>
              <a:pPr eaLnBrk="1" latinLnBrk="0" hangingPunct="1"/>
              <a:t>5/21/2019</a:t>
            </a:fld>
            <a:endParaRPr lang="en-US">
              <a:solidFill>
                <a:schemeClr val="tx1">
                  <a:shade val="50000"/>
                </a:scheme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kumimoji="0" lang="en-US">
              <a:solidFill>
                <a:schemeClr val="tx1">
                  <a:shade val="50000"/>
                </a:scheme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9E29E33-B620-47F9-BB04-8846C2A5AFCC}" type="slidenum">
              <a:rPr kumimoji="0" lang="en-US" smtClean="0"/>
              <a:pPr eaLnBrk="1" latinLnBrk="0" hangingPunct="1"/>
              <a:t>‹#›</a:t>
            </a:fld>
            <a:endParaRPr kumimoji="0" lang="en-US" dirty="0">
              <a:solidFill>
                <a:schemeClr val="tx1">
                  <a:shade val="50000"/>
                </a:schemeClr>
              </a:solidFill>
            </a:endParaRP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fa.wikipedia.org/wiki/%D9%85%D8%AF%D8%B1%D8%B3%D9%87" TargetMode="External"/><Relationship Id="rId2" Type="http://schemas.openxmlformats.org/officeDocument/2006/relationships/hyperlink" Target="https://fa.wikipedia.org/wiki/%D8%A7%DB%8C%D8%B1%D8%A7%D9%86"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fa.wikipedia.org/wiki/%D8%AC%D8%B1%D9%88%D9%85_%D8%A8%D8%B1%D9%88%D9%86%D8%B1" TargetMode="External"/><Relationship Id="rId2" Type="http://schemas.openxmlformats.org/officeDocument/2006/relationships/hyperlink" Target="https://fa.wikipedia.org/wiki/%D9%85%D8%B9%D9%84%D9%85"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fa-IR" dirty="0" smtClean="0">
                <a:effectLst/>
              </a:rPr>
              <a:t>به نام خدا </a:t>
            </a:r>
            <a:endParaRPr lang="en-US" dirty="0">
              <a:effectLst/>
            </a:endParaRPr>
          </a:p>
        </p:txBody>
      </p:sp>
      <p:sp>
        <p:nvSpPr>
          <p:cNvPr id="3" name="Content Placeholder 2"/>
          <p:cNvSpPr>
            <a:spLocks noGrp="1"/>
          </p:cNvSpPr>
          <p:nvPr>
            <p:ph idx="1"/>
          </p:nvPr>
        </p:nvSpPr>
        <p:spPr>
          <a:xfrm>
            <a:off x="457200" y="1219200"/>
            <a:ext cx="8229600" cy="4709160"/>
          </a:xfrm>
        </p:spPr>
        <p:txBody>
          <a:bodyPr>
            <a:normAutofit/>
          </a:bodyPr>
          <a:lstStyle/>
          <a:p>
            <a:pPr marL="137160" indent="0" algn="r">
              <a:buNone/>
            </a:pPr>
            <a:r>
              <a:rPr lang="fa-IR" sz="4000" dirty="0" smtClean="0"/>
              <a:t> </a:t>
            </a:r>
          </a:p>
          <a:p>
            <a:pPr algn="ctr"/>
            <a:r>
              <a:rPr lang="fa-IR" sz="4000" dirty="0" smtClean="0"/>
              <a:t>موضوع : تحلیل اموزش کشور </a:t>
            </a:r>
          </a:p>
          <a:p>
            <a:pPr algn="ctr"/>
            <a:r>
              <a:rPr lang="fa-IR" sz="4000" dirty="0" smtClean="0"/>
              <a:t>گرداورندگان : بهاره یوسف نژاد و افاق فتحی </a:t>
            </a:r>
          </a:p>
          <a:p>
            <a:pPr algn="ctr"/>
            <a:r>
              <a:rPr lang="fa-IR" sz="4000" dirty="0" smtClean="0"/>
              <a:t>استاد مربوطه : مستولی زاده </a:t>
            </a:r>
            <a:endParaRPr lang="en-US" sz="4000" dirty="0"/>
          </a:p>
        </p:txBody>
      </p:sp>
    </p:spTree>
    <p:extLst>
      <p:ext uri="{BB962C8B-B14F-4D97-AF65-F5344CB8AC3E}">
        <p14:creationId xmlns:p14="http://schemas.microsoft.com/office/powerpoint/2010/main" val="2122331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0" y="1524000"/>
            <a:ext cx="4572000" cy="4154984"/>
          </a:xfrm>
          <a:prstGeom prst="rect">
            <a:avLst/>
          </a:prstGeom>
        </p:spPr>
        <p:txBody>
          <a:bodyPr>
            <a:spAutoFit/>
          </a:bodyPr>
          <a:lstStyle/>
          <a:p>
            <a:pPr algn="r"/>
            <a:r>
              <a:rPr lang="fa-IR" sz="2400" dirty="0"/>
              <a:t>از طریق مطالعه چندین تجربه آموزشی در کشورهای مختلف، برخی از پیشنهادات و ایده‌هایی که به مسئولین و متولیان امر تعلیم و تربیت و در راس آنها وزیر محترم آموزش و پروش ارائه می‌شود، می تواند به توسعه آموزش و پرورش در عراق کمک کند و همانطور که در تجارب برخی از کشورها حاصل شد، قطعا پیشرفت آموزش و پرورش به نفع رشد اقتصادی و توسعه جامعه خواهد بود. اما مهمترین ایده ها و پیشنهادها عبارتند از:</a:t>
            </a:r>
            <a:endParaRPr lang="en-US" sz="2400" dirty="0"/>
          </a:p>
        </p:txBody>
      </p:sp>
    </p:spTree>
    <p:extLst>
      <p:ext uri="{BB962C8B-B14F-4D97-AF65-F5344CB8AC3E}">
        <p14:creationId xmlns:p14="http://schemas.microsoft.com/office/powerpoint/2010/main" val="4039822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86891" y="893619"/>
            <a:ext cx="4572000" cy="4893647"/>
          </a:xfrm>
          <a:prstGeom prst="rect">
            <a:avLst/>
          </a:prstGeom>
        </p:spPr>
        <p:txBody>
          <a:bodyPr>
            <a:spAutoFit/>
          </a:bodyPr>
          <a:lstStyle/>
          <a:p>
            <a:pPr algn="ctr" rtl="1"/>
            <a:r>
              <a:rPr lang="fa-IR" sz="2400" dirty="0" smtClean="0"/>
              <a:t>1-ایجاد </a:t>
            </a:r>
            <a:r>
              <a:rPr lang="fa-IR" sz="2400" dirty="0"/>
              <a:t>یک سیستم تشویقی جدید که </a:t>
            </a:r>
            <a:r>
              <a:rPr lang="fa-IR" sz="2400" b="1" dirty="0"/>
              <a:t>در جهت ایجاد انگیزه در معلمان و مدیران عمل می‌کند، تا تمام سعی و تلاش خود را در اثنای تعلیم و ت</a:t>
            </a:r>
            <a:r>
              <a:rPr lang="fa-IR" sz="2400" dirty="0"/>
              <a:t>ربیت به‌کار ببندند، به عنوان مثال: معلمی که به درصد قبولی بالایی در امتحانات عمومی دست یابد، بورس تحصیلی کارشناسی ارشد به او اعطا گردد و یا مبلغی پول نقد به وی پرداخت شود، و همچنین پاداشی به مدیران مدارسی تعلق بگیرد که عملکرد آنها در امتحانات از درصد قبولی بالایی برخوردار باشد، آن‌گونه که در آمریکا عمل می‌کنند.</a:t>
            </a:r>
          </a:p>
          <a:p>
            <a:pPr rtl="1"/>
            <a:endParaRPr lang="fa-IR" sz="2400" dirty="0"/>
          </a:p>
        </p:txBody>
      </p:sp>
    </p:spTree>
    <p:extLst>
      <p:ext uri="{BB962C8B-B14F-4D97-AF65-F5344CB8AC3E}">
        <p14:creationId xmlns:p14="http://schemas.microsoft.com/office/powerpoint/2010/main" val="234216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914400"/>
            <a:ext cx="4572000" cy="5262979"/>
          </a:xfrm>
          <a:prstGeom prst="rect">
            <a:avLst/>
          </a:prstGeom>
        </p:spPr>
        <p:txBody>
          <a:bodyPr>
            <a:spAutoFit/>
          </a:bodyPr>
          <a:lstStyle/>
          <a:p>
            <a:pPr algn="r" rtl="1"/>
            <a:r>
              <a:rPr lang="fa-IR" sz="2400" dirty="0" smtClean="0"/>
              <a:t>2-تغییر </a:t>
            </a:r>
            <a:r>
              <a:rPr lang="fa-IR" sz="2400" dirty="0"/>
              <a:t>و تحول از سیستم آموزش مستقیم، به سیستم آموزش غیرمستقیم، به مطرح کردن افکار و ایده‌ها و معلومات از طرف معلم ارتباط دارد، و بر ارائه و آموزش مهارت‌های فردی به یادگیرنده، حل مسئله و کار گروهی متمرکز است. بطوریکه همه کشورهایی که به رتبه‌های برتری در آزمون‌های بین المللی دست یافته‌اند، و کشورهای توسعه یافته هم، نظام آموزش و پرورش غیرمستقیم را اعمال می‌کنند.</a:t>
            </a:r>
          </a:p>
          <a:p>
            <a:pPr rtl="1"/>
            <a:r>
              <a:rPr lang="fa-IR" sz="2400" dirty="0"/>
              <a:t>3</a:t>
            </a:r>
            <a:r>
              <a:rPr lang="fa-IR" sz="2400" dirty="0" smtClean="0"/>
              <a:t>- </a:t>
            </a:r>
            <a:r>
              <a:rPr lang="fa-IR" sz="2400" dirty="0"/>
              <a:t>لغو برنامه‌های درسی زیستی و کاربردی از سیستم آموزشی؛ چرا که این سیستم بی‌اثر است، و در بسیاری از کشورهای توسعه یافته اجرا نمی‌شود.</a:t>
            </a:r>
          </a:p>
        </p:txBody>
      </p:sp>
    </p:spTree>
    <p:extLst>
      <p:ext uri="{BB962C8B-B14F-4D97-AF65-F5344CB8AC3E}">
        <p14:creationId xmlns:p14="http://schemas.microsoft.com/office/powerpoint/2010/main" val="958283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0" y="903698"/>
            <a:ext cx="4572000" cy="5632311"/>
          </a:xfrm>
          <a:prstGeom prst="rect">
            <a:avLst/>
          </a:prstGeom>
        </p:spPr>
        <p:txBody>
          <a:bodyPr>
            <a:spAutoFit/>
          </a:bodyPr>
          <a:lstStyle/>
          <a:p>
            <a:pPr rtl="1"/>
            <a:r>
              <a:rPr lang="fa-IR" sz="2400" dirty="0" smtClean="0"/>
              <a:t>4- لغو </a:t>
            </a:r>
            <a:r>
              <a:rPr lang="fa-IR" sz="2400" dirty="0"/>
              <a:t>امتحانات عمومی فعلی، زیرا آنها امتحانات بی‌اثر هستند، و تنها توانایی دانش‌آموزان را در حفظ کردن محتوا می‌سنجند، در حالی‌که نظام‌های آموزشی جهانی دارای سیستم‌های سنجشی هستند که مهارت‌های برتر دانش‌آموزان را می‌سنجند، و توانایی‌های ذهنی آنان را به چالش می‌کشند و توانایی دانش‌آموزان را برای درک، تجزیه و تحلیل و بکارگیری مواد درسی </a:t>
            </a:r>
            <a:r>
              <a:rPr lang="fa-IR" sz="2400" dirty="0" smtClean="0"/>
              <a:t>می‌سنجند. 5- </a:t>
            </a:r>
            <a:r>
              <a:rPr lang="fa-IR" sz="2400" dirty="0"/>
              <a:t>ایجاد تغییرات قابل توجهی در برنامه‌های درسی مدارس که دیگر تناسبی با فضای عصر حاضر ندارند، و بر تدوین برنامه‌های درسی که معلومات و ایده‌های جدیدی را در اختیار دانش‌آموزان قرار می‌دهد که توانایی‌های ذهنی آنان را به چالش </a:t>
            </a:r>
            <a:r>
              <a:rPr lang="fa-IR" sz="2400" dirty="0" smtClean="0"/>
              <a:t>بکشد</a:t>
            </a:r>
            <a:r>
              <a:rPr lang="fa-IR" sz="2400" dirty="0"/>
              <a:t>.</a:t>
            </a:r>
          </a:p>
        </p:txBody>
      </p:sp>
    </p:spTree>
    <p:extLst>
      <p:ext uri="{BB962C8B-B14F-4D97-AF65-F5344CB8AC3E}">
        <p14:creationId xmlns:p14="http://schemas.microsoft.com/office/powerpoint/2010/main" val="1125988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58291" y="533400"/>
            <a:ext cx="4572000" cy="5632311"/>
          </a:xfrm>
          <a:prstGeom prst="rect">
            <a:avLst/>
          </a:prstGeom>
        </p:spPr>
        <p:txBody>
          <a:bodyPr>
            <a:spAutoFit/>
          </a:bodyPr>
          <a:lstStyle/>
          <a:p>
            <a:r>
              <a:rPr lang="fa-IR" sz="2400" dirty="0"/>
              <a:t>وضعیت پرورش تفکر در مدارس ایران</a:t>
            </a:r>
            <a:r>
              <a:rPr lang="fa-IR" sz="2400" dirty="0" smtClean="0"/>
              <a:t>[]</a:t>
            </a:r>
            <a:endParaRPr lang="fa-IR" sz="2400" dirty="0"/>
          </a:p>
          <a:p>
            <a:r>
              <a:rPr lang="fa-IR" sz="2400" dirty="0"/>
              <a:t>در نظام آموزشی </a:t>
            </a:r>
            <a:r>
              <a:rPr lang="fa-IR" sz="2400" dirty="0">
                <a:hlinkClick r:id="rId2" tooltip="ایران"/>
              </a:rPr>
              <a:t>ایران</a:t>
            </a:r>
            <a:r>
              <a:rPr lang="fa-IR" sz="2400" dirty="0"/>
              <a:t> هرچند که در ظاهر به پرورش تفکر اهمیت داده می‌شود و از اهداف آموزشی به حساب می‌آید ولی در عمل وضعیت به گونه‌ای دیگر است.</a:t>
            </a:r>
          </a:p>
          <a:p>
            <a:r>
              <a:rPr lang="fa-IR" sz="2400" dirty="0">
                <a:hlinkClick r:id="rId3" tooltip="مدرسه"/>
              </a:rPr>
              <a:t>مدرسه‌ها</a:t>
            </a:r>
            <a:r>
              <a:rPr lang="fa-IR" sz="2400" dirty="0"/>
              <a:t>، امروزه در ایران با انتقال فراوان مفاهیم تکراری بی‌معنا، فرصت اندیشیدن را از شاگردان گرفته‌اند. در حقیقت نظام آموزشی ایران فقط به کتاب‌های درسی و حفظ کردن آن‌ها توسط دانش‌آموزان اهمیت می‌دهد. این در حالی است که تنها انتقال اطلاعات برای اندیشیدن کافی نیست. اندیشیدن نیز هدف نیست بلکه وسیله‌ای برای شناخت حقیقی است.</a:t>
            </a:r>
          </a:p>
          <a:p>
            <a:endParaRPr lang="fa-IR" sz="2400" dirty="0"/>
          </a:p>
        </p:txBody>
      </p:sp>
    </p:spTree>
    <p:extLst>
      <p:ext uri="{BB962C8B-B14F-4D97-AF65-F5344CB8AC3E}">
        <p14:creationId xmlns:p14="http://schemas.microsoft.com/office/powerpoint/2010/main" val="370426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219200"/>
            <a:ext cx="4572000" cy="4154984"/>
          </a:xfrm>
          <a:prstGeom prst="rect">
            <a:avLst/>
          </a:prstGeom>
        </p:spPr>
        <p:txBody>
          <a:bodyPr>
            <a:spAutoFit/>
          </a:bodyPr>
          <a:lstStyle/>
          <a:p>
            <a:pPr algn="ctr"/>
            <a:endParaRPr lang="fa-IR" sz="2400" dirty="0"/>
          </a:p>
          <a:p>
            <a:pPr algn="ctr"/>
            <a:r>
              <a:rPr lang="fa-IR" sz="2400" dirty="0"/>
              <a:t>علت اصلی شکست و ناکامی بیشتر </a:t>
            </a:r>
            <a:r>
              <a:rPr lang="fa-IR" sz="2400" dirty="0">
                <a:hlinkClick r:id="rId2" tooltip="معلم"/>
              </a:rPr>
              <a:t>معلمان</a:t>
            </a:r>
            <a:r>
              <a:rPr lang="fa-IR" sz="2400" dirty="0"/>
              <a:t> در برابر نوآوری‌های آموزشی به‌ویژه پرورش تفکر، باورهای غلط و از پیش‌ساختهٔ آنان است. مثلاً معلمان به جای اینکه روش آموختن و اندیشیدن را به شاگردان بیاموزند، آنان را در مقابل دانسته‌ها و واقعیت‌های علمی قرار می‌دهند. به عقیده </a:t>
            </a:r>
            <a:r>
              <a:rPr lang="fa-IR" sz="2400" dirty="0">
                <a:hlinkClick r:id="rId3" tooltip="جروم برونر"/>
              </a:rPr>
              <a:t>جروم برونر</a:t>
            </a:r>
            <a:r>
              <a:rPr lang="fa-IR" sz="2400" dirty="0"/>
              <a:t> مهم نیست که شاگردان چه می‌آموزند بلکه مهم این است که </a:t>
            </a:r>
            <a:r>
              <a:rPr lang="fa-IR" sz="2400" dirty="0" smtClean="0"/>
              <a:t>چگونه</a:t>
            </a:r>
            <a:r>
              <a:rPr lang="en-US" sz="2400" dirty="0" smtClean="0"/>
              <a:t> </a:t>
            </a:r>
            <a:r>
              <a:rPr lang="fa-IR" sz="2400" dirty="0" smtClean="0"/>
              <a:t>می‌آموزند</a:t>
            </a:r>
            <a:endParaRPr lang="fa-IR" sz="2400" dirty="0"/>
          </a:p>
        </p:txBody>
      </p:sp>
    </p:spTree>
    <p:extLst>
      <p:ext uri="{BB962C8B-B14F-4D97-AF65-F5344CB8AC3E}">
        <p14:creationId xmlns:p14="http://schemas.microsoft.com/office/powerpoint/2010/main" val="3444029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p:txBody>
          <a:bodyPr>
            <a:normAutofit/>
          </a:bodyPr>
          <a:lstStyle/>
          <a:p>
            <a:r>
              <a:rPr lang="fa-IR" sz="2800" dirty="0" smtClean="0"/>
              <a:t>تفاوت سیستم اموزشی امریکا با ایران چیست ؟</a:t>
            </a:r>
            <a:endParaRPr lang="en-US" sz="2800" dirty="0"/>
          </a:p>
        </p:txBody>
      </p:sp>
      <p:sp>
        <p:nvSpPr>
          <p:cNvPr id="3" name="Content Placeholder 2"/>
          <p:cNvSpPr>
            <a:spLocks noGrp="1"/>
          </p:cNvSpPr>
          <p:nvPr>
            <p:ph idx="1"/>
          </p:nvPr>
        </p:nvSpPr>
        <p:spPr>
          <a:xfrm>
            <a:off x="533400" y="1828800"/>
            <a:ext cx="8229600" cy="3733800"/>
          </a:xfrm>
        </p:spPr>
        <p:txBody>
          <a:bodyPr>
            <a:normAutofit/>
          </a:bodyPr>
          <a:lstStyle/>
          <a:p>
            <a:r>
              <a:rPr lang="fa-IR" sz="2400" dirty="0" smtClean="0"/>
              <a:t> </a:t>
            </a:r>
          </a:p>
          <a:p>
            <a:pPr marL="137160" indent="0">
              <a:buNone/>
            </a:pPr>
            <a:r>
              <a:rPr lang="fa-IR" sz="2400" dirty="0" smtClean="0"/>
              <a:t>سالهاست در امریکا کتابی منتشر نمی شود و هر دانش اموز یک تبلت </a:t>
            </a:r>
          </a:p>
          <a:p>
            <a:pPr marL="137160" indent="0">
              <a:buNone/>
            </a:pPr>
            <a:r>
              <a:rPr lang="fa-IR" sz="2400" dirty="0" smtClean="0"/>
              <a:t>  دارد و تنها یک کتاب مرجع منابع درسی به صورت انلاین به روز میشود در مدرسه سعی میشود میز گرد یا کلاس های گروهی تشکیل شود تا دانش اموزان کار گروهی را یاد بگیرند </a:t>
            </a:r>
            <a:endParaRPr lang="en-US" sz="2400" dirty="0"/>
          </a:p>
        </p:txBody>
      </p:sp>
    </p:spTree>
    <p:extLst>
      <p:ext uri="{BB962C8B-B14F-4D97-AF65-F5344CB8AC3E}">
        <p14:creationId xmlns:p14="http://schemas.microsoft.com/office/powerpoint/2010/main" val="1151914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7562" y="1066800"/>
            <a:ext cx="4572000" cy="4893647"/>
          </a:xfrm>
          <a:prstGeom prst="rect">
            <a:avLst/>
          </a:prstGeom>
        </p:spPr>
        <p:txBody>
          <a:bodyPr>
            <a:spAutoFit/>
          </a:bodyPr>
          <a:lstStyle/>
          <a:p>
            <a:pPr algn="r"/>
            <a:r>
              <a:rPr lang="fa-IR" sz="2400" dirty="0"/>
              <a:t> یکی از ویژگی هایی که نظام آموزشی </a:t>
            </a:r>
            <a:r>
              <a:rPr lang="fa-IR" sz="2400" dirty="0" smtClean="0"/>
              <a:t>امریکا دارد </a:t>
            </a:r>
            <a:r>
              <a:rPr lang="fa-IR" sz="2400" dirty="0"/>
              <a:t>این است که رسیدگی به وضعیت تحصیلی  هر دانش آموز بر اساس ویژگی های شخصی آن رسیدگی می شود و امتحانات پایان ترم بی معنا است. زیرا که تمام دانش آموزان بر اساس یک معیار سنجیده نمی شوند. اگر دانش آموزی مشکلی در یادگیری و پیشرفت داشت، گروهی مامور می شوند تا علت آن را ریشه یابی کنند و در صورت نیاز به صورتی که  دانش آموز دچار ناراحتی نشود  او را  در کلاس هایی با جمعیت کمتر قرار می دهند  و همان درس را با توجه به درک او به وی می آموزند.»</a:t>
            </a:r>
            <a:endParaRPr lang="en-US" sz="2400" dirty="0"/>
          </a:p>
        </p:txBody>
      </p:sp>
    </p:spTree>
    <p:extLst>
      <p:ext uri="{BB962C8B-B14F-4D97-AF65-F5344CB8AC3E}">
        <p14:creationId xmlns:p14="http://schemas.microsoft.com/office/powerpoint/2010/main" val="17907885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1600200"/>
            <a:ext cx="4572000" cy="3785652"/>
          </a:xfrm>
          <a:prstGeom prst="rect">
            <a:avLst/>
          </a:prstGeom>
        </p:spPr>
        <p:txBody>
          <a:bodyPr>
            <a:spAutoFit/>
          </a:bodyPr>
          <a:lstStyle/>
          <a:p>
            <a:pPr algn="r" rtl="1" fontAlgn="base"/>
            <a:r>
              <a:rPr lang="fa-IR" sz="2400" dirty="0"/>
              <a:t> سال هاست که در آمریکا کتابی منتشر نمی شود. برای هر دانش آموز  یک تبلت وجود دارد  وتنها یک کتاب، آن یک کتاب هم در مدرسه وجود دارد. منابع درسی به صورت آنلاین به  روز می شوند. البته ممکن است برای برخی دروس کتاب هایی ارائه شود که آن کتاب هم حالت کتاب مرجع دارد و بچه ها تنها از آن در مدرسه استفاده می کنند و  همراه خود به خانه نمی آورند.»</a:t>
            </a:r>
          </a:p>
          <a:p>
            <a:pPr algn="r" rtl="1" fontAlgn="base"/>
            <a:r>
              <a:rPr lang="fa-IR" sz="2400" dirty="0"/>
              <a:t>*معلمان هر سه ماه یکبار به روز می شوند</a:t>
            </a:r>
          </a:p>
        </p:txBody>
      </p:sp>
    </p:spTree>
    <p:extLst>
      <p:ext uri="{BB962C8B-B14F-4D97-AF65-F5344CB8AC3E}">
        <p14:creationId xmlns:p14="http://schemas.microsoft.com/office/powerpoint/2010/main" val="2498778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662970"/>
            <a:ext cx="4572000" cy="1569660"/>
          </a:xfrm>
          <a:prstGeom prst="rect">
            <a:avLst/>
          </a:prstGeom>
        </p:spPr>
        <p:txBody>
          <a:bodyPr>
            <a:spAutoFit/>
          </a:bodyPr>
          <a:lstStyle/>
          <a:p>
            <a:pPr algn="ctr" rtl="1" fontAlgn="base"/>
            <a:r>
              <a:rPr lang="fa-IR" sz="2400" dirty="0" smtClean="0"/>
              <a:t>*بیشتر قوانین آموزشی منطقه ای است نه کشوری</a:t>
            </a:r>
          </a:p>
          <a:p>
            <a:pPr algn="ctr"/>
            <a:r>
              <a:rPr lang="fa-IR" sz="2400" dirty="0"/>
              <a:t/>
            </a:r>
            <a:br>
              <a:rPr lang="fa-IR" sz="2400" dirty="0"/>
            </a:br>
            <a:endParaRPr lang="en-US" sz="2400" dirty="0"/>
          </a:p>
        </p:txBody>
      </p:sp>
      <p:sp>
        <p:nvSpPr>
          <p:cNvPr id="4" name="Rectangle 3"/>
          <p:cNvSpPr/>
          <p:nvPr/>
        </p:nvSpPr>
        <p:spPr>
          <a:xfrm>
            <a:off x="2438400" y="1600200"/>
            <a:ext cx="4544291" cy="4893647"/>
          </a:xfrm>
          <a:prstGeom prst="rect">
            <a:avLst/>
          </a:prstGeom>
        </p:spPr>
        <p:txBody>
          <a:bodyPr wrap="square">
            <a:spAutoFit/>
          </a:bodyPr>
          <a:lstStyle/>
          <a:p>
            <a:pPr rtl="1" fontAlgn="base"/>
            <a:r>
              <a:rPr lang="fa-IR" sz="2400" dirty="0"/>
              <a:t> تغییرات خیلی سریع رخ نمی دهد بلکه گروهی برای اعمال و تحقیقات در خصوص تغییراتی که لازم است، مامور می شوند و پس از انجام بررسی  های گسترده برخی تغییرات جزئی در نظام آموزش و پرورش اعمال می شود. البته باید گفت که برخی قوانین برای کل کشور است و برخی قوانین توسط آموزش و پرورش منطقه اعمال می شود و تقریبا هر منطقه سیستم خاص خود برای آموزش برگرفته از فضای منطقه و شرایط را دارد . »</a:t>
            </a:r>
          </a:p>
          <a:p>
            <a:pPr rtl="1" fontAlgn="base"/>
            <a:r>
              <a:rPr lang="fa-IR" sz="2400" dirty="0"/>
              <a:t>*دانش آموزان موظف به نیم ساعت کتابخوانی در روز هستند</a:t>
            </a:r>
          </a:p>
        </p:txBody>
      </p:sp>
    </p:spTree>
    <p:extLst>
      <p:ext uri="{BB962C8B-B14F-4D97-AF65-F5344CB8AC3E}">
        <p14:creationId xmlns:p14="http://schemas.microsoft.com/office/powerpoint/2010/main" val="2034777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38200"/>
            <a:ext cx="7315200" cy="5262979"/>
          </a:xfrm>
          <a:prstGeom prst="rect">
            <a:avLst/>
          </a:prstGeom>
        </p:spPr>
        <p:txBody>
          <a:bodyPr wrap="square">
            <a:spAutoFit/>
          </a:bodyPr>
          <a:lstStyle/>
          <a:p>
            <a:pPr algn="ctr" rtl="1"/>
            <a:r>
              <a:rPr lang="fa-IR" sz="2400" dirty="0"/>
              <a:t>پنج کشور در جهان وجود دارند که رتبه نخست را در زمینه آموزش ابتدایی، دارا هستند، و رتبه‌بندی این کشورها بر اساس ضریب همبستگی پیرسون در خصوص آموزش، مهارت‌های شناختی و پیشرفت تحصیلی جهانی صورت گرفته است، که به نوبه خود، برتری کشورها را بر اساس چندین آزمون بین المللی تعیین کرد، از جمله:</a:t>
            </a:r>
          </a:p>
          <a:p>
            <a:pPr algn="ctr" rtl="1"/>
            <a:r>
              <a:rPr lang="fa-IR" sz="2400" dirty="0"/>
              <a:t>– آزمون بین المللی پیشرفت سواد خواندن و نوشتن (پرلز)</a:t>
            </a:r>
          </a:p>
          <a:p>
            <a:pPr algn="ctr" rtl="1"/>
            <a:r>
              <a:rPr lang="fa-IR" sz="2400" dirty="0"/>
              <a:t>– سنجش روند بین المللی آموزش ریاضیات و علوم (تیمز)</a:t>
            </a:r>
          </a:p>
          <a:p>
            <a:pPr algn="ctr" rtl="1"/>
            <a:r>
              <a:rPr lang="fa-IR" sz="2400" dirty="0"/>
              <a:t>– برنامه بین المللی ارزیابی دانش آموزان (پیزا)</a:t>
            </a:r>
          </a:p>
          <a:p>
            <a:pPr algn="ctr" rtl="1"/>
            <a:r>
              <a:rPr lang="fa-IR" sz="2400" dirty="0"/>
              <a:t>رتبه‌بندی ده کشور برتر بدین ترتیب است: كره جنوبي رتبه نخست، ژاپن در رتبه دوم، پس از آن سنگاپور در رتبه سوم، هنگ‌كنگ در رتبه چهارم، اما فنلاند پس از آنکه در سال های گذشته در صدر قرار داشت، در مرتبه پنجم قرار گرفت، بریتانیا رتبه ششم را به خود اختصاص داد، و پس از آن کانادا در رتبه هفتم جای دارد، بعد از آن هلند در رتبه هشتم، ایرلند در رتبه نهم، و لهستان در رتبه دهم قرار دارد.</a:t>
            </a:r>
          </a:p>
        </p:txBody>
      </p:sp>
    </p:spTree>
    <p:extLst>
      <p:ext uri="{BB962C8B-B14F-4D97-AF65-F5344CB8AC3E}">
        <p14:creationId xmlns:p14="http://schemas.microsoft.com/office/powerpoint/2010/main" val="15870144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1888761"/>
            <a:ext cx="4492052" cy="3046988"/>
          </a:xfrm>
          <a:prstGeom prst="rect">
            <a:avLst/>
          </a:prstGeom>
        </p:spPr>
        <p:txBody>
          <a:bodyPr wrap="square">
            <a:spAutoFit/>
          </a:bodyPr>
          <a:lstStyle/>
          <a:p>
            <a:pPr rtl="1" fontAlgn="base"/>
            <a:r>
              <a:rPr lang="fa-IR" sz="2400" dirty="0" smtClean="0"/>
              <a:t>(تا </a:t>
            </a:r>
            <a:r>
              <a:rPr lang="fa-IR" sz="2400" dirty="0"/>
              <a:t>کلاس هشتم </a:t>
            </a:r>
            <a:r>
              <a:rPr lang="fa-IR" sz="2400" dirty="0" smtClean="0"/>
              <a:t>جهشی ممنوع است) </a:t>
            </a:r>
            <a:r>
              <a:rPr lang="fa-IR" sz="2400" dirty="0"/>
              <a:t>ولی وقتی دانش آموزان به هشتم می رسند اگر نمرات مناسبی داشته باشند می توانند در کنار کتاب های دبیرستان تا 20 واحد دانشگاهی را نیز بگذرانند تا بتوانند زودتر به پایان سال های تحصیلی خود برسند .</a:t>
            </a:r>
          </a:p>
          <a:p>
            <a:pPr rtl="1" fontAlgn="base"/>
            <a:r>
              <a:rPr lang="fa-IR" sz="2400" dirty="0"/>
              <a:t>*معلم حق ندارد معلم خصوصی دانش آموزش شود</a:t>
            </a:r>
          </a:p>
        </p:txBody>
      </p:sp>
    </p:spTree>
    <p:extLst>
      <p:ext uri="{BB962C8B-B14F-4D97-AF65-F5344CB8AC3E}">
        <p14:creationId xmlns:p14="http://schemas.microsoft.com/office/powerpoint/2010/main" val="3150281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38200"/>
            <a:ext cx="4724400" cy="5262979"/>
          </a:xfrm>
          <a:prstGeom prst="rect">
            <a:avLst/>
          </a:prstGeom>
        </p:spPr>
        <p:txBody>
          <a:bodyPr wrap="square">
            <a:spAutoFit/>
          </a:bodyPr>
          <a:lstStyle/>
          <a:p>
            <a:pPr algn="r"/>
            <a:r>
              <a:rPr lang="fa-IR" sz="2400" dirty="0"/>
              <a:t>سازمان آموزشی، علمی و فرهنگی ملل متحد (یونسکو) 21 تا 27 آوریل 2013 (هفته اول اردیبهشت 1392) را، هفته جهانی آموزش برای همه اعلام کرده است. در سال 2000 در شهر داکار پایتخت کشور افریقایی سنگال، 164 کشور جهان از جمله کشور ما ایران، همراه با تعدادی از سازمان‌های دولتی و غیردولتی متعهد شدند تا سال 2015 اقدامات جدیدی را در کشورهای خود در زمینه دسترسی به امکانات آموزشی متناسب و با کیفیت برای کودکان، جوانان و بزرگسالان فراهم کنند. تنها دو سال به پایان این دوره 15 ساله باقی مانده است و هنوز معلوم نیست که این برنامه توانسته است به اهداف خود برسد؟</a:t>
            </a:r>
            <a:endParaRPr lang="en-US" sz="2400" dirty="0"/>
          </a:p>
        </p:txBody>
      </p:sp>
    </p:spTree>
    <p:extLst>
      <p:ext uri="{BB962C8B-B14F-4D97-AF65-F5344CB8AC3E}">
        <p14:creationId xmlns:p14="http://schemas.microsoft.com/office/powerpoint/2010/main" val="4003031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8400" y="381000"/>
            <a:ext cx="4572000" cy="6001643"/>
          </a:xfrm>
          <a:prstGeom prst="rect">
            <a:avLst/>
          </a:prstGeom>
        </p:spPr>
        <p:txBody>
          <a:bodyPr>
            <a:spAutoFit/>
          </a:bodyPr>
          <a:lstStyle/>
          <a:p>
            <a:r>
              <a:rPr lang="fa-IR" sz="2400" dirty="0"/>
              <a:t>معلمان فقیر ، آموزش ندیده و بی انگیزه، هرگز نمی توانند کیفیت آموزش را تضمین کنند. بر اساس یک درک غیر تخصصی، ضعیف ترین و کم سوادترین معلمان در دوره ابتدایی به کار گرفته می شوند درحالی که مطابق اصول تعلیم و تربیت، باید از بهترین و آموزش دیده ترین معلمها در دبستانها استفاده شود.</a:t>
            </a:r>
          </a:p>
          <a:p>
            <a:r>
              <a:rPr lang="fa-IR" sz="2400" dirty="0"/>
              <a:t>در کشورهای کمتر توسعه یافته به دلایل فرهنگی، مردان و زنان در انتخاب شغل معلمی از فرصت های برابر برخوردار نیستند و به همین دلیل یونسکو خواستار ایجاد فرصت های برابر برای زنان و مردان در انتخاب شغل معلمی است. آنچه که امسال یونسکو بر آنها تاکید می کند مجموعه ای از این موضوعات مرتبط با هم است.</a:t>
            </a:r>
          </a:p>
        </p:txBody>
      </p:sp>
    </p:spTree>
    <p:extLst>
      <p:ext uri="{BB962C8B-B14F-4D97-AF65-F5344CB8AC3E}">
        <p14:creationId xmlns:p14="http://schemas.microsoft.com/office/powerpoint/2010/main" val="36991611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066801"/>
            <a:ext cx="4724400" cy="4893647"/>
          </a:xfrm>
          <a:prstGeom prst="rect">
            <a:avLst/>
          </a:prstGeom>
        </p:spPr>
        <p:txBody>
          <a:bodyPr wrap="square">
            <a:spAutoFit/>
          </a:bodyPr>
          <a:lstStyle/>
          <a:p>
            <a:pPr algn="r"/>
            <a:r>
              <a:rPr lang="fa-IR" sz="2400" dirty="0"/>
              <a:t>آموزش و پرورش ایران در ارتباط با شعار امسال یونسکو در هفته آموزش برای همه، با چه چالش هایی مواجه است؟ آموزش و پرورش ما با کمبود معلم مواجه نیست، بلکه با توزیع نامناسب معلمان مواجه است که باعث ایجاد نیروی مازاد در مناطق برخوردار و کمبود معلم در برخی مناطق محروم شده است. سیاست های استخدامی این وزارتخانه نتوانسته تا کنون این معضل را حل کند. آموزش و پرورش در زمینه کیفیت آموزشی دچار مشکل است و بخشی از ضعف کیفیت آموزشی، به چگونگی جذب ، آموزش و نگهداشت معلمان برمی گردد.</a:t>
            </a:r>
            <a:endParaRPr lang="en-US" sz="2400" dirty="0"/>
          </a:p>
        </p:txBody>
      </p:sp>
    </p:spTree>
    <p:extLst>
      <p:ext uri="{BB962C8B-B14F-4D97-AF65-F5344CB8AC3E}">
        <p14:creationId xmlns:p14="http://schemas.microsoft.com/office/powerpoint/2010/main" val="1248165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78505" y="1371600"/>
            <a:ext cx="4572000" cy="4154984"/>
          </a:xfrm>
          <a:prstGeom prst="rect">
            <a:avLst/>
          </a:prstGeom>
        </p:spPr>
        <p:txBody>
          <a:bodyPr>
            <a:spAutoFit/>
          </a:bodyPr>
          <a:lstStyle/>
          <a:p>
            <a:pPr algn="ctr"/>
            <a:r>
              <a:rPr lang="fa-IR" sz="2400" dirty="0"/>
              <a:t>اغلب معلمان آموزش های لازم برای حرفه معلمی را ندیده اند و در طول خدمت به ندرت در کلاس های ضمن خدمت، اطلاعات و دانش و روشهای آموزشی خود را بازنگری و اصلاح کرده اند. انگیزه شغلی معلمان و دلبستگی حرفه ای آنها ، پایین است. معلمان در دفتر مدرسه و حتی در کلاس های درس مستقیم و غیر مستقیم نارضایتی خود را از اوضاع معیشتی ابراز می کنند.</a:t>
            </a:r>
          </a:p>
          <a:p>
            <a:pPr algn="ctr"/>
            <a:r>
              <a:rPr lang="fa-IR" sz="2400" dirty="0"/>
              <a:t/>
            </a:r>
            <a:br>
              <a:rPr lang="fa-IR" sz="2400" dirty="0"/>
            </a:br>
            <a:endParaRPr lang="en-US" sz="2400" dirty="0"/>
          </a:p>
        </p:txBody>
      </p:sp>
    </p:spTree>
    <p:extLst>
      <p:ext uri="{BB962C8B-B14F-4D97-AF65-F5344CB8AC3E}">
        <p14:creationId xmlns:p14="http://schemas.microsoft.com/office/powerpoint/2010/main" val="30949247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1295400"/>
            <a:ext cx="5257800" cy="3785652"/>
          </a:xfrm>
          <a:prstGeom prst="rect">
            <a:avLst/>
          </a:prstGeom>
        </p:spPr>
        <p:txBody>
          <a:bodyPr wrap="square">
            <a:spAutoFit/>
          </a:bodyPr>
          <a:lstStyle/>
          <a:p>
            <a:pPr algn="ctr"/>
            <a:r>
              <a:rPr lang="fa-IR" sz="2400" dirty="0"/>
              <a:t>اغلب معلمان حقوق و مزایای پایین را عامل بی انگیزگی خود معرفی می کنند. یکی از جنبه های متناقض، نسبت هزینه های پرسنلی به سایر هزینه ها در بودجه وزارت آموزش و پرورش است. به طور متوسط در ده سال گذشته 90 درصد اعتبارات وزارتخانه صرف پرداخت حقوق و مزایای پرسنل شده است. با این وجود پرسنل آموزش و پرورش حقوق و مزایای خود را به هیچ وجه کافی نمی دانند و دائما خود را با کارکنان دیگر دولت مقایسه کرده و احساس تبعیض آنها را رنج می دهد.</a:t>
            </a:r>
            <a:endParaRPr lang="en-US" sz="2400" dirty="0"/>
          </a:p>
        </p:txBody>
      </p:sp>
    </p:spTree>
    <p:extLst>
      <p:ext uri="{BB962C8B-B14F-4D97-AF65-F5344CB8AC3E}">
        <p14:creationId xmlns:p14="http://schemas.microsoft.com/office/powerpoint/2010/main" val="33616388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1066800"/>
            <a:ext cx="6324600" cy="4524315"/>
          </a:xfrm>
          <a:prstGeom prst="rect">
            <a:avLst/>
          </a:prstGeom>
        </p:spPr>
        <p:txBody>
          <a:bodyPr wrap="square">
            <a:spAutoFit/>
          </a:bodyPr>
          <a:lstStyle/>
          <a:p>
            <a:pPr algn="ctr" rtl="1"/>
            <a:r>
              <a:rPr lang="fa-IR" sz="2400" dirty="0"/>
              <a:t>بر حسب نتایج فوق الذکر ملاحظه می‌کنیم که چهار کشور از شرق آسیا در صدر این رده‌بندی قرار دارند و چهار رتبه نخست آن را به خود اختصاص داده‌اند. و پژوهشگران بر این باورند که دلیل پیشرفت کشورهای شرق آسیا ناشی از هماهنگ بودن وضوح اهداف و نظام آموزشی می‌باشد و همچنین آزمون‌هایی که توانایی دانش‌آموزان در درک و کاربرد برنامه درسی را به روشنی می‌سنجند.</a:t>
            </a:r>
          </a:p>
          <a:p>
            <a:pPr algn="ctr" rtl="1"/>
            <a:r>
              <a:rPr lang="fa-IR" sz="2400" dirty="0"/>
              <a:t>در اینجا از روح نظام‌های آموزشی کشورهایی که به پنج رتبه نخست رده‌بندی دست یافته‌اند، مطلّع خواهیم شد؛  و سپس از تجربیات، برنامه‌ها و ایده‌های آموزشی آنها استفاده می‌کنیم تا از روح تخطی‌گری و عقب‌ماندگی و جهلی که ما را از عرصه تمدن و پیشرفت دور می‌کند، رهایی یابیم.</a:t>
            </a:r>
          </a:p>
        </p:txBody>
      </p:sp>
    </p:spTree>
    <p:extLst>
      <p:ext uri="{BB962C8B-B14F-4D97-AF65-F5344CB8AC3E}">
        <p14:creationId xmlns:p14="http://schemas.microsoft.com/office/powerpoint/2010/main" val="1430508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2873" y="457200"/>
            <a:ext cx="4572000" cy="6186309"/>
          </a:xfrm>
          <a:prstGeom prst="rect">
            <a:avLst/>
          </a:prstGeom>
        </p:spPr>
        <p:txBody>
          <a:bodyPr>
            <a:spAutoFit/>
          </a:bodyPr>
          <a:lstStyle/>
          <a:p>
            <a:pPr rtl="1"/>
            <a:r>
              <a:rPr lang="fa-IR" dirty="0" smtClean="0"/>
              <a:t> کره جنوبی  : وقتی </a:t>
            </a:r>
            <a:r>
              <a:rPr lang="fa-IR" dirty="0"/>
              <a:t>ژاپنی‌ها کره جنوبی را ترک کردند، میزان بی‌سوادی در این کشور 78 درصد بود، زیرا آموزش و پرورش محدود به ژاپنی‌ها بود، و تنها عده اندکی از کره‌ای‌ها مجاز به تحصیل بودند و معلمان کره‌ای در مدارس کره جنوبی حضور نداشتند. و پس از خروج ژاپن، کره جنوبی طی چند دهه کوشید تا یک نظام آموزشی نوین و مدرن را بنیان نهد که اکنون به عنوان قدرتمندترین نظام آموزشی جهان از آن یاد می‌شود. سخت‌گیری و قاطعیت ویژگی بارز نظام آموزشی کره جنوبی است. و میزان ساعاتی که دانش آموزان کره‌ای برای یک سال تحصیلی در مدارس سپری می کنند 1020 ساعت می‌باشد که میانگین آن 14 ساعت در روز و برای پنج روز در هفته است، که این بالاترین نسبت در جهان است. همچنین دانش آموزان کره‌ای نسبت به همسالان خود در سایر کشورها، 22 دقیقه کمتر می‌خوابند. نظام آموزشی کره جنوبی در قالب 6.3.3 عمل می‌کند و از نظر ساختار کلی، شباهت فراوانی با نظام آموزشی عراق دارد، اما در زمینه روش‌ها و اقدامات با آن تفاوت دارد. و بیشترین مواردی که نظام آموزشی کره بر آنها تمرکز دارد عبارتند از: ریاضیات، علوم، و زبان انگلیسی. و با وجود اینکه آموزش و پرورش در کره جنوبی رایگان است، اما والدین، 25 درصد از کل درآمد خود را برای تدریس خصوصی فرزندان خود هزینه می‌کنند. </a:t>
            </a:r>
            <a:r>
              <a:rPr lang="fa-IR" dirty="0" smtClean="0"/>
              <a:t>‌</a:t>
            </a:r>
            <a:endParaRPr lang="fa-IR" dirty="0"/>
          </a:p>
        </p:txBody>
      </p:sp>
    </p:spTree>
    <p:extLst>
      <p:ext uri="{BB962C8B-B14F-4D97-AF65-F5344CB8AC3E}">
        <p14:creationId xmlns:p14="http://schemas.microsoft.com/office/powerpoint/2010/main" val="393648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1066800"/>
            <a:ext cx="5791200" cy="4893647"/>
          </a:xfrm>
          <a:prstGeom prst="rect">
            <a:avLst/>
          </a:prstGeom>
        </p:spPr>
        <p:txBody>
          <a:bodyPr wrap="square">
            <a:spAutoFit/>
          </a:bodyPr>
          <a:lstStyle/>
          <a:p>
            <a:pPr algn="r" rtl="1"/>
            <a:r>
              <a:rPr lang="fa-IR" sz="2400" b="1" dirty="0"/>
              <a:t>ژاپن</a:t>
            </a:r>
            <a:endParaRPr lang="fa-IR" sz="2400" dirty="0"/>
          </a:p>
          <a:p>
            <a:pPr algn="r" rtl="1"/>
            <a:r>
              <a:rPr lang="fa-IR" sz="2400" dirty="0"/>
              <a:t>ژاپنی‌ها در سال 1868، علیه حکومت خود قیام کردند، زیرا آن را در آن برهه زمانی فاسد می‌دانستند. سپس دولت جدید پس از آن به اعزام هیئت‌هایی به چند کشور، از جمله: انگلیس، آلمان، فرانسه و امریکا پرداخت تا از ایده‌های آموزشی آنها مطلع شوند. و بدین ترتیب یک نظام آموزشی ژاپنی بر اساس ادغام ایده‌های این کشورها با فرهنگ ژاپن ایجاد شد. و ژاپن توانست تا آغاز جنگ جهانی دوم، از ثمره این نظام آموزشی بهره ببرد. پس از جنگ، ژاپن اصلاحات آموزشی متعددی را آغاز کرد که توسعه اقتصادی و تکنولوژیکی ژاپن را تقویت کرد و ارتقا داد. نظام آموزشی ژاپن از سیستم 6.3.3 پیروی می‌کند و بر روشی آموزشی متمرکز است </a:t>
            </a:r>
          </a:p>
        </p:txBody>
      </p:sp>
    </p:spTree>
    <p:extLst>
      <p:ext uri="{BB962C8B-B14F-4D97-AF65-F5344CB8AC3E}">
        <p14:creationId xmlns:p14="http://schemas.microsoft.com/office/powerpoint/2010/main" val="2943640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1413163"/>
            <a:ext cx="6858002" cy="3970318"/>
          </a:xfrm>
          <a:prstGeom prst="rect">
            <a:avLst/>
          </a:prstGeom>
        </p:spPr>
        <p:txBody>
          <a:bodyPr wrap="square">
            <a:spAutoFit/>
          </a:bodyPr>
          <a:lstStyle/>
          <a:p>
            <a:pPr algn="r" rtl="1"/>
            <a:endParaRPr lang="fa-IR" sz="2400" dirty="0"/>
          </a:p>
          <a:p>
            <a:pPr algn="r" rtl="1"/>
            <a:r>
              <a:rPr lang="fa-IR" b="1" dirty="0"/>
              <a:t>سنگاپور</a:t>
            </a:r>
            <a:endParaRPr lang="fa-IR" dirty="0"/>
          </a:p>
          <a:p>
            <a:pPr algn="r" rtl="1"/>
            <a:r>
              <a:rPr lang="fa-IR" dirty="0"/>
              <a:t>سنگاپور، داستان موفقیت فوق العاده‌ای به‌شمار می‌رود، بطوریکه </a:t>
            </a:r>
            <a:r>
              <a:rPr lang="fa-IR" sz="2400" dirty="0"/>
              <a:t>توانست در کمتر از 50 سال، از جزیره‌ای فقیر و فاقد درآمد و با آمار بالای </a:t>
            </a:r>
            <a:r>
              <a:rPr lang="fa-IR" dirty="0"/>
              <a:t>بی‌سوادی، تبدیل به کشوری بشود که در ردیف کشورهای توسعه یافته و پیشرفته قرار بگیرد. سنگاپور در دوران استعمار و پس از آن هم از وضعیت ستیز و اختلاف بین اقلیت‌های قومی و دیگر اقشار جامعه رنج می برد. و پس از استقلال و جدایی از مالزی در سال 1965، نخست وزیر سنگاپور (لی کوان یو) متوجه شد که آموزش و پرورش تنها راهی است که از طریق آن می‌توان بر مشکلات جامعه سنگاپور غلبه کرد. و عملا به ایجاد یک نظام آموزشی شایسته‌سالار پرداخت و این نظام هم مدل مورد نیاز محقق شدن سیاست‌های اقتصادی مالزی را  تشکیل داد که امروزه به آن دست یافت. ویژگی بارز سیستم آموزشی سنگاپور، وجود معلمان، مدیران با کفایت و مجرب و رهبران توانمند با توانایی ایجاد چشم‌اندازهای بلندمدت متمایز می‌شود.</a:t>
            </a:r>
          </a:p>
        </p:txBody>
      </p:sp>
    </p:spTree>
    <p:extLst>
      <p:ext uri="{BB962C8B-B14F-4D97-AF65-F5344CB8AC3E}">
        <p14:creationId xmlns:p14="http://schemas.microsoft.com/office/powerpoint/2010/main" val="2019271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1032164"/>
            <a:ext cx="4572000" cy="4524315"/>
          </a:xfrm>
          <a:prstGeom prst="rect">
            <a:avLst/>
          </a:prstGeom>
        </p:spPr>
        <p:txBody>
          <a:bodyPr>
            <a:spAutoFit/>
          </a:bodyPr>
          <a:lstStyle/>
          <a:p>
            <a:pPr algn="ctr"/>
            <a:r>
              <a:rPr lang="fa-IR" sz="2400" dirty="0"/>
              <a:t>سنگاپور دارای نظامی آموزشی است که از سیستم 6.2.2 پیروی می‌کند و برنامه‌های درسی‌اش به‌خوبی تدوین شده‌اند و معیارهای آن با روش‌های نوین یادگیری، و روش‌های سنجش و ارزیابی همسویی دارند. سیستم حکومتی سنگاپور دستخوش بسیاری از جنبش‌های اصلاحی شد، که بارزترین آنها در سال 1997 و زمانی بود که  که دولت دست به یک اقدام اصلاح‌طلبانه زد که با عنوان (مدل متمرکز بر توانایی سنگاپور) شناخته شد، که هدف آن تاسیس مدارس جدیدی بود که (مدارس تفکر) نام داشت.</a:t>
            </a:r>
            <a:endParaRPr lang="en-US" sz="2400" dirty="0"/>
          </a:p>
        </p:txBody>
      </p:sp>
    </p:spTree>
    <p:extLst>
      <p:ext uri="{BB962C8B-B14F-4D97-AF65-F5344CB8AC3E}">
        <p14:creationId xmlns:p14="http://schemas.microsoft.com/office/powerpoint/2010/main" val="1003695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9400" y="117693"/>
            <a:ext cx="4572000" cy="6740307"/>
          </a:xfrm>
          <a:prstGeom prst="rect">
            <a:avLst/>
          </a:prstGeom>
        </p:spPr>
        <p:txBody>
          <a:bodyPr>
            <a:spAutoFit/>
          </a:bodyPr>
          <a:lstStyle/>
          <a:p>
            <a:pPr algn="r" rtl="1"/>
            <a:r>
              <a:rPr lang="fa-IR" sz="2400" b="1" dirty="0"/>
              <a:t>هنگ‌کنگ</a:t>
            </a:r>
            <a:endParaRPr lang="fa-IR" sz="2400" dirty="0"/>
          </a:p>
          <a:p>
            <a:pPr algn="ctr" rtl="1"/>
            <a:r>
              <a:rPr lang="fa-IR" sz="2400" dirty="0"/>
              <a:t>هنگ کنگ تا سال 1997 مستعمره‌ای انگلیسی بود و یک نظام آموزشی بریتانیایی داشت، اما پس از خروج استعمارگران در سال 2000، مقامات، اقدام به تغییر نظام آموزشی و تبدیل شدن به یک نظام آموزشی جدید کردند که از سیستم 6.3.3 پیروی می‌کند، و مقامات متوجه شدند که آموزش و پرورش، دروازه‌ای برای آینده است، لذا به‌جای روش‌های تلقین و حفظ مطالب درسی، بر یادگیری تمرکز کردند. مقامات توجه ویژه‌ای نسبت به قشر معلمین معطوف داشتندکه این امر آنان را تشویق کرد تا تمام تلاش خود را برای امر تعلیم و تربیت به‌کار ببرند و در نتیجه باعث شد که آوازه معلمان بالا برود به‌پای شهرت سوپراستارها برسد تا جاییکه می‌بینی عکس‌های معلمان را به نشانه تقدیر از آنها در خیابان‌ها نصب کرده‌اند.</a:t>
            </a:r>
          </a:p>
        </p:txBody>
      </p:sp>
    </p:spTree>
    <p:extLst>
      <p:ext uri="{BB962C8B-B14F-4D97-AF65-F5344CB8AC3E}">
        <p14:creationId xmlns:p14="http://schemas.microsoft.com/office/powerpoint/2010/main" val="3739814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256309"/>
            <a:ext cx="5257800" cy="6740307"/>
          </a:xfrm>
          <a:prstGeom prst="rect">
            <a:avLst/>
          </a:prstGeom>
        </p:spPr>
        <p:txBody>
          <a:bodyPr wrap="square">
            <a:spAutoFit/>
          </a:bodyPr>
          <a:lstStyle/>
          <a:p>
            <a:pPr algn="r" rtl="1"/>
            <a:r>
              <a:rPr lang="fa-IR" sz="2400" b="1" dirty="0"/>
              <a:t>فنلاند</a:t>
            </a:r>
            <a:endParaRPr lang="fa-IR" sz="2400" dirty="0"/>
          </a:p>
          <a:p>
            <a:pPr algn="r" rtl="1"/>
            <a:r>
              <a:rPr lang="fa-IR" sz="2400" dirty="0"/>
              <a:t>فنلاند در طول دهه‌ها به دلیل منابع محدود، بحران‌های زیادی را متحمل شد، لذا دولت فنلاند از دهه هفتاد برای اصلاح اقتصاد کشور وارد عمل شد، اما بحران‌های اقتصادی در دهه نود قرن گذشته میلادی و بعد از فروپاشی اتحاد جماهیر شوروی، شدت گرفت، و میانگین بیکاری به 20 درصد افزایش یافت که بالاترین نرخ بیکاری در کشور است، دولت فنلاند متوجه شد که اصلی‌ترین عامل رشد اقتصادی، آموزش و پرورش می‌باشد، در نتیجه، دولت استراتژی‌هایی را به‌کار بست که از 40 سال پیش، کمک قابل توجهی به پیشرفت آموزش و پرورش کرده است، از جمله: آموزش و توانمندسازی معلمان در دانشگاه‌های فنلاند، شرط داشتن مدرک کارشناسی ارشد، اعطای استقلال کاری به معلمان، از جمله حق انتخاب برنامه درسی با مشارکت دانش آموزان، تدوین برنامه جامع ملی برای </a:t>
            </a:r>
            <a:r>
              <a:rPr lang="fa-IR" sz="2400" dirty="0" smtClean="0"/>
              <a:t>اصلاحات</a:t>
            </a:r>
            <a:r>
              <a:rPr lang="fa-IR" sz="2400" dirty="0"/>
              <a:t> </a:t>
            </a:r>
            <a:r>
              <a:rPr lang="fa-IR" sz="2400" dirty="0" smtClean="0"/>
              <a:t>و ...</a:t>
            </a:r>
            <a:endParaRPr lang="fa-IR" sz="2400" dirty="0"/>
          </a:p>
        </p:txBody>
      </p:sp>
    </p:spTree>
    <p:extLst>
      <p:ext uri="{BB962C8B-B14F-4D97-AF65-F5344CB8AC3E}">
        <p14:creationId xmlns:p14="http://schemas.microsoft.com/office/powerpoint/2010/main" val="34752893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117</TotalTime>
  <Words>2160</Words>
  <Application>Microsoft Office PowerPoint</Application>
  <PresentationFormat>On-screen Show (4:3)</PresentationFormat>
  <Paragraphs>53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Apex</vt:lpstr>
      <vt:lpstr>به نام خدا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تفاوت سیستم اموزشی امریکا با ایران چیست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c:creator>
  <cp:lastModifiedBy>Mohammad</cp:lastModifiedBy>
  <cp:revision>16</cp:revision>
  <dcterms:created xsi:type="dcterms:W3CDTF">2019-05-09T10:53:10Z</dcterms:created>
  <dcterms:modified xsi:type="dcterms:W3CDTF">2019-05-21T05:52:15Z</dcterms:modified>
</cp:coreProperties>
</file>