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4" r:id="rId1"/>
    <p:sldMasterId id="2147483731" r:id="rId2"/>
    <p:sldMasterId id="2147483761" r:id="rId3"/>
    <p:sldMasterId id="2147483779" r:id="rId4"/>
    <p:sldMasterId id="2147483813" r:id="rId5"/>
    <p:sldMasterId id="2147483825" r:id="rId6"/>
    <p:sldMasterId id="2147483837" r:id="rId7"/>
  </p:sldMasterIdLst>
  <p:sldIdLst>
    <p:sldId id="257" r:id="rId8"/>
    <p:sldId id="258" r:id="rId9"/>
    <p:sldId id="259" r:id="rId10"/>
    <p:sldId id="260" r:id="rId11"/>
    <p:sldId id="261" r:id="rId12"/>
    <p:sldId id="273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embeddedFontLst>
    <p:embeddedFont>
      <p:font typeface="Wingdings 3" panose="05040102010807070707" pitchFamily="18" charset="2"/>
      <p:regular r:id="rId25"/>
    </p:embeddedFont>
    <p:embeddedFont>
      <p:font typeface="Wingdings 2" panose="05020102010507070707" pitchFamily="18" charset="2"/>
      <p:regular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  <p:embeddedFont>
      <p:font typeface="Garamond" panose="02020404030301010803" pitchFamily="18" charset="0"/>
      <p:regular r:id="rId31"/>
      <p:bold r:id="rId32"/>
      <p:italic r:id="rId33"/>
    </p:embeddedFont>
    <p:embeddedFont>
      <p:font typeface="IranNastaliq" panose="02020505000000020003" pitchFamily="18" charset="0"/>
      <p:regular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Gill Sans MT" panose="020B0502020104020203" pitchFamily="34" charset="0"/>
      <p:regular r:id="rId39"/>
      <p:bold r:id="rId40"/>
      <p:italic r:id="rId41"/>
      <p:boldItalic r:id="rId42"/>
    </p:embeddedFont>
    <p:embeddedFont>
      <p:font typeface="B Titr" panose="00000700000000000000" pitchFamily="2" charset="-78"/>
      <p:bold r:id="rId43"/>
    </p:embeddedFont>
    <p:embeddedFont>
      <p:font typeface="Impact" panose="020B0806030902050204" pitchFamily="34" charset="0"/>
      <p:regular r:id="rId44"/>
    </p:embeddedFont>
    <p:embeddedFont>
      <p:font typeface="Tw Cen MT Condensed" panose="020B0606020104020203" pitchFamily="34" charset="0"/>
      <p:regular r:id="rId45"/>
      <p:bold r:id="rId46"/>
    </p:embeddedFont>
    <p:embeddedFont>
      <p:font typeface="Franklin Gothic Book" panose="020B0503020102020204" pitchFamily="34" charset="0"/>
      <p:regular r:id="rId47"/>
      <p:italic r:id="rId48"/>
    </p:embeddedFont>
    <p:embeddedFont>
      <p:font typeface="B Nazanin" panose="00000400000000000000" pitchFamily="2" charset="-78"/>
      <p:regular r:id="rId49"/>
      <p:bold r:id="rId50"/>
    </p:embeddedFont>
    <p:embeddedFont>
      <p:font typeface="Tw Cen MT" panose="020B0602020104020603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87" d="100"/>
          <a:sy n="87" d="100"/>
        </p:scale>
        <p:origin x="696" y="84"/>
      </p:cViewPr>
      <p:guideLst/>
    </p:cSldViewPr>
  </p:slideViewPr>
  <p:outlineViewPr>
    <p:cViewPr>
      <p:scale>
        <a:sx n="33" d="100"/>
        <a:sy n="33" d="100"/>
      </p:scale>
      <p:origin x="0" y="-175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4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font" Target="fonts/font5.fntdata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font" Target="fonts/font29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font" Target="fonts/font2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3.xml"/><Relationship Id="rId41" Type="http://schemas.openxmlformats.org/officeDocument/2006/relationships/font" Target="fonts/font17.fntdata"/><Relationship Id="rId54" Type="http://schemas.openxmlformats.org/officeDocument/2006/relationships/font" Target="fonts/font3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57" Type="http://schemas.openxmlformats.org/officeDocument/2006/relationships/theme" Target="theme/theme1.xml"/><Relationship Id="rId10" Type="http://schemas.openxmlformats.org/officeDocument/2006/relationships/slide" Target="slides/slide3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7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1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652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51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0688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10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49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42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0676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19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54468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53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173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0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8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06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27767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01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38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00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603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7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14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134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04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869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826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02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102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96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36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601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66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14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67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572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338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580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515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01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22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074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40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84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944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958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676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49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971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28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3800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109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528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983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5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291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515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4371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267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3711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70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31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784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328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98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18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212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466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3403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869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183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355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72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80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311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88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9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481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256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363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50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87562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7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61505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76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67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956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7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044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4625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5072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732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0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393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8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6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25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783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B8ECD4D-1AD3-4D72-AD44-27D432B64977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979507C-718E-4310-B71C-D5C7CFCA58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658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231016"/>
            <a:ext cx="11614245" cy="6533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405" y="0"/>
            <a:ext cx="10515600" cy="53851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en-US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بسم الله الرحمن الرحیم</a:t>
            </a:r>
            <a:endParaRPr lang="en-US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325" y="1239253"/>
            <a:ext cx="3404937" cy="4102768"/>
          </a:xfrm>
        </p:spPr>
        <p:txBody>
          <a:bodyPr>
            <a:normAutofit fontScale="25000" lnSpcReduction="20000"/>
          </a:bodyPr>
          <a:lstStyle/>
          <a:p>
            <a:pPr marL="0" indent="0" algn="ctr" rtl="1">
              <a:lnSpc>
                <a:spcPct val="200000"/>
              </a:lnSpc>
              <a:buNone/>
            </a:pPr>
            <a:r>
              <a:rPr lang="fa-IR" sz="7000" dirty="0" smtClean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عنوان تحقیق: خصوصی </a:t>
            </a:r>
            <a:r>
              <a:rPr lang="fa-IR" sz="7000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سازی در </a:t>
            </a:r>
            <a:r>
              <a:rPr lang="fa-IR" sz="7000" dirty="0" smtClean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اقتصاد</a:t>
            </a:r>
            <a:r>
              <a:rPr lang="fa-IR" sz="7000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fa-IR" sz="7000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7000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استاد:دکتر مستولی</a:t>
            </a:r>
            <a:br>
              <a:rPr lang="fa-IR" sz="7000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7000" dirty="0" smtClean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درس</a:t>
            </a:r>
            <a:r>
              <a:rPr lang="en-US" sz="7000" dirty="0" smtClean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                                 </a:t>
            </a:r>
            <a:r>
              <a:rPr lang="fa-IR" sz="7000" dirty="0" smtClean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7000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اقتصاد </a:t>
            </a:r>
            <a:r>
              <a:rPr lang="fa-IR" sz="7000" dirty="0" smtClean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ایران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fa-IR" sz="5500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fa-IR" sz="5500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7400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گردآورندگان: حدیثه </a:t>
            </a:r>
            <a:r>
              <a:rPr lang="fa-IR" sz="7400" dirty="0" smtClean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رحمانپور ،یاسمن چهارباشلو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fa-IR" sz="7400" dirty="0" smtClean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بهار </a:t>
            </a:r>
            <a:r>
              <a:rPr lang="fa-IR" sz="7400" dirty="0" smtClean="0">
                <a:solidFill>
                  <a:schemeClr val="tx1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1398</a:t>
            </a:r>
            <a:endParaRPr lang="en-US" sz="7400" dirty="0">
              <a:solidFill>
                <a:schemeClr val="tx1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fa-I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/>
            </a:r>
            <a:br>
              <a:rPr lang="fa-I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</a:br>
            <a:r>
              <a:rPr lang="fa-I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                                  </a:t>
            </a:r>
            <a:r>
              <a:rPr lang="fa-I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          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64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دیدگاه مخالفین خصوصی سازی</a:t>
            </a:r>
            <a:br>
              <a:rPr lang="fa-IR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7162" y="2249836"/>
            <a:ext cx="73834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1-تاکید بر تغییر محیط به جای تغییر مالکیت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(اهمیت اصلاح و ارتقاء محیط فعالیت اقتصادی بر انتقال مالکیت )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  مولفه های ارتقاء محیط فعالیت اقتصادی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	</a:t>
            </a:r>
            <a:r>
              <a:rPr lang="fa-IR" dirty="0" smtClean="0">
                <a:cs typeface="B Nazanin" panose="00000400000000000000" pitchFamily="2" charset="-78"/>
              </a:rPr>
              <a:t> الف ایجاد رقابت هرچه بنگاه ها رقابتی باشد خصوصی سازی موفق تر است 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	ب بهبود فضای کسب و کار</a:t>
            </a:r>
          </a:p>
          <a:p>
            <a:pPr marL="2171700" lvl="4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کنترل نوسانات در جهت افزایش پیش‌بینی پذیری اقتصادی</a:t>
            </a:r>
          </a:p>
          <a:p>
            <a:pPr marL="2171700" lvl="4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ثبات اقتصادی سیاسی </a:t>
            </a:r>
          </a:p>
          <a:p>
            <a:pPr marL="2171700" lvl="4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کیفیت سیاستگذاری اقتصادی و ثبات آن</a:t>
            </a:r>
          </a:p>
          <a:p>
            <a:pPr marL="2171700" lvl="4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 روان بودن دیوان‌سالاری </a:t>
            </a:r>
          </a:p>
          <a:p>
            <a:pPr marL="2171700" lvl="4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دسترسی سریع و ارزان به منابع مالی</a:t>
            </a:r>
          </a:p>
          <a:p>
            <a:pPr marL="2171700" lvl="4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 قوانین و مقررات تسهیل کننده </a:t>
            </a:r>
          </a:p>
          <a:p>
            <a:pPr marL="2171700" lvl="4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اعمال حقوق مالکیت و تضمین قراردادها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907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176" name="Picture 8" descr="Image result for Privat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7" y="2314770"/>
            <a:ext cx="3810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45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دیدگاه مخالفین خصوصی سازی</a:t>
            </a:r>
            <a:br>
              <a:rPr lang="fa-IR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2-موجه بودن مالکیت </a:t>
            </a:r>
            <a:r>
              <a:rPr lang="fa-IR" dirty="0" smtClean="0">
                <a:cs typeface="B Titr" panose="00000700000000000000" pitchFamily="2" charset="-78"/>
              </a:rPr>
              <a:t>دولتی در </a:t>
            </a:r>
            <a:r>
              <a:rPr lang="fa-IR" dirty="0">
                <a:cs typeface="B Titr" panose="00000700000000000000" pitchFamily="2" charset="-78"/>
              </a:rPr>
              <a:t>موارد شکست بازار 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دست </a:t>
            </a:r>
            <a:r>
              <a:rPr lang="fa-IR" dirty="0">
                <a:cs typeface="B Titr" panose="00000700000000000000" pitchFamily="2" charset="-78"/>
              </a:rPr>
              <a:t>نامرئی آدام </a:t>
            </a:r>
            <a:r>
              <a:rPr lang="fa-IR" dirty="0" smtClean="0">
                <a:cs typeface="B Titr" panose="00000700000000000000" pitchFamily="2" charset="-78"/>
              </a:rPr>
              <a:t>اسمیت: </a:t>
            </a:r>
            <a:r>
              <a:rPr lang="fa-IR" dirty="0">
                <a:cs typeface="B Titr" panose="00000700000000000000" pitchFamily="2" charset="-78"/>
              </a:rPr>
              <a:t>هماهنگ منافع شخصی و منافع اجتماعی </a:t>
            </a:r>
            <a:endParaRPr lang="fa-IR" dirty="0" smtClean="0">
              <a:cs typeface="B Titr" panose="00000700000000000000" pitchFamily="2" charset="-78"/>
            </a:endParaRPr>
          </a:p>
          <a:p>
            <a:pPr lvl="1" algn="r" rtl="1"/>
            <a:r>
              <a:rPr lang="fa-IR" b="1" dirty="0" smtClean="0">
                <a:cs typeface="B Titr" panose="00000700000000000000" pitchFamily="2" charset="-78"/>
              </a:rPr>
              <a:t>موارد </a:t>
            </a:r>
            <a:r>
              <a:rPr lang="fa-IR" b="1" dirty="0">
                <a:cs typeface="B Titr" panose="00000700000000000000" pitchFamily="2" charset="-78"/>
              </a:rPr>
              <a:t>شکست </a:t>
            </a:r>
            <a:r>
              <a:rPr lang="fa-IR" b="1" dirty="0" smtClean="0">
                <a:cs typeface="B Titr" panose="00000700000000000000" pitchFamily="2" charset="-78"/>
              </a:rPr>
              <a:t>بازار</a:t>
            </a:r>
          </a:p>
          <a:p>
            <a:pPr lvl="2" algn="r" rtl="1"/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b="1" dirty="0">
                <a:cs typeface="B Titr" panose="00000700000000000000" pitchFamily="2" charset="-78"/>
              </a:rPr>
              <a:t>کالای </a:t>
            </a:r>
            <a:r>
              <a:rPr lang="fa-IR" b="1" dirty="0" smtClean="0">
                <a:cs typeface="B Titr" panose="00000700000000000000" pitchFamily="2" charset="-78"/>
              </a:rPr>
              <a:t>عمومی، پیامد </a:t>
            </a:r>
            <a:r>
              <a:rPr lang="fa-IR" b="1" dirty="0">
                <a:cs typeface="B Titr" panose="00000700000000000000" pitchFamily="2" charset="-78"/>
              </a:rPr>
              <a:t>های </a:t>
            </a:r>
            <a:r>
              <a:rPr lang="fa-IR" b="1" dirty="0" smtClean="0">
                <a:cs typeface="B Titr" panose="00000700000000000000" pitchFamily="2" charset="-78"/>
              </a:rPr>
              <a:t>جانبی، </a:t>
            </a:r>
            <a:r>
              <a:rPr lang="fa-IR" b="1" dirty="0">
                <a:cs typeface="B Titr" panose="00000700000000000000" pitchFamily="2" charset="-78"/>
              </a:rPr>
              <a:t>انحصارات طبیعی </a:t>
            </a:r>
            <a:r>
              <a:rPr lang="fa-IR" b="1" dirty="0" smtClean="0">
                <a:cs typeface="B Titr" panose="00000700000000000000" pitchFamily="2" charset="-78"/>
              </a:rPr>
              <a:t>،کالاهای </a:t>
            </a:r>
            <a:r>
              <a:rPr lang="fa-IR" b="1" dirty="0">
                <a:cs typeface="B Titr" panose="00000700000000000000" pitchFamily="2" charset="-78"/>
              </a:rPr>
              <a:t>شایسته </a:t>
            </a:r>
            <a:r>
              <a:rPr lang="fa-IR" b="1" dirty="0" smtClean="0">
                <a:cs typeface="B Titr" panose="00000700000000000000" pitchFamily="2" charset="-78"/>
              </a:rPr>
              <a:t>،وجود </a:t>
            </a:r>
            <a:r>
              <a:rPr lang="fa-IR" b="1" dirty="0">
                <a:cs typeface="B Titr" panose="00000700000000000000" pitchFamily="2" charset="-78"/>
              </a:rPr>
              <a:t>نواقص در بازار </a:t>
            </a:r>
            <a:endParaRPr lang="fa-IR" b="1" dirty="0" smtClean="0">
              <a:cs typeface="B Titr" panose="00000700000000000000" pitchFamily="2" charset="-78"/>
            </a:endParaRPr>
          </a:p>
          <a:p>
            <a:pPr lvl="2" algn="r" rtl="1"/>
            <a:r>
              <a:rPr lang="fa-IR" b="1" dirty="0" smtClean="0">
                <a:cs typeface="B Titr" panose="00000700000000000000" pitchFamily="2" charset="-78"/>
              </a:rPr>
              <a:t>کالاهای عمومی: </a:t>
            </a:r>
            <a:r>
              <a:rPr lang="fa-IR" b="1" dirty="0">
                <a:cs typeface="B Titr" panose="00000700000000000000" pitchFamily="2" charset="-78"/>
              </a:rPr>
              <a:t>غیر </a:t>
            </a:r>
            <a:r>
              <a:rPr lang="fa-IR" b="1" dirty="0" smtClean="0">
                <a:cs typeface="B Titr" panose="00000700000000000000" pitchFamily="2" charset="-78"/>
              </a:rPr>
              <a:t>رقابتی، </a:t>
            </a:r>
            <a:r>
              <a:rPr lang="fa-IR" b="1" dirty="0">
                <a:cs typeface="B Titr" panose="00000700000000000000" pitchFamily="2" charset="-78"/>
              </a:rPr>
              <a:t>استثنا پذیری در مصرف </a:t>
            </a:r>
            <a:endParaRPr lang="fa-IR" b="1" dirty="0" smtClean="0">
              <a:cs typeface="B Titr" panose="00000700000000000000" pitchFamily="2" charset="-78"/>
            </a:endParaRPr>
          </a:p>
          <a:p>
            <a:pPr lvl="2" algn="r" rtl="1"/>
            <a:r>
              <a:rPr lang="fa-IR" b="1" dirty="0" smtClean="0">
                <a:cs typeface="B Titr" panose="00000700000000000000" pitchFamily="2" charset="-78"/>
              </a:rPr>
              <a:t>پیامدهای </a:t>
            </a:r>
            <a:r>
              <a:rPr lang="fa-IR" b="1" dirty="0">
                <a:cs typeface="B Titr" panose="00000700000000000000" pitchFamily="2" charset="-78"/>
              </a:rPr>
              <a:t>جانبی </a:t>
            </a:r>
            <a:r>
              <a:rPr lang="fa-IR" b="1" dirty="0" smtClean="0">
                <a:cs typeface="B Titr" panose="00000700000000000000" pitchFamily="2" charset="-78"/>
              </a:rPr>
              <a:t>منفی:  تولید </a:t>
            </a:r>
            <a:r>
              <a:rPr lang="fa-IR" b="1" dirty="0">
                <a:cs typeface="B Titr" panose="00000700000000000000" pitchFamily="2" charset="-78"/>
              </a:rPr>
              <a:t>آلودگی توسط صنایع و اتومبیل ها </a:t>
            </a:r>
            <a:endParaRPr lang="fa-IR" b="1" dirty="0" smtClean="0">
              <a:cs typeface="B Titr" panose="00000700000000000000" pitchFamily="2" charset="-78"/>
            </a:endParaRPr>
          </a:p>
          <a:p>
            <a:pPr lvl="2" algn="r" rtl="1"/>
            <a:r>
              <a:rPr lang="fa-IR" b="1" dirty="0" smtClean="0">
                <a:cs typeface="B Titr" panose="00000700000000000000" pitchFamily="2" charset="-78"/>
              </a:rPr>
              <a:t>پیامدهای </a:t>
            </a:r>
            <a:r>
              <a:rPr lang="fa-IR" b="1" dirty="0">
                <a:cs typeface="B Titr" panose="00000700000000000000" pitchFamily="2" charset="-78"/>
              </a:rPr>
              <a:t>جانبی </a:t>
            </a:r>
            <a:r>
              <a:rPr lang="fa-IR" b="1" dirty="0" smtClean="0">
                <a:cs typeface="B Titr" panose="00000700000000000000" pitchFamily="2" charset="-78"/>
              </a:rPr>
              <a:t>مثبت: کنترل </a:t>
            </a:r>
            <a:r>
              <a:rPr lang="fa-IR" b="1" dirty="0">
                <a:cs typeface="B Titr" panose="00000700000000000000" pitchFamily="2" charset="-78"/>
              </a:rPr>
              <a:t>بیماری های واگیر و تولید دانش و </a:t>
            </a:r>
            <a:r>
              <a:rPr lang="fa-IR" b="1" dirty="0" smtClean="0">
                <a:cs typeface="B Titr" panose="00000700000000000000" pitchFamily="2" charset="-78"/>
              </a:rPr>
              <a:t>اطلاعات</a:t>
            </a:r>
          </a:p>
          <a:p>
            <a:pPr lvl="2" algn="r" rtl="1"/>
            <a:r>
              <a:rPr lang="fa-IR" b="1" dirty="0" smtClean="0">
                <a:cs typeface="B Titr" panose="00000700000000000000" pitchFamily="2" charset="-78"/>
              </a:rPr>
              <a:t> </a:t>
            </a:r>
            <a:r>
              <a:rPr lang="fa-IR" b="1" dirty="0">
                <a:cs typeface="B Titr" panose="00000700000000000000" pitchFamily="2" charset="-78"/>
              </a:rPr>
              <a:t>انحصار طبیعی </a:t>
            </a:r>
            <a:r>
              <a:rPr lang="fa-IR" b="1" dirty="0" smtClean="0">
                <a:cs typeface="B Titr" panose="00000700000000000000" pitchFamily="2" charset="-78"/>
              </a:rPr>
              <a:t>: صنعتی </a:t>
            </a:r>
            <a:r>
              <a:rPr lang="fa-IR" b="1" dirty="0">
                <a:cs typeface="B Titr" panose="00000700000000000000" pitchFamily="2" charset="-78"/>
              </a:rPr>
              <a:t>است که در آن بازدهی فزاینده نسبت به مقیاس </a:t>
            </a:r>
            <a:r>
              <a:rPr lang="fa-IR" b="1" dirty="0" smtClean="0">
                <a:cs typeface="B Titr" panose="00000700000000000000" pitchFamily="2" charset="-78"/>
              </a:rPr>
              <a:t>است. </a:t>
            </a:r>
            <a:r>
              <a:rPr lang="fa-IR" b="1" dirty="0">
                <a:cs typeface="B Titr" panose="00000700000000000000" pitchFamily="2" charset="-78"/>
              </a:rPr>
              <a:t>یعنی هزینه های متوسط در یک دامنه رو به کاهش </a:t>
            </a:r>
            <a:r>
              <a:rPr lang="fa-IR" b="1" dirty="0" smtClean="0">
                <a:cs typeface="B Titr" panose="00000700000000000000" pitchFamily="2" charset="-78"/>
              </a:rPr>
              <a:t>است</a:t>
            </a:r>
          </a:p>
          <a:p>
            <a:pPr lvl="2" algn="r" rtl="1"/>
            <a:r>
              <a:rPr lang="fa-IR" b="1" dirty="0" smtClean="0">
                <a:cs typeface="B Titr" panose="00000700000000000000" pitchFamily="2" charset="-78"/>
              </a:rPr>
              <a:t>کالای </a:t>
            </a:r>
            <a:r>
              <a:rPr lang="fa-IR" b="1" dirty="0">
                <a:cs typeface="B Titr" panose="00000700000000000000" pitchFamily="2" charset="-78"/>
              </a:rPr>
              <a:t>شایسته </a:t>
            </a:r>
            <a:r>
              <a:rPr lang="fa-IR" b="1" dirty="0" smtClean="0">
                <a:cs typeface="B Titr" panose="00000700000000000000" pitchFamily="2" charset="-78"/>
              </a:rPr>
              <a:t>:آموزش، </a:t>
            </a:r>
            <a:r>
              <a:rPr lang="fa-IR" b="1" dirty="0">
                <a:cs typeface="B Titr" panose="00000700000000000000" pitchFamily="2" charset="-78"/>
              </a:rPr>
              <a:t>بهداشت </a:t>
            </a:r>
            <a:r>
              <a:rPr lang="fa-IR" b="1" dirty="0" smtClean="0">
                <a:cs typeface="B Titr" panose="00000700000000000000" pitchFamily="2" charset="-78"/>
              </a:rPr>
              <a:t>،شیر .</a:t>
            </a:r>
          </a:p>
          <a:p>
            <a:pPr lvl="2" algn="r" rtl="1"/>
            <a:r>
              <a:rPr lang="fa-IR" b="1" dirty="0" smtClean="0">
                <a:cs typeface="B Titr" panose="00000700000000000000" pitchFamily="2" charset="-78"/>
              </a:rPr>
              <a:t>نواقص </a:t>
            </a:r>
            <a:r>
              <a:rPr lang="fa-IR" b="1" dirty="0">
                <a:cs typeface="B Titr" panose="00000700000000000000" pitchFamily="2" charset="-78"/>
              </a:rPr>
              <a:t>در بازار </a:t>
            </a:r>
            <a:r>
              <a:rPr lang="fa-IR" b="1" dirty="0" smtClean="0">
                <a:cs typeface="B Titr" panose="00000700000000000000" pitchFamily="2" charset="-78"/>
              </a:rPr>
              <a:t>:عدم </a:t>
            </a:r>
            <a:r>
              <a:rPr lang="fa-IR" b="1" dirty="0">
                <a:cs typeface="B Titr" panose="00000700000000000000" pitchFamily="2" charset="-78"/>
              </a:rPr>
              <a:t>تقارن اطلاعاتی بین طرفین مبادله و ضعف در اعمال حقوق </a:t>
            </a:r>
            <a:r>
              <a:rPr lang="fa-IR" b="1" dirty="0" smtClean="0">
                <a:cs typeface="B Titr" panose="00000700000000000000" pitchFamily="2" charset="-78"/>
              </a:rPr>
              <a:t>مالکیت</a:t>
            </a:r>
            <a:endParaRPr lang="fa-IR" b="1" dirty="0">
              <a:cs typeface="B Titr" panose="00000700000000000000" pitchFamily="2" charset="-78"/>
            </a:endParaRPr>
          </a:p>
          <a:p>
            <a:pPr algn="r" rtl="1"/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8194" name="Picture 2" descr="Image result for Privat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Privat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1431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13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latin typeface="+mn-lt"/>
                <a:ea typeface="+mn-ea"/>
                <a:cs typeface="B Titr" panose="00000700000000000000" pitchFamily="2" charset="-78"/>
              </a:rPr>
              <a:t>دیدگاه مخالفین خصوصی سازی</a:t>
            </a: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>
                <a:cs typeface="B Titr" panose="00000700000000000000" pitchFamily="2" charset="-78"/>
              </a:rPr>
              <a:t>3</a:t>
            </a:r>
            <a:r>
              <a:rPr lang="fa-IR" dirty="0" smtClean="0">
                <a:cs typeface="B Titr" panose="00000700000000000000" pitchFamily="2" charset="-78"/>
              </a:rPr>
              <a:t>- مالکیت </a:t>
            </a:r>
            <a:r>
              <a:rPr lang="fa-IR" dirty="0">
                <a:cs typeface="B Titr" panose="00000700000000000000" pitchFamily="2" charset="-78"/>
              </a:rPr>
              <a:t>دولتی به منظور تعقیب اهداف </a:t>
            </a:r>
            <a:r>
              <a:rPr lang="fa-IR" dirty="0" smtClean="0">
                <a:cs typeface="B Titr" panose="00000700000000000000" pitchFamily="2" charset="-78"/>
              </a:rPr>
              <a:t>اجتماعی</a:t>
            </a:r>
          </a:p>
          <a:p>
            <a:pPr marL="0" indent="0" algn="r" rtl="1">
              <a:buNone/>
            </a:pPr>
            <a:r>
              <a:rPr lang="fa-IR" b="1" dirty="0">
                <a:cs typeface="B Titr" panose="00000700000000000000" pitchFamily="2" charset="-78"/>
              </a:rPr>
              <a:t> </a:t>
            </a:r>
            <a:r>
              <a:rPr lang="fa-IR" b="1" dirty="0" smtClean="0">
                <a:cs typeface="B Titr" panose="00000700000000000000" pitchFamily="2" charset="-78"/>
              </a:rPr>
              <a:t>       راهی </a:t>
            </a:r>
            <a:r>
              <a:rPr lang="fa-IR" b="1" dirty="0">
                <a:cs typeface="B Titr" panose="00000700000000000000" pitchFamily="2" charset="-78"/>
              </a:rPr>
              <a:t>برای رسیدن به اهداف اجتماعی و اقتصادی به جای تمرکز روی </a:t>
            </a:r>
            <a:r>
              <a:rPr lang="fa-IR" b="1" dirty="0" smtClean="0">
                <a:cs typeface="B Titr" panose="00000700000000000000" pitchFamily="2" charset="-78"/>
              </a:rPr>
              <a:t>حداکثرسازی </a:t>
            </a:r>
            <a:r>
              <a:rPr lang="fa-IR" b="1" dirty="0">
                <a:cs typeface="B Titr" panose="00000700000000000000" pitchFamily="2" charset="-78"/>
              </a:rPr>
              <a:t>سود </a:t>
            </a:r>
            <a:endParaRPr lang="fa-IR" b="1" dirty="0" smtClean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Titr" panose="00000700000000000000" pitchFamily="2" charset="-78"/>
              </a:rPr>
              <a:t>4- تاکید </a:t>
            </a:r>
            <a:r>
              <a:rPr lang="fa-IR" dirty="0">
                <a:cs typeface="B Titr" panose="00000700000000000000" pitchFamily="2" charset="-78"/>
              </a:rPr>
              <a:t>به کارآمدی فرآیندهای سیاسی دموکراتیک </a:t>
            </a:r>
            <a:endParaRPr lang="fa-IR" dirty="0" smtClean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>
                <a:cs typeface="B Titr" panose="00000700000000000000" pitchFamily="2" charset="-78"/>
              </a:rPr>
              <a:t>	</a:t>
            </a:r>
            <a:r>
              <a:rPr lang="fa-IR" b="1" dirty="0" smtClean="0">
                <a:cs typeface="B Titr" panose="00000700000000000000" pitchFamily="2" charset="-78"/>
              </a:rPr>
              <a:t>طرفداران </a:t>
            </a:r>
            <a:r>
              <a:rPr lang="fa-IR" b="1" dirty="0">
                <a:cs typeface="B Titr" panose="00000700000000000000" pitchFamily="2" charset="-78"/>
              </a:rPr>
              <a:t>مالکیت </a:t>
            </a:r>
            <a:r>
              <a:rPr lang="fa-IR" b="1" dirty="0" smtClean="0">
                <a:cs typeface="B Titr" panose="00000700000000000000" pitchFamily="2" charset="-78"/>
              </a:rPr>
              <a:t>دولتی:  مالکیت دولت در </a:t>
            </a:r>
            <a:r>
              <a:rPr lang="fa-IR" b="1" dirty="0">
                <a:cs typeface="B Titr" panose="00000700000000000000" pitchFamily="2" charset="-78"/>
              </a:rPr>
              <a:t>شرایط دموکراتیک خیلی کارآمد است</a:t>
            </a: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9218" name="Picture 2" descr="Image result for Privat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2" y="3737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10" y="2553889"/>
            <a:ext cx="3722164" cy="29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0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809" y="1730856"/>
            <a:ext cx="11029616" cy="1013800"/>
          </a:xfrm>
        </p:spPr>
        <p:txBody>
          <a:bodyPr/>
          <a:lstStyle/>
          <a:p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5- محدودیت </a:t>
            </a:r>
            <a:r>
              <a:rPr lang="fa-IR" dirty="0">
                <a:cs typeface="B Titr" panose="00000700000000000000" pitchFamily="2" charset="-78"/>
              </a:rPr>
              <a:t>ظرفیت مالی فنی و مدیریتی بخش خصوصی </a:t>
            </a:r>
            <a:endParaRPr lang="fa-IR" dirty="0" smtClean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cs typeface="B Titr" panose="00000700000000000000" pitchFamily="2" charset="-78"/>
              </a:rPr>
              <a:t>منتقدان خصوصی‌سازی : </a:t>
            </a:r>
            <a:r>
              <a:rPr lang="fa-IR" b="1" dirty="0">
                <a:cs typeface="B Titr" panose="00000700000000000000" pitchFamily="2" charset="-78"/>
              </a:rPr>
              <a:t>توانایی مالی مدیریتی و فنی سرمایه گذاران </a:t>
            </a:r>
            <a:r>
              <a:rPr lang="fa-IR" b="1" dirty="0" smtClean="0">
                <a:cs typeface="B Titr" panose="00000700000000000000" pitchFamily="2" charset="-78"/>
              </a:rPr>
              <a:t>برای</a:t>
            </a:r>
          </a:p>
          <a:p>
            <a:pPr marL="0" indent="0" algn="r" rtl="1">
              <a:buNone/>
            </a:pPr>
            <a:r>
              <a:rPr lang="fa-IR" b="1" dirty="0" smtClean="0">
                <a:cs typeface="B Titr" panose="00000700000000000000" pitchFamily="2" charset="-78"/>
              </a:rPr>
              <a:t> </a:t>
            </a:r>
            <a:r>
              <a:rPr lang="fa-IR" b="1" dirty="0">
                <a:cs typeface="B Titr" panose="00000700000000000000" pitchFamily="2" charset="-78"/>
              </a:rPr>
              <a:t>خرید شرکت های دولتی کافی نیست </a:t>
            </a:r>
            <a:endParaRPr lang="fa-IR" b="1" dirty="0" smtClean="0">
              <a:cs typeface="B Titr" panose="00000700000000000000" pitchFamily="2" charset="-78"/>
            </a:endParaRPr>
          </a:p>
          <a:p>
            <a:pPr algn="r" rtl="1"/>
            <a:endParaRPr lang="fa-IR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Titr" panose="00000700000000000000" pitchFamily="2" charset="-78"/>
              </a:rPr>
              <a:t>    </a:t>
            </a:r>
            <a:r>
              <a:rPr lang="fa-IR" dirty="0">
                <a:cs typeface="B Titr" panose="00000700000000000000" pitchFamily="2" charset="-78"/>
              </a:rPr>
              <a:t> 6-حاکمیت بخش شبه دولتی</a:t>
            </a:r>
          </a:p>
          <a:p>
            <a:pPr marL="0" indent="0" algn="r" rtl="1">
              <a:buNone/>
            </a:pPr>
            <a:r>
              <a:rPr lang="fa-IR" dirty="0">
                <a:cs typeface="B Titr" panose="00000700000000000000" pitchFamily="2" charset="-78"/>
              </a:rPr>
              <a:t>	</a:t>
            </a:r>
            <a:r>
              <a:rPr lang="fa-IR" b="1" dirty="0">
                <a:cs typeface="B Titr" panose="00000700000000000000" pitchFamily="2" charset="-78"/>
              </a:rPr>
              <a:t> ضعف مالی و فنی بخش خصوصی و نفوذ لابی گری در بعضی از </a:t>
            </a:r>
            <a:r>
              <a:rPr lang="fa-IR" b="1" dirty="0" smtClean="0">
                <a:cs typeface="B Titr" panose="00000700000000000000" pitchFamily="2" charset="-78"/>
              </a:rPr>
              <a:t>نهادهای</a:t>
            </a:r>
          </a:p>
          <a:p>
            <a:pPr marL="0" indent="0" algn="r" rtl="1">
              <a:buNone/>
            </a:pPr>
            <a:r>
              <a:rPr lang="fa-IR" b="1" dirty="0">
                <a:cs typeface="B Titr" panose="00000700000000000000" pitchFamily="2" charset="-78"/>
              </a:rPr>
              <a:t> </a:t>
            </a:r>
            <a:r>
              <a:rPr lang="fa-IR" b="1" dirty="0" smtClean="0">
                <a:cs typeface="B Titr" panose="00000700000000000000" pitchFamily="2" charset="-78"/>
              </a:rPr>
              <a:t>           </a:t>
            </a:r>
            <a:r>
              <a:rPr lang="fa-IR" b="1" dirty="0">
                <a:cs typeface="B Titr" panose="00000700000000000000" pitchFamily="2" charset="-78"/>
              </a:rPr>
              <a:t>شبه دولتی</a:t>
            </a: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10242" name="Picture 2" descr="Image result for Privat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3737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470"/>
          <a:stretch/>
        </p:blipFill>
        <p:spPr>
          <a:xfrm>
            <a:off x="-133183" y="2263637"/>
            <a:ext cx="5451141" cy="37636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41183" y="102140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دیدگاه مخالفین خصوصی سازی</a:t>
            </a:r>
            <a:b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</a:b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087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809" y="1730856"/>
            <a:ext cx="11029616" cy="1013800"/>
          </a:xfrm>
        </p:spPr>
        <p:txBody>
          <a:bodyPr/>
          <a:lstStyle/>
          <a:p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7- تشدید </a:t>
            </a:r>
            <a:r>
              <a:rPr lang="fa-IR" dirty="0">
                <a:cs typeface="B Titr" panose="00000700000000000000" pitchFamily="2" charset="-78"/>
              </a:rPr>
              <a:t>بیکاری </a:t>
            </a:r>
            <a:endParaRPr lang="fa-IR" dirty="0" smtClean="0">
              <a:cs typeface="B Titr" panose="00000700000000000000" pitchFamily="2" charset="-78"/>
            </a:endParaRPr>
          </a:p>
          <a:p>
            <a:pPr lvl="1" algn="r" rtl="1"/>
            <a:r>
              <a:rPr lang="fa-IR" b="1" dirty="0" smtClean="0">
                <a:cs typeface="B Titr" panose="00000700000000000000" pitchFamily="2" charset="-78"/>
              </a:rPr>
              <a:t>خصوصی سازی مستلزم </a:t>
            </a:r>
            <a:r>
              <a:rPr lang="fa-IR" b="1" dirty="0">
                <a:cs typeface="B Titr" panose="00000700000000000000" pitchFamily="2" charset="-78"/>
              </a:rPr>
              <a:t>آزادی بخش خصوصی در استخدام یا اخراج نیروی کار است </a:t>
            </a:r>
            <a:endParaRPr lang="fa-IR" b="1" dirty="0" smtClean="0">
              <a:cs typeface="B Titr" panose="00000700000000000000" pitchFamily="2" charset="-78"/>
            </a:endParaRPr>
          </a:p>
          <a:p>
            <a:pPr lvl="1" algn="r" rtl="1"/>
            <a:endParaRPr lang="fa-IR" b="1" dirty="0" smtClean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8- </a:t>
            </a:r>
            <a:r>
              <a:rPr lang="fa-IR" dirty="0">
                <a:cs typeface="B Titr" panose="00000700000000000000" pitchFamily="2" charset="-78"/>
              </a:rPr>
              <a:t>اولویت یافتن هدف کسب درآمد از واگذاری بنگاه‌های </a:t>
            </a:r>
            <a:r>
              <a:rPr lang="fa-IR" dirty="0" smtClean="0">
                <a:cs typeface="B Titr" panose="00000700000000000000" pitchFamily="2" charset="-78"/>
              </a:rPr>
              <a:t>دولتی</a:t>
            </a:r>
          </a:p>
          <a:p>
            <a:pPr algn="r" rtl="1"/>
            <a:r>
              <a:rPr lang="fa-IR" b="1" dirty="0" smtClean="0">
                <a:cs typeface="B Titr" panose="00000700000000000000" pitchFamily="2" charset="-78"/>
              </a:rPr>
              <a:t> </a:t>
            </a:r>
            <a:r>
              <a:rPr lang="fa-IR" b="1" dirty="0">
                <a:cs typeface="B Titr" panose="00000700000000000000" pitchFamily="2" charset="-78"/>
              </a:rPr>
              <a:t>یکی از جذابیت های خصوصی سازی برای دولت‌ها کسب درآمد و کاهش کسری بودجه از طریق درآمد ناشی از فروش بنگاه‌های دولتی است</a:t>
            </a: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11266" name="Picture 2" descr="Image result for Privat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" y="2294183"/>
            <a:ext cx="2543175" cy="1800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9" y="98618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دیدگاه مخالفین خصوصی سازی</a:t>
            </a:r>
            <a:b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</a:br>
            <a:endParaRPr lang="en-US" sz="32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054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solidFill>
                  <a:prstClr val="white"/>
                </a:solidFill>
                <a:cs typeface="B Titr" panose="00000700000000000000" pitchFamily="2" charset="-78"/>
              </a:rPr>
              <a:t>دیدگاه مخالفین خصوصی سازی</a:t>
            </a:r>
            <a:r>
              <a:rPr lang="fa-IR" dirty="0">
                <a:solidFill>
                  <a:prstClr val="white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prstClr val="white"/>
                </a:solidFill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6" y="2180496"/>
            <a:ext cx="11188532" cy="3705149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Titr" panose="00000700000000000000" pitchFamily="2" charset="-78"/>
              </a:rPr>
              <a:t>9- تبدیل </a:t>
            </a:r>
            <a:r>
              <a:rPr lang="fa-IR" dirty="0">
                <a:cs typeface="B Titr" panose="00000700000000000000" pitchFamily="2" charset="-78"/>
              </a:rPr>
              <a:t>خصوصی‌سازی به هدف سیاستگذاری </a:t>
            </a:r>
            <a:r>
              <a:rPr lang="fa-IR" dirty="0" smtClean="0">
                <a:cs typeface="B Titr" panose="00000700000000000000" pitchFamily="2" charset="-78"/>
              </a:rPr>
              <a:t>اقتصادی</a:t>
            </a:r>
          </a:p>
          <a:p>
            <a:pPr marL="0" indent="0" algn="r" rtl="1">
              <a:buNone/>
            </a:pPr>
            <a:r>
              <a:rPr lang="fa-IR" b="1" dirty="0">
                <a:cs typeface="B Titr" panose="00000700000000000000" pitchFamily="2" charset="-78"/>
              </a:rPr>
              <a:t> </a:t>
            </a:r>
            <a:r>
              <a:rPr lang="fa-IR" b="1" dirty="0" smtClean="0">
                <a:cs typeface="B Titr" panose="00000700000000000000" pitchFamily="2" charset="-78"/>
              </a:rPr>
              <a:t>        استفاده </a:t>
            </a:r>
            <a:r>
              <a:rPr lang="fa-IR" b="1" dirty="0">
                <a:cs typeface="B Titr" panose="00000700000000000000" pitchFamily="2" charset="-78"/>
              </a:rPr>
              <a:t>از خصوصی‌سازی به عنوان یک سیاست به جای ابزاری برای بهبود عملکرد اقتصادی </a:t>
            </a:r>
            <a:endParaRPr lang="fa-IR" b="1" dirty="0" smtClean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b="1" dirty="0" smtClean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Titr" panose="00000700000000000000" pitchFamily="2" charset="-78"/>
              </a:rPr>
              <a:t>10- محدودیت </a:t>
            </a:r>
            <a:r>
              <a:rPr lang="fa-IR" dirty="0">
                <a:cs typeface="B Titr" panose="00000700000000000000" pitchFamily="2" charset="-78"/>
              </a:rPr>
              <a:t>سرمایه‌گذاری خارجی </a:t>
            </a:r>
          </a:p>
          <a:p>
            <a:pPr marL="0" indent="0" algn="r" rtl="1">
              <a:buNone/>
            </a:pPr>
            <a:r>
              <a:rPr lang="fa-IR" b="1" dirty="0" smtClean="0">
                <a:cs typeface="B Titr" panose="00000700000000000000" pitchFamily="2" charset="-78"/>
              </a:rPr>
              <a:t>   	خصوصی </a:t>
            </a:r>
            <a:r>
              <a:rPr lang="fa-IR" b="1" dirty="0">
                <a:cs typeface="B Titr" panose="00000700000000000000" pitchFamily="2" charset="-78"/>
              </a:rPr>
              <a:t>سازی در بسیاری از کشورها با محدودیت مالی فنی و مدیریتی مواجه است راه حل </a:t>
            </a:r>
            <a:r>
              <a:rPr lang="fa-IR" b="1" dirty="0" smtClean="0">
                <a:cs typeface="B Titr" panose="00000700000000000000" pitchFamily="2" charset="-78"/>
              </a:rPr>
              <a:t>این</a:t>
            </a:r>
            <a:endParaRPr lang="en-US" b="1" dirty="0" smtClean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b="1" dirty="0">
                <a:cs typeface="B Titr" panose="00000700000000000000" pitchFamily="2" charset="-78"/>
              </a:rPr>
              <a:t> </a:t>
            </a:r>
            <a:r>
              <a:rPr lang="en-US" b="1" dirty="0" smtClean="0">
                <a:cs typeface="B Titr" panose="00000700000000000000" pitchFamily="2" charset="-78"/>
              </a:rPr>
              <a:t>      </a:t>
            </a:r>
            <a:r>
              <a:rPr lang="fa-IR" b="1" dirty="0" smtClean="0">
                <a:cs typeface="B Titr" panose="00000700000000000000" pitchFamily="2" charset="-78"/>
              </a:rPr>
              <a:t> </a:t>
            </a:r>
            <a:r>
              <a:rPr lang="fa-IR" b="1" dirty="0">
                <a:cs typeface="B Titr" panose="00000700000000000000" pitchFamily="2" charset="-78"/>
              </a:rPr>
              <a:t>مسئله استفاده از سرمایه </a:t>
            </a:r>
            <a:r>
              <a:rPr lang="fa-IR" b="1" dirty="0" smtClean="0">
                <a:cs typeface="B Titr" panose="00000700000000000000" pitchFamily="2" charset="-78"/>
              </a:rPr>
              <a:t>گذاران</a:t>
            </a:r>
            <a:r>
              <a:rPr lang="en-US" b="1" dirty="0" smtClean="0">
                <a:cs typeface="B Titr" panose="00000700000000000000" pitchFamily="2" charset="-78"/>
              </a:rPr>
              <a:t> </a:t>
            </a:r>
            <a:r>
              <a:rPr lang="fa-IR" b="1" dirty="0" smtClean="0">
                <a:cs typeface="B Titr" panose="00000700000000000000" pitchFamily="2" charset="-78"/>
              </a:rPr>
              <a:t>خارجی است</a:t>
            </a:r>
          </a:p>
          <a:p>
            <a:pPr marL="0" indent="0" algn="r" rtl="1">
              <a:buNone/>
            </a:pPr>
            <a:r>
              <a:rPr lang="fa-IR" dirty="0" smtClean="0">
                <a:cs typeface="B Titr" panose="00000700000000000000" pitchFamily="2" charset="-78"/>
              </a:rPr>
              <a:t>11-  </a:t>
            </a:r>
            <a:r>
              <a:rPr lang="fa-IR" dirty="0">
                <a:cs typeface="B Titr" panose="00000700000000000000" pitchFamily="2" charset="-78"/>
              </a:rPr>
              <a:t>ضرورت های مربوط به عرضه اولیه </a:t>
            </a:r>
            <a:endParaRPr lang="fa-IR" dirty="0" smtClean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cs typeface="B Titr" panose="00000700000000000000" pitchFamily="2" charset="-78"/>
              </a:rPr>
              <a:t>	از </a:t>
            </a:r>
            <a:r>
              <a:rPr lang="fa-IR" b="1" dirty="0">
                <a:cs typeface="B Titr" panose="00000700000000000000" pitchFamily="2" charset="-78"/>
              </a:rPr>
              <a:t>ضرورت‌های مهم در بعضی از فعالیت‌های اقتصادی وابستگی تقاضا به عرضه است یعنی وقتی عرضه کافی و باکیفیت باشد تقاضا شکل </a:t>
            </a:r>
            <a:r>
              <a:rPr lang="fa-IR" b="1" dirty="0" smtClean="0">
                <a:cs typeface="B Titr" panose="00000700000000000000" pitchFamily="2" charset="-78"/>
              </a:rPr>
              <a:t>	می </a:t>
            </a:r>
            <a:r>
              <a:rPr lang="fa-IR" b="1" dirty="0">
                <a:cs typeface="B Titr" panose="00000700000000000000" pitchFamily="2" charset="-78"/>
              </a:rPr>
              <a:t>گیرد</a:t>
            </a: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12290" name="Picture 2" descr="Image result for Privat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5" y="2418112"/>
            <a:ext cx="3145173" cy="240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2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نتیجه گیری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>
                <a:cs typeface="B Titr" panose="00000700000000000000" pitchFamily="2" charset="-78"/>
              </a:rPr>
              <a:t>حامیان اقتصاد آزاد معتقدند که پیگیری نفع شخصی توسط افراد موجب برقراری یک نظم اجتماعی </a:t>
            </a:r>
            <a:r>
              <a:rPr lang="fa-IR" b="1" dirty="0" smtClean="0">
                <a:cs typeface="B Titr" panose="00000700000000000000" pitchFamily="2" charset="-78"/>
              </a:rPr>
              <a:t>میشود</a:t>
            </a:r>
          </a:p>
          <a:p>
            <a:pPr algn="r" rtl="1"/>
            <a:endParaRPr lang="fa-IR" b="1" dirty="0">
              <a:cs typeface="B Titr" panose="00000700000000000000" pitchFamily="2" charset="-78"/>
            </a:endParaRPr>
          </a:p>
          <a:p>
            <a:pPr algn="r" rtl="1"/>
            <a:r>
              <a:rPr lang="fa-IR" b="1" dirty="0" smtClean="0">
                <a:cs typeface="B Titr" panose="00000700000000000000" pitchFamily="2" charset="-78"/>
              </a:rPr>
              <a:t>پیشنیاز </a:t>
            </a:r>
            <a:r>
              <a:rPr lang="fa-IR" b="1" dirty="0">
                <a:cs typeface="B Titr" panose="00000700000000000000" pitchFamily="2" charset="-78"/>
              </a:rPr>
              <a:t>مهم و ابتدایی هم سویی منافع افراد و جامعه وجود نظام حکومتی  کارآمد و توانمند </a:t>
            </a:r>
            <a:r>
              <a:rPr lang="fa-IR" b="1" dirty="0" smtClean="0">
                <a:cs typeface="B Titr" panose="00000700000000000000" pitchFamily="2" charset="-78"/>
              </a:rPr>
              <a:t>است</a:t>
            </a:r>
          </a:p>
          <a:p>
            <a:pPr algn="r" rtl="1"/>
            <a:endParaRPr lang="fa-IR" b="1" dirty="0">
              <a:cs typeface="B Titr" panose="00000700000000000000" pitchFamily="2" charset="-78"/>
            </a:endParaRPr>
          </a:p>
          <a:p>
            <a:pPr algn="r" rtl="1"/>
            <a:r>
              <a:rPr lang="fa-IR" b="1" dirty="0" smtClean="0">
                <a:cs typeface="B Titr" panose="00000700000000000000" pitchFamily="2" charset="-78"/>
              </a:rPr>
              <a:t>طراحی </a:t>
            </a:r>
            <a:r>
              <a:rPr lang="fa-IR" b="1" dirty="0">
                <a:cs typeface="B Titr" panose="00000700000000000000" pitchFamily="2" charset="-78"/>
              </a:rPr>
              <a:t>ساختار های انگیزشی و چماق و حساسیت های سیستمی که نتیجه ی آن منفعت طلبی خصوصی و خیر اجتماع است از مهم ترین مراحل پیشرفت و توسعه ی اقتصادی </a:t>
            </a:r>
            <a:r>
              <a:rPr lang="fa-IR" b="1" dirty="0" smtClean="0">
                <a:cs typeface="B Titr" panose="00000700000000000000" pitchFamily="2" charset="-78"/>
              </a:rPr>
              <a:t>است</a:t>
            </a:r>
          </a:p>
          <a:p>
            <a:pPr algn="r" rtl="1"/>
            <a:endParaRPr lang="fa-IR" b="1" dirty="0">
              <a:cs typeface="B Titr" panose="00000700000000000000" pitchFamily="2" charset="-78"/>
            </a:endParaRPr>
          </a:p>
          <a:p>
            <a:pPr algn="r" rtl="1"/>
            <a:r>
              <a:rPr lang="fa-IR" b="1" dirty="0" smtClean="0">
                <a:cs typeface="B Titr" panose="00000700000000000000" pitchFamily="2" charset="-78"/>
              </a:rPr>
              <a:t>از </a:t>
            </a:r>
            <a:r>
              <a:rPr lang="fa-IR" b="1" dirty="0">
                <a:cs typeface="B Titr" panose="00000700000000000000" pitchFamily="2" charset="-78"/>
              </a:rPr>
              <a:t>طرف دیگر همسو ساختن منافع افراد و جامعه امری سخت است و بسته به ایفای صحیح وظایف دولت </a:t>
            </a:r>
            <a:r>
              <a:rPr lang="fa-IR" b="1" dirty="0" smtClean="0">
                <a:cs typeface="B Titr" panose="00000700000000000000" pitchFamily="2" charset="-78"/>
              </a:rPr>
              <a:t>است</a:t>
            </a:r>
            <a:endParaRPr lang="fa-IR" b="1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725" y="345125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نتیجه گیری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Titr" panose="00000700000000000000" pitchFamily="2" charset="-78"/>
              </a:rPr>
              <a:t>بهبود فضای کسب و کار برای ورود شکل گیری بخش خصوصی نسبت به فروش بنگاه های دولتی </a:t>
            </a:r>
            <a:r>
              <a:rPr lang="fa-IR" b="1" dirty="0" smtClean="0">
                <a:cs typeface="B Titr" panose="00000700000000000000" pitchFamily="2" charset="-78"/>
              </a:rPr>
              <a:t>ا</a:t>
            </a:r>
            <a:r>
              <a:rPr lang="fa-IR" b="1" dirty="0">
                <a:cs typeface="B Titr" panose="00000700000000000000" pitchFamily="2" charset="-78"/>
              </a:rPr>
              <a:t>و</a:t>
            </a:r>
            <a:r>
              <a:rPr lang="fa-IR" b="1" dirty="0" smtClean="0">
                <a:cs typeface="B Titr" panose="00000700000000000000" pitchFamily="2" charset="-78"/>
              </a:rPr>
              <a:t>لویت </a:t>
            </a:r>
            <a:r>
              <a:rPr lang="fa-IR" b="1" dirty="0">
                <a:cs typeface="B Titr" panose="00000700000000000000" pitchFamily="2" charset="-78"/>
              </a:rPr>
              <a:t>دارد</a:t>
            </a:r>
          </a:p>
          <a:p>
            <a:pPr algn="r" rtl="1"/>
            <a:r>
              <a:rPr lang="fa-IR" b="1" dirty="0">
                <a:cs typeface="B Titr" panose="00000700000000000000" pitchFamily="2" charset="-78"/>
              </a:rPr>
              <a:t>برای بهبود کارایی بنگاه های خصوصی نیاز به برداشتن گام های ناخوشایند مثل تعدیل نیروی انسانی است که باید این اجازه به بنگاه ها داده شود</a:t>
            </a:r>
          </a:p>
          <a:p>
            <a:pPr algn="r" rtl="1"/>
            <a:r>
              <a:rPr lang="fa-IR" b="1" dirty="0">
                <a:cs typeface="B Titr" panose="00000700000000000000" pitchFamily="2" charset="-78"/>
              </a:rPr>
              <a:t>باید در واگذاری بنگاه های انحصار دولتی به طور جدی جلوگیری کرد </a:t>
            </a:r>
          </a:p>
          <a:p>
            <a:pPr algn="r" rtl="1"/>
            <a:r>
              <a:rPr lang="fa-IR" b="1" dirty="0">
                <a:cs typeface="B Titr" panose="00000700000000000000" pitchFamily="2" charset="-78"/>
              </a:rPr>
              <a:t>یکی از نکات مورد تاکید در خصوصی سازی عدم ایجاد توقعات نامعقول از خصوصی سازی است</a:t>
            </a:r>
          </a:p>
          <a:p>
            <a:pPr algn="r" rtl="1"/>
            <a:r>
              <a:rPr lang="fa-IR" b="1" dirty="0">
                <a:cs typeface="B Titr" panose="00000700000000000000" pitchFamily="2" charset="-78"/>
              </a:rPr>
              <a:t>و در آخر کیفیت خصوصی سازی از سرعت آن بسیار مهم است</a:t>
            </a:r>
          </a:p>
          <a:p>
            <a:pPr algn="r" rtl="1"/>
            <a:endParaRPr lang="fa-IR" dirty="0" smtClean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                                                                                                                                                                                                         ‍.پایان.</a:t>
            </a:r>
            <a:endParaRPr lang="fa-IR" dirty="0">
              <a:solidFill>
                <a:schemeClr val="accent3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96" y="494681"/>
            <a:ext cx="1905000" cy="132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7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Titr" panose="00000700000000000000" pitchFamily="2" charset="-78"/>
              </a:rPr>
              <a:t>مطالبی که در این تحقیق مورد بحث قرار خواهد گرفت: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cs typeface="B Titr" panose="00000700000000000000" pitchFamily="2" charset="-78"/>
              </a:rPr>
              <a:t>مفهوم خصوصی سازی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cs typeface="B Titr" panose="00000700000000000000" pitchFamily="2" charset="-78"/>
              </a:rPr>
              <a:t>روشهای خصوصی سازی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cs typeface="B Titr" panose="00000700000000000000" pitchFamily="2" charset="-78"/>
              </a:rPr>
              <a:t>بستر تاریخی خصوصی سازی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cs typeface="B Titr" panose="00000700000000000000" pitchFamily="2" charset="-78"/>
              </a:rPr>
              <a:t>تاریخچه خصوصی سازی در ایران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cs typeface="B Titr" panose="00000700000000000000" pitchFamily="2" charset="-78"/>
              </a:rPr>
              <a:t>اصل 44 قانون اساسی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cs typeface="B Titr" panose="00000700000000000000" pitchFamily="2" charset="-78"/>
              </a:rPr>
              <a:t>دیدگاه موافقین خصوصی سازی 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cs typeface="B Titr" panose="00000700000000000000" pitchFamily="2" charset="-78"/>
              </a:rPr>
              <a:t>دیدگاه مخالفین خصوصی سازی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cs typeface="B Titr" panose="00000700000000000000" pitchFamily="2" charset="-78"/>
              </a:rPr>
              <a:t>نتیجه گیری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2084831"/>
            <a:ext cx="3843338" cy="427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7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87" y="1228380"/>
            <a:ext cx="8761413" cy="706964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 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945" y="2393950"/>
            <a:ext cx="8825659" cy="341630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>
                <a:cs typeface="B Titr" panose="00000700000000000000" pitchFamily="2" charset="-78"/>
              </a:rPr>
              <a:t>مفهوم خصوصی سازی-</a:t>
            </a:r>
            <a:r>
              <a:rPr lang="en-US" dirty="0" smtClean="0">
                <a:cs typeface="B Titr" panose="00000700000000000000" pitchFamily="2" charset="-78"/>
              </a:rPr>
              <a:t>Privatization</a:t>
            </a:r>
            <a:endParaRPr lang="fa-IR" dirty="0" smtClean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cs typeface="B Titr" panose="00000700000000000000" pitchFamily="2" charset="-78"/>
              </a:rPr>
              <a:t>واگذاری </a:t>
            </a:r>
            <a:r>
              <a:rPr lang="fa-IR" b="1" dirty="0">
                <a:cs typeface="B Titr" panose="00000700000000000000" pitchFamily="2" charset="-78"/>
              </a:rPr>
              <a:t>دارایی ها و شرکت های دولتی و عمومی به بخش خصوصی به طور کلی و یا شریک کردن آنها در این دارایی ها و شرکت ها</a:t>
            </a:r>
            <a:r>
              <a:rPr lang="fa-IR" b="1" dirty="0" smtClean="0">
                <a:cs typeface="B Titr" panose="00000700000000000000" pitchFamily="2" charset="-78"/>
              </a:rPr>
              <a:t>.</a:t>
            </a:r>
          </a:p>
          <a:p>
            <a:pPr marL="0" indent="0" algn="r" rtl="1">
              <a:buNone/>
            </a:pPr>
            <a:endParaRPr lang="fa-IR" dirty="0" smtClean="0">
              <a:cs typeface="B Titr" panose="00000700000000000000" pitchFamily="2" charset="-78"/>
            </a:endParaRP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dirty="0">
                <a:cs typeface="B Titr" panose="00000700000000000000" pitchFamily="2" charset="-78"/>
              </a:rPr>
              <a:t>مفهوم جدید در ادبیات </a:t>
            </a:r>
            <a:r>
              <a:rPr lang="fa-IR" dirty="0" smtClean="0">
                <a:cs typeface="B Titr" panose="00000700000000000000" pitchFamily="2" charset="-78"/>
              </a:rPr>
              <a:t>اقتصادی </a:t>
            </a:r>
            <a:r>
              <a:rPr lang="fa-IR" dirty="0">
                <a:cs typeface="B Titr" panose="00000700000000000000" pitchFamily="2" charset="-78"/>
              </a:rPr>
              <a:t>در برابر ملی سازی </a:t>
            </a:r>
            <a:endParaRPr lang="fa-IR" dirty="0" smtClean="0">
              <a:cs typeface="B Titr" panose="00000700000000000000" pitchFamily="2" charset="-78"/>
            </a:endParaRP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کاهش نقش بخش عمومی </a:t>
            </a:r>
            <a:r>
              <a:rPr lang="fa-IR" dirty="0" smtClean="0">
                <a:cs typeface="B Titr" panose="00000700000000000000" pitchFamily="2" charset="-78"/>
              </a:rPr>
              <a:t>در اقتصاد</a:t>
            </a: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fa-IR" dirty="0" smtClean="0">
                <a:cs typeface="B Titr" panose="00000700000000000000" pitchFamily="2" charset="-78"/>
              </a:rPr>
              <a:t>وابسته </a:t>
            </a:r>
            <a:r>
              <a:rPr lang="fa-IR" dirty="0">
                <a:cs typeface="B Titr" panose="00000700000000000000" pitchFamily="2" charset="-78"/>
              </a:rPr>
              <a:t>به شرایط اقتصادی کشور 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42722"/>
            <a:ext cx="4095749" cy="1824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49" y="442722"/>
            <a:ext cx="4572000" cy="182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روشهای خصوصی سازی</a:t>
            </a:r>
            <a:br>
              <a:rPr lang="fa-IR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079" y="1464932"/>
            <a:ext cx="8596668" cy="466976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b="1" dirty="0">
                <a:cs typeface="B Titr" panose="00000700000000000000" pitchFamily="2" charset="-78"/>
              </a:rPr>
              <a:t>۱ خصوصی سازی با انتقال </a:t>
            </a:r>
            <a:r>
              <a:rPr lang="fa-IR" sz="2000" b="1" dirty="0" smtClean="0">
                <a:cs typeface="B Titr" panose="00000700000000000000" pitchFamily="2" charset="-78"/>
              </a:rPr>
              <a:t>مالکیت</a:t>
            </a:r>
          </a:p>
          <a:p>
            <a:pPr lvl="1" algn="r" rtl="1"/>
            <a:r>
              <a:rPr lang="fa-IR" sz="1800" b="1" dirty="0">
                <a:cs typeface="B Titr" panose="00000700000000000000" pitchFamily="2" charset="-78"/>
              </a:rPr>
              <a:t>انتشار سهام </a:t>
            </a:r>
            <a:endParaRPr lang="fa-IR" sz="1800" b="1" dirty="0" smtClean="0">
              <a:cs typeface="B Titr" panose="00000700000000000000" pitchFamily="2" charset="-78"/>
            </a:endParaRPr>
          </a:p>
          <a:p>
            <a:pPr lvl="1" algn="r" rtl="1"/>
            <a:r>
              <a:rPr lang="fa-IR" sz="1800" b="1" dirty="0" smtClean="0">
                <a:cs typeface="B Titr" panose="00000700000000000000" pitchFamily="2" charset="-78"/>
              </a:rPr>
              <a:t> </a:t>
            </a:r>
            <a:r>
              <a:rPr lang="fa-IR" sz="1800" b="1" dirty="0">
                <a:cs typeface="B Titr" panose="00000700000000000000" pitchFamily="2" charset="-78"/>
              </a:rPr>
              <a:t>فروش </a:t>
            </a:r>
            <a:r>
              <a:rPr lang="fa-IR" sz="1800" b="1" dirty="0" smtClean="0">
                <a:cs typeface="B Titr" panose="00000700000000000000" pitchFamily="2" charset="-78"/>
              </a:rPr>
              <a:t>دارایی</a:t>
            </a:r>
          </a:p>
          <a:p>
            <a:pPr lvl="1" algn="r" rtl="1"/>
            <a:r>
              <a:rPr lang="fa-IR" sz="1800" b="1" dirty="0" smtClean="0">
                <a:cs typeface="B Titr" panose="00000700000000000000" pitchFamily="2" charset="-78"/>
              </a:rPr>
              <a:t>خصوصی </a:t>
            </a:r>
            <a:r>
              <a:rPr lang="fa-IR" sz="1800" b="1" dirty="0">
                <a:cs typeface="B Titr" panose="00000700000000000000" pitchFamily="2" charset="-78"/>
              </a:rPr>
              <a:t>سازی انبوه </a:t>
            </a:r>
            <a:endParaRPr lang="fa-IR" sz="1800" b="1" dirty="0" smtClean="0">
              <a:cs typeface="B Titr" panose="00000700000000000000" pitchFamily="2" charset="-78"/>
            </a:endParaRPr>
          </a:p>
          <a:p>
            <a:pPr marL="457200" lvl="1" indent="0" algn="r" rtl="1">
              <a:buNone/>
            </a:pPr>
            <a:endParaRPr lang="fa-IR" sz="1800" b="1" dirty="0" smtClean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sz="2000" b="1" dirty="0" smtClean="0">
                <a:cs typeface="B Titr" panose="00000700000000000000" pitchFamily="2" charset="-78"/>
              </a:rPr>
              <a:t>۲ </a:t>
            </a:r>
            <a:r>
              <a:rPr lang="fa-IR" sz="2000" b="1" dirty="0">
                <a:cs typeface="B Titr" panose="00000700000000000000" pitchFamily="2" charset="-78"/>
              </a:rPr>
              <a:t>خصوصی سازی بدون انتقال مالکیت </a:t>
            </a:r>
            <a:endParaRPr lang="fa-IR" sz="2000" b="1" dirty="0" smtClean="0">
              <a:cs typeface="B Titr" panose="00000700000000000000" pitchFamily="2" charset="-78"/>
            </a:endParaRPr>
          </a:p>
          <a:p>
            <a:pPr lvl="1" algn="r" rtl="1">
              <a:buFont typeface="Wingdings" panose="05000000000000000000" pitchFamily="2" charset="2"/>
              <a:buChar char="Ø"/>
            </a:pPr>
            <a:r>
              <a:rPr lang="fa-IR" sz="1800" b="1" dirty="0">
                <a:cs typeface="B Titr" panose="00000700000000000000" pitchFamily="2" charset="-78"/>
              </a:rPr>
              <a:t>	</a:t>
            </a:r>
            <a:r>
              <a:rPr lang="fa-IR" sz="1800" b="1" dirty="0" smtClean="0">
                <a:cs typeface="B Titr" panose="00000700000000000000" pitchFamily="2" charset="-78"/>
              </a:rPr>
              <a:t>خصوصی سازی از پایین</a:t>
            </a:r>
          </a:p>
          <a:p>
            <a:pPr lvl="1" algn="r" rtl="1">
              <a:buFont typeface="Wingdings" panose="05000000000000000000" pitchFamily="2" charset="2"/>
              <a:buChar char="Ø"/>
            </a:pPr>
            <a:r>
              <a:rPr lang="fa-IR" sz="1800" b="1" dirty="0">
                <a:cs typeface="B Titr" panose="00000700000000000000" pitchFamily="2" charset="-78"/>
              </a:rPr>
              <a:t>	</a:t>
            </a:r>
            <a:r>
              <a:rPr lang="fa-IR" sz="1800" b="1" dirty="0" smtClean="0">
                <a:cs typeface="B Titr" panose="00000700000000000000" pitchFamily="2" charset="-78"/>
              </a:rPr>
              <a:t>خصوصی سازی از طریق پیمان کاری</a:t>
            </a:r>
          </a:p>
          <a:p>
            <a:pPr lvl="1" algn="r" rtl="1">
              <a:buFont typeface="Wingdings" panose="05000000000000000000" pitchFamily="2" charset="2"/>
              <a:buChar char="Ø"/>
            </a:pPr>
            <a:r>
              <a:rPr lang="fa-IR" sz="1800" b="1" dirty="0">
                <a:cs typeface="B Titr" panose="00000700000000000000" pitchFamily="2" charset="-78"/>
              </a:rPr>
              <a:t>	</a:t>
            </a:r>
            <a:r>
              <a:rPr lang="fa-IR" sz="1800" b="1" dirty="0" smtClean="0">
                <a:cs typeface="B Titr" panose="00000700000000000000" pitchFamily="2" charset="-78"/>
              </a:rPr>
              <a:t>خصوصی سازی از طریق اعطای امتیاز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3680">
            <a:off x="204787" y="1314119"/>
            <a:ext cx="2562225" cy="1781175"/>
          </a:xfrm>
          <a:prstGeom prst="rect">
            <a:avLst/>
          </a:prstGeom>
        </p:spPr>
      </p:pic>
      <p:pic>
        <p:nvPicPr>
          <p:cNvPr id="3074" name="Picture 2" descr="Image result for â«Ù¾ÛÙØ§ÙÚ©Ø§Ø±Ûâ¬â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13" y="1801813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40" y="3940557"/>
            <a:ext cx="3297201" cy="21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0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93" y="140097"/>
            <a:ext cx="8596668" cy="1320800"/>
          </a:xfrm>
        </p:spPr>
        <p:txBody>
          <a:bodyPr/>
          <a:lstStyle/>
          <a:p>
            <a:pPr algn="ct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بستر تاریخی خصوصی سازی 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619" y="2086735"/>
            <a:ext cx="8596668" cy="5685665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600" dirty="0" smtClean="0">
                <a:cs typeface="B Titr" panose="00000700000000000000" pitchFamily="2" charset="-78"/>
              </a:rPr>
              <a:t>بر </a:t>
            </a:r>
            <a:r>
              <a:rPr lang="fa-IR" sz="1600" dirty="0">
                <a:cs typeface="B Titr" panose="00000700000000000000" pitchFamily="2" charset="-78"/>
              </a:rPr>
              <a:t>اساس شواهد تاریخی مالکیت در گذشته بیشتر خصوصی بوده و مالکیت دولتی به طور معنادار وجود نداشته است </a:t>
            </a:r>
            <a:endParaRPr lang="fa-IR" sz="1600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600" dirty="0" smtClean="0">
                <a:cs typeface="B Titr" panose="00000700000000000000" pitchFamily="2" charset="-78"/>
              </a:rPr>
              <a:t>و </a:t>
            </a:r>
            <a:r>
              <a:rPr lang="fa-IR" sz="1600" dirty="0">
                <a:cs typeface="B Titr" panose="00000700000000000000" pitchFamily="2" charset="-78"/>
              </a:rPr>
              <a:t>در قرن بیست میلادی مداخله دولت در اقتصاد افزایش یافت </a:t>
            </a:r>
            <a:endParaRPr lang="fa-IR" sz="1600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600" dirty="0" smtClean="0">
                <a:cs typeface="B Titr" panose="00000700000000000000" pitchFamily="2" charset="-78"/>
              </a:rPr>
              <a:t>مداخله </a:t>
            </a:r>
            <a:r>
              <a:rPr lang="fa-IR" sz="1600" dirty="0">
                <a:cs typeface="B Titr" panose="00000700000000000000" pitchFamily="2" charset="-78"/>
              </a:rPr>
              <a:t>دولت در اقتصاد در کشورهای پیشرفته تا حد زیادی متفاوت از کشورهای در حال توسعه است </a:t>
            </a:r>
            <a:endParaRPr lang="fa-IR" sz="1600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600" dirty="0" smtClean="0">
                <a:cs typeface="B Titr" panose="00000700000000000000" pitchFamily="2" charset="-78"/>
              </a:rPr>
              <a:t>در </a:t>
            </a:r>
            <a:r>
              <a:rPr lang="fa-IR" sz="1600" dirty="0">
                <a:cs typeface="B Titr" panose="00000700000000000000" pitchFamily="2" charset="-78"/>
              </a:rPr>
              <a:t>کشورهای پیشرفته علل رشد مداخله دولت در اقتصاد دو عامل است </a:t>
            </a:r>
            <a:endParaRPr lang="fa-IR" sz="1600" dirty="0" smtClean="0">
              <a:cs typeface="B Titr" panose="00000700000000000000" pitchFamily="2" charset="-78"/>
            </a:endParaRPr>
          </a:p>
          <a:p>
            <a:pPr lvl="4" algn="r" rtl="1">
              <a:lnSpc>
                <a:spcPct val="150000"/>
              </a:lnSpc>
            </a:pPr>
            <a:r>
              <a:rPr lang="fa-IR" sz="1200" dirty="0" smtClean="0">
                <a:cs typeface="B Titr" panose="00000700000000000000" pitchFamily="2" charset="-78"/>
              </a:rPr>
              <a:t>یک </a:t>
            </a:r>
            <a:r>
              <a:rPr lang="fa-IR" sz="1200" dirty="0">
                <a:cs typeface="B Titr" panose="00000700000000000000" pitchFamily="2" charset="-78"/>
              </a:rPr>
              <a:t>رکود بزرگ اواخر دهه ۱۹۲۰ و </a:t>
            </a:r>
            <a:r>
              <a:rPr lang="fa-IR" sz="1200" dirty="0" smtClean="0">
                <a:cs typeface="B Titr" panose="00000700000000000000" pitchFamily="2" charset="-78"/>
              </a:rPr>
              <a:t>۱۹۳۰</a:t>
            </a:r>
          </a:p>
          <a:p>
            <a:pPr lvl="4" algn="r" rtl="1">
              <a:lnSpc>
                <a:spcPct val="150000"/>
              </a:lnSpc>
            </a:pPr>
            <a:r>
              <a:rPr lang="fa-IR" sz="1200" dirty="0" smtClean="0">
                <a:cs typeface="B Titr" panose="00000700000000000000" pitchFamily="2" charset="-78"/>
              </a:rPr>
              <a:t>وقوع </a:t>
            </a:r>
            <a:r>
              <a:rPr lang="fa-IR" sz="1200" dirty="0">
                <a:cs typeface="B Titr" panose="00000700000000000000" pitchFamily="2" charset="-78"/>
              </a:rPr>
              <a:t>جنگ جهانی </a:t>
            </a:r>
            <a:endParaRPr lang="fa-IR" sz="1200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1200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0" y="2589011"/>
            <a:ext cx="3710726" cy="388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661" y="623852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prstClr val="black"/>
                </a:solidFill>
                <a:cs typeface="B Titr" panose="00000700000000000000" pitchFamily="2" charset="-78"/>
              </a:rPr>
              <a:t>بستر تاریخی خصوصی سازی 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r" rtl="1">
              <a:lnSpc>
                <a:spcPct val="150000"/>
              </a:lnSpc>
              <a:buClr>
                <a:srgbClr val="1CADE4"/>
              </a:buClr>
              <a:buFont typeface="Wingdings" panose="05000000000000000000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cs typeface="B Titr" panose="00000700000000000000" pitchFamily="2" charset="-78"/>
              </a:rPr>
              <a:t>در کشورهای در حال توسعه علت وجود دخالت دولت در اقتصاد وجود نواقص و ضعف های ساختاری در اقتصاد در جهت شکل گیری صنایع نوین است </a:t>
            </a:r>
          </a:p>
          <a:p>
            <a:pPr lvl="0" algn="r" rtl="1">
              <a:lnSpc>
                <a:spcPct val="150000"/>
              </a:lnSpc>
              <a:buClr>
                <a:srgbClr val="1CADE4"/>
              </a:buClr>
              <a:buFont typeface="Wingdings" panose="05000000000000000000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cs typeface="B Titr" panose="00000700000000000000" pitchFamily="2" charset="-78"/>
              </a:rPr>
              <a:t>دهه‌های ۱۹۵۰ و ۱۹۶۰ دولت‌ها از طریق مالکیت شرکت‌های بزرگ و برنامه ریزی جامع توسعه و اجرای طرح های بزرگ عمرانی و اقتصاد را تقویت کردند و موفق شدند نگاه خوشبینانه به وجود آورند </a:t>
            </a:r>
          </a:p>
          <a:p>
            <a:pPr lvl="0" algn="r" rtl="1">
              <a:lnSpc>
                <a:spcPct val="150000"/>
              </a:lnSpc>
              <a:buClr>
                <a:srgbClr val="1CADE4"/>
              </a:buClr>
              <a:buFont typeface="Wingdings" panose="05000000000000000000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cs typeface="B Titr" panose="00000700000000000000" pitchFamily="2" charset="-78"/>
              </a:rPr>
              <a:t>دردهه 1980 این روند متوقف و معکوس شد به دلیل ناکارایی دولت در بخش‌های دولتی و ایجاد مشکلات به تدریج گرایشهای ضد ملی سازی و خصوصی سازی در سراسر جهان به وجود آمد و تولید ملی از سال ۱۹۸۴ تا ۲۰۰۵ به تدریج کاهش یافت </a:t>
            </a:r>
          </a:p>
          <a:p>
            <a:pPr lvl="0" algn="r" rtl="1">
              <a:lnSpc>
                <a:spcPct val="150000"/>
              </a:lnSpc>
              <a:buClr>
                <a:srgbClr val="1CADE4"/>
              </a:buClr>
              <a:buFont typeface="Wingdings" panose="05000000000000000000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cs typeface="B Titr" panose="00000700000000000000" pitchFamily="2" charset="-78"/>
              </a:rPr>
              <a:t>اولین طرح خصوصی سازی توسط تاچر در انگلستان در دوره ۱۹۷۹ تا ۱۹۸۴ و به موازات آن ریگان در آمریکا اجرا شد</a:t>
            </a:r>
          </a:p>
          <a:p>
            <a:pPr lvl="0" algn="r" rtl="1">
              <a:lnSpc>
                <a:spcPct val="150000"/>
              </a:lnSpc>
              <a:buClr>
                <a:srgbClr val="1CADE4"/>
              </a:buClr>
              <a:buFont typeface="Wingdings" panose="05000000000000000000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cs typeface="B Titr" panose="00000700000000000000" pitchFamily="2" charset="-78"/>
              </a:rPr>
              <a:t>یکی از مهمترین مراحل تاریخی خصوصی سازی واگذاری عظیم واحدهای دولتی در اروپای شرقی و مرکزی و شوروی سابق در دهه ۱۹۹۰ بود </a:t>
            </a:r>
          </a:p>
          <a:p>
            <a:pPr lvl="0" algn="r" rtl="1">
              <a:lnSpc>
                <a:spcPct val="150000"/>
              </a:lnSpc>
              <a:buClr>
                <a:srgbClr val="1CADE4"/>
              </a:buClr>
              <a:buFont typeface="Wingdings" panose="05000000000000000000" pitchFamily="2" charset="2"/>
              <a:buChar char="v"/>
            </a:pPr>
            <a:r>
              <a:rPr lang="fa-IR" sz="1600" b="1" dirty="0">
                <a:solidFill>
                  <a:prstClr val="black"/>
                </a:solidFill>
                <a:cs typeface="B Titr" panose="00000700000000000000" pitchFamily="2" charset="-78"/>
              </a:rPr>
              <a:t>بزرگترین و آخرین مورد خصوصی سازی در دنیا نیز در ژاپن اتفاق افتاده است </a:t>
            </a:r>
          </a:p>
          <a:p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7" y="-1494"/>
            <a:ext cx="3999323" cy="22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2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346556"/>
            <a:ext cx="10950408" cy="1013800"/>
          </a:xfrm>
        </p:spPr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خصوصی سازی در ایران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5434" y="1715956"/>
            <a:ext cx="8596668" cy="4593562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بروز </a:t>
            </a:r>
            <a:r>
              <a:rPr lang="fa-IR" dirty="0">
                <a:cs typeface="B Titr" panose="00000700000000000000" pitchFamily="2" charset="-78"/>
              </a:rPr>
              <a:t>انقلاب اسلامی در شرایطی جدید در حوزه فعالیت اقتصادی دولت به وجود آورد که در ابتدا با </a:t>
            </a:r>
            <a:r>
              <a:rPr lang="fa-IR" b="1" dirty="0">
                <a:cs typeface="B Titr" panose="00000700000000000000" pitchFamily="2" charset="-78"/>
              </a:rPr>
              <a:t>مصادره ملی شدن صنایع </a:t>
            </a:r>
            <a:r>
              <a:rPr lang="fa-IR" dirty="0">
                <a:cs typeface="B Titr" panose="00000700000000000000" pitchFamily="2" charset="-78"/>
              </a:rPr>
              <a:t>آغاز شد 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محور </a:t>
            </a:r>
            <a:r>
              <a:rPr lang="fa-IR" dirty="0">
                <a:cs typeface="B Titr" panose="00000700000000000000" pitchFamily="2" charset="-78"/>
              </a:rPr>
              <a:t>های قدرت اقتصادی به عهده دولت قرار گرفت 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تهیه </a:t>
            </a:r>
            <a:r>
              <a:rPr lang="fa-IR" dirty="0">
                <a:cs typeface="B Titr" panose="00000700000000000000" pitchFamily="2" charset="-78"/>
              </a:rPr>
              <a:t>کالاها و خدمات عمومی و عدم توانایی بخش خصوصی جهت اداره برخی صنایع بزرگ باعث تشدید این موضوع </a:t>
            </a:r>
            <a:r>
              <a:rPr lang="fa-IR" dirty="0" smtClean="0">
                <a:cs typeface="B Titr" panose="00000700000000000000" pitchFamily="2" charset="-78"/>
              </a:rPr>
              <a:t>شد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با گذشت زمان دخالت دولت در اقتصاد مورد تردید و انتقاد قرار گرفت که تحت تاثیر دو عامل بود </a:t>
            </a:r>
          </a:p>
          <a:p>
            <a:pPr lvl="1" algn="r" rtl="1"/>
            <a:r>
              <a:rPr lang="fa-IR" dirty="0" smtClean="0">
                <a:cs typeface="B Titr" panose="00000700000000000000" pitchFamily="2" charset="-78"/>
              </a:rPr>
              <a:t>ناکارایی </a:t>
            </a:r>
            <a:r>
              <a:rPr lang="fa-IR" dirty="0">
                <a:cs typeface="B Titr" panose="00000700000000000000" pitchFamily="2" charset="-78"/>
              </a:rPr>
              <a:t>بنگاه‌های دولتی و عملکرد ضعیف اقتصادی کشور </a:t>
            </a:r>
            <a:endParaRPr lang="fa-IR" dirty="0" smtClean="0">
              <a:cs typeface="B Titr" panose="00000700000000000000" pitchFamily="2" charset="-78"/>
            </a:endParaRPr>
          </a:p>
          <a:p>
            <a:pPr lvl="1" algn="r" rtl="1"/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حاکمیت خصوصی سازی و کاهش حجم دولت که متاثر از خصوصی سازی در سایر اقتصادهای جهان </a:t>
            </a:r>
            <a:r>
              <a:rPr lang="fa-IR" dirty="0" smtClean="0">
                <a:cs typeface="B Titr" panose="00000700000000000000" pitchFamily="2" charset="-78"/>
              </a:rPr>
              <a:t>بود</a:t>
            </a: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به تدریج مقامات دولتی به این نتیجه رسیدند که جایگاه دولت در اقتصاد مفید نیست و سیاست هایی را در این راستا اعمال کردند و در نهایت منجر به ابلاغ </a:t>
            </a:r>
            <a:r>
              <a:rPr lang="fa-IR" b="1" dirty="0">
                <a:cs typeface="B Titr" panose="00000700000000000000" pitchFamily="2" charset="-78"/>
              </a:rPr>
              <a:t>سیاستهای کلی اصل ۴۴</a:t>
            </a:r>
            <a:r>
              <a:rPr lang="fa-IR" dirty="0">
                <a:cs typeface="B Titr" panose="00000700000000000000" pitchFamily="2" charset="-78"/>
              </a:rPr>
              <a:t> شد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7" y="2037708"/>
            <a:ext cx="2557138" cy="2819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1" y="4856771"/>
            <a:ext cx="2919413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4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سیاست های کلی اصل ۴۴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600" y="2180496"/>
            <a:ext cx="6556207" cy="3678303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در </a:t>
            </a:r>
            <a:r>
              <a:rPr lang="fa-IR" dirty="0">
                <a:cs typeface="B Titr" panose="00000700000000000000" pitchFamily="2" charset="-78"/>
              </a:rPr>
              <a:t>جهت توسعه بخش غیر دولتی و جلوگیری از افزایش حجم بخش دولتی و واگذاری بنگاه‌های دولتی به بخش غیر دولتی یا خصوصی سازی می </a:t>
            </a:r>
            <a:r>
              <a:rPr lang="fa-IR" dirty="0" smtClean="0">
                <a:cs typeface="B Titr" panose="00000700000000000000" pitchFamily="2" charset="-78"/>
              </a:rPr>
              <a:t>باشد</a:t>
            </a:r>
            <a:endParaRPr lang="en-US" dirty="0" smtClean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و برجسته ترین بخش های آن شامل موارد زیر می </a:t>
            </a:r>
            <a:r>
              <a:rPr lang="fa-IR" dirty="0" smtClean="0">
                <a:cs typeface="B Titr" panose="00000700000000000000" pitchFamily="2" charset="-78"/>
              </a:rPr>
              <a:t>شود</a:t>
            </a:r>
            <a:endParaRPr lang="en-US" dirty="0" smtClean="0">
              <a:cs typeface="B Titr" panose="00000700000000000000" pitchFamily="2" charset="-78"/>
            </a:endParaRPr>
          </a:p>
          <a:p>
            <a:pPr lvl="1" algn="r" rtl="1"/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دولت حق فعالیت اقتصادی جدید خارج از موارد اصل ۴۴ را ندارد </a:t>
            </a:r>
            <a:endParaRPr lang="en-US" dirty="0">
              <a:cs typeface="B Titr" panose="00000700000000000000" pitchFamily="2" charset="-78"/>
            </a:endParaRPr>
          </a:p>
          <a:p>
            <a:pPr lvl="1" algn="r" rtl="1"/>
            <a:r>
              <a:rPr lang="fa-IR" dirty="0" smtClean="0">
                <a:cs typeface="B Titr" panose="00000700000000000000" pitchFamily="2" charset="-78"/>
              </a:rPr>
              <a:t>مدیریت </a:t>
            </a:r>
            <a:r>
              <a:rPr lang="fa-IR" dirty="0">
                <a:cs typeface="B Titr" panose="00000700000000000000" pitchFamily="2" charset="-78"/>
              </a:rPr>
              <a:t>بخش غیردولتی در زمینه های ذکر شده در صد اصل ۴۴ مجاز است مانند صنایع بزرگ و مادر معادن بزرگ و بانکداری توسط بنگاه ها و نهادهای عمومی دولتی و غیره دولت می تواند اقدام به واگذاری ۸۰ درصد سهام بنگاه‌های صدر اصل ۴۴ به شرح زیر </a:t>
            </a:r>
            <a:r>
              <a:rPr lang="fa-IR" dirty="0" smtClean="0">
                <a:cs typeface="B Titr" panose="00000700000000000000" pitchFamily="2" charset="-78"/>
              </a:rPr>
              <a:t>نماید</a:t>
            </a:r>
            <a:endParaRPr lang="en-US" dirty="0" smtClean="0">
              <a:cs typeface="B Titr" panose="00000700000000000000" pitchFamily="2" charset="-78"/>
            </a:endParaRPr>
          </a:p>
          <a:p>
            <a:pPr lvl="1" algn="r" rtl="1"/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یک بنگاه‌های دولتی که در زمینه معادن بزرگ صنایع بزرگ و مادر در حال فعالیت هستند به جز شرکت های ملی نفت ایران و استخراج و تولید نفت خام و گاز دو بانک‌های دولتی به جز بانک‌های مرکزی ملی سپه صنعت و معدن کشاورزی مسکن و بانک توسعه صادرات ۳ شرکت‌های بیمه دولتی به جز بیمه مرکزی ایران و بیمه ایران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1854200"/>
            <a:ext cx="4016208" cy="400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6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092" y="579668"/>
            <a:ext cx="11029616" cy="1013800"/>
          </a:xfrm>
        </p:spPr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دیدگاه موافقین خصوصی سازی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009" y="2078764"/>
            <a:ext cx="11029615" cy="3678303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افزایش کارایی واحدهای </a:t>
            </a:r>
            <a:r>
              <a:rPr lang="fa-IR" dirty="0" smtClean="0">
                <a:cs typeface="B Titr" panose="00000700000000000000" pitchFamily="2" charset="-78"/>
              </a:rPr>
              <a:t>اقتصادی</a:t>
            </a:r>
          </a:p>
          <a:p>
            <a:pPr algn="r" rtl="1"/>
            <a:endParaRPr lang="fa-IR" dirty="0" smtClean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کاهش هزینه های عمومی و کسری بودجه 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/>
            <a:endParaRPr lang="fa-IR" dirty="0" smtClean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کاهش </a:t>
            </a:r>
            <a:r>
              <a:rPr lang="fa-IR" dirty="0">
                <a:cs typeface="B Titr" panose="00000700000000000000" pitchFamily="2" charset="-78"/>
              </a:rPr>
              <a:t>حوزه فعالیت دولت و تمرکز بر وظایف </a:t>
            </a:r>
            <a:r>
              <a:rPr lang="fa-IR" dirty="0" smtClean="0">
                <a:cs typeface="B Titr" panose="00000700000000000000" pitchFamily="2" charset="-78"/>
              </a:rPr>
              <a:t>اصلی</a:t>
            </a:r>
          </a:p>
          <a:p>
            <a:pPr marL="0" indent="0" algn="r" rtl="1">
              <a:buNone/>
            </a:pPr>
            <a:r>
              <a:rPr lang="fa-IR" dirty="0" smtClean="0">
                <a:cs typeface="B Titr" panose="00000700000000000000" pitchFamily="2" charset="-78"/>
              </a:rPr>
              <a:t> </a:t>
            </a:r>
          </a:p>
          <a:p>
            <a:pPr algn="r" rtl="1"/>
            <a:r>
              <a:rPr lang="fa-IR" dirty="0">
                <a:cs typeface="B Titr" panose="00000700000000000000" pitchFamily="2" charset="-78"/>
              </a:rPr>
              <a:t>تامین منافع مصرف کنندگان </a:t>
            </a:r>
            <a:endParaRPr lang="en-US" dirty="0" smtClean="0">
              <a:cs typeface="B Titr" panose="00000700000000000000" pitchFamily="2" charset="-78"/>
            </a:endParaRPr>
          </a:p>
          <a:p>
            <a:pPr algn="r" rtl="1"/>
            <a:endParaRPr lang="fa-IR" dirty="0" smtClean="0">
              <a:cs typeface="B Titr" panose="00000700000000000000" pitchFamily="2" charset="-78"/>
            </a:endParaRPr>
          </a:p>
          <a:p>
            <a:pPr algn="r" rtl="1"/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گسترش بازار سرمایه</a:t>
            </a:r>
            <a:endParaRPr lang="en-US" dirty="0">
              <a:cs typeface="B Titr" panose="00000700000000000000" pitchFamily="2" charset="-78"/>
            </a:endParaRPr>
          </a:p>
          <a:p>
            <a:pPr algn="r" rtl="1"/>
            <a:endParaRPr lang="fa-IR" dirty="0" smtClean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Titr" panose="00000700000000000000" pitchFamily="2" charset="-78"/>
              </a:rPr>
              <a:t> 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5122" name="Picture 2" descr="Image result for â«Ø®ØµÙØµÛ Ø³Ø§Ø²Û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16893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879" y="1912014"/>
            <a:ext cx="3709821" cy="2659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12" y="389640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7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7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364</TotalTime>
  <Words>1200</Words>
  <Application>Microsoft Office PowerPoint</Application>
  <PresentationFormat>Widescreen</PresentationFormat>
  <Paragraphs>143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9" baseType="lpstr">
      <vt:lpstr>Wingdings 3</vt:lpstr>
      <vt:lpstr>Wingdings 2</vt:lpstr>
      <vt:lpstr>Wingdings</vt:lpstr>
      <vt:lpstr>Trebuchet MS</vt:lpstr>
      <vt:lpstr>Garamond</vt:lpstr>
      <vt:lpstr>IranNastaliq</vt:lpstr>
      <vt:lpstr>Century Gothic</vt:lpstr>
      <vt:lpstr>Gill Sans MT</vt:lpstr>
      <vt:lpstr>Arial</vt:lpstr>
      <vt:lpstr>B Titr</vt:lpstr>
      <vt:lpstr>Impact</vt:lpstr>
      <vt:lpstr>Tw Cen MT Condensed</vt:lpstr>
      <vt:lpstr>Franklin Gothic Book</vt:lpstr>
      <vt:lpstr>B Nazanin</vt:lpstr>
      <vt:lpstr>Tw Cen MT</vt:lpstr>
      <vt:lpstr>Wisp</vt:lpstr>
      <vt:lpstr>Badge</vt:lpstr>
      <vt:lpstr>Organic</vt:lpstr>
      <vt:lpstr>Facet</vt:lpstr>
      <vt:lpstr>Integral</vt:lpstr>
      <vt:lpstr>Dividend</vt:lpstr>
      <vt:lpstr>Crop</vt:lpstr>
      <vt:lpstr> بسم الله الرحمن الرحیم</vt:lpstr>
      <vt:lpstr>مطالبی که در این تحقیق مورد بحث قرار خواهد گرفت:</vt:lpstr>
      <vt:lpstr>  </vt:lpstr>
      <vt:lpstr>روشهای خصوصی سازی </vt:lpstr>
      <vt:lpstr>بستر تاریخی خصوصی سازی </vt:lpstr>
      <vt:lpstr>بستر تاریخی خصوصی سازی </vt:lpstr>
      <vt:lpstr>خصوصی سازی در ایران </vt:lpstr>
      <vt:lpstr>سیاست های کلی اصل ۴۴</vt:lpstr>
      <vt:lpstr>دیدگاه موافقین خصوصی سازی </vt:lpstr>
      <vt:lpstr>دیدگاه مخالفین خصوصی سازی </vt:lpstr>
      <vt:lpstr>دیدگاه مخالفین خصوصی سازی </vt:lpstr>
      <vt:lpstr>دیدگاه مخالفین خصوصی سازی </vt:lpstr>
      <vt:lpstr>PowerPoint Presentation</vt:lpstr>
      <vt:lpstr>PowerPoint Presentation</vt:lpstr>
      <vt:lpstr>دیدگاه مخالفین خصوصی سازی </vt:lpstr>
      <vt:lpstr>نتیجه گیری</vt:lpstr>
      <vt:lpstr>نتیجه گیری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rahim rahmanpour</dc:creator>
  <cp:lastModifiedBy>mostolizadeh</cp:lastModifiedBy>
  <cp:revision>48</cp:revision>
  <dcterms:created xsi:type="dcterms:W3CDTF">2019-05-04T17:08:05Z</dcterms:created>
  <dcterms:modified xsi:type="dcterms:W3CDTF">2019-05-25T06:07:11Z</dcterms:modified>
</cp:coreProperties>
</file>