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p:cViewPr varScale="1">
        <p:scale>
          <a:sx n="87" d="100"/>
          <a:sy n="87" d="100"/>
        </p:scale>
        <p:origin x="152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30D86583-904F-4B3E-95EE-3670D43A4453}" type="datetimeFigureOut">
              <a:rPr lang="en-US" smtClean="0"/>
              <a:t>11/27/2019</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AA18D3D0-3E0C-4B9B-BFF5-9619AD1A00E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0D86583-904F-4B3E-95EE-3670D43A4453}" type="datetimeFigureOut">
              <a:rPr lang="en-US" smtClean="0"/>
              <a:t>11/27/2019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18D3D0-3E0C-4B9B-BFF5-9619AD1A00E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0D86583-904F-4B3E-95EE-3670D43A4453}" type="datetimeFigureOut">
              <a:rPr lang="en-US" smtClean="0"/>
              <a:t>11/27/2019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18D3D0-3E0C-4B9B-BFF5-9619AD1A00E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30D86583-904F-4B3E-95EE-3670D43A4453}" type="datetimeFigureOut">
              <a:rPr lang="en-US" smtClean="0"/>
              <a:t>11/27/2019</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AA18D3D0-3E0C-4B9B-BFF5-9619AD1A00E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30D86583-904F-4B3E-95EE-3670D43A4453}" type="datetimeFigureOut">
              <a:rPr lang="en-US" smtClean="0"/>
              <a:t>11/27/2019</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AA18D3D0-3E0C-4B9B-BFF5-9619AD1A00E9}" type="slidenum">
              <a:rPr lang="en-US" smtClean="0"/>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30D86583-904F-4B3E-95EE-3670D43A4453}" type="datetimeFigureOut">
              <a:rPr lang="en-US" smtClean="0"/>
              <a:t>11/27/2019</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AA18D3D0-3E0C-4B9B-BFF5-9619AD1A00E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30D86583-904F-4B3E-95EE-3670D43A4453}" type="datetimeFigureOut">
              <a:rPr lang="en-US" smtClean="0"/>
              <a:t>11/27/2019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AA18D3D0-3E0C-4B9B-BFF5-9619AD1A00E9}" type="slidenum">
              <a:rPr lang="en-US" smtClean="0"/>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30D86583-904F-4B3E-95EE-3670D43A4453}" type="datetimeFigureOut">
              <a:rPr lang="en-US" smtClean="0"/>
              <a:t>11/27/2019</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18D3D0-3E0C-4B9B-BFF5-9619AD1A00E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0D86583-904F-4B3E-95EE-3670D43A4453}" type="datetimeFigureOut">
              <a:rPr lang="en-US" smtClean="0"/>
              <a:t>11/27/2019</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18D3D0-3E0C-4B9B-BFF5-9619AD1A00E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30D86583-904F-4B3E-95EE-3670D43A4453}" type="datetimeFigureOut">
              <a:rPr lang="en-US" smtClean="0"/>
              <a:t>11/27/2019</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18D3D0-3E0C-4B9B-BFF5-9619AD1A00E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30D86583-904F-4B3E-95EE-3670D43A4453}" type="datetimeFigureOut">
              <a:rPr lang="en-US" smtClean="0"/>
              <a:t>11/27/2019</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AA18D3D0-3E0C-4B9B-BFF5-9619AD1A00E9}" type="slidenum">
              <a:rPr lang="en-US" smtClean="0"/>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30D86583-904F-4B3E-95EE-3670D43A4453}" type="datetimeFigureOut">
              <a:rPr lang="en-US" smtClean="0"/>
              <a:t>11/27/2019</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AA18D3D0-3E0C-4B9B-BFF5-9619AD1A00E9}" type="slidenum">
              <a:rPr lang="en-US" smtClean="0"/>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2209800"/>
            <a:ext cx="8458200" cy="3048000"/>
          </a:xfrm>
        </p:spPr>
        <p:txBody>
          <a:bodyPr>
            <a:noAutofit/>
          </a:bodyPr>
          <a:lstStyle/>
          <a:p>
            <a:pPr algn="ctr"/>
            <a:r>
              <a:rPr lang="fa-IR" sz="3200" dirty="0" smtClean="0"/>
              <a:t>به نام خدا</a:t>
            </a:r>
          </a:p>
          <a:p>
            <a:pPr algn="ctr"/>
            <a:endParaRPr lang="fa-IR" sz="3200" dirty="0" smtClean="0"/>
          </a:p>
          <a:p>
            <a:pPr algn="ctr"/>
            <a:r>
              <a:rPr lang="fa-IR" sz="3200" b="1" dirty="0" smtClean="0"/>
              <a:t>(واکاری کیفیت گزارشگری مالی و اجتناب مالیاتی در </a:t>
            </a:r>
          </a:p>
          <a:p>
            <a:pPr algn="ctr"/>
            <a:r>
              <a:rPr lang="fa-IR" sz="3200" b="1" dirty="0" smtClean="0"/>
              <a:t>پرتو مالکیت دولتی و ارتباطات سیاسی)</a:t>
            </a:r>
          </a:p>
          <a:p>
            <a:pPr algn="ctr"/>
            <a:endParaRPr lang="fa-IR" sz="3200" dirty="0"/>
          </a:p>
          <a:p>
            <a:pPr algn="ctr"/>
            <a:r>
              <a:rPr lang="fa-IR" sz="3200" dirty="0" smtClean="0"/>
              <a:t>استاد:دکتر مستولی زاده</a:t>
            </a:r>
          </a:p>
          <a:p>
            <a:pPr algn="ctr"/>
            <a:endParaRPr lang="fa-IR" sz="3200" dirty="0" smtClean="0"/>
          </a:p>
          <a:p>
            <a:pPr algn="ctr"/>
            <a:r>
              <a:rPr lang="fa-IR" sz="3200" dirty="0" smtClean="0"/>
              <a:t>دانشجو:مریم خورشیدی</a:t>
            </a:r>
            <a:endParaRPr lang="en-US" sz="3200" dirty="0"/>
          </a:p>
        </p:txBody>
      </p:sp>
    </p:spTree>
    <p:extLst>
      <p:ext uri="{BB962C8B-B14F-4D97-AF65-F5344CB8AC3E}">
        <p14:creationId xmlns:p14="http://schemas.microsoft.com/office/powerpoint/2010/main" val="460569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19200"/>
            <a:ext cx="8686800" cy="4525963"/>
          </a:xfrm>
        </p:spPr>
        <p:txBody>
          <a:bodyPr>
            <a:normAutofit/>
          </a:bodyPr>
          <a:lstStyle/>
          <a:p>
            <a:pPr marL="0" indent="0" algn="r">
              <a:buNone/>
            </a:pPr>
            <a:r>
              <a:rPr lang="fa-IR" sz="2800" b="1" dirty="0" smtClean="0">
                <a:cs typeface="B Nazanin" pitchFamily="2" charset="-78"/>
              </a:rPr>
              <a:t>فرضیه ها و مدل پژوهش</a:t>
            </a:r>
          </a:p>
          <a:p>
            <a:pPr marL="0" indent="0" algn="r">
              <a:buNone/>
            </a:pPr>
            <a:r>
              <a:rPr lang="fa-IR" sz="2800" dirty="0" smtClean="0">
                <a:cs typeface="B Nazanin" pitchFamily="2" charset="-78"/>
              </a:rPr>
              <a:t>فرضیه اول:مالکیت دولتی اثر معناداری برکیفیت گزارشگری مالی دارد.</a:t>
            </a:r>
            <a:endParaRPr lang="en-US" sz="2800" dirty="0" smtClean="0">
              <a:cs typeface="B Nazanin" pitchFamily="2" charset="-78"/>
            </a:endParaRPr>
          </a:p>
          <a:p>
            <a:pPr marL="0" indent="0" algn="r">
              <a:buNone/>
            </a:pPr>
            <a:endParaRPr lang="fa-IR" sz="2800" dirty="0" smtClean="0">
              <a:cs typeface="B Nazanin" pitchFamily="2" charset="-78"/>
            </a:endParaRPr>
          </a:p>
          <a:p>
            <a:pPr marL="0" indent="0" algn="r">
              <a:buNone/>
            </a:pPr>
            <a:r>
              <a:rPr lang="fa-IR" sz="2800" dirty="0" smtClean="0">
                <a:cs typeface="B Nazanin" pitchFamily="2" charset="-78"/>
              </a:rPr>
              <a:t>فرضیه دوم :ارتباطات سیاسی اثر معناداری برکیفیت گزارشگری مالی دارد.</a:t>
            </a:r>
            <a:endParaRPr lang="en-US" sz="2800" dirty="0" smtClean="0">
              <a:cs typeface="B Nazanin" pitchFamily="2" charset="-78"/>
            </a:endParaRPr>
          </a:p>
          <a:p>
            <a:pPr marL="0" indent="0" algn="r">
              <a:buNone/>
            </a:pPr>
            <a:endParaRPr lang="fa-IR" sz="2800" dirty="0" smtClean="0">
              <a:cs typeface="B Nazanin" pitchFamily="2" charset="-78"/>
            </a:endParaRPr>
          </a:p>
          <a:p>
            <a:pPr marL="0" indent="0" algn="r">
              <a:buNone/>
            </a:pPr>
            <a:r>
              <a:rPr lang="fa-IR" sz="2800" dirty="0" smtClean="0">
                <a:cs typeface="B Nazanin" pitchFamily="2" charset="-78"/>
              </a:rPr>
              <a:t>فرضیه سوم:مالکیت دولتی اثرمعناداری براجتناب مالیاتی دارد.</a:t>
            </a:r>
            <a:endParaRPr lang="en-US" sz="2800" dirty="0" smtClean="0">
              <a:cs typeface="B Nazanin" pitchFamily="2" charset="-78"/>
            </a:endParaRPr>
          </a:p>
          <a:p>
            <a:pPr marL="0" indent="0" algn="r">
              <a:buNone/>
            </a:pPr>
            <a:endParaRPr lang="fa-IR" sz="2800" dirty="0" smtClean="0">
              <a:cs typeface="B Nazanin" pitchFamily="2" charset="-78"/>
            </a:endParaRPr>
          </a:p>
          <a:p>
            <a:pPr marL="0" indent="0" algn="r">
              <a:buNone/>
            </a:pPr>
            <a:r>
              <a:rPr lang="fa-IR" sz="2800" dirty="0" smtClean="0">
                <a:cs typeface="B Nazanin" pitchFamily="2" charset="-78"/>
              </a:rPr>
              <a:t>فرضیه چهارم:ارتباطات سیاسی اثر معناداری براجتناب مالیاتی دارد.</a:t>
            </a:r>
            <a:endParaRPr lang="en-US" sz="2800" dirty="0">
              <a:cs typeface="B Nazanin" pitchFamily="2" charset="-78"/>
            </a:endParaRPr>
          </a:p>
        </p:txBody>
      </p:sp>
    </p:spTree>
    <p:extLst>
      <p:ext uri="{BB962C8B-B14F-4D97-AF65-F5344CB8AC3E}">
        <p14:creationId xmlns:p14="http://schemas.microsoft.com/office/powerpoint/2010/main" val="15397339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cs typeface="B Nazanin" pitchFamily="2" charset="-78"/>
              </a:rPr>
              <a:t>نتایج تجزیه و تحلیل فرضیه های تحقیق </a:t>
            </a:r>
            <a:endParaRPr lang="en-US" b="1" dirty="0">
              <a:cs typeface="B Nazanin" pitchFamily="2" charset="-78"/>
            </a:endParaRPr>
          </a:p>
        </p:txBody>
      </p:sp>
      <p:sp>
        <p:nvSpPr>
          <p:cNvPr id="3" name="Content Placeholder 2"/>
          <p:cNvSpPr>
            <a:spLocks noGrp="1"/>
          </p:cNvSpPr>
          <p:nvPr>
            <p:ph idx="1"/>
          </p:nvPr>
        </p:nvSpPr>
        <p:spPr/>
        <p:txBody>
          <a:bodyPr>
            <a:normAutofit fontScale="92500" lnSpcReduction="20000"/>
          </a:bodyPr>
          <a:lstStyle/>
          <a:p>
            <a:pPr marL="0" indent="0" algn="just" rtl="1">
              <a:buNone/>
            </a:pPr>
            <a:r>
              <a:rPr lang="fa-IR" sz="2800" dirty="0" smtClean="0">
                <a:cs typeface="B Nazanin" pitchFamily="2" charset="-78"/>
              </a:rPr>
              <a:t>فرضیه اول:مالکیت دولتی اثر منفی و معناداری برکیفیت گزارشگری مالی دارد وزمانی که درصد مالکیت دولت در شرکت ها افزایش می یابد،کیفیت گزارشگری شرکت ها کاهش می یابد</a:t>
            </a:r>
          </a:p>
          <a:p>
            <a:pPr marL="0" indent="0" algn="just" rtl="1">
              <a:buNone/>
            </a:pPr>
            <a:r>
              <a:rPr lang="fa-IR" sz="2800" dirty="0" smtClean="0">
                <a:cs typeface="B Nazanin" pitchFamily="2" charset="-78"/>
              </a:rPr>
              <a:t>فرضیه دوم:ارتباطات سیاسی اثر منفی و معناداری برکیفیت گزارشگری مالی دارد و زمانی که ارتباطات سیاسی در شرکت ها افزایش می یابد،کیفیت گزارشگری شرکت ها کاهش می یابد</a:t>
            </a:r>
          </a:p>
          <a:p>
            <a:pPr marL="0" indent="0" algn="just" rtl="1">
              <a:buNone/>
            </a:pPr>
            <a:r>
              <a:rPr lang="fa-IR" sz="2800" dirty="0" smtClean="0">
                <a:cs typeface="B Nazanin" pitchFamily="2" charset="-78"/>
              </a:rPr>
              <a:t>فرضیه سوم:مالکیت دولتی اثر معناداری براجتناب مالیاتی </a:t>
            </a:r>
          </a:p>
          <a:p>
            <a:pPr marL="0" indent="0" algn="just" rtl="1">
              <a:buNone/>
            </a:pPr>
            <a:r>
              <a:rPr lang="fa-IR" sz="2800" dirty="0" smtClean="0">
                <a:cs typeface="B Nazanin" pitchFamily="2" charset="-78"/>
              </a:rPr>
              <a:t>شرکتهاندارد </a:t>
            </a:r>
          </a:p>
          <a:p>
            <a:pPr marL="0" indent="0" algn="just" rtl="1">
              <a:buNone/>
            </a:pPr>
            <a:r>
              <a:rPr lang="fa-IR" sz="2800" dirty="0" smtClean="0">
                <a:cs typeface="B Nazanin" pitchFamily="2" charset="-78"/>
              </a:rPr>
              <a:t>فرضیه چهارم:که ارتباطات سیاسی اثر مثبت و معناداری بر اجتناب مالیاتی شرکتها دارد و زمانی که ارتباطات سیاسی شرکتها افزایش  می یابد،میزان اجتناب مالیاتی شرکتها نیز افزایش می یابد.</a:t>
            </a:r>
          </a:p>
          <a:p>
            <a:pPr marL="0" indent="0" algn="just" rtl="1">
              <a:buNone/>
            </a:pPr>
            <a:r>
              <a:rPr lang="fa-IR" sz="2800" dirty="0" smtClean="0">
                <a:cs typeface="B Nazanin" pitchFamily="2" charset="-78"/>
              </a:rPr>
              <a:t> </a:t>
            </a:r>
          </a:p>
          <a:p>
            <a:pPr marL="0" indent="0" algn="just" rtl="1">
              <a:buNone/>
            </a:pPr>
            <a:endParaRPr lang="fa-IR" sz="2800" dirty="0" smtClean="0">
              <a:cs typeface="B Nazanin" pitchFamily="2" charset="-78"/>
            </a:endParaRPr>
          </a:p>
          <a:p>
            <a:pPr marL="0" indent="0" algn="just" rtl="1">
              <a:buNone/>
            </a:pPr>
            <a:endParaRPr lang="en-US" sz="2800" dirty="0">
              <a:cs typeface="B Nazanin" pitchFamily="2" charset="-78"/>
            </a:endParaRPr>
          </a:p>
        </p:txBody>
      </p:sp>
    </p:spTree>
    <p:extLst>
      <p:ext uri="{BB962C8B-B14F-4D97-AF65-F5344CB8AC3E}">
        <p14:creationId xmlns:p14="http://schemas.microsoft.com/office/powerpoint/2010/main" val="27723538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686800" cy="4525963"/>
          </a:xfrm>
        </p:spPr>
        <p:txBody>
          <a:bodyPr>
            <a:noAutofit/>
          </a:bodyPr>
          <a:lstStyle/>
          <a:p>
            <a:pPr marL="0" indent="0" algn="r">
              <a:buNone/>
            </a:pPr>
            <a:r>
              <a:rPr lang="fa-IR" sz="2800" b="1" dirty="0" smtClean="0">
                <a:cs typeface="B Nazanin" pitchFamily="2" charset="-78"/>
              </a:rPr>
              <a:t>متغیرهایی وابسته :</a:t>
            </a:r>
          </a:p>
          <a:p>
            <a:pPr marL="0" indent="0" algn="r">
              <a:buNone/>
            </a:pPr>
            <a:r>
              <a:rPr lang="fa-IR" sz="2400" dirty="0" smtClean="0">
                <a:cs typeface="B Nazanin" pitchFamily="2" charset="-78"/>
              </a:rPr>
              <a:t>مدیریت سود:یک معیار معکوس برای کیفیت سود، یعنی هرچه میزان </a:t>
            </a:r>
          </a:p>
          <a:p>
            <a:pPr marL="0" indent="0" algn="r">
              <a:buNone/>
            </a:pPr>
            <a:r>
              <a:rPr lang="fa-IR" sz="2400" dirty="0" smtClean="0">
                <a:cs typeface="B Nazanin" pitchFamily="2" charset="-78"/>
              </a:rPr>
              <a:t>مدیریت سود بیشتر ، کیفیت گزارشگری مالی کمتر</a:t>
            </a:r>
          </a:p>
          <a:p>
            <a:pPr marL="0" indent="0" algn="r">
              <a:buNone/>
            </a:pPr>
            <a:r>
              <a:rPr lang="fa-IR" sz="2400" dirty="0" smtClean="0">
                <a:cs typeface="B Nazanin" pitchFamily="2" charset="-78"/>
              </a:rPr>
              <a:t> </a:t>
            </a:r>
          </a:p>
          <a:p>
            <a:pPr marL="0" indent="0" algn="r">
              <a:buNone/>
            </a:pPr>
            <a:r>
              <a:rPr lang="en-US" sz="2800" b="1" dirty="0">
                <a:cs typeface="B Nazanin" pitchFamily="2" charset="-78"/>
              </a:rPr>
              <a:t>:</a:t>
            </a:r>
            <a:r>
              <a:rPr lang="fa-IR" sz="2800" b="1" dirty="0" smtClean="0">
                <a:cs typeface="B Nazanin" pitchFamily="2" charset="-78"/>
              </a:rPr>
              <a:t>متغیرهای مستقل </a:t>
            </a:r>
          </a:p>
          <a:p>
            <a:pPr marL="0" indent="0" algn="r">
              <a:buNone/>
            </a:pPr>
            <a:r>
              <a:rPr lang="fa-IR" sz="2400" dirty="0" smtClean="0">
                <a:cs typeface="B Nazanin" pitchFamily="2" charset="-78"/>
              </a:rPr>
              <a:t>مالکیت دولتی: اندازه گیری براساس درصد مالکیت سهام در اختیار شرکتهای دولتی و وابسته به دولت و نهادهای حکومتی</a:t>
            </a:r>
          </a:p>
          <a:p>
            <a:pPr marL="0" indent="0" algn="r">
              <a:buNone/>
            </a:pPr>
            <a:r>
              <a:rPr lang="fa-IR" sz="2400" dirty="0" smtClean="0">
                <a:cs typeface="B Nazanin" pitchFamily="2" charset="-78"/>
              </a:rPr>
              <a:t>ارتباطات سیاسی :یک متغیر مجازی با ارزش صفر و یک هست به این صورت که به شرکتهایی که دارای ارتباطات سیاسی ، عددیک وبه ما بقی شرکتها صفر</a:t>
            </a:r>
          </a:p>
          <a:p>
            <a:pPr marL="0" indent="0" algn="r">
              <a:buNone/>
            </a:pPr>
            <a:r>
              <a:rPr lang="fa-IR" sz="2400" dirty="0" smtClean="0">
                <a:cs typeface="B Nazanin" pitchFamily="2" charset="-78"/>
              </a:rPr>
              <a:t> </a:t>
            </a:r>
            <a:endParaRPr lang="fa-IR" sz="2400" b="1" dirty="0" smtClean="0">
              <a:cs typeface="B Nazanin" pitchFamily="2" charset="-78"/>
            </a:endParaRPr>
          </a:p>
          <a:p>
            <a:pPr marL="0" indent="0" algn="r">
              <a:buNone/>
            </a:pPr>
            <a:r>
              <a:rPr lang="fa-IR" sz="2800" b="1" dirty="0" smtClean="0">
                <a:cs typeface="B Nazanin" pitchFamily="2" charset="-78"/>
              </a:rPr>
              <a:t>متغیرهای کنترلی:</a:t>
            </a:r>
          </a:p>
          <a:p>
            <a:pPr marL="0" indent="0" algn="r">
              <a:buNone/>
            </a:pPr>
            <a:r>
              <a:rPr lang="fa-IR" sz="2400" dirty="0" smtClean="0">
                <a:cs typeface="B Nazanin" pitchFamily="2" charset="-78"/>
              </a:rPr>
              <a:t>اندازه شرکت </a:t>
            </a:r>
          </a:p>
          <a:p>
            <a:pPr marL="0" indent="0" algn="r">
              <a:buNone/>
            </a:pPr>
            <a:r>
              <a:rPr lang="fa-IR" sz="2400" dirty="0" smtClean="0">
                <a:cs typeface="B Nazanin" pitchFamily="2" charset="-78"/>
              </a:rPr>
              <a:t>نرخ بازده دارایی ها </a:t>
            </a:r>
            <a:endParaRPr lang="en-US" sz="2400" dirty="0">
              <a:cs typeface="B Nazanin" pitchFamily="2" charset="-78"/>
            </a:endParaRPr>
          </a:p>
        </p:txBody>
      </p:sp>
    </p:spTree>
    <p:extLst>
      <p:ext uri="{BB962C8B-B14F-4D97-AF65-F5344CB8AC3E}">
        <p14:creationId xmlns:p14="http://schemas.microsoft.com/office/powerpoint/2010/main" val="1265231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43000"/>
            <a:ext cx="8686800" cy="4525963"/>
          </a:xfrm>
        </p:spPr>
        <p:txBody>
          <a:bodyPr>
            <a:normAutofit/>
          </a:bodyPr>
          <a:lstStyle/>
          <a:p>
            <a:pPr marL="0" indent="0" algn="r">
              <a:buNone/>
            </a:pPr>
            <a:r>
              <a:rPr lang="fa-IR" sz="2800" b="1" dirty="0" smtClean="0">
                <a:cs typeface="B Nazanin" pitchFamily="2" charset="-78"/>
              </a:rPr>
              <a:t>روش تحقیق و جامعه آماری</a:t>
            </a:r>
            <a:endParaRPr lang="en-US" sz="2800" b="1" dirty="0" smtClean="0">
              <a:cs typeface="B Nazanin" pitchFamily="2" charset="-78"/>
            </a:endParaRPr>
          </a:p>
          <a:p>
            <a:pPr marL="0" indent="0" algn="r">
              <a:buNone/>
            </a:pPr>
            <a:r>
              <a:rPr lang="fa-IR" sz="2800" b="1" dirty="0" smtClean="0">
                <a:cs typeface="B Nazanin" pitchFamily="2" charset="-78"/>
              </a:rPr>
              <a:t> </a:t>
            </a:r>
            <a:endParaRPr lang="fa-IR" sz="2800" dirty="0">
              <a:cs typeface="B Nazanin" pitchFamily="2" charset="-78"/>
            </a:endParaRPr>
          </a:p>
          <a:p>
            <a:pPr marL="0" indent="0" algn="r">
              <a:buNone/>
            </a:pPr>
            <a:r>
              <a:rPr lang="fa-IR" sz="2800" dirty="0" smtClean="0">
                <a:cs typeface="B Nazanin" pitchFamily="2" charset="-78"/>
              </a:rPr>
              <a:t>-داده های تحقیق با استفاده از اطلاعات مالی 106شرکت پذیرفته شده در بورس اوراق بهادر تهران در بازه ی زمانی 1389 تا 1394</a:t>
            </a:r>
          </a:p>
          <a:p>
            <a:pPr marL="0" indent="0" algn="r">
              <a:buNone/>
            </a:pPr>
            <a:endParaRPr lang="en-US" sz="2800" dirty="0" smtClean="0">
              <a:cs typeface="B Nazanin" pitchFamily="2" charset="-78"/>
            </a:endParaRPr>
          </a:p>
          <a:p>
            <a:pPr marL="0" indent="0" algn="r">
              <a:buNone/>
            </a:pPr>
            <a:r>
              <a:rPr lang="fa-IR" sz="2800" dirty="0" smtClean="0">
                <a:cs typeface="B Nazanin" pitchFamily="2" charset="-78"/>
              </a:rPr>
              <a:t>-برای تجزیه و تحلیل داده ها از الگوی رگرسیون خطی چند متغیره با استفاده از داده های ترکیبی </a:t>
            </a:r>
            <a:endParaRPr lang="en-US" sz="2800" dirty="0">
              <a:cs typeface="B Nazanin" pitchFamily="2" charset="-78"/>
            </a:endParaRPr>
          </a:p>
        </p:txBody>
      </p:sp>
    </p:spTree>
    <p:extLst>
      <p:ext uri="{BB962C8B-B14F-4D97-AF65-F5344CB8AC3E}">
        <p14:creationId xmlns:p14="http://schemas.microsoft.com/office/powerpoint/2010/main" val="36915114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686800" cy="5013325"/>
          </a:xfrm>
        </p:spPr>
        <p:txBody>
          <a:bodyPr>
            <a:normAutofit fontScale="92500" lnSpcReduction="10000"/>
          </a:bodyPr>
          <a:lstStyle/>
          <a:p>
            <a:pPr marL="0" indent="0" algn="just" rtl="1">
              <a:buNone/>
            </a:pPr>
            <a:r>
              <a:rPr lang="fa-IR" sz="2800" b="1" dirty="0" smtClean="0">
                <a:cs typeface="B Nazanin" pitchFamily="2" charset="-78"/>
              </a:rPr>
              <a:t>نتایج تحقیق</a:t>
            </a:r>
          </a:p>
          <a:p>
            <a:pPr marL="0" indent="0" algn="just" rtl="1">
              <a:buNone/>
            </a:pPr>
            <a:r>
              <a:rPr lang="fa-IR" sz="2800" dirty="0" smtClean="0">
                <a:cs typeface="B Nazanin" pitchFamily="2" charset="-78"/>
              </a:rPr>
              <a:t>وجود رابطه مثبت و معناداری بین ارتباطات سیاسی و اجتناب مالیاتی</a:t>
            </a:r>
            <a:endParaRPr lang="en-US" sz="2800" dirty="0" smtClean="0">
              <a:cs typeface="B Nazanin" pitchFamily="2" charset="-78"/>
            </a:endParaRPr>
          </a:p>
          <a:p>
            <a:pPr algn="just" rtl="1">
              <a:buFontTx/>
              <a:buChar char="-"/>
            </a:pPr>
            <a:r>
              <a:rPr lang="fa-IR" sz="2800" dirty="0" smtClean="0">
                <a:cs typeface="B Nazanin" pitchFamily="2" charset="-78"/>
              </a:rPr>
              <a:t> </a:t>
            </a:r>
          </a:p>
          <a:p>
            <a:pPr marL="0" indent="0" algn="just" rtl="1">
              <a:buNone/>
            </a:pPr>
            <a:r>
              <a:rPr lang="fa-IR" sz="2800" dirty="0">
                <a:cs typeface="B Nazanin" pitchFamily="2" charset="-78"/>
              </a:rPr>
              <a:t>-</a:t>
            </a:r>
            <a:r>
              <a:rPr lang="fa-IR" sz="2800" dirty="0" smtClean="0">
                <a:cs typeface="B Nazanin" pitchFamily="2" charset="-78"/>
              </a:rPr>
              <a:t>شرکتها به منظور کاهش مالیات،اقدام به تقلب و دست کاری صورت های مالی که در کوتاه مدت موجب کاهش مالیات پرداختی و درنتیجه کاهش خروج وجه نقد از شرکت و در بلندمدت با کشف این فعالیت های متقلبانه هزینه های سنگینی بر شرکت به خصوص سهام داران جز خواهد داشت.</a:t>
            </a:r>
          </a:p>
          <a:p>
            <a:pPr marL="0" indent="0" algn="just" rtl="1">
              <a:buNone/>
            </a:pPr>
            <a:endParaRPr lang="en-US" sz="2800" dirty="0" smtClean="0">
              <a:cs typeface="B Nazanin" pitchFamily="2" charset="-78"/>
            </a:endParaRPr>
          </a:p>
          <a:p>
            <a:pPr marL="0" indent="0" algn="just" rtl="1">
              <a:buNone/>
            </a:pPr>
            <a:r>
              <a:rPr lang="fa-IR" sz="2800" dirty="0" smtClean="0">
                <a:cs typeface="B Nazanin" pitchFamily="2" charset="-78"/>
              </a:rPr>
              <a:t>- توجه سهامدارن در هنگام خرید سهام شرکت های با ارتباطات سیاسی </a:t>
            </a:r>
          </a:p>
          <a:p>
            <a:pPr marL="0" indent="0" algn="just" rtl="1">
              <a:buNone/>
            </a:pPr>
            <a:endParaRPr lang="en-US" sz="2800" dirty="0" smtClean="0">
              <a:cs typeface="B Nazanin" pitchFamily="2" charset="-78"/>
            </a:endParaRPr>
          </a:p>
          <a:p>
            <a:pPr marL="0" indent="0" algn="just" rtl="1">
              <a:buNone/>
            </a:pPr>
            <a:r>
              <a:rPr lang="fa-IR" sz="2800" dirty="0" smtClean="0">
                <a:cs typeface="B Nazanin" pitchFamily="2" charset="-78"/>
              </a:rPr>
              <a:t>-سازمان بورس اوراق بهادار و نهاد های نظارتی مقررات و الزامات بیشتری را در خصوص انتشار به موقع سود خالص هر سهم برای شرکتهای دولتی تدوین نماید.</a:t>
            </a:r>
          </a:p>
          <a:p>
            <a:pPr marL="0" indent="0" algn="just" rtl="1">
              <a:buNone/>
            </a:pPr>
            <a:endParaRPr lang="fa-IR" sz="2800" dirty="0" smtClean="0">
              <a:cs typeface="B Nazanin" pitchFamily="2" charset="-78"/>
            </a:endParaRPr>
          </a:p>
        </p:txBody>
      </p:sp>
    </p:spTree>
    <p:extLst>
      <p:ext uri="{BB962C8B-B14F-4D97-AF65-F5344CB8AC3E}">
        <p14:creationId xmlns:p14="http://schemas.microsoft.com/office/powerpoint/2010/main" val="39162617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686800" cy="4525963"/>
          </a:xfrm>
        </p:spPr>
        <p:txBody>
          <a:bodyPr>
            <a:normAutofit fontScale="92500" lnSpcReduction="20000"/>
          </a:bodyPr>
          <a:lstStyle/>
          <a:p>
            <a:pPr marL="0" indent="0" algn="just" rtl="1">
              <a:buNone/>
            </a:pPr>
            <a:r>
              <a:rPr lang="fa-IR" sz="2800" b="1" dirty="0" smtClean="0">
                <a:cs typeface="B Nazanin" pitchFamily="2" charset="-78"/>
              </a:rPr>
              <a:t>به منظور انجام تحقیقات آتی نیز پیشنهادهای زیر ارائه می گردد:</a:t>
            </a:r>
          </a:p>
          <a:p>
            <a:pPr marL="0" indent="0" algn="just" rtl="1">
              <a:buNone/>
            </a:pPr>
            <a:endParaRPr lang="fa-IR" sz="2800" b="1" dirty="0" smtClean="0">
              <a:cs typeface="B Nazanin" pitchFamily="2" charset="-78"/>
            </a:endParaRPr>
          </a:p>
          <a:p>
            <a:pPr marL="0" indent="0" algn="just" rtl="1">
              <a:buNone/>
            </a:pPr>
            <a:r>
              <a:rPr lang="fa-IR" sz="2800" dirty="0" smtClean="0">
                <a:cs typeface="B Nazanin" pitchFamily="2" charset="-78"/>
              </a:rPr>
              <a:t>-بررسی متغیرهای مربوط به بازار ازجمله عدم تقارن اطلاعاتی،نقد شوندگی ،رتبه افشا و اطلاع رسانی را در شرکتهای با مالکیت دولتی و دیگر شرکت های با روابط سیاسی و سایر شرکت ها</a:t>
            </a:r>
          </a:p>
          <a:p>
            <a:pPr marL="0" indent="0" algn="just" rtl="1">
              <a:buNone/>
            </a:pPr>
            <a:endParaRPr lang="fa-IR" sz="2800" dirty="0" smtClean="0">
              <a:cs typeface="B Nazanin" pitchFamily="2" charset="-78"/>
            </a:endParaRPr>
          </a:p>
          <a:p>
            <a:pPr marL="0" indent="0" algn="just" rtl="1">
              <a:buNone/>
            </a:pPr>
            <a:r>
              <a:rPr lang="fa-IR" sz="2800" dirty="0" smtClean="0">
                <a:cs typeface="B Nazanin" pitchFamily="2" charset="-78"/>
              </a:rPr>
              <a:t>-بررسی متغیرهای حسابداری از جمله محافظه کاری،دقت پیش بینی سود و بحران مالی را در شرکت های با مالکیت دولت و سایر شرکتها و نیز در شرکتهای با روابط سیاسی و سایر شرکت</a:t>
            </a:r>
          </a:p>
          <a:p>
            <a:pPr marL="0" indent="0" algn="just" rtl="1">
              <a:buNone/>
            </a:pPr>
            <a:r>
              <a:rPr lang="fa-IR" sz="2800" dirty="0" smtClean="0">
                <a:cs typeface="B Nazanin" pitchFamily="2" charset="-78"/>
              </a:rPr>
              <a:t>  </a:t>
            </a:r>
          </a:p>
          <a:p>
            <a:pPr marL="0" indent="0" algn="just" rtl="1">
              <a:buNone/>
            </a:pPr>
            <a:r>
              <a:rPr lang="fa-IR" sz="2800" dirty="0" smtClean="0">
                <a:cs typeface="B Nazanin" pitchFamily="2" charset="-78"/>
              </a:rPr>
              <a:t>-بررسی اثر خصوصی سازی را بر کیفیت سود،عدم تقارن اطلاعاتی،دقت پیش بینی سود و محافظه کاری </a:t>
            </a:r>
          </a:p>
        </p:txBody>
      </p:sp>
    </p:spTree>
    <p:extLst>
      <p:ext uri="{BB962C8B-B14F-4D97-AF65-F5344CB8AC3E}">
        <p14:creationId xmlns:p14="http://schemas.microsoft.com/office/powerpoint/2010/main" val="16548132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2400"/>
            <a:ext cx="8458200" cy="7238999"/>
          </a:xfrm>
        </p:spPr>
        <p:txBody>
          <a:bodyPr>
            <a:normAutofit/>
          </a:bodyPr>
          <a:lstStyle/>
          <a:p>
            <a:pPr marL="0" indent="0" algn="r">
              <a:buNone/>
            </a:pPr>
            <a:r>
              <a:rPr lang="fa-IR" sz="2800" b="1" dirty="0" smtClean="0">
                <a:cs typeface="B Nazanin" pitchFamily="2" charset="-78"/>
              </a:rPr>
              <a:t>تعریف اجتناب مالیاتی:</a:t>
            </a:r>
          </a:p>
          <a:p>
            <a:pPr marL="0" indent="0" algn="r">
              <a:buNone/>
            </a:pPr>
            <a:r>
              <a:rPr lang="fa-IR" sz="2800" dirty="0" smtClean="0">
                <a:cs typeface="B Nazanin" pitchFamily="2" charset="-78"/>
              </a:rPr>
              <a:t>یک نوع سواستفاده رسمی ازقوانین مالیاتی و یافتن راه های گریز از پرداخت مالیات درقوانین مالیاتی و یاکاهش میزان   مالیات پرداختی</a:t>
            </a:r>
          </a:p>
          <a:p>
            <a:pPr marL="0" indent="0" algn="r">
              <a:buNone/>
            </a:pPr>
            <a:r>
              <a:rPr lang="fa-IR" sz="2800" b="1" dirty="0" smtClean="0">
                <a:cs typeface="B Nazanin" pitchFamily="2" charset="-78"/>
              </a:rPr>
              <a:t>اجتناب مالیاتی ازدوبعد گسترده محدود</a:t>
            </a:r>
          </a:p>
          <a:p>
            <a:pPr marL="0" indent="0" algn="just" rtl="1">
              <a:buNone/>
            </a:pPr>
            <a:r>
              <a:rPr lang="fa-IR" sz="2800" dirty="0" smtClean="0">
                <a:cs typeface="B Nazanin" pitchFamily="2" charset="-78"/>
              </a:rPr>
              <a:t>بعد گسترده:کاهش آشکار مالیات به ازای هرریال سود حسابداری قبل ازمالیات </a:t>
            </a:r>
          </a:p>
          <a:p>
            <a:pPr marL="0" indent="0" algn="just" rtl="1">
              <a:buNone/>
            </a:pPr>
            <a:r>
              <a:rPr lang="fa-IR" sz="2800" dirty="0">
                <a:cs typeface="B Nazanin" pitchFamily="2" charset="-78"/>
              </a:rPr>
              <a:t>-</a:t>
            </a:r>
            <a:r>
              <a:rPr lang="fa-IR" sz="2800" dirty="0" smtClean="0">
                <a:cs typeface="B Nazanin" pitchFamily="2" charset="-78"/>
              </a:rPr>
              <a:t>اثر تمام معاملاتی که بربدهی مالیاتی آشکار شرکت درزمره اجتناب مالیاتی</a:t>
            </a:r>
          </a:p>
          <a:p>
            <a:pPr marL="0" indent="0" algn="just" rtl="1">
              <a:buNone/>
            </a:pPr>
            <a:r>
              <a:rPr lang="fa-IR" sz="2800" dirty="0" smtClean="0">
                <a:cs typeface="B Nazanin" pitchFamily="2" charset="-78"/>
              </a:rPr>
              <a:t>-نبودن تفاوت بین فعالیت های واقعی با مطلوبیت مالیاتی،فعالیت های اجتنابی که به منظور کاهش مالیات ولابی هایی که برای کسب مزایای مالیاتی </a:t>
            </a:r>
          </a:p>
          <a:p>
            <a:pPr marL="0" indent="0" algn="just" rtl="1">
              <a:buNone/>
            </a:pPr>
            <a:r>
              <a:rPr lang="fa-IR" sz="2800" dirty="0" smtClean="0">
                <a:cs typeface="B Nazanin" pitchFamily="2" charset="-78"/>
              </a:rPr>
              <a:t>-اجتناب مالیاتی به صورت طیفی از استراتژیهای برنامه ریزی مالیاتی،دریک سرطیف اجتناب مالیاتی قانونی ودرسردیگر طیف اجتناب مالیاتی غیرقانونی</a:t>
            </a:r>
          </a:p>
          <a:p>
            <a:pPr marL="0" indent="0" algn="just" rtl="1">
              <a:buNone/>
            </a:pPr>
            <a:r>
              <a:rPr lang="fa-IR" sz="2800" dirty="0" smtClean="0">
                <a:cs typeface="B Nazanin" pitchFamily="2" charset="-78"/>
              </a:rPr>
              <a:t>بعد محدود:تمایز مفهومی بین فرار مالیاتی و اجتناب مالیاتی ریشه در قانونی .بودن اقدامات مودیان دارد</a:t>
            </a:r>
            <a:endParaRPr lang="en-US" sz="2800" dirty="0">
              <a:cs typeface="B Nazanin" pitchFamily="2" charset="-78"/>
            </a:endParaRPr>
          </a:p>
        </p:txBody>
      </p:sp>
    </p:spTree>
    <p:extLst>
      <p:ext uri="{BB962C8B-B14F-4D97-AF65-F5344CB8AC3E}">
        <p14:creationId xmlns:p14="http://schemas.microsoft.com/office/powerpoint/2010/main" val="3980250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19200"/>
            <a:ext cx="8686800" cy="4525963"/>
          </a:xfrm>
        </p:spPr>
        <p:txBody>
          <a:bodyPr>
            <a:normAutofit/>
          </a:bodyPr>
          <a:lstStyle/>
          <a:p>
            <a:pPr marL="0" indent="0" algn="r">
              <a:buNone/>
            </a:pPr>
            <a:r>
              <a:rPr lang="fa-IR" sz="2800" b="1" dirty="0" smtClean="0"/>
              <a:t>کیفیت گزارشگری مالی </a:t>
            </a:r>
            <a:endParaRPr lang="fa-IR" sz="2800" dirty="0" smtClean="0"/>
          </a:p>
          <a:p>
            <a:pPr marL="0" indent="0" algn="r">
              <a:buNone/>
            </a:pPr>
            <a:r>
              <a:rPr lang="fa-IR" sz="2800" dirty="0" smtClean="0"/>
              <a:t>-پایه ترین مفاهیم در حسابداری اما محققین در تعریف آن توافق چندانی بایکدیگر ندارند</a:t>
            </a:r>
          </a:p>
          <a:p>
            <a:pPr marL="0" indent="0" algn="r">
              <a:buNone/>
            </a:pPr>
            <a:r>
              <a:rPr lang="fa-IR" sz="2800" dirty="0" smtClean="0"/>
              <a:t> -داوچو و دیچو( 2001) درتعریفی گسترده کیفیت را ازنظر سود ودر قالب ارائه اطلاعات مربوط به عملکرد مالی شرکت جهت تصمیم گیری استفاده کنندگان تعریف نموده اند.</a:t>
            </a:r>
          </a:p>
          <a:p>
            <a:pPr marL="0" indent="0" algn="r">
              <a:buNone/>
            </a:pPr>
            <a:r>
              <a:rPr lang="fa-IR" sz="2800" dirty="0" smtClean="0"/>
              <a:t>-سبب سودمندی اطلاعات،اثرگذار به طور مستقیم روی بازارهای سرمایه،در سطح کلان دارای اثرات اقتصادی </a:t>
            </a:r>
            <a:endParaRPr lang="en-US" sz="2800" dirty="0"/>
          </a:p>
        </p:txBody>
      </p:sp>
    </p:spTree>
    <p:extLst>
      <p:ext uri="{BB962C8B-B14F-4D97-AF65-F5344CB8AC3E}">
        <p14:creationId xmlns:p14="http://schemas.microsoft.com/office/powerpoint/2010/main" val="18364702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686800" cy="5257800"/>
          </a:xfrm>
        </p:spPr>
        <p:txBody>
          <a:bodyPr>
            <a:normAutofit fontScale="92500"/>
          </a:bodyPr>
          <a:lstStyle/>
          <a:p>
            <a:pPr marL="0" indent="0" algn="r">
              <a:buNone/>
            </a:pPr>
            <a:r>
              <a:rPr lang="fa-IR" sz="2400" b="1" dirty="0" smtClean="0"/>
              <a:t>ارتباطات سیاسی </a:t>
            </a:r>
            <a:endParaRPr lang="fa-IR" sz="2400" dirty="0" smtClean="0"/>
          </a:p>
          <a:p>
            <a:pPr marL="0" indent="0" algn="r">
              <a:buNone/>
            </a:pPr>
            <a:r>
              <a:rPr lang="fa-IR" sz="2400" dirty="0" smtClean="0"/>
              <a:t>-به اعتقاد فیس من (2001)روابط سیاسی  درمقایسه با پایه های اقتصادی شرکت،عامل اصلی تعیین کننده سود آوری شرکت در کشورهای آسیای شرقی و درحال توسعه</a:t>
            </a:r>
          </a:p>
          <a:p>
            <a:pPr marL="0" indent="0" algn="r">
              <a:buNone/>
            </a:pPr>
            <a:endParaRPr lang="fa-IR" sz="2400" dirty="0" smtClean="0"/>
          </a:p>
          <a:p>
            <a:pPr marL="0" indent="0" algn="r">
              <a:buNone/>
            </a:pPr>
            <a:r>
              <a:rPr lang="fa-IR" sz="2400" dirty="0" smtClean="0"/>
              <a:t>-شرکتهای دارای روابط سیاسی دسترسی به منابع سرمایه بستگی زیادی به سود گزارش شده ندارد.</a:t>
            </a:r>
          </a:p>
          <a:p>
            <a:pPr marL="0" indent="0" algn="r">
              <a:buNone/>
            </a:pPr>
            <a:endParaRPr lang="fa-IR" sz="2400" dirty="0" smtClean="0"/>
          </a:p>
          <a:p>
            <a:pPr marL="0" indent="0" algn="r">
              <a:buNone/>
            </a:pPr>
            <a:r>
              <a:rPr lang="fa-IR" sz="2400" dirty="0" smtClean="0"/>
              <a:t>-منجربه دسترسی آسان به اعتبار ومنابع سرمایه از بانکهای تحت تملک دولت.</a:t>
            </a:r>
          </a:p>
          <a:p>
            <a:pPr marL="0" indent="0" algn="r">
              <a:buNone/>
            </a:pPr>
            <a:endParaRPr lang="fa-IR" sz="2400" dirty="0" smtClean="0"/>
          </a:p>
          <a:p>
            <a:pPr marL="0" indent="0" algn="r">
              <a:buNone/>
            </a:pPr>
            <a:r>
              <a:rPr lang="fa-IR" sz="2400" dirty="0" smtClean="0"/>
              <a:t>-فراهم شدن فرصت دسترسی شرکتها به منابع بلندمدت و کم هزینه تر</a:t>
            </a:r>
          </a:p>
          <a:p>
            <a:pPr marL="0" indent="0" algn="r">
              <a:buNone/>
            </a:pPr>
            <a:r>
              <a:rPr lang="fa-IR" sz="2400" dirty="0" smtClean="0"/>
              <a:t>-شرکت های با ارتباط سیاسی بالاتر،نسبت بدهی های بلندمدت بیشتر</a:t>
            </a:r>
            <a:endParaRPr lang="en-US" sz="2400" dirty="0"/>
          </a:p>
        </p:txBody>
      </p:sp>
    </p:spTree>
    <p:extLst>
      <p:ext uri="{BB962C8B-B14F-4D97-AF65-F5344CB8AC3E}">
        <p14:creationId xmlns:p14="http://schemas.microsoft.com/office/powerpoint/2010/main" val="38777616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43000"/>
            <a:ext cx="8686800" cy="4525963"/>
          </a:xfrm>
        </p:spPr>
        <p:txBody>
          <a:bodyPr>
            <a:normAutofit/>
          </a:bodyPr>
          <a:lstStyle/>
          <a:p>
            <a:pPr marL="0" indent="0" algn="r">
              <a:buNone/>
            </a:pPr>
            <a:r>
              <a:rPr lang="fa-IR" sz="2800" b="1" dirty="0" smtClean="0">
                <a:cs typeface="B Nazanin" pitchFamily="2" charset="-78"/>
              </a:rPr>
              <a:t>مالکیت دولتی </a:t>
            </a:r>
          </a:p>
          <a:p>
            <a:pPr marL="0" indent="0" algn="r">
              <a:buNone/>
            </a:pPr>
            <a:r>
              <a:rPr lang="fa-IR" sz="2800" dirty="0" smtClean="0">
                <a:cs typeface="B Nazanin" pitchFamily="2" charset="-78"/>
              </a:rPr>
              <a:t>-نوع جالبی از تعداد سهام داران در عین تمرکز مالکیت</a:t>
            </a:r>
          </a:p>
          <a:p>
            <a:pPr marL="0" indent="0" algn="r">
              <a:buNone/>
            </a:pPr>
            <a:r>
              <a:rPr lang="fa-IR" sz="2800" dirty="0" smtClean="0">
                <a:cs typeface="B Nazanin" pitchFamily="2" charset="-78"/>
              </a:rPr>
              <a:t> </a:t>
            </a:r>
          </a:p>
          <a:p>
            <a:pPr marL="0" indent="0" algn="r">
              <a:buNone/>
            </a:pPr>
            <a:r>
              <a:rPr lang="fa-IR" sz="2800" dirty="0" smtClean="0">
                <a:cs typeface="B Nazanin" pitchFamily="2" charset="-78"/>
              </a:rPr>
              <a:t>-سهامداران به دلیل  سهم اندک از شرکت و نداشتن منفعت در جریان های نقدی شرکت به طور مستقیم هیچ انگیزه شخصی برای نظارت برمدیران ندارند.</a:t>
            </a:r>
          </a:p>
          <a:p>
            <a:pPr marL="0" indent="0" algn="r">
              <a:buNone/>
            </a:pPr>
            <a:endParaRPr lang="fa-IR" sz="2800" dirty="0" smtClean="0">
              <a:cs typeface="B Nazanin" pitchFamily="2" charset="-78"/>
            </a:endParaRPr>
          </a:p>
          <a:p>
            <a:pPr marL="0" indent="0" algn="r">
              <a:buNone/>
            </a:pPr>
            <a:r>
              <a:rPr lang="fa-IR" sz="2800" dirty="0" smtClean="0">
                <a:cs typeface="B Nazanin" pitchFamily="2" charset="-78"/>
              </a:rPr>
              <a:t>-به نوعی ریسک شرکتهای دولتی را افزایش خواهند داد </a:t>
            </a:r>
            <a:endParaRPr lang="en-US" sz="2800" dirty="0">
              <a:cs typeface="B Nazanin" pitchFamily="2" charset="-78"/>
            </a:endParaRPr>
          </a:p>
        </p:txBody>
      </p:sp>
    </p:spTree>
    <p:extLst>
      <p:ext uri="{BB962C8B-B14F-4D97-AF65-F5344CB8AC3E}">
        <p14:creationId xmlns:p14="http://schemas.microsoft.com/office/powerpoint/2010/main" val="41484748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143000"/>
            <a:ext cx="8686800" cy="4525963"/>
          </a:xfrm>
        </p:spPr>
        <p:txBody>
          <a:bodyPr>
            <a:normAutofit fontScale="77500" lnSpcReduction="20000"/>
          </a:bodyPr>
          <a:lstStyle/>
          <a:p>
            <a:pPr marL="0" indent="0" algn="r">
              <a:buNone/>
            </a:pPr>
            <a:r>
              <a:rPr lang="fa-IR" sz="3600" b="1" dirty="0" smtClean="0">
                <a:cs typeface="B Nazanin" pitchFamily="2" charset="-78"/>
              </a:rPr>
              <a:t>تاثیر ارتباطات سیاسی بر کیفیت گزارشگری مالی </a:t>
            </a:r>
          </a:p>
          <a:p>
            <a:pPr marL="0" indent="0" algn="r">
              <a:buNone/>
            </a:pPr>
            <a:r>
              <a:rPr lang="fa-IR" sz="3600" b="1" dirty="0" smtClean="0">
                <a:cs typeface="B Nazanin" pitchFamily="2" charset="-78"/>
              </a:rPr>
              <a:t>و اجتناب مالیاتی</a:t>
            </a:r>
            <a:endParaRPr lang="en-US" sz="3600" b="1" dirty="0" smtClean="0">
              <a:cs typeface="B Nazanin" pitchFamily="2" charset="-78"/>
            </a:endParaRPr>
          </a:p>
          <a:p>
            <a:pPr marL="0" indent="0" algn="r">
              <a:buNone/>
            </a:pPr>
            <a:r>
              <a:rPr lang="fa-IR" sz="2800" b="1" dirty="0" smtClean="0">
                <a:cs typeface="B Nazanin" pitchFamily="2" charset="-78"/>
              </a:rPr>
              <a:t> </a:t>
            </a:r>
          </a:p>
          <a:p>
            <a:pPr marL="0" indent="0" algn="r">
              <a:buNone/>
            </a:pPr>
            <a:r>
              <a:rPr lang="fa-IR" sz="3100" dirty="0" smtClean="0">
                <a:cs typeface="B Nazanin" pitchFamily="2" charset="-78"/>
              </a:rPr>
              <a:t>-تاثیر روابط و نفوذ سیاسی بر وضعیت مالی بنگاه های اقتصادی و انگیزه های مدیران در ارتباط با گزارشگری مالی و تهیه صورت های مالی</a:t>
            </a:r>
            <a:endParaRPr lang="en-US" sz="3100" dirty="0" smtClean="0">
              <a:cs typeface="B Nazanin" pitchFamily="2" charset="-78"/>
            </a:endParaRPr>
          </a:p>
          <a:p>
            <a:pPr marL="0" indent="0" algn="r">
              <a:buNone/>
            </a:pPr>
            <a:r>
              <a:rPr lang="fa-IR" sz="2800" dirty="0" smtClean="0">
                <a:cs typeface="B Nazanin" pitchFamily="2" charset="-78"/>
              </a:rPr>
              <a:t> </a:t>
            </a:r>
          </a:p>
          <a:p>
            <a:pPr marL="0" indent="0" algn="r">
              <a:buNone/>
            </a:pPr>
            <a:r>
              <a:rPr lang="fa-IR" sz="2800" dirty="0" smtClean="0">
                <a:cs typeface="B Nazanin" pitchFamily="2" charset="-78"/>
              </a:rPr>
              <a:t>-موجب ایجاد تفاوت های چشمگیری در کیفیت صورت های مالی شرکت های دارای روابط سیاسی در مقایسه با شرکت های بدون روابط سیاسی</a:t>
            </a:r>
            <a:endParaRPr lang="en-US" sz="2800" dirty="0" smtClean="0">
              <a:cs typeface="B Nazanin" pitchFamily="2" charset="-78"/>
            </a:endParaRPr>
          </a:p>
          <a:p>
            <a:pPr marL="0" indent="0" algn="r">
              <a:buNone/>
            </a:pPr>
            <a:endParaRPr lang="fa-IR" sz="2800" dirty="0" smtClean="0">
              <a:cs typeface="B Nazanin" pitchFamily="2" charset="-78"/>
            </a:endParaRPr>
          </a:p>
          <a:p>
            <a:pPr marL="0" indent="0" algn="r">
              <a:buNone/>
            </a:pPr>
            <a:r>
              <a:rPr lang="fa-IR" sz="2800" dirty="0" smtClean="0">
                <a:cs typeface="B Nazanin" pitchFamily="2" charset="-78"/>
              </a:rPr>
              <a:t>-شرکت های دارای نفوذ سیاسی بیشتر،شفافیت کمتر</a:t>
            </a:r>
          </a:p>
          <a:p>
            <a:pPr marL="0" indent="0" algn="r">
              <a:buNone/>
            </a:pPr>
            <a:r>
              <a:rPr lang="fa-IR" sz="2800" dirty="0" smtClean="0">
                <a:cs typeface="B Nazanin" pitchFamily="2" charset="-78"/>
              </a:rPr>
              <a:t>ودر معرض خطر بیشتری برای گزارش دهی نادرست مقدار سود</a:t>
            </a:r>
            <a:endParaRPr lang="en-US" sz="2800" dirty="0" smtClean="0">
              <a:cs typeface="B Nazanin" pitchFamily="2" charset="-78"/>
            </a:endParaRPr>
          </a:p>
          <a:p>
            <a:pPr marL="0" indent="0" algn="r">
              <a:buNone/>
            </a:pPr>
            <a:endParaRPr lang="fa-IR" sz="2800" dirty="0" smtClean="0">
              <a:cs typeface="B Nazanin" pitchFamily="2" charset="-78"/>
            </a:endParaRPr>
          </a:p>
          <a:p>
            <a:pPr marL="0" indent="0" algn="r">
              <a:buNone/>
            </a:pPr>
            <a:r>
              <a:rPr lang="fa-IR" sz="2800" dirty="0" smtClean="0">
                <a:cs typeface="B Nazanin" pitchFamily="2" charset="-78"/>
              </a:rPr>
              <a:t>-هدف برخی مدیران شرکتها ازبرقراری ارتباط رفع محدودیت های مالی با کمترین هزینه</a:t>
            </a:r>
            <a:endParaRPr lang="en-US" sz="2800" dirty="0">
              <a:cs typeface="B Nazanin" pitchFamily="2" charset="-78"/>
            </a:endParaRPr>
          </a:p>
        </p:txBody>
      </p:sp>
    </p:spTree>
    <p:extLst>
      <p:ext uri="{BB962C8B-B14F-4D97-AF65-F5344CB8AC3E}">
        <p14:creationId xmlns:p14="http://schemas.microsoft.com/office/powerpoint/2010/main" val="1240987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8406" y="1166018"/>
            <a:ext cx="8686800" cy="4525963"/>
          </a:xfrm>
        </p:spPr>
        <p:txBody>
          <a:bodyPr>
            <a:noAutofit/>
          </a:bodyPr>
          <a:lstStyle/>
          <a:p>
            <a:pPr marL="0" indent="0" algn="just" rtl="1">
              <a:buNone/>
            </a:pPr>
            <a:r>
              <a:rPr lang="fa-IR" sz="2800" b="1" dirty="0" smtClean="0">
                <a:cs typeface="B Nazanin" pitchFamily="2" charset="-78"/>
              </a:rPr>
              <a:t>محققان</a:t>
            </a:r>
            <a:endParaRPr lang="fa-IR" sz="2800" dirty="0" smtClean="0">
              <a:cs typeface="B Nazanin" pitchFamily="2" charset="-78"/>
            </a:endParaRPr>
          </a:p>
          <a:p>
            <a:pPr marL="0" indent="0" algn="just" rtl="1">
              <a:buNone/>
            </a:pPr>
            <a:r>
              <a:rPr lang="fa-IR" sz="2800" dirty="0" smtClean="0">
                <a:cs typeface="B Nazanin" pitchFamily="2" charset="-78"/>
              </a:rPr>
              <a:t>نتایج تحقیق کیم و ژانک در دوره زمانی 1999تا 2009 ارتباطات سیاسی اثر معناداری سیاست مالیاتی جسورانه دارد و شرکت های با ارتباط سیاسی بالاتر از سیاست های مالیاتی جسورانه تری استفاده می  نمایند و میزان اجتناب مالیاتی بالاتری دارند.</a:t>
            </a:r>
          </a:p>
          <a:p>
            <a:pPr marL="0" indent="0" algn="just" rtl="1">
              <a:buNone/>
            </a:pPr>
            <a:endParaRPr lang="fa-IR" sz="2800" dirty="0" smtClean="0">
              <a:cs typeface="B Nazanin" pitchFamily="2" charset="-78"/>
            </a:endParaRPr>
          </a:p>
          <a:p>
            <a:pPr marL="0" indent="0" algn="just" rtl="1">
              <a:buNone/>
            </a:pPr>
            <a:r>
              <a:rPr lang="fa-IR" sz="2800" dirty="0" smtClean="0">
                <a:cs typeface="B Nazanin" pitchFamily="2" charset="-78"/>
              </a:rPr>
              <a:t>-نتایج تحقیق نیکومرام و همکاران در دوره زمانی 1384تا 1388 تعداد 119 تا شرکت،بررسی تاثیر روابط سیاسی شرکت های پذیرفته شده در بورس اوراق بهاداربر کیفیت اقلام تعهدی پرداختند ،نتایج وجود روابط سیاسی در شرکت های نمونه،منجربه کاهش کیفیت اقلام تعهدی می گردد. </a:t>
            </a:r>
            <a:endParaRPr lang="en-US" sz="2800" b="1" dirty="0">
              <a:cs typeface="B Nazanin" pitchFamily="2" charset="-78"/>
            </a:endParaRPr>
          </a:p>
        </p:txBody>
      </p:sp>
      <p:sp>
        <p:nvSpPr>
          <p:cNvPr id="4" name="Title 1"/>
          <p:cNvSpPr>
            <a:spLocks noGrp="1"/>
          </p:cNvSpPr>
          <p:nvPr/>
        </p:nvSpPr>
        <p:spPr>
          <a:xfrm>
            <a:off x="457200" y="28575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dirty="0"/>
          </a:p>
        </p:txBody>
      </p:sp>
      <p:sp>
        <p:nvSpPr>
          <p:cNvPr id="5" name="Title 1"/>
          <p:cNvSpPr>
            <a:spLocks noGrp="1"/>
          </p:cNvSpPr>
          <p:nvPr/>
        </p:nvSpPr>
        <p:spPr>
          <a:xfrm>
            <a:off x="609600" y="30099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dirty="0"/>
          </a:p>
        </p:txBody>
      </p:sp>
      <p:sp>
        <p:nvSpPr>
          <p:cNvPr id="6" name="Title 1"/>
          <p:cNvSpPr>
            <a:spLocks noGrp="1"/>
          </p:cNvSpPr>
          <p:nvPr/>
        </p:nvSpPr>
        <p:spPr>
          <a:xfrm>
            <a:off x="762000" y="31623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dirty="0"/>
          </a:p>
        </p:txBody>
      </p:sp>
    </p:spTree>
    <p:extLst>
      <p:ext uri="{BB962C8B-B14F-4D97-AF65-F5344CB8AC3E}">
        <p14:creationId xmlns:p14="http://schemas.microsoft.com/office/powerpoint/2010/main" val="1088166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19200"/>
            <a:ext cx="8686800" cy="5105400"/>
          </a:xfrm>
        </p:spPr>
        <p:txBody>
          <a:bodyPr>
            <a:normAutofit fontScale="92500"/>
          </a:bodyPr>
          <a:lstStyle/>
          <a:p>
            <a:pPr marL="0" indent="0" algn="just" rtl="1">
              <a:buNone/>
            </a:pPr>
            <a:r>
              <a:rPr lang="fa-IR" sz="3000" b="1" dirty="0" smtClean="0">
                <a:cs typeface="B Nazanin" pitchFamily="2" charset="-78"/>
              </a:rPr>
              <a:t>تاثیر مالکیت دولتی برکیفیت گزارشگری مالی و اجتناب مالیاتی </a:t>
            </a:r>
          </a:p>
          <a:p>
            <a:pPr marL="0" indent="0" algn="just" rtl="1">
              <a:buNone/>
            </a:pPr>
            <a:r>
              <a:rPr lang="fa-IR" sz="2800" dirty="0" smtClean="0">
                <a:cs typeface="B Nazanin" pitchFamily="2" charset="-78"/>
              </a:rPr>
              <a:t>-فقدان نظارت موثر بر عملکرد مدیران شرکتهاست وانتصاب مدیران شرکت ب اساس روابط تا براساس ضوابطی از قبیل تجربه و سوابق شغلی</a:t>
            </a:r>
          </a:p>
          <a:p>
            <a:pPr marL="0" indent="0" algn="just" rtl="1">
              <a:buNone/>
            </a:pPr>
            <a:r>
              <a:rPr lang="fa-IR" sz="2800" dirty="0" smtClean="0">
                <a:cs typeface="B Nazanin" pitchFamily="2" charset="-78"/>
              </a:rPr>
              <a:t>-تمایل مدیران جلب نظر مساعد کارفرما برای ارتقای موقعیت سیاسی خود به هرنحوه ی</a:t>
            </a:r>
          </a:p>
          <a:p>
            <a:pPr marL="0" indent="0" algn="just" rtl="1">
              <a:buNone/>
            </a:pPr>
            <a:r>
              <a:rPr lang="fa-IR" sz="2800" dirty="0" smtClean="0">
                <a:cs typeface="B Nazanin" pitchFamily="2" charset="-78"/>
              </a:rPr>
              <a:t>-عملکرد مدیران شرکتهای دولتی براساس معیارهای کوتاه مدت و تمرکز بر سرمایه گذاری درپروژه های کوتاه مدت که در کوتاه مدت آثار مثبت و در بلندمدت معکوس</a:t>
            </a:r>
          </a:p>
          <a:p>
            <a:pPr marL="0" indent="0" algn="just" rtl="1">
              <a:buNone/>
            </a:pPr>
            <a:r>
              <a:rPr lang="fa-IR" sz="2800" dirty="0" smtClean="0">
                <a:cs typeface="B Nazanin" pitchFamily="2" charset="-78"/>
              </a:rPr>
              <a:t>-رغبت بیشتر مدیران در اثر تمرکز برمعیارهای عملکرد کوتاه مدت به استفاده از رویه های حسابداری متهورانه</a:t>
            </a:r>
          </a:p>
          <a:p>
            <a:pPr marL="0" indent="0" algn="just" rtl="1">
              <a:buNone/>
            </a:pPr>
            <a:r>
              <a:rPr lang="fa-IR" sz="2800" dirty="0" smtClean="0">
                <a:cs typeface="B Nazanin" pitchFamily="2" charset="-78"/>
              </a:rPr>
              <a:t>-پایبند بودن مدیران شرکت ها به اهداف سیاسی دولت آنها را به ذخایر نقدی بزرگ از طریق تامین مالی ارزان و پرداخت مالیات کمتر خواهد سخت.</a:t>
            </a:r>
            <a:endParaRPr lang="en-US" sz="2800" dirty="0">
              <a:cs typeface="B Nazanin" pitchFamily="2" charset="-78"/>
            </a:endParaRPr>
          </a:p>
        </p:txBody>
      </p:sp>
    </p:spTree>
    <p:extLst>
      <p:ext uri="{BB962C8B-B14F-4D97-AF65-F5344CB8AC3E}">
        <p14:creationId xmlns:p14="http://schemas.microsoft.com/office/powerpoint/2010/main" val="4177386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143000"/>
            <a:ext cx="8686800" cy="4525963"/>
          </a:xfrm>
        </p:spPr>
        <p:txBody>
          <a:bodyPr>
            <a:normAutofit/>
          </a:bodyPr>
          <a:lstStyle/>
          <a:p>
            <a:pPr marL="0" indent="0" algn="just" rtl="1">
              <a:buNone/>
            </a:pPr>
            <a:r>
              <a:rPr lang="fa-IR" sz="2800" b="1" dirty="0" smtClean="0">
                <a:cs typeface="B Nazanin" pitchFamily="2" charset="-78"/>
              </a:rPr>
              <a:t>محققان</a:t>
            </a:r>
            <a:endParaRPr lang="fa-IR" sz="2800" dirty="0" smtClean="0">
              <a:cs typeface="B Nazanin" pitchFamily="2" charset="-78"/>
            </a:endParaRPr>
          </a:p>
          <a:p>
            <a:pPr marL="0" indent="0" algn="just" rtl="1">
              <a:buNone/>
            </a:pPr>
            <a:r>
              <a:rPr lang="fa-IR" sz="2800" dirty="0" smtClean="0">
                <a:cs typeface="B Nazanin" pitchFamily="2" charset="-78"/>
              </a:rPr>
              <a:t>-رضایی و مشیری(  1393) اطلاعات مربوط به 89 شرکت نمونه از شرکت های پزیرفته شده در بورس اوراق بهادار تهران طی ده سال نتایج نشان داد که بین مالکیت بلوکی و معیار اختلاف دائمی مالیات رابطه معنادار و منفی و با نرخ موثر مالیات نقدی رابطه معنا داری یافت نشد.</a:t>
            </a:r>
          </a:p>
          <a:p>
            <a:pPr marL="0" indent="0" algn="just" rtl="1">
              <a:buNone/>
            </a:pPr>
            <a:r>
              <a:rPr lang="fa-IR" sz="2800" dirty="0" smtClean="0">
                <a:cs typeface="B Nazanin" pitchFamily="2" charset="-78"/>
              </a:rPr>
              <a:t>-رضایی و ویسی حصار( 1393)،تعداد 149 شرکت را در دوره زمانی 1381 تا 1392 نتایج نشان داد درشرکت هایی که ساختار مالکیت متمرکز کیفیت سود نیز بالا،حال آنکه در شرکتهای دارای روابط سیاسی گسترده با دولت که ساختار مالکیت متمرکزی دارند،کیفیت سود پایین </a:t>
            </a:r>
            <a:endParaRPr lang="en-US" sz="2800" dirty="0">
              <a:cs typeface="B Nazanin" pitchFamily="2" charset="-78"/>
            </a:endParaRPr>
          </a:p>
        </p:txBody>
      </p:sp>
    </p:spTree>
    <p:extLst>
      <p:ext uri="{BB962C8B-B14F-4D97-AF65-F5344CB8AC3E}">
        <p14:creationId xmlns:p14="http://schemas.microsoft.com/office/powerpoint/2010/main" val="326584357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317</TotalTime>
  <Words>1228</Words>
  <Application>Microsoft Office PowerPoint</Application>
  <PresentationFormat>On-screen Show (4:3)</PresentationFormat>
  <Paragraphs>105</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B Nazanin</vt:lpstr>
      <vt:lpstr>Franklin Gothic Book</vt:lpstr>
      <vt:lpstr>Franklin Gothic Medium</vt:lpstr>
      <vt:lpstr>Tahoma</vt:lpstr>
      <vt:lpstr>Wingdings 2</vt:lpstr>
      <vt:lpstr>Trek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نتایج تجزیه و تحلیل فرضیه های تحقیق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mostolizadeh</cp:lastModifiedBy>
  <cp:revision>106</cp:revision>
  <dcterms:created xsi:type="dcterms:W3CDTF">2019-11-14T20:05:07Z</dcterms:created>
  <dcterms:modified xsi:type="dcterms:W3CDTF">2019-11-27T06:56:39Z</dcterms:modified>
</cp:coreProperties>
</file>