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5" r:id="rId3"/>
    <p:sldId id="276" r:id="rId4"/>
    <p:sldId id="269" r:id="rId5"/>
    <p:sldId id="274" r:id="rId6"/>
    <p:sldId id="272" r:id="rId7"/>
    <p:sldId id="273" r:id="rId8"/>
    <p:sldId id="271" r:id="rId9"/>
    <p:sldId id="270" r:id="rId10"/>
    <p:sldId id="268" r:id="rId11"/>
    <p:sldId id="267" r:id="rId12"/>
    <p:sldId id="266" r:id="rId13"/>
    <p:sldId id="265" r:id="rId14"/>
    <p:sldId id="264" r:id="rId15"/>
    <p:sldId id="263" r:id="rId16"/>
    <p:sldId id="262" r:id="rId17"/>
    <p:sldId id="261" r:id="rId18"/>
    <p:sldId id="257" r:id="rId19"/>
    <p:sldId id="258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13E599-6674-47FB-BCB7-09EFC59224EA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1432BF7-B54C-40A7-9CB6-11A7FE0307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183880" cy="2834640"/>
          </a:xfrm>
        </p:spPr>
        <p:txBody>
          <a:bodyPr/>
          <a:lstStyle/>
          <a:p>
            <a:pPr algn="r"/>
            <a:r>
              <a:rPr lang="fa-IR" b="0" dirty="0" smtClean="0">
                <a:effectLst/>
                <a:cs typeface="B Nazanin" pitchFamily="2" charset="-78"/>
              </a:rPr>
              <a:t>استاد:دکتر مستولی زاده</a:t>
            </a:r>
            <a:br>
              <a:rPr lang="fa-IR" b="0" dirty="0" smtClean="0">
                <a:effectLst/>
                <a:cs typeface="B Nazanin" pitchFamily="2" charset="-78"/>
              </a:rPr>
            </a:br>
            <a:r>
              <a:rPr lang="fa-IR" b="0" dirty="0" smtClean="0">
                <a:effectLst/>
                <a:cs typeface="B Nazanin" pitchFamily="2" charset="-78"/>
              </a:rPr>
              <a:t>دانشجو:سیده فاطمه شاهچراغ</a:t>
            </a:r>
            <a:endParaRPr lang="en-US" b="0" dirty="0">
              <a:effectLst/>
              <a:cs typeface="B Nazanin" pitchFamily="2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5938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sz="3200" dirty="0" smtClean="0">
              <a:cs typeface="B Nazanin" pitchFamily="2" charset="-78"/>
            </a:endParaRPr>
          </a:p>
          <a:p>
            <a:pPr marL="0" indent="0" algn="ctr">
              <a:buNone/>
            </a:pPr>
            <a:r>
              <a:rPr lang="fa-IR" sz="3200" dirty="0" smtClean="0">
                <a:cs typeface="B Nazanin" pitchFamily="2" charset="-78"/>
              </a:rPr>
              <a:t>به نام خدا</a:t>
            </a:r>
            <a:endParaRPr lang="fa-IR" sz="3200" dirty="0" smtClean="0"/>
          </a:p>
          <a:p>
            <a:pPr marL="0" indent="0" algn="ctr">
              <a:buNone/>
            </a:pPr>
            <a:r>
              <a:rPr lang="fa-IR" sz="3200" dirty="0" smtClean="0">
                <a:cs typeface="B Nazanin" pitchFamily="2" charset="-78"/>
              </a:rPr>
              <a:t>(بررسی علل و پیامدهای فرار مالیاتی در اقتصاد ایران)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28575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32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81400" y="2781300"/>
            <a:ext cx="1981200" cy="12954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پیامدهای  منفی فرار مالیاتی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5" name="Right Arrow 4"/>
          <p:cNvSpPr/>
          <p:nvPr/>
        </p:nvSpPr>
        <p:spPr>
          <a:xfrm rot="16639282">
            <a:off x="4387271" y="2083948"/>
            <a:ext cx="609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85950">
            <a:off x="3502531" y="2098422"/>
            <a:ext cx="591363" cy="676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75256">
            <a:off x="2908976" y="2894350"/>
            <a:ext cx="5921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52648">
            <a:off x="4942128" y="4067181"/>
            <a:ext cx="5921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13264">
            <a:off x="5650271" y="3250719"/>
            <a:ext cx="5921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010">
            <a:off x="5342659" y="2321321"/>
            <a:ext cx="5921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27518">
            <a:off x="3895119" y="4200206"/>
            <a:ext cx="5921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16148">
            <a:off x="3145923" y="3801180"/>
            <a:ext cx="5921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191187" y="762000"/>
            <a:ext cx="1447540" cy="1066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بی ثباتی اقتصادی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22" name="Oval 21"/>
          <p:cNvSpPr/>
          <p:nvPr/>
        </p:nvSpPr>
        <p:spPr>
          <a:xfrm rot="20990829">
            <a:off x="1992712" y="1070256"/>
            <a:ext cx="1963384" cy="1066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 smtClean="0">
                <a:cs typeface="B Nazanin" pitchFamily="2" charset="-78"/>
              </a:rPr>
              <a:t>کاهش توان رقابتی فعالان اقتصادی در بخش رسمی</a:t>
            </a:r>
            <a:endParaRPr lang="en-US" sz="1600" b="1" dirty="0">
              <a:cs typeface="B Nazanin" pitchFamily="2" charset="-78"/>
            </a:endParaRPr>
          </a:p>
        </p:txBody>
      </p:sp>
      <p:sp>
        <p:nvSpPr>
          <p:cNvPr id="23" name="Oval 22"/>
          <p:cNvSpPr/>
          <p:nvPr/>
        </p:nvSpPr>
        <p:spPr>
          <a:xfrm rot="1360237">
            <a:off x="5492290" y="1499383"/>
            <a:ext cx="2012537" cy="1066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Nazanin" pitchFamily="2" charset="-78"/>
              </a:rPr>
              <a:t>تداوم وابستگی دولت به منالع نفتی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310597" y="2961883"/>
            <a:ext cx="1842803" cy="1177433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تضعیف فرهنگ مالیاتی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5347855" y="4518113"/>
            <a:ext cx="2012692" cy="1066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نابرابری درآمد و ثروت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680555" y="4855289"/>
            <a:ext cx="2385697" cy="1066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ایجاد اختلال در خدمات عمومی دولت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1143000" y="3871917"/>
            <a:ext cx="1903853" cy="1179595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ناکارآمدی سیاست های دولت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838200" y="2362200"/>
            <a:ext cx="1977427" cy="1066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شفافیت اقتصادی پایین</a:t>
            </a:r>
            <a:endParaRPr lang="en-US" sz="24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342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کاهش توان رقابتی فعالان اقتصادی در بخش رسمی: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ایجاد تبعیض در پرداخت مالیات به واسطه پرداخت مالیات توسط فعالان بخش رسمی اقتصاد و عدم پرداخت مالیات از سوی فعالان اقتصادی زیر زمینی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باالاتر بودن سایر هزینه های تولیدکنندگان رسمی و قانونی نسبت به تولیدگنندگان 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غیر رسمی</a:t>
            </a:r>
          </a:p>
          <a:p>
            <a:pPr marL="0" indent="0" algn="r">
              <a:buNone/>
            </a:pPr>
            <a:endParaRPr lang="fa-IR" sz="2400" b="1" dirty="0" smtClean="0">
              <a:cs typeface="B Nazanin" pitchFamily="2" charset="-78"/>
            </a:endParaRPr>
          </a:p>
          <a:p>
            <a:pPr marL="0" indent="0" algn="r">
              <a:buNone/>
            </a:pPr>
            <a:endParaRPr lang="fa-IR" sz="2400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شفافیت اقتصادی پایین: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گسترش فرار مالیاتی در یک اقتصاد به مفهوم نزول سطح شفافیت اقتصادی می باشد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مقاومت فعالان بخش زیر زمینی اقتصاد در برابر هر سیاست شفافیت افزایی</a:t>
            </a:r>
            <a:endParaRPr lang="en-US" sz="2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6174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ناکارآمدی سیاست های دولت: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عقیم ساختن سیاستگذاری اقتصاد دولت  بخاطر گستردگی فرار مالیاتی و به تبع آن سطح پایین شفافیت اقتصادی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موفق نبودن سیاست های حمایتی همچو اعطای یارانه در شرایط عدم اشراف دولت بر اطلاعات درآمدی و هزینه ای افراد جامعه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موفق نبودن دولت در حوزه سیاستگذاری های پولی و ارزی هنگام روبرو شدن با اقتصاد زیر زمینی گسترده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ناکارا بودن سیاست های مالیاتی به عنوان یکی از ابزارهای اعمال سیاست های مالی در شرایط شفافیت پایین اقتصادی</a:t>
            </a:r>
          </a:p>
          <a:p>
            <a:pPr marL="0" indent="0" algn="r">
              <a:buNone/>
            </a:pPr>
            <a:endParaRPr lang="fa-IR" sz="2400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ایجاد اختلال در خدمات عمومی دولت: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وظیفه اصلی دولت ها،ارایه کالا ها و خدمات عمومی مثل امنیت،توسعه آموزش می باشد،که ارایه آنها نیازمند تامین مالی است.</a:t>
            </a:r>
          </a:p>
        </p:txBody>
      </p:sp>
    </p:spTree>
    <p:extLst>
      <p:ext uri="{BB962C8B-B14F-4D97-AF65-F5344CB8AC3E}">
        <p14:creationId xmlns:p14="http://schemas.microsoft.com/office/powerpoint/2010/main" val="54507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نابرابری درامد و ثروت: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فرار مالیاتی به دلیل فراهم نمودن زمینه انباشت ثروت نزد گروه های خاص فعال در بخش اقتصاد زیر زمینی باعث نابرابری می شود.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کاهش داد درآمد قابل تصرف فعالان بخش رسمی اقتصاد بخاطر پرداخت مالیات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برخوردار بودن از درآمدهای قابل تصرف بالاتر فعالان بخش زیرزمینی اقتصاد به دلیل عدم پرداخت مالیات</a:t>
            </a:r>
          </a:p>
          <a:p>
            <a:pPr marL="0" indent="0" algn="r">
              <a:buNone/>
            </a:pPr>
            <a:endParaRPr lang="fa-IR" sz="2400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تضعیف فرهنگ مالیاتی: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پدیده فرار مالیاتی به نحوی برگرفته از عدم رعایت اخلاق حرفه ای  و به عنوان یک 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ضدارزش می باشد.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-گسترده شدن فرار مالیاتی می تواند در بلندمدت تهدید جدی برای فرهنگ مالیاتی آحاد جامعه و به تبع آن تداوم زندگی اجتماعی باشد.</a:t>
            </a:r>
          </a:p>
        </p:txBody>
      </p:sp>
    </p:spTree>
    <p:extLst>
      <p:ext uri="{BB962C8B-B14F-4D97-AF65-F5344CB8AC3E}">
        <p14:creationId xmlns:p14="http://schemas.microsoft.com/office/powerpoint/2010/main" val="39347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تداوم وابستگی بودجه دولت به منابع نفتی: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عدم توانایی دولت برای کسب درآمدهای مالیاتی  در سطح حداکثری خود بواسطه فرار مالیاتی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تدوام وابستگی بودجه به عواید نفتی بخاطر بزرگ بودن اندازه دولت و وجود منابع سهل الوصول صادرات نفت.</a:t>
            </a:r>
          </a:p>
          <a:p>
            <a:pPr marL="0" indent="0" algn="r">
              <a:buNone/>
            </a:pPr>
            <a:endParaRPr lang="fa-IR" sz="2400" b="1" dirty="0" smtClean="0">
              <a:cs typeface="B Nazanin" pitchFamily="2" charset="-78"/>
            </a:endParaRPr>
          </a:p>
          <a:p>
            <a:pPr marL="0" indent="0" algn="r">
              <a:buNone/>
            </a:pPr>
            <a:endParaRPr lang="fa-IR" sz="2400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بی ثباتی اقتصادی: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عدم استفاده بهینه از ظرفیت های مالیاتی کشور با وجود فرار مالیاتی</a:t>
            </a:r>
          </a:p>
          <a:p>
            <a:pPr marL="0" indent="0" algn="just" rtl="1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ناگزیر شدن دولت به تشدید فشار مالیاتی  بر اقتصاد رسمی  برای تامین مخارج روزافزون و در نتیجه این امر کاهش توان رقابتی تولیدکنندگان رسمی و به خطر افتادن امنیت سرمایه گذاری و در نهایت کاهش تولید ناخالص داخلی و بروز بی ثباتی اقتصادی</a:t>
            </a:r>
            <a:endParaRPr lang="en-US" sz="2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172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بررسی فرار مالیاتی در کشورهای خارجی:</a:t>
            </a:r>
          </a:p>
          <a:p>
            <a:pPr marL="0" indent="0" algn="r">
              <a:buNone/>
            </a:pPr>
            <a:endParaRPr lang="en-US" b="1" dirty="0">
              <a:cs typeface="B Nazanin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299606"/>
              </p:ext>
            </p:extLst>
          </p:nvPr>
        </p:nvGraphicFramePr>
        <p:xfrm>
          <a:off x="457201" y="1143000"/>
          <a:ext cx="81534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8343"/>
                <a:gridCol w="1856715"/>
                <a:gridCol w="1533808"/>
                <a:gridCol w="1614534"/>
              </a:tblGrid>
              <a:tr h="884989"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خلاصه تحقیق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روش</a:t>
                      </a:r>
                      <a:r>
                        <a:rPr lang="fa-IR" sz="2400" b="1" baseline="0" dirty="0" smtClean="0">
                          <a:cs typeface="B Nazanin" pitchFamily="2" charset="-78"/>
                        </a:rPr>
                        <a:t> برآورد فرار مالیاتی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دوره مورد بررسی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نویسنده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1686293">
                <a:tc>
                  <a:txBody>
                    <a:bodyPr/>
                    <a:lstStyle/>
                    <a:p>
                      <a:pPr algn="r"/>
                      <a:r>
                        <a:rPr lang="fa-IR" sz="2000" b="0" dirty="0" smtClean="0">
                          <a:cs typeface="B Nazanin" pitchFamily="2" charset="-78"/>
                        </a:rPr>
                        <a:t>در این مطالعه نرخ فرار مالیاتی در کشور گینه برآورد گردید.بر اساس نتایج</a:t>
                      </a:r>
                      <a:r>
                        <a:rPr lang="fa-IR" sz="2000" b="0" baseline="0" dirty="0" smtClean="0">
                          <a:cs typeface="B Nazanin" pitchFamily="2" charset="-78"/>
                        </a:rPr>
                        <a:t> تحقیق،این نرخ از 27درصد در سال1970به 35درصد در سال 2000افزایش یافته است.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تقاضای</a:t>
                      </a:r>
                      <a:r>
                        <a:rPr lang="fa-IR" sz="2400" b="1" baseline="0" dirty="0" smtClean="0">
                          <a:cs typeface="B Nazanin" pitchFamily="2" charset="-78"/>
                        </a:rPr>
                        <a:t> پول نقد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2000-1970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فال(2003)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2640798">
                <a:tc>
                  <a:txBody>
                    <a:bodyPr/>
                    <a:lstStyle/>
                    <a:p>
                      <a:pPr algn="r"/>
                      <a:r>
                        <a:rPr lang="fa-IR" sz="2000" b="0" dirty="0" smtClean="0">
                          <a:cs typeface="B Nazanin" pitchFamily="2" charset="-78"/>
                        </a:rPr>
                        <a:t>در این مطالعه</a:t>
                      </a:r>
                      <a:r>
                        <a:rPr lang="fa-IR" sz="2000" b="0" baseline="0" dirty="0" smtClean="0">
                          <a:cs typeface="B Nazanin" pitchFamily="2" charset="-78"/>
                        </a:rPr>
                        <a:t> به برآورد حجم اقتصاد زیر زمینی و فرار مالیاتی در 110 کشور پرداخته شده.بر اساس نتایج تحقیق فرار مالیاتی در کشورهای در حال توسعه حدود 41درصد،کشورهای در حال گذار38درصد و کشورهای توسعه یافته حدود17درصد می باشد.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روش میمیک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2000-1999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b="1" dirty="0" smtClean="0">
                          <a:cs typeface="B Nazanin" pitchFamily="2" charset="-78"/>
                        </a:rPr>
                        <a:t>اشنایدر(2005)</a:t>
                      </a:r>
                      <a:endParaRPr lang="en-US" sz="2400" b="1" dirty="0">
                        <a:cs typeface="B Nazanin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0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بررسی فرار مالیاتی در ایران:</a:t>
            </a:r>
          </a:p>
          <a:p>
            <a:pPr marL="0" indent="0" algn="r">
              <a:buNone/>
            </a:pPr>
            <a:endParaRPr lang="en-US" b="1" dirty="0">
              <a:cs typeface="B Nazanin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005718"/>
              </p:ext>
            </p:extLst>
          </p:nvPr>
        </p:nvGraphicFramePr>
        <p:xfrm>
          <a:off x="457200" y="1676400"/>
          <a:ext cx="8153400" cy="2586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123"/>
                <a:gridCol w="2038581"/>
                <a:gridCol w="1841813"/>
                <a:gridCol w="1473450"/>
                <a:gridCol w="1252433"/>
              </a:tblGrid>
              <a:tr h="1113729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نسبت فرار مالیاتی به درآمدهای مالیاتی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حجم</a:t>
                      </a:r>
                      <a:r>
                        <a:rPr lang="fa-IR" sz="2000" b="1" baseline="0" dirty="0" smtClean="0">
                          <a:cs typeface="B Nazanin" pitchFamily="2" charset="-78"/>
                        </a:rPr>
                        <a:t> فرار مالیاتی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روش</a:t>
                      </a:r>
                      <a:r>
                        <a:rPr lang="fa-IR" sz="2000" b="1" baseline="0" dirty="0" smtClean="0">
                          <a:cs typeface="B Nazanin" pitchFamily="2" charset="-78"/>
                        </a:rPr>
                        <a:t> برآورد فرار مالیاتی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دوره</a:t>
                      </a:r>
                      <a:r>
                        <a:rPr lang="fa-IR" sz="2000" b="1" baseline="0" dirty="0" smtClean="0">
                          <a:cs typeface="B Nazanin" pitchFamily="2" charset="-78"/>
                        </a:rPr>
                        <a:t> مورد بررسی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نویسنده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57481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400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792145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شبکه عصبی مصنوعی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1386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فلاحتی و همکاران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57481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14-8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-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تقاضای</a:t>
                      </a:r>
                      <a:r>
                        <a:rPr lang="fa-IR" sz="2000" b="1" baseline="0" dirty="0" smtClean="0">
                          <a:cs typeface="B Nazanin" pitchFamily="2" charset="-78"/>
                        </a:rPr>
                        <a:t> پول نقد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1365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cs typeface="B Nazanin" pitchFamily="2" charset="-78"/>
                        </a:rPr>
                        <a:t>خلعتبری</a:t>
                      </a:r>
                      <a:endParaRPr lang="en-US" sz="2000" b="1" dirty="0">
                        <a:cs typeface="B Nazanin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7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برآورد حجم فرار مالیاتی در اقتصاد ایران به روش تقاضای پول:</a:t>
            </a:r>
          </a:p>
          <a:p>
            <a:pPr marL="0" indent="0" algn="just" rtl="1">
              <a:buNone/>
            </a:pPr>
            <a:r>
              <a:rPr lang="fa-IR" sz="2400" dirty="0" smtClean="0">
                <a:cs typeface="B Nazanin" pitchFamily="2" charset="-78"/>
              </a:rPr>
              <a:t>نظر به اینکه متغیر فرار مالیاتی  یک متغیر پنهانی است و به صورت مستقیم قابل اندازه گیری نیست.در متون اقتصادی روش های متفاوتی مانند روش تقاضای پول نقد و روش علل چندگانه برای ارزیابی فرار مالیاتی پیشنهاد شده است.</a:t>
            </a:r>
          </a:p>
          <a:p>
            <a:pPr marL="0" indent="0" algn="just" rtl="1">
              <a:buNone/>
            </a:pPr>
            <a:r>
              <a:rPr lang="fa-IR" sz="2400" dirty="0" smtClean="0">
                <a:cs typeface="B Nazanin" pitchFamily="2" charset="-78"/>
              </a:rPr>
              <a:t>روش به کارگرفته در این مطالعه عبارت است از تخمین حجم پول در بخش غیر رسمی از طریق تخمین مدل نسبت نسبت اسکناس و مسکوک رایج در کل اقتصاد به حجم نقدینگی.</a:t>
            </a:r>
          </a:p>
          <a:p>
            <a:pPr marL="0" indent="0" algn="just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sz="2400" b="1" dirty="0" smtClean="0">
                <a:cs typeface="B Nazanin" pitchFamily="2" charset="-78"/>
              </a:rPr>
              <a:t>دلایل استفاده از این روش:</a:t>
            </a:r>
          </a:p>
          <a:p>
            <a:pPr marL="0" indent="0" algn="just" rtl="1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بهتر محاسبه کردن فرار مالیاتی به روش تقاضای پول نسبت به سایر مدل ها در کشورهای در حال توسعه.</a:t>
            </a:r>
          </a:p>
          <a:p>
            <a:pPr marL="0" indent="0" algn="just" rtl="1">
              <a:buNone/>
            </a:pPr>
            <a:r>
              <a:rPr lang="fa-IR" sz="2400" b="1" dirty="0" smtClean="0">
                <a:cs typeface="B Nazanin" pitchFamily="2" charset="-78"/>
              </a:rPr>
              <a:t>-</a:t>
            </a:r>
            <a:r>
              <a:rPr lang="fa-IR" sz="2400" dirty="0" smtClean="0">
                <a:cs typeface="B Nazanin" pitchFamily="2" charset="-78"/>
              </a:rPr>
              <a:t>حساس بودن روش علل چندگانه به دلیل نیازمندی به داده های فراوان و متغیرهای مستقل اثرگذار</a:t>
            </a:r>
          </a:p>
          <a:p>
            <a:pPr marL="0" indent="0" algn="just" rtl="1">
              <a:buNone/>
            </a:pPr>
            <a:endParaRPr lang="en-US" sz="2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32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560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نتیجه گیری: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بررسی پدیده فرار مالیاتی و شناسایی عوامل مهم شکل گیری آن کمک می کند تا  بتوان مناسب ترین راهبردها و زیر ساخت های لازم برای جلوگیری و کاهش آن فراهم آید.فرار مالیاتی تنها ریشه اقتصادی ندارد و نقش عوامل اجتماعی و نهادی نیز در شکل گیری آن بایستی در نظر گرفته شود.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در ایران مهم ترین علت ایجاد این پدیده،نبود سیستم اطلاعاتی کارآمد و در نتیجه عدم اشراف سازمان امور مالیاتی کشور بر اطلاعات اقتصادی اشخاص می باشد.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و از مهم ترین پیامدهای فرار مالیاتی در ایران </a:t>
            </a:r>
            <a:r>
              <a:rPr lang="fa-IR" sz="2400" b="1" dirty="0" smtClean="0">
                <a:cs typeface="B Nazanin" pitchFamily="2" charset="-78"/>
              </a:rPr>
              <a:t>بی ثباتی اقتصادی </a:t>
            </a:r>
            <a:r>
              <a:rPr lang="fa-IR" sz="2400" dirty="0" smtClean="0">
                <a:cs typeface="B Nazanin" pitchFamily="2" charset="-78"/>
              </a:rPr>
              <a:t>و </a:t>
            </a:r>
            <a:r>
              <a:rPr lang="fa-IR" sz="2400" b="1" dirty="0" smtClean="0">
                <a:cs typeface="B Nazanin" pitchFamily="2" charset="-78"/>
              </a:rPr>
              <a:t>تداوم وابستگی بودجه دولت</a:t>
            </a: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 smtClean="0">
                <a:cs typeface="B Nazanin" pitchFamily="2" charset="-78"/>
              </a:rPr>
              <a:t>به</a:t>
            </a: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 smtClean="0">
                <a:cs typeface="B Nazanin" pitchFamily="2" charset="-78"/>
              </a:rPr>
              <a:t>منابع</a:t>
            </a: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 smtClean="0">
                <a:cs typeface="B Nazanin" pitchFamily="2" charset="-78"/>
              </a:rPr>
              <a:t>نفتی</a:t>
            </a:r>
            <a:r>
              <a:rPr lang="fa-IR" sz="2400" dirty="0" smtClean="0">
                <a:cs typeface="B Nazanin" pitchFamily="2" charset="-78"/>
              </a:rPr>
              <a:t> می باشد.</a:t>
            </a:r>
          </a:p>
          <a:p>
            <a:pPr marL="0" indent="0" algn="r">
              <a:buNone/>
            </a:pPr>
            <a:r>
              <a:rPr lang="fa-IR" sz="2400" dirty="0" smtClean="0">
                <a:cs typeface="B Nazanin" pitchFamily="2" charset="-78"/>
              </a:rPr>
              <a:t>کاهش فرار مالیاتی موجب می شود بدون تحمیل بار مالیاتی بر مودیان،درآمدهای مالیاتی و به تبع آن سهم آن در منابع بودجه دولت افزایش یابد که این امر در راستای ارتقای عدالت مالیاتی اهمیت بسیاری دارد.</a:t>
            </a:r>
            <a:endParaRPr lang="en-US" sz="24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371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56048"/>
          </a:xfrm>
        </p:spPr>
        <p:txBody>
          <a:bodyPr/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توصیه های سیاستی:</a:t>
            </a:r>
          </a:p>
          <a:p>
            <a:pPr marL="0" indent="0" algn="r">
              <a:buNone/>
            </a:pPr>
            <a:endParaRPr lang="fa-IR" b="1" dirty="0" smtClean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1)</a:t>
            </a:r>
            <a:r>
              <a:rPr lang="fa-IR" sz="2400" dirty="0" smtClean="0">
                <a:cs typeface="B Nazanin" pitchFamily="2" charset="-78"/>
              </a:rPr>
              <a:t>همکاری کلیه ارکان نظام حاکمیت جهت ارتقا اشراف اطلاعاتی سازمان امور مالیاتی کشور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2)</a:t>
            </a:r>
            <a:r>
              <a:rPr lang="fa-IR" sz="2400" dirty="0" smtClean="0">
                <a:cs typeface="B Nazanin" pitchFamily="2" charset="-78"/>
              </a:rPr>
              <a:t>ساماندهی معافیت های مالیاتی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3)</a:t>
            </a:r>
            <a:r>
              <a:rPr lang="fa-IR" sz="2400" dirty="0" smtClean="0">
                <a:cs typeface="B Nazanin" pitchFamily="2" charset="-78"/>
              </a:rPr>
              <a:t>شفاف </a:t>
            </a:r>
            <a:r>
              <a:rPr lang="fa-IR" sz="2400" smtClean="0">
                <a:cs typeface="B Nazanin" pitchFamily="2" charset="-78"/>
              </a:rPr>
              <a:t>و کارآمد </a:t>
            </a:r>
            <a:r>
              <a:rPr lang="fa-IR" sz="2400" dirty="0" smtClean="0">
                <a:cs typeface="B Nazanin" pitchFamily="2" charset="-78"/>
              </a:rPr>
              <a:t>سازی هزینه های دولت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4)</a:t>
            </a:r>
            <a:r>
              <a:rPr lang="fa-IR" sz="2400" dirty="0" smtClean="0">
                <a:cs typeface="B Nazanin" pitchFamily="2" charset="-78"/>
              </a:rPr>
              <a:t>تعدیل نرخ مالیات بر شرکت ها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5)</a:t>
            </a:r>
            <a:r>
              <a:rPr lang="fa-IR" sz="2400" dirty="0" smtClean="0">
                <a:cs typeface="B Nazanin" pitchFamily="2" charset="-78"/>
              </a:rPr>
              <a:t>افزایش رضایتمندی مودیان</a:t>
            </a:r>
          </a:p>
          <a:p>
            <a:pPr marL="0" indent="0" algn="r">
              <a:buNone/>
            </a:pPr>
            <a:r>
              <a:rPr lang="fa-IR" sz="2400" b="1" dirty="0" smtClean="0">
                <a:cs typeface="B Nazanin" pitchFamily="2" charset="-78"/>
              </a:rPr>
              <a:t>6)</a:t>
            </a:r>
            <a:r>
              <a:rPr lang="fa-IR" sz="2400" dirty="0" smtClean="0">
                <a:cs typeface="B Nazanin" pitchFamily="2" charset="-78"/>
              </a:rPr>
              <a:t>شفاف سازی و کاهش پیچیدگی قوانین و مقررات مالیاتی</a:t>
            </a:r>
            <a:endParaRPr lang="en-US" sz="2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411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83880" cy="4187952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*مالیات ها به دلیل اهمیت آن در تامین مخارج عمومی و آثار اقتصادی </a:t>
            </a:r>
          </a:p>
          <a:p>
            <a:pPr marL="0" indent="0" algn="r">
              <a:buNone/>
            </a:pP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که به همراه دارد  مورد توجه اقتصاددانان بوده است.</a:t>
            </a:r>
          </a:p>
          <a:p>
            <a:pPr marL="0" indent="0" algn="r">
              <a:buNone/>
            </a:pP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*این بخش  از درآمد در ایران به لحاظ تامین مالی و ابزار سیاست گذاری از جایگاه مناسبی برخوردار نمی باشد.</a:t>
            </a:r>
          </a:p>
          <a:p>
            <a:pPr marL="0" indent="0" algn="r">
              <a:buNone/>
            </a:pP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*یکی از دلایل شکاف بین عملکرد مالیات و سطح بالقوه آن،وجود پدیده </a:t>
            </a:r>
            <a:r>
              <a:rPr lang="fa-IR" b="1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فرار مالیاتی </a:t>
            </a: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است.</a:t>
            </a:r>
          </a:p>
          <a:p>
            <a:pPr marL="0" indent="0" algn="r">
              <a:buNone/>
            </a:pP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*فرار مالیاتی یکی از چالش های بسیار مهم در جهان و به ویژه </a:t>
            </a:r>
            <a:r>
              <a:rPr lang="fa-IR" u="sng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کشورهای در حال توسعه</a:t>
            </a: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 است.</a:t>
            </a:r>
          </a:p>
          <a:p>
            <a:pPr marL="0" indent="0" algn="r">
              <a:buNone/>
            </a:pPr>
            <a:r>
              <a:rPr lang="fa-IR" dirty="0" smtClean="0">
                <a:latin typeface="A RaiMedia-Black" pitchFamily="34" charset="-78"/>
                <a:ea typeface="A RaiMedia-Black" pitchFamily="34" charset="-78"/>
                <a:cs typeface="B Nazanin" pitchFamily="2" charset="-78"/>
              </a:rPr>
              <a:t>*فرار مالیاتی به عنوان جزیی از فعالیت های زیرزمینی یا بخش نامنظم اقتصاد شناخته شده است.</a:t>
            </a:r>
            <a:endParaRPr lang="en-US" dirty="0">
              <a:latin typeface="A RaiMedia-Black" pitchFamily="34" charset="-78"/>
              <a:ea typeface="A RaiMedia-Black" pitchFamily="34" charset="-78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497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183880" cy="4187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sz="4000" dirty="0" smtClean="0"/>
          </a:p>
          <a:p>
            <a:pPr marL="0" indent="0" algn="ctr">
              <a:buNone/>
            </a:pPr>
            <a:endParaRPr lang="fa-IR" sz="4000" dirty="0"/>
          </a:p>
          <a:p>
            <a:pPr marL="0" indent="0" algn="ctr">
              <a:buNone/>
            </a:pPr>
            <a:r>
              <a:rPr lang="fa-IR" sz="4000" dirty="0" smtClean="0"/>
              <a:t>از توجه و صبوری شما سپاسگزارم</a:t>
            </a:r>
          </a:p>
          <a:p>
            <a:pPr marL="0" indent="0" algn="ctr">
              <a:buNone/>
            </a:pPr>
            <a:endParaRPr lang="fa-IR" sz="4000" dirty="0"/>
          </a:p>
          <a:p>
            <a:pPr marL="0" indent="0" algn="ctr">
              <a:buNone/>
            </a:pPr>
            <a:endParaRPr lang="fa-IR" sz="4000" dirty="0" smtClean="0"/>
          </a:p>
          <a:p>
            <a:pPr marL="0" indent="0" algn="ctr">
              <a:buNone/>
            </a:pPr>
            <a:r>
              <a:rPr lang="fa-IR" sz="3600" dirty="0" smtClean="0"/>
              <a:t>پاییز98</a:t>
            </a:r>
          </a:p>
        </p:txBody>
      </p:sp>
    </p:spTree>
    <p:extLst>
      <p:ext uri="{BB962C8B-B14F-4D97-AF65-F5344CB8AC3E}">
        <p14:creationId xmlns:p14="http://schemas.microsoft.com/office/powerpoint/2010/main" val="30744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183880" cy="5181600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مبانی نظری:</a:t>
            </a:r>
          </a:p>
          <a:p>
            <a:pPr marL="0" indent="0" algn="r">
              <a:buNone/>
            </a:pPr>
            <a:endParaRPr lang="fa-IR" b="1" dirty="0" smtClean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B Nazanin" pitchFamily="2" charset="-78"/>
              </a:rPr>
              <a:t>در تمام کشورها بخش عمده ای از منابع درآمدی دولت از طریق اخذمالیات است.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سهم مالیات از کل درآمدهای عمومی در میان کشورها متفاوت بوده و میزان آن بستگی به </a:t>
            </a:r>
            <a:r>
              <a:rPr lang="fa-IR" sz="2400" b="1" dirty="0" smtClean="0">
                <a:cs typeface="B Nazanin" pitchFamily="2" charset="-78"/>
              </a:rPr>
              <a:t>سطح توسعه </a:t>
            </a:r>
            <a:r>
              <a:rPr lang="fa-IR" dirty="0" smtClean="0">
                <a:cs typeface="B Nazanin" pitchFamily="2" charset="-78"/>
              </a:rPr>
              <a:t>و </a:t>
            </a:r>
            <a:r>
              <a:rPr lang="fa-IR" sz="2400" b="1" dirty="0" smtClean="0">
                <a:cs typeface="B Nazanin" pitchFamily="2" charset="-78"/>
              </a:rPr>
              <a:t>ساختار اقتصادی </a:t>
            </a:r>
            <a:r>
              <a:rPr lang="fa-IR" dirty="0" smtClean="0">
                <a:cs typeface="B Nazanin" pitchFamily="2" charset="-78"/>
              </a:rPr>
              <a:t>آنها دارد.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فرار مالیاتی حتی در کشورهای دارای یک نظام مالیاتی به طور کامل توسعه یافته نیز مشاهده می شود.</a:t>
            </a:r>
          </a:p>
          <a:p>
            <a:pPr marL="0" indent="0" algn="just" rtl="1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فرار مالیاتی از دو جهت می تواند بر اقتصاد اثرگذار باشد: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1)کاهش توانایی دولت  در جمع آوری مالیات و برآوردن نیازهای بودجه ای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2)به همراه داشتن تبعات منفی برای اقتصاد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403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799"/>
            <a:ext cx="8183880" cy="5248275"/>
          </a:xfrm>
        </p:spPr>
        <p:txBody>
          <a:bodyPr/>
          <a:lstStyle/>
          <a:p>
            <a:pPr marL="0" indent="0" algn="r">
              <a:buNone/>
            </a:pPr>
            <a:r>
              <a:rPr lang="fa-IR" b="1" dirty="0" smtClean="0">
                <a:solidFill>
                  <a:schemeClr val="accent5">
                    <a:lumMod val="75000"/>
                  </a:schemeClr>
                </a:solidFill>
                <a:cs typeface="B Nazanin" pitchFamily="2" charset="-78"/>
              </a:rPr>
              <a:t>فرار مالیاتی: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هر گونه تلاش غیر قانونی به منظور نپرداختن </a:t>
            </a:r>
            <a:r>
              <a:rPr lang="fa-IR" dirty="0" smtClean="0">
                <a:cs typeface="B Nazanin" pitchFamily="2" charset="-78"/>
              </a:rPr>
              <a:t>مالیات را فرار مالیاتی می خوانند.این امر به طرق مختلف مانند ندادن اطلاعات لازم در مورد عواید و منافع مشمول مالیات،اظهار بیش از حد میزان هزینه صورت می پذیرد.(</a:t>
            </a:r>
            <a:r>
              <a:rPr lang="fa-IR" sz="2000" dirty="0" smtClean="0">
                <a:cs typeface="B Nazanin" pitchFamily="2" charset="-78"/>
              </a:rPr>
              <a:t>1988)</a:t>
            </a:r>
            <a:r>
              <a:rPr lang="en-US" sz="2000" dirty="0" err="1" smtClean="0">
                <a:cs typeface="B Nazanin" pitchFamily="2" charset="-78"/>
              </a:rPr>
              <a:t>manasan</a:t>
            </a:r>
            <a:r>
              <a:rPr lang="fa-IR" dirty="0" smtClean="0">
                <a:cs typeface="B Nazanin" pitchFamily="2" charset="-78"/>
              </a:rPr>
              <a:t> 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کاهش غیر قانونی مالیات پرداختی از طریق عدم گزارش درآمد یا اعلام نمودن نرخ های تفریق </a:t>
            </a:r>
            <a:r>
              <a:rPr lang="fa-IR" dirty="0" smtClean="0">
                <a:cs typeface="B Nazanin" pitchFamily="2" charset="-78"/>
              </a:rPr>
              <a:t>بالاتر</a:t>
            </a:r>
            <a:r>
              <a:rPr lang="fa-IR" sz="2400" dirty="0" smtClean="0">
                <a:cs typeface="B Nazanin" pitchFamily="2" charset="-78"/>
              </a:rPr>
              <a:t>(</a:t>
            </a:r>
            <a:r>
              <a:rPr lang="en-US" sz="2400" dirty="0" smtClean="0">
                <a:cs typeface="B Nazanin" pitchFamily="2" charset="-78"/>
              </a:rPr>
              <a:t>(</a:t>
            </a:r>
            <a:r>
              <a:rPr lang="en-US" sz="2000" dirty="0" err="1" smtClean="0">
                <a:cs typeface="B Nazanin" pitchFamily="2" charset="-78"/>
              </a:rPr>
              <a:t>schneider</a:t>
            </a:r>
            <a:r>
              <a:rPr lang="en-US" sz="2000" dirty="0" smtClean="0">
                <a:cs typeface="B Nazanin" pitchFamily="2" charset="-78"/>
              </a:rPr>
              <a:t> &amp;</a:t>
            </a:r>
            <a:r>
              <a:rPr lang="en-US" sz="2000" dirty="0" err="1" smtClean="0">
                <a:cs typeface="B Nazanin" pitchFamily="2" charset="-78"/>
              </a:rPr>
              <a:t>enste</a:t>
            </a:r>
            <a:endParaRPr lang="en-US" sz="2400" dirty="0">
              <a:cs typeface="B Nazanin" pitchFamily="2" charset="-78"/>
            </a:endParaRPr>
          </a:p>
        </p:txBody>
      </p:sp>
      <p:pic>
        <p:nvPicPr>
          <p:cNvPr id="1026" name="Picture 2" descr="C:\Users\sabanet\Desktop\دانشگاه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191000"/>
            <a:ext cx="3352800" cy="1565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42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" y="502227"/>
            <a:ext cx="8183880" cy="5486400"/>
          </a:xfrm>
        </p:spPr>
        <p:txBody>
          <a:bodyPr/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عوامل موثر بر فرار مالیاتی: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9" name="Oval 8"/>
          <p:cNvSpPr/>
          <p:nvPr/>
        </p:nvSpPr>
        <p:spPr>
          <a:xfrm>
            <a:off x="6781800" y="1447800"/>
            <a:ext cx="14478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cs typeface="B Nazanin" pitchFamily="2" charset="-78"/>
              </a:rPr>
              <a:t>نرخ مالیات</a:t>
            </a:r>
            <a:endParaRPr lang="en-US" sz="2400" b="1" dirty="0">
              <a:cs typeface="B Nazanin" pitchFamily="2" charset="-7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400800" y="2743200"/>
            <a:ext cx="2133600" cy="1524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فقدان سیستم اطلاعاتی کارآمد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57600" y="1066800"/>
            <a:ext cx="2209800" cy="1447799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همکاری ضعیف نهاد ها و موسسات وابسته 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4400" y="1219200"/>
            <a:ext cx="1828800" cy="1143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پیچیدگی قوانین و مقررات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962400" y="4800600"/>
            <a:ext cx="16764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سطح درآمد افراد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629400" y="4648200"/>
            <a:ext cx="1607127" cy="1160318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اخلاق مالیاتی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657600" y="3001241"/>
            <a:ext cx="2133600" cy="1160318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گستردگی معافیت های مالیاتی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059872" y="3086100"/>
            <a:ext cx="1835727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cs typeface="B Nazanin" pitchFamily="2" charset="-78"/>
              </a:rPr>
              <a:t>تورم بالا</a:t>
            </a:r>
            <a:endParaRPr lang="en-US" sz="2800" dirty="0">
              <a:cs typeface="B Nazanin" pitchFamily="2" charset="-78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447800" y="4817918"/>
            <a:ext cx="12954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B Nazanin" pitchFamily="2" charset="-78"/>
              </a:rPr>
              <a:t>بیکاری</a:t>
            </a:r>
            <a:endParaRPr lang="en-US" sz="24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775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نرخ مالیات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افزایش نرخ مالیات و در نتیجه افزایش انگیزه  فعالیت زیر زمینی و فرار از پرداخت مالیات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برقراری رابطه مثبت بین نرخ مالیات و فرار مالیاتی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توصیه دیدگاه کلاسیک:غلبه بر پدیده فرار مالیاتی با کاهش نرخ مالیات 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در بخش قانونی  و افزایش مجازات مشارکت در فعالیت های غیر قانونی</a:t>
            </a:r>
          </a:p>
          <a:p>
            <a:pPr marL="0" indent="0" algn="r">
              <a:buNone/>
            </a:pPr>
            <a:endParaRPr lang="fa-IR" b="1" dirty="0" smtClean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پیچیدگی قوانین و مقررات: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-افزایش در پیچیدگی مقررات عامل مهمی در ایجاد انگیزه افراد برای ورود به اقتصاد غیر رسمی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-فراهم کردن فرار مالیاتی در صورت شفاف نبودن احکام مالیاتی و درک نادرست با سو استفاده از این ابهامات</a:t>
            </a:r>
          </a:p>
          <a:p>
            <a:pPr marL="0" indent="0" algn="r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r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r">
              <a:buNone/>
            </a:pPr>
            <a:endParaRPr lang="en-US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402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fa-IR" sz="3000" b="1" dirty="0" smtClean="0">
                <a:cs typeface="B Nazanin" pitchFamily="2" charset="-78"/>
              </a:rPr>
              <a:t>همکاری ضعیف نهادها و موسسات وابسته: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-کاستی در نهاد مالیاتی و نبود یک نظام حقوقی موثر و کارا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-یکی از عوامل فرار مالیاتی مورد تایید دیدگاه نهادی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-طبق دیدگاه نهادی،هدایت کسب و کار افراد به سمت اقتصاد زیرزمینی در صورت ضعف نهادهایی که مسئول حفاظت از حقوق افراد هستند.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-سیستم قضایی ضعیف،بوروکراسی و فساد،دلایل اصلی هدایت مردم به سمت اقتصاد زیر زمینی </a:t>
            </a:r>
          </a:p>
          <a:p>
            <a:pPr marL="0" indent="0" algn="just" rtl="1">
              <a:buNone/>
            </a:pP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sz="3000" b="1" dirty="0" smtClean="0">
                <a:cs typeface="B Nazanin" pitchFamily="2" charset="-78"/>
              </a:rPr>
              <a:t>فقدان سیستم اطلاعاتی کارآمد:</a:t>
            </a:r>
          </a:p>
          <a:p>
            <a:pPr marL="0" indent="0" algn="just" rtl="1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اندک بودن میزان فرار مالیاتی در کشورهای توسعه یافته به علت دسترسی دستگاه مالیات ستان به اطلاعات درآمدی و معاملاتی افراد حقیقی و حقوقی</a:t>
            </a:r>
          </a:p>
          <a:p>
            <a:pPr marL="0" indent="0" algn="just" rtl="1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ضعف وعدم همکاری مناسب سیستم بانکی و عدم ثبت دقیق معاملات در کشورهای در حال توسعه و در نتیجه افزایش فرار مالیاتی</a:t>
            </a:r>
            <a:endParaRPr lang="en-US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8149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89448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گستردگی معافیت های مالیاتی: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میزان و نحوه اعطای مشوق های مالیاتی یکی از عوامل موثر بر گسترش زمینه فرار مالیاتی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اعمال مالیات غیرهدفمند: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1)</a:t>
            </a:r>
            <a:r>
              <a:rPr lang="fa-IR" dirty="0" smtClean="0">
                <a:cs typeface="B Nazanin" pitchFamily="2" charset="-78"/>
              </a:rPr>
              <a:t>فراهم شدن امکان سواستفاده اشخاص به منظور فرار و اجتناب مالیاتی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2)</a:t>
            </a:r>
            <a:r>
              <a:rPr lang="fa-IR" dirty="0" smtClean="0">
                <a:cs typeface="B Nazanin" pitchFamily="2" charset="-78"/>
              </a:rPr>
              <a:t>ایجاد رقابت نابرابر میان فعالان اقتصادی و در نتیجه افزایش انگیزه فرار مالیاتی</a:t>
            </a:r>
          </a:p>
          <a:p>
            <a:pPr marL="0" indent="0" algn="r">
              <a:buNone/>
            </a:pPr>
            <a:endParaRPr lang="fa-IR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تورم بالا: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-در صورت وجود تورم و عدم تغییر در درآمد اسمی افراد ،کاهش درآمد حقیقی افراد راه بهمراه دارد.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-در صورت عدم وجود توهم پولی،مودیان مالیاتی سعی می نمایند تا بافرار از پرداخت مالیات به درآمد حقیقی قبل از اقزایش تورم دست یابند.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-افزایش فرار مالیاتی در صورت  پدید آمدن  تورم از طریق چاپ پول توسط دولت</a:t>
            </a:r>
          </a:p>
          <a:p>
            <a:pPr marL="0" indent="0" algn="r">
              <a:buNone/>
            </a:pP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605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183880" cy="5794248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اخلاق مالیاتی: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فرار مالیاتی،رفتار اقتصادی-اجتماعی است.منشا آن تنها حوزه اقتصاد نمی باشد.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یکی از عوامل غیر اقتصادی،اخلاق مالیاتی است.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رابطه منفی بین فرار مالیاتی و اخلاق مالیاتی وجود دارد.</a:t>
            </a:r>
          </a:p>
          <a:p>
            <a:pPr marL="0" indent="0" algn="r">
              <a:buNone/>
            </a:pPr>
            <a:endParaRPr lang="fa-IR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سطح درآمد افراد: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وجود نداشتن اجماع نظری در خصوص رابطه مثبت یا منفی بین سطح درآمد با فرار مالیاتی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افراد با درآمد بیشتر،انگیزه بیشتر برای پنهان کردن درآمد خود جهت پرداخت مالیات دارند.(رابطه مثبت بین درآمد و فرار مالیاتی)</a:t>
            </a: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فقر یا ناتوانی در تامین حداقل درآمد،انگیزه ورود به اقتصاد زیرزمینی را افزایش می </a:t>
            </a: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دهد.(رابطه منفی بین درآمد و فرار مالیاتی)</a:t>
            </a:r>
          </a:p>
          <a:p>
            <a:pPr marL="0" indent="0" algn="r">
              <a:buNone/>
            </a:pPr>
            <a:endParaRPr lang="fa-IR" b="1" dirty="0" smtClean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sz="3300" b="1" dirty="0" smtClean="0">
                <a:cs typeface="B Nazanin" pitchFamily="2" charset="-78"/>
              </a:rPr>
              <a:t>بیکاری:</a:t>
            </a:r>
            <a:endParaRPr lang="fa-IR" b="1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b="1" dirty="0" smtClean="0">
                <a:cs typeface="B Nazanin" pitchFamily="2" charset="-78"/>
              </a:rPr>
              <a:t>-</a:t>
            </a:r>
            <a:r>
              <a:rPr lang="fa-IR" dirty="0" smtClean="0">
                <a:cs typeface="B Nazanin" pitchFamily="2" charset="-78"/>
              </a:rPr>
              <a:t>افزایش فعالیت در حوزه های غیرقانونی با توجه به افزایش بیکاری و در نتیجه افزایش حجم اقتصاد زیرزمینی و فرار مالیاتی</a:t>
            </a:r>
            <a:endParaRPr lang="en-US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463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579</TotalTime>
  <Words>1679</Words>
  <Application>Microsoft Office PowerPoint</Application>
  <PresentationFormat>On-screen Show (4:3)</PresentationFormat>
  <Paragraphs>173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 RaiMedia-Black</vt:lpstr>
      <vt:lpstr>B Nazanin</vt:lpstr>
      <vt:lpstr>Tahoma</vt:lpstr>
      <vt:lpstr>Verdana</vt:lpstr>
      <vt:lpstr>Wingdings 2</vt:lpstr>
      <vt:lpstr>Aspect</vt:lpstr>
      <vt:lpstr>استاد:دکتر مستولی زاده دانشجو:سیده فاطمه شاهچراغ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Windows User</dc:creator>
  <cp:lastModifiedBy>mostolizadeh</cp:lastModifiedBy>
  <cp:revision>62</cp:revision>
  <dcterms:created xsi:type="dcterms:W3CDTF">2019-11-13T21:57:33Z</dcterms:created>
  <dcterms:modified xsi:type="dcterms:W3CDTF">2019-11-27T06:57:18Z</dcterms:modified>
</cp:coreProperties>
</file>