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ms-powerpoint.presentation.macroEnabled.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59" r:id="rId5"/>
    <p:sldId id="279" r:id="rId6"/>
    <p:sldId id="260" r:id="rId7"/>
    <p:sldId id="261" r:id="rId8"/>
    <p:sldId id="262" r:id="rId9"/>
    <p:sldId id="272" r:id="rId10"/>
    <p:sldId id="273" r:id="rId11"/>
    <p:sldId id="274"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7DCEC2A-3FC4-45AF-914C-E834EB49258D}">
          <p14:sldIdLst>
            <p14:sldId id="257"/>
            <p14:sldId id="258"/>
          </p14:sldIdLst>
        </p14:section>
        <p14:section name="Untitled Section" id="{8CB61ECC-DCC1-448D-977C-34B667B4A333}">
          <p14:sldIdLst>
            <p14:sldId id="259"/>
            <p14:sldId id="279"/>
            <p14:sldId id="260"/>
            <p14:sldId id="261"/>
            <p14:sldId id="262"/>
            <p14:sldId id="272"/>
            <p14:sldId id="273"/>
            <p14:sldId id="274"/>
            <p14:sldId id="266"/>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92" d="100"/>
          <a:sy n="92" d="100"/>
        </p:scale>
        <p:origin x="3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05F58A-F2D0-45D9-9ADF-8E944760AB65}"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4CD1AC23-B389-4BFE-8B05-D3D0505C8D30}">
      <dgm:prSet phldrT="[Text]"/>
      <dgm:spPr>
        <a:solidFill>
          <a:srgbClr val="C00000"/>
        </a:solidFill>
      </dgm:spPr>
      <dgm:t>
        <a:bodyPr/>
        <a:lstStyle/>
        <a:p>
          <a:r>
            <a:rPr lang="fa-IR" dirty="0" smtClean="0"/>
            <a:t>اثرمقیاس</a:t>
          </a:r>
          <a:endParaRPr lang="en-US" dirty="0"/>
        </a:p>
      </dgm:t>
    </dgm:pt>
    <dgm:pt modelId="{B81DFAA8-948E-468B-A3E0-69943872008A}" type="parTrans" cxnId="{CF1997C6-7CA0-4968-A84C-5C38BC192999}">
      <dgm:prSet/>
      <dgm:spPr/>
      <dgm:t>
        <a:bodyPr/>
        <a:lstStyle/>
        <a:p>
          <a:endParaRPr lang="en-US"/>
        </a:p>
      </dgm:t>
    </dgm:pt>
    <dgm:pt modelId="{0DE0A56B-0C6D-4945-963A-2A3865F7AB03}" type="sibTrans" cxnId="{CF1997C6-7CA0-4968-A84C-5C38BC192999}">
      <dgm:prSet/>
      <dgm:spPr/>
      <dgm:t>
        <a:bodyPr/>
        <a:lstStyle/>
        <a:p>
          <a:endParaRPr lang="en-US"/>
        </a:p>
      </dgm:t>
    </dgm:pt>
    <dgm:pt modelId="{79586A25-90DC-40DA-B568-ACE4F453AFAA}">
      <dgm:prSet phldrT="[Text]"/>
      <dgm:spPr/>
      <dgm:t>
        <a:bodyPr/>
        <a:lstStyle/>
        <a:p>
          <a:pPr algn="r"/>
          <a:r>
            <a:rPr lang="fa-IR" dirty="0" smtClean="0"/>
            <a:t>افزایش سطح تولید بایک سطح معین تکنولوژی وثبات نسبت نهاده ها باعث افزایش تخریب محیط زیست می شود.</a:t>
          </a:r>
          <a:endParaRPr lang="en-US" dirty="0"/>
        </a:p>
      </dgm:t>
    </dgm:pt>
    <dgm:pt modelId="{A7A9A117-9AEC-4360-9B67-B365548F4057}" type="parTrans" cxnId="{585D6113-E88A-4117-883A-A61DB7D5D774}">
      <dgm:prSet/>
      <dgm:spPr/>
      <dgm:t>
        <a:bodyPr/>
        <a:lstStyle/>
        <a:p>
          <a:endParaRPr lang="en-US"/>
        </a:p>
      </dgm:t>
    </dgm:pt>
    <dgm:pt modelId="{EC759B72-6D00-4ADD-AEAF-05E598FA6AB0}" type="sibTrans" cxnId="{585D6113-E88A-4117-883A-A61DB7D5D774}">
      <dgm:prSet/>
      <dgm:spPr/>
      <dgm:t>
        <a:bodyPr/>
        <a:lstStyle/>
        <a:p>
          <a:endParaRPr lang="en-US"/>
        </a:p>
      </dgm:t>
    </dgm:pt>
    <dgm:pt modelId="{24D33776-B422-4C72-A7E5-D84286243ED8}">
      <dgm:prSet phldrT="[Text]"/>
      <dgm:spPr>
        <a:solidFill>
          <a:srgbClr val="FFC000"/>
        </a:solidFill>
      </dgm:spPr>
      <dgm:t>
        <a:bodyPr/>
        <a:lstStyle/>
        <a:p>
          <a:r>
            <a:rPr lang="fa-IR" dirty="0" smtClean="0"/>
            <a:t>اثرترکیب نهاده ها</a:t>
          </a:r>
          <a:endParaRPr lang="en-US" dirty="0"/>
        </a:p>
      </dgm:t>
    </dgm:pt>
    <dgm:pt modelId="{A8FC9054-7635-4409-86C7-647987987AB4}" type="parTrans" cxnId="{A6180910-3BCF-4EB7-B482-E8CDC683C24A}">
      <dgm:prSet/>
      <dgm:spPr/>
      <dgm:t>
        <a:bodyPr/>
        <a:lstStyle/>
        <a:p>
          <a:endParaRPr lang="en-US"/>
        </a:p>
      </dgm:t>
    </dgm:pt>
    <dgm:pt modelId="{5D4F3F77-90FA-4D0F-9929-F791428B8FE3}" type="sibTrans" cxnId="{A6180910-3BCF-4EB7-B482-E8CDC683C24A}">
      <dgm:prSet/>
      <dgm:spPr/>
      <dgm:t>
        <a:bodyPr/>
        <a:lstStyle/>
        <a:p>
          <a:endParaRPr lang="en-US"/>
        </a:p>
      </dgm:t>
    </dgm:pt>
    <dgm:pt modelId="{05F81D71-8223-4C1E-8A8F-097FC2EECC55}">
      <dgm:prSet phldrT="[Text]"/>
      <dgm:spPr/>
      <dgm:t>
        <a:bodyPr/>
        <a:lstStyle/>
        <a:p>
          <a:pPr algn="r"/>
          <a:r>
            <a:rPr lang="fa-IR" dirty="0" smtClean="0"/>
            <a:t>با افزایش نسبت نهاده های مضر برای محیط زیست اثر تخریبی رشد اقتصادی به محیط زیست افزایش می یابد که به اثر ساختاری مشهور است.</a:t>
          </a:r>
          <a:endParaRPr lang="en-US" dirty="0"/>
        </a:p>
      </dgm:t>
    </dgm:pt>
    <dgm:pt modelId="{05582A1C-C9FD-420C-8E5F-72866466A93F}" type="parTrans" cxnId="{5F0537CC-8FE3-44D5-BD47-A3523263D918}">
      <dgm:prSet/>
      <dgm:spPr/>
      <dgm:t>
        <a:bodyPr/>
        <a:lstStyle/>
        <a:p>
          <a:endParaRPr lang="en-US"/>
        </a:p>
      </dgm:t>
    </dgm:pt>
    <dgm:pt modelId="{EBFB012D-4DE6-4B3C-AC76-BB990762B6D9}" type="sibTrans" cxnId="{5F0537CC-8FE3-44D5-BD47-A3523263D918}">
      <dgm:prSet/>
      <dgm:spPr/>
      <dgm:t>
        <a:bodyPr/>
        <a:lstStyle/>
        <a:p>
          <a:endParaRPr lang="en-US"/>
        </a:p>
      </dgm:t>
    </dgm:pt>
    <dgm:pt modelId="{6C841D0D-84F6-4602-8FF9-5B4EDEE179E6}">
      <dgm:prSet phldrT="[Text]"/>
      <dgm:spPr>
        <a:solidFill>
          <a:schemeClr val="accent1">
            <a:lumMod val="60000"/>
            <a:lumOff val="40000"/>
          </a:schemeClr>
        </a:solidFill>
      </dgm:spPr>
      <dgm:t>
        <a:bodyPr/>
        <a:lstStyle/>
        <a:p>
          <a:r>
            <a:rPr lang="fa-IR" dirty="0" smtClean="0"/>
            <a:t>اثرتکنولوژی</a:t>
          </a:r>
          <a:endParaRPr lang="en-US" dirty="0"/>
        </a:p>
      </dgm:t>
    </dgm:pt>
    <dgm:pt modelId="{AF0673DB-26FB-4830-B711-41D5C0034F84}" type="parTrans" cxnId="{52EDB8B9-67D6-4EAE-BFBE-48DAB3369301}">
      <dgm:prSet/>
      <dgm:spPr/>
      <dgm:t>
        <a:bodyPr/>
        <a:lstStyle/>
        <a:p>
          <a:endParaRPr lang="en-US"/>
        </a:p>
      </dgm:t>
    </dgm:pt>
    <dgm:pt modelId="{64528FB7-C779-42A5-9928-B54F4B2023C3}" type="sibTrans" cxnId="{52EDB8B9-67D6-4EAE-BFBE-48DAB3369301}">
      <dgm:prSet/>
      <dgm:spPr/>
      <dgm:t>
        <a:bodyPr/>
        <a:lstStyle/>
        <a:p>
          <a:endParaRPr lang="en-US"/>
        </a:p>
      </dgm:t>
    </dgm:pt>
    <dgm:pt modelId="{83F77E6B-F050-4F68-8F2E-D331D1078601}">
      <dgm:prSet phldrT="[Text]"/>
      <dgm:spPr/>
      <dgm:t>
        <a:bodyPr/>
        <a:lstStyle/>
        <a:p>
          <a:pPr algn="r"/>
          <a:r>
            <a:rPr lang="fa-IR" dirty="0" smtClean="0"/>
            <a:t>با افزایش کارآیی تولید میزان نهاده های مورد استفاده از نهاده های زیست محیطی و تولید یک محصول کاهش می یابد.پیشرفت تکنولوژی باعث می شود ضایعات تولید کاهش یافته و آسیب بر محیط زیست کم شود.</a:t>
          </a:r>
          <a:endParaRPr lang="en-US" dirty="0"/>
        </a:p>
      </dgm:t>
    </dgm:pt>
    <dgm:pt modelId="{1AD02C67-1565-42D7-831B-C0494C973B7B}" type="parTrans" cxnId="{37AC5691-9235-4293-B086-5816634363BA}">
      <dgm:prSet/>
      <dgm:spPr/>
      <dgm:t>
        <a:bodyPr/>
        <a:lstStyle/>
        <a:p>
          <a:endParaRPr lang="en-US"/>
        </a:p>
      </dgm:t>
    </dgm:pt>
    <dgm:pt modelId="{E4B2FAF6-B034-4DE7-80F0-798A64137194}" type="sibTrans" cxnId="{37AC5691-9235-4293-B086-5816634363BA}">
      <dgm:prSet/>
      <dgm:spPr/>
      <dgm:t>
        <a:bodyPr/>
        <a:lstStyle/>
        <a:p>
          <a:endParaRPr lang="en-US"/>
        </a:p>
      </dgm:t>
    </dgm:pt>
    <dgm:pt modelId="{DC315B87-22E8-429E-82F5-531996CEED1C}" type="pres">
      <dgm:prSet presAssocID="{B005F58A-F2D0-45D9-9ADF-8E944760AB65}" presName="linearFlow" presStyleCnt="0">
        <dgm:presLayoutVars>
          <dgm:dir/>
          <dgm:animLvl val="lvl"/>
          <dgm:resizeHandles val="exact"/>
        </dgm:presLayoutVars>
      </dgm:prSet>
      <dgm:spPr/>
      <dgm:t>
        <a:bodyPr/>
        <a:lstStyle/>
        <a:p>
          <a:endParaRPr lang="en-US"/>
        </a:p>
      </dgm:t>
    </dgm:pt>
    <dgm:pt modelId="{9A39AACD-BE8B-4DC4-BF24-5B15581E4D63}" type="pres">
      <dgm:prSet presAssocID="{4CD1AC23-B389-4BFE-8B05-D3D0505C8D30}" presName="composite" presStyleCnt="0"/>
      <dgm:spPr/>
    </dgm:pt>
    <dgm:pt modelId="{5BE3DA01-7F1D-453D-A6B2-1B2E0E0A5C2E}" type="pres">
      <dgm:prSet presAssocID="{4CD1AC23-B389-4BFE-8B05-D3D0505C8D30}" presName="parentText" presStyleLbl="alignNode1" presStyleIdx="0" presStyleCnt="3">
        <dgm:presLayoutVars>
          <dgm:chMax val="1"/>
          <dgm:bulletEnabled val="1"/>
        </dgm:presLayoutVars>
      </dgm:prSet>
      <dgm:spPr/>
      <dgm:t>
        <a:bodyPr/>
        <a:lstStyle/>
        <a:p>
          <a:endParaRPr lang="en-US"/>
        </a:p>
      </dgm:t>
    </dgm:pt>
    <dgm:pt modelId="{3E31EBCE-CBF1-4E10-9D1E-AEC0E3204BA2}" type="pres">
      <dgm:prSet presAssocID="{4CD1AC23-B389-4BFE-8B05-D3D0505C8D30}" presName="descendantText" presStyleLbl="alignAcc1" presStyleIdx="0" presStyleCnt="3" custAng="0" custLinFactNeighborX="222" custLinFactNeighborY="3063">
        <dgm:presLayoutVars>
          <dgm:bulletEnabled val="1"/>
        </dgm:presLayoutVars>
      </dgm:prSet>
      <dgm:spPr/>
      <dgm:t>
        <a:bodyPr/>
        <a:lstStyle/>
        <a:p>
          <a:endParaRPr lang="en-US"/>
        </a:p>
      </dgm:t>
    </dgm:pt>
    <dgm:pt modelId="{F0ACEB14-5DB3-428D-A73D-4B9BDFC8C795}" type="pres">
      <dgm:prSet presAssocID="{0DE0A56B-0C6D-4945-963A-2A3865F7AB03}" presName="sp" presStyleCnt="0"/>
      <dgm:spPr/>
    </dgm:pt>
    <dgm:pt modelId="{2140C293-F427-4614-802F-775350D1E4A2}" type="pres">
      <dgm:prSet presAssocID="{24D33776-B422-4C72-A7E5-D84286243ED8}" presName="composite" presStyleCnt="0"/>
      <dgm:spPr/>
    </dgm:pt>
    <dgm:pt modelId="{685D2A6B-4801-4AD4-B2DA-4575D6B31A4A}" type="pres">
      <dgm:prSet presAssocID="{24D33776-B422-4C72-A7E5-D84286243ED8}" presName="parentText" presStyleLbl="alignNode1" presStyleIdx="1" presStyleCnt="3">
        <dgm:presLayoutVars>
          <dgm:chMax val="1"/>
          <dgm:bulletEnabled val="1"/>
        </dgm:presLayoutVars>
      </dgm:prSet>
      <dgm:spPr/>
      <dgm:t>
        <a:bodyPr/>
        <a:lstStyle/>
        <a:p>
          <a:endParaRPr lang="en-US"/>
        </a:p>
      </dgm:t>
    </dgm:pt>
    <dgm:pt modelId="{7726DBCF-ECC5-47C0-89ED-2304C88962A1}" type="pres">
      <dgm:prSet presAssocID="{24D33776-B422-4C72-A7E5-D84286243ED8}" presName="descendantText" presStyleLbl="alignAcc1" presStyleIdx="1" presStyleCnt="3">
        <dgm:presLayoutVars>
          <dgm:bulletEnabled val="1"/>
        </dgm:presLayoutVars>
      </dgm:prSet>
      <dgm:spPr/>
      <dgm:t>
        <a:bodyPr/>
        <a:lstStyle/>
        <a:p>
          <a:endParaRPr lang="en-US"/>
        </a:p>
      </dgm:t>
    </dgm:pt>
    <dgm:pt modelId="{376533BF-CA56-4164-9F67-E72AD0F882ED}" type="pres">
      <dgm:prSet presAssocID="{5D4F3F77-90FA-4D0F-9929-F791428B8FE3}" presName="sp" presStyleCnt="0"/>
      <dgm:spPr/>
    </dgm:pt>
    <dgm:pt modelId="{6FEED6B2-4BCC-4E20-ACE1-052363AB3B9D}" type="pres">
      <dgm:prSet presAssocID="{6C841D0D-84F6-4602-8FF9-5B4EDEE179E6}" presName="composite" presStyleCnt="0"/>
      <dgm:spPr/>
    </dgm:pt>
    <dgm:pt modelId="{69582F67-15E9-416F-A026-B2EBEFC247AF}" type="pres">
      <dgm:prSet presAssocID="{6C841D0D-84F6-4602-8FF9-5B4EDEE179E6}" presName="parentText" presStyleLbl="alignNode1" presStyleIdx="2" presStyleCnt="3">
        <dgm:presLayoutVars>
          <dgm:chMax val="1"/>
          <dgm:bulletEnabled val="1"/>
        </dgm:presLayoutVars>
      </dgm:prSet>
      <dgm:spPr/>
      <dgm:t>
        <a:bodyPr/>
        <a:lstStyle/>
        <a:p>
          <a:endParaRPr lang="en-US"/>
        </a:p>
      </dgm:t>
    </dgm:pt>
    <dgm:pt modelId="{6BA58B58-FCDF-4BDF-9268-70C20A152527}" type="pres">
      <dgm:prSet presAssocID="{6C841D0D-84F6-4602-8FF9-5B4EDEE179E6}" presName="descendantText" presStyleLbl="alignAcc1" presStyleIdx="2" presStyleCnt="3">
        <dgm:presLayoutVars>
          <dgm:bulletEnabled val="1"/>
        </dgm:presLayoutVars>
      </dgm:prSet>
      <dgm:spPr/>
      <dgm:t>
        <a:bodyPr/>
        <a:lstStyle/>
        <a:p>
          <a:endParaRPr lang="en-US"/>
        </a:p>
      </dgm:t>
    </dgm:pt>
  </dgm:ptLst>
  <dgm:cxnLst>
    <dgm:cxn modelId="{6EBA1308-8802-4657-9552-34B8480C2233}" type="presOf" srcId="{24D33776-B422-4C72-A7E5-D84286243ED8}" destId="{685D2A6B-4801-4AD4-B2DA-4575D6B31A4A}" srcOrd="0" destOrd="0" presId="urn:microsoft.com/office/officeart/2005/8/layout/chevron2"/>
    <dgm:cxn modelId="{37AC5691-9235-4293-B086-5816634363BA}" srcId="{6C841D0D-84F6-4602-8FF9-5B4EDEE179E6}" destId="{83F77E6B-F050-4F68-8F2E-D331D1078601}" srcOrd="0" destOrd="0" parTransId="{1AD02C67-1565-42D7-831B-C0494C973B7B}" sibTransId="{E4B2FAF6-B034-4DE7-80F0-798A64137194}"/>
    <dgm:cxn modelId="{06EA006C-3AEC-49D6-812F-39F4B2CFF073}" type="presOf" srcId="{83F77E6B-F050-4F68-8F2E-D331D1078601}" destId="{6BA58B58-FCDF-4BDF-9268-70C20A152527}" srcOrd="0" destOrd="0" presId="urn:microsoft.com/office/officeart/2005/8/layout/chevron2"/>
    <dgm:cxn modelId="{585D6113-E88A-4117-883A-A61DB7D5D774}" srcId="{4CD1AC23-B389-4BFE-8B05-D3D0505C8D30}" destId="{79586A25-90DC-40DA-B568-ACE4F453AFAA}" srcOrd="0" destOrd="0" parTransId="{A7A9A117-9AEC-4360-9B67-B365548F4057}" sibTransId="{EC759B72-6D00-4ADD-AEAF-05E598FA6AB0}"/>
    <dgm:cxn modelId="{A6180910-3BCF-4EB7-B482-E8CDC683C24A}" srcId="{B005F58A-F2D0-45D9-9ADF-8E944760AB65}" destId="{24D33776-B422-4C72-A7E5-D84286243ED8}" srcOrd="1" destOrd="0" parTransId="{A8FC9054-7635-4409-86C7-647987987AB4}" sibTransId="{5D4F3F77-90FA-4D0F-9929-F791428B8FE3}"/>
    <dgm:cxn modelId="{CF1997C6-7CA0-4968-A84C-5C38BC192999}" srcId="{B005F58A-F2D0-45D9-9ADF-8E944760AB65}" destId="{4CD1AC23-B389-4BFE-8B05-D3D0505C8D30}" srcOrd="0" destOrd="0" parTransId="{B81DFAA8-948E-468B-A3E0-69943872008A}" sibTransId="{0DE0A56B-0C6D-4945-963A-2A3865F7AB03}"/>
    <dgm:cxn modelId="{999A96C4-B6FD-4051-A8F6-3FA1519CFB3C}" type="presOf" srcId="{4CD1AC23-B389-4BFE-8B05-D3D0505C8D30}" destId="{5BE3DA01-7F1D-453D-A6B2-1B2E0E0A5C2E}" srcOrd="0" destOrd="0" presId="urn:microsoft.com/office/officeart/2005/8/layout/chevron2"/>
    <dgm:cxn modelId="{52EDB8B9-67D6-4EAE-BFBE-48DAB3369301}" srcId="{B005F58A-F2D0-45D9-9ADF-8E944760AB65}" destId="{6C841D0D-84F6-4602-8FF9-5B4EDEE179E6}" srcOrd="2" destOrd="0" parTransId="{AF0673DB-26FB-4830-B711-41D5C0034F84}" sibTransId="{64528FB7-C779-42A5-9928-B54F4B2023C3}"/>
    <dgm:cxn modelId="{27AF747F-0045-4368-80F6-27785C8FAC87}" type="presOf" srcId="{6C841D0D-84F6-4602-8FF9-5B4EDEE179E6}" destId="{69582F67-15E9-416F-A026-B2EBEFC247AF}" srcOrd="0" destOrd="0" presId="urn:microsoft.com/office/officeart/2005/8/layout/chevron2"/>
    <dgm:cxn modelId="{FC560C2D-4018-4F7F-AB5A-73044E4D4DB7}" type="presOf" srcId="{79586A25-90DC-40DA-B568-ACE4F453AFAA}" destId="{3E31EBCE-CBF1-4E10-9D1E-AEC0E3204BA2}" srcOrd="0" destOrd="0" presId="urn:microsoft.com/office/officeart/2005/8/layout/chevron2"/>
    <dgm:cxn modelId="{806F486A-0892-496C-8509-920A7E955857}" type="presOf" srcId="{B005F58A-F2D0-45D9-9ADF-8E944760AB65}" destId="{DC315B87-22E8-429E-82F5-531996CEED1C}" srcOrd="0" destOrd="0" presId="urn:microsoft.com/office/officeart/2005/8/layout/chevron2"/>
    <dgm:cxn modelId="{5452F0A4-E234-4234-8573-B0106B5D7A86}" type="presOf" srcId="{05F81D71-8223-4C1E-8A8F-097FC2EECC55}" destId="{7726DBCF-ECC5-47C0-89ED-2304C88962A1}" srcOrd="0" destOrd="0" presId="urn:microsoft.com/office/officeart/2005/8/layout/chevron2"/>
    <dgm:cxn modelId="{5F0537CC-8FE3-44D5-BD47-A3523263D918}" srcId="{24D33776-B422-4C72-A7E5-D84286243ED8}" destId="{05F81D71-8223-4C1E-8A8F-097FC2EECC55}" srcOrd="0" destOrd="0" parTransId="{05582A1C-C9FD-420C-8E5F-72866466A93F}" sibTransId="{EBFB012D-4DE6-4B3C-AC76-BB990762B6D9}"/>
    <dgm:cxn modelId="{F8FC27FD-8649-4A66-9352-49F7AB83FB68}" type="presParOf" srcId="{DC315B87-22E8-429E-82F5-531996CEED1C}" destId="{9A39AACD-BE8B-4DC4-BF24-5B15581E4D63}" srcOrd="0" destOrd="0" presId="urn:microsoft.com/office/officeart/2005/8/layout/chevron2"/>
    <dgm:cxn modelId="{59A717CC-7D6B-419F-8623-9C0DC146DD5F}" type="presParOf" srcId="{9A39AACD-BE8B-4DC4-BF24-5B15581E4D63}" destId="{5BE3DA01-7F1D-453D-A6B2-1B2E0E0A5C2E}" srcOrd="0" destOrd="0" presId="urn:microsoft.com/office/officeart/2005/8/layout/chevron2"/>
    <dgm:cxn modelId="{280C602D-4FCB-4B5E-A08C-ED5C32C4EB1A}" type="presParOf" srcId="{9A39AACD-BE8B-4DC4-BF24-5B15581E4D63}" destId="{3E31EBCE-CBF1-4E10-9D1E-AEC0E3204BA2}" srcOrd="1" destOrd="0" presId="urn:microsoft.com/office/officeart/2005/8/layout/chevron2"/>
    <dgm:cxn modelId="{AFAAFCDE-6EB3-4FB8-A871-4FA2290FA6E9}" type="presParOf" srcId="{DC315B87-22E8-429E-82F5-531996CEED1C}" destId="{F0ACEB14-5DB3-428D-A73D-4B9BDFC8C795}" srcOrd="1" destOrd="0" presId="urn:microsoft.com/office/officeart/2005/8/layout/chevron2"/>
    <dgm:cxn modelId="{0141FAB8-9B53-4480-AC33-BB40ADEE0ACF}" type="presParOf" srcId="{DC315B87-22E8-429E-82F5-531996CEED1C}" destId="{2140C293-F427-4614-802F-775350D1E4A2}" srcOrd="2" destOrd="0" presId="urn:microsoft.com/office/officeart/2005/8/layout/chevron2"/>
    <dgm:cxn modelId="{7E287079-7E0B-48D5-92D2-720608A96975}" type="presParOf" srcId="{2140C293-F427-4614-802F-775350D1E4A2}" destId="{685D2A6B-4801-4AD4-B2DA-4575D6B31A4A}" srcOrd="0" destOrd="0" presId="urn:microsoft.com/office/officeart/2005/8/layout/chevron2"/>
    <dgm:cxn modelId="{D68CEEFC-56F6-4266-8B81-187F14A55C0A}" type="presParOf" srcId="{2140C293-F427-4614-802F-775350D1E4A2}" destId="{7726DBCF-ECC5-47C0-89ED-2304C88962A1}" srcOrd="1" destOrd="0" presId="urn:microsoft.com/office/officeart/2005/8/layout/chevron2"/>
    <dgm:cxn modelId="{0DE3A8C0-A03D-4F7E-A7EB-E02673312026}" type="presParOf" srcId="{DC315B87-22E8-429E-82F5-531996CEED1C}" destId="{376533BF-CA56-4164-9F67-E72AD0F882ED}" srcOrd="3" destOrd="0" presId="urn:microsoft.com/office/officeart/2005/8/layout/chevron2"/>
    <dgm:cxn modelId="{FC667FE2-CC2D-492E-9E86-3FAED02FD4A6}" type="presParOf" srcId="{DC315B87-22E8-429E-82F5-531996CEED1C}" destId="{6FEED6B2-4BCC-4E20-ACE1-052363AB3B9D}" srcOrd="4" destOrd="0" presId="urn:microsoft.com/office/officeart/2005/8/layout/chevron2"/>
    <dgm:cxn modelId="{2A088988-4E0E-4798-9899-E938601F390A}" type="presParOf" srcId="{6FEED6B2-4BCC-4E20-ACE1-052363AB3B9D}" destId="{69582F67-15E9-416F-A026-B2EBEFC247AF}" srcOrd="0" destOrd="0" presId="urn:microsoft.com/office/officeart/2005/8/layout/chevron2"/>
    <dgm:cxn modelId="{E7FEACB4-CA5C-40F3-86AC-E66CD24BE05F}" type="presParOf" srcId="{6FEED6B2-4BCC-4E20-ACE1-052363AB3B9D}" destId="{6BA58B58-FCDF-4BDF-9268-70C20A15252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950D2B-84E4-49A1-BCBD-F78C71DCB12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CF025A4-2786-4E26-8D4D-9F170EA3F8F9}">
      <dgm:prSet phldrT="[Text]">
        <dgm:style>
          <a:lnRef idx="1">
            <a:schemeClr val="accent4"/>
          </a:lnRef>
          <a:fillRef idx="2">
            <a:schemeClr val="accent4"/>
          </a:fillRef>
          <a:effectRef idx="1">
            <a:schemeClr val="accent4"/>
          </a:effectRef>
          <a:fontRef idx="minor">
            <a:schemeClr val="dk1"/>
          </a:fontRef>
        </dgm:style>
      </dgm:prSet>
      <dgm:spPr/>
      <dgm:t>
        <a:bodyPr/>
        <a:lstStyle/>
        <a:p>
          <a:pPr algn="r"/>
          <a:r>
            <a:rPr lang="fa-IR" b="0" cap="none" spc="0" dirty="0" smtClean="0">
              <a:ln w="0"/>
              <a:solidFill>
                <a:schemeClr val="tx1"/>
              </a:solidFill>
              <a:effectLst>
                <a:outerShdw blurRad="38100" dist="19050" dir="2700000" algn="tl" rotWithShape="0">
                  <a:schemeClr val="dk1">
                    <a:alpha val="40000"/>
                  </a:schemeClr>
                </a:outerShdw>
              </a:effectLst>
            </a:rPr>
            <a:t>تاثیر افزایش جمعیت شهری بر آلودگی  محیط زیست مثبت است زیرا باافزایش شهرنشینی استفاده از زیرساخت ها،حمل ونقل وانرژی افزایش می یابدونیز انتقال از کشاورزی به صنعت نیز باعث افزایش آلودگی محیط زیست میگردد.</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12A880E1-327C-4685-B8C2-CA4ECB2B1DBA}" type="parTrans" cxnId="{B40F33D2-684D-48F0-A0B8-8409375D030F}">
      <dgm:prSet/>
      <dgm:spPr/>
      <dgm:t>
        <a:bodyPr/>
        <a:lstStyle/>
        <a:p>
          <a:endParaRPr lang="en-US"/>
        </a:p>
      </dgm:t>
    </dgm:pt>
    <dgm:pt modelId="{CB00ADD0-96EC-4C03-85EF-57A31926D851}" type="sibTrans" cxnId="{B40F33D2-684D-48F0-A0B8-8409375D030F}">
      <dgm:prSet/>
      <dgm:spPr/>
      <dgm:t>
        <a:bodyPr/>
        <a:lstStyle/>
        <a:p>
          <a:endParaRPr lang="en-US"/>
        </a:p>
      </dgm:t>
    </dgm:pt>
    <dgm:pt modelId="{428F72EE-6AC2-4006-A623-1BF75518047E}">
      <dgm:prSet phldrT="[Text]"/>
      <dgm:spPr/>
      <dgm:t>
        <a:bodyPr/>
        <a:lstStyle/>
        <a:p>
          <a:endParaRPr lang="en-US" dirty="0"/>
        </a:p>
      </dgm:t>
    </dgm:pt>
    <dgm:pt modelId="{9374757A-274E-4A12-9351-C64CACE7A29E}" type="parTrans" cxnId="{E700781E-8985-4966-8D66-462665DEAB28}">
      <dgm:prSet/>
      <dgm:spPr/>
      <dgm:t>
        <a:bodyPr/>
        <a:lstStyle/>
        <a:p>
          <a:endParaRPr lang="en-US"/>
        </a:p>
      </dgm:t>
    </dgm:pt>
    <dgm:pt modelId="{38154DA9-1D3D-4F14-87C8-9A0468882780}" type="sibTrans" cxnId="{E700781E-8985-4966-8D66-462665DEAB28}">
      <dgm:prSet/>
      <dgm:spPr/>
      <dgm:t>
        <a:bodyPr/>
        <a:lstStyle/>
        <a:p>
          <a:endParaRPr lang="en-US"/>
        </a:p>
      </dgm:t>
    </dgm:pt>
    <dgm:pt modelId="{5FDAEABD-375A-4813-B2E1-34DD4DE0B815}">
      <dgm:prSet phldrT="[Text]">
        <dgm:style>
          <a:lnRef idx="1">
            <a:schemeClr val="accent6"/>
          </a:lnRef>
          <a:fillRef idx="2">
            <a:schemeClr val="accent6"/>
          </a:fillRef>
          <a:effectRef idx="1">
            <a:schemeClr val="accent6"/>
          </a:effectRef>
          <a:fontRef idx="minor">
            <a:schemeClr val="dk1"/>
          </a:fontRef>
        </dgm:style>
      </dgm:prSet>
      <dgm:spPr/>
      <dgm:t>
        <a:bodyPr/>
        <a:lstStyle/>
        <a:p>
          <a:pPr algn="r"/>
          <a:r>
            <a:rPr lang="fa-IR" b="0" cap="none" spc="0" dirty="0" smtClean="0">
              <a:ln w="0"/>
              <a:solidFill>
                <a:schemeClr val="tx1"/>
              </a:solidFill>
              <a:effectLst>
                <a:outerShdw blurRad="38100" dist="19050" dir="2700000" algn="tl" rotWithShape="0">
                  <a:schemeClr val="dk1">
                    <a:alpha val="40000"/>
                  </a:schemeClr>
                </a:outerShdw>
              </a:effectLst>
            </a:rPr>
            <a:t>2-فرهنگ شهر نشینی باعث می شود تا مصرف انرژی در شهرها نسبت  به روستاها بهینه گردد وآلودگی کاهش می یابد.</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E98FB12C-86DD-42DD-9BBA-8EF58D0BA8C8}" type="parTrans" cxnId="{3BB57618-25D7-4591-A048-08B1A4685191}">
      <dgm:prSet/>
      <dgm:spPr/>
      <dgm:t>
        <a:bodyPr/>
        <a:lstStyle/>
        <a:p>
          <a:endParaRPr lang="en-US"/>
        </a:p>
      </dgm:t>
    </dgm:pt>
    <dgm:pt modelId="{E9F09D10-0172-4E21-A67B-93EF487125E3}" type="sibTrans" cxnId="{3BB57618-25D7-4591-A048-08B1A4685191}">
      <dgm:prSet/>
      <dgm:spPr/>
      <dgm:t>
        <a:bodyPr/>
        <a:lstStyle/>
        <a:p>
          <a:endParaRPr lang="en-US"/>
        </a:p>
      </dgm:t>
    </dgm:pt>
    <dgm:pt modelId="{8EEC217A-5A67-4929-96A9-AD433EB67029}">
      <dgm:prSet phldrT="[Text]"/>
      <dgm:spPr/>
      <dgm:t>
        <a:bodyPr/>
        <a:lstStyle/>
        <a:p>
          <a:endParaRPr lang="en-US" dirty="0"/>
        </a:p>
      </dgm:t>
    </dgm:pt>
    <dgm:pt modelId="{A4657C2C-A066-4C3B-8D67-D4A3C123CA34}" type="parTrans" cxnId="{C167CB12-8169-425D-BCDB-5A5BC8094779}">
      <dgm:prSet/>
      <dgm:spPr/>
      <dgm:t>
        <a:bodyPr/>
        <a:lstStyle/>
        <a:p>
          <a:endParaRPr lang="en-US"/>
        </a:p>
      </dgm:t>
    </dgm:pt>
    <dgm:pt modelId="{BFA62E04-8FA8-4383-841B-536998D95ADE}" type="sibTrans" cxnId="{C167CB12-8169-425D-BCDB-5A5BC8094779}">
      <dgm:prSet/>
      <dgm:spPr/>
      <dgm:t>
        <a:bodyPr/>
        <a:lstStyle/>
        <a:p>
          <a:endParaRPr lang="en-US"/>
        </a:p>
      </dgm:t>
    </dgm:pt>
    <dgm:pt modelId="{6149BE23-CF1A-476B-B536-3A42BF546106}" type="pres">
      <dgm:prSet presAssocID="{AA950D2B-84E4-49A1-BCBD-F78C71DCB123}" presName="linear" presStyleCnt="0">
        <dgm:presLayoutVars>
          <dgm:animLvl val="lvl"/>
          <dgm:resizeHandles val="exact"/>
        </dgm:presLayoutVars>
      </dgm:prSet>
      <dgm:spPr/>
      <dgm:t>
        <a:bodyPr/>
        <a:lstStyle/>
        <a:p>
          <a:endParaRPr lang="en-US"/>
        </a:p>
      </dgm:t>
    </dgm:pt>
    <dgm:pt modelId="{31623D1F-C740-46F4-8B4A-68F338DB53B9}" type="pres">
      <dgm:prSet presAssocID="{1CF025A4-2786-4E26-8D4D-9F170EA3F8F9}" presName="parentText" presStyleLbl="node1" presStyleIdx="0" presStyleCnt="2">
        <dgm:presLayoutVars>
          <dgm:chMax val="0"/>
          <dgm:bulletEnabled val="1"/>
        </dgm:presLayoutVars>
      </dgm:prSet>
      <dgm:spPr/>
      <dgm:t>
        <a:bodyPr/>
        <a:lstStyle/>
        <a:p>
          <a:endParaRPr lang="en-US"/>
        </a:p>
      </dgm:t>
    </dgm:pt>
    <dgm:pt modelId="{C29147EB-5A7D-4E63-9AD9-9CEA138EF4F4}" type="pres">
      <dgm:prSet presAssocID="{1CF025A4-2786-4E26-8D4D-9F170EA3F8F9}" presName="childText" presStyleLbl="revTx" presStyleIdx="0" presStyleCnt="2">
        <dgm:presLayoutVars>
          <dgm:bulletEnabled val="1"/>
        </dgm:presLayoutVars>
      </dgm:prSet>
      <dgm:spPr/>
      <dgm:t>
        <a:bodyPr/>
        <a:lstStyle/>
        <a:p>
          <a:endParaRPr lang="en-US"/>
        </a:p>
      </dgm:t>
    </dgm:pt>
    <dgm:pt modelId="{A4EB3CA5-2B40-4B8D-9833-09EAE982C5DD}" type="pres">
      <dgm:prSet presAssocID="{5FDAEABD-375A-4813-B2E1-34DD4DE0B815}" presName="parentText" presStyleLbl="node1" presStyleIdx="1" presStyleCnt="2" custLinFactNeighborX="-434">
        <dgm:presLayoutVars>
          <dgm:chMax val="0"/>
          <dgm:bulletEnabled val="1"/>
        </dgm:presLayoutVars>
      </dgm:prSet>
      <dgm:spPr/>
      <dgm:t>
        <a:bodyPr/>
        <a:lstStyle/>
        <a:p>
          <a:endParaRPr lang="en-US"/>
        </a:p>
      </dgm:t>
    </dgm:pt>
    <dgm:pt modelId="{3BF6A9BE-8258-4EC7-A507-D9A7FC8ED8F6}" type="pres">
      <dgm:prSet presAssocID="{5FDAEABD-375A-4813-B2E1-34DD4DE0B815}" presName="childText" presStyleLbl="revTx" presStyleIdx="1" presStyleCnt="2">
        <dgm:presLayoutVars>
          <dgm:bulletEnabled val="1"/>
        </dgm:presLayoutVars>
      </dgm:prSet>
      <dgm:spPr/>
      <dgm:t>
        <a:bodyPr/>
        <a:lstStyle/>
        <a:p>
          <a:endParaRPr lang="en-US"/>
        </a:p>
      </dgm:t>
    </dgm:pt>
  </dgm:ptLst>
  <dgm:cxnLst>
    <dgm:cxn modelId="{3BB57618-25D7-4591-A048-08B1A4685191}" srcId="{AA950D2B-84E4-49A1-BCBD-F78C71DCB123}" destId="{5FDAEABD-375A-4813-B2E1-34DD4DE0B815}" srcOrd="1" destOrd="0" parTransId="{E98FB12C-86DD-42DD-9BBA-8EF58D0BA8C8}" sibTransId="{E9F09D10-0172-4E21-A67B-93EF487125E3}"/>
    <dgm:cxn modelId="{F20FD57B-174F-452B-9519-343393EF610A}" type="presOf" srcId="{428F72EE-6AC2-4006-A623-1BF75518047E}" destId="{C29147EB-5A7D-4E63-9AD9-9CEA138EF4F4}" srcOrd="0" destOrd="0" presId="urn:microsoft.com/office/officeart/2005/8/layout/vList2"/>
    <dgm:cxn modelId="{94968451-12EA-4D9A-8809-9C265E35B8B0}" type="presOf" srcId="{8EEC217A-5A67-4929-96A9-AD433EB67029}" destId="{3BF6A9BE-8258-4EC7-A507-D9A7FC8ED8F6}" srcOrd="0" destOrd="0" presId="urn:microsoft.com/office/officeart/2005/8/layout/vList2"/>
    <dgm:cxn modelId="{B40F33D2-684D-48F0-A0B8-8409375D030F}" srcId="{AA950D2B-84E4-49A1-BCBD-F78C71DCB123}" destId="{1CF025A4-2786-4E26-8D4D-9F170EA3F8F9}" srcOrd="0" destOrd="0" parTransId="{12A880E1-327C-4685-B8C2-CA4ECB2B1DBA}" sibTransId="{CB00ADD0-96EC-4C03-85EF-57A31926D851}"/>
    <dgm:cxn modelId="{C167CB12-8169-425D-BCDB-5A5BC8094779}" srcId="{5FDAEABD-375A-4813-B2E1-34DD4DE0B815}" destId="{8EEC217A-5A67-4929-96A9-AD433EB67029}" srcOrd="0" destOrd="0" parTransId="{A4657C2C-A066-4C3B-8D67-D4A3C123CA34}" sibTransId="{BFA62E04-8FA8-4383-841B-536998D95ADE}"/>
    <dgm:cxn modelId="{E700781E-8985-4966-8D66-462665DEAB28}" srcId="{1CF025A4-2786-4E26-8D4D-9F170EA3F8F9}" destId="{428F72EE-6AC2-4006-A623-1BF75518047E}" srcOrd="0" destOrd="0" parTransId="{9374757A-274E-4A12-9351-C64CACE7A29E}" sibTransId="{38154DA9-1D3D-4F14-87C8-9A0468882780}"/>
    <dgm:cxn modelId="{485CFCB3-DC0F-4B30-87E7-E3819721B338}" type="presOf" srcId="{1CF025A4-2786-4E26-8D4D-9F170EA3F8F9}" destId="{31623D1F-C740-46F4-8B4A-68F338DB53B9}" srcOrd="0" destOrd="0" presId="urn:microsoft.com/office/officeart/2005/8/layout/vList2"/>
    <dgm:cxn modelId="{7AAC29D5-DB6B-4FF1-852B-7A102C500919}" type="presOf" srcId="{5FDAEABD-375A-4813-B2E1-34DD4DE0B815}" destId="{A4EB3CA5-2B40-4B8D-9833-09EAE982C5DD}" srcOrd="0" destOrd="0" presId="urn:microsoft.com/office/officeart/2005/8/layout/vList2"/>
    <dgm:cxn modelId="{3E64334C-26B3-4E88-B019-F276A4651E80}" type="presOf" srcId="{AA950D2B-84E4-49A1-BCBD-F78C71DCB123}" destId="{6149BE23-CF1A-476B-B536-3A42BF546106}" srcOrd="0" destOrd="0" presId="urn:microsoft.com/office/officeart/2005/8/layout/vList2"/>
    <dgm:cxn modelId="{03A5B66C-46F9-459C-8711-F08BEFF39599}" type="presParOf" srcId="{6149BE23-CF1A-476B-B536-3A42BF546106}" destId="{31623D1F-C740-46F4-8B4A-68F338DB53B9}" srcOrd="0" destOrd="0" presId="urn:microsoft.com/office/officeart/2005/8/layout/vList2"/>
    <dgm:cxn modelId="{726E94A3-593C-4BDD-A6CC-AB16CBA600BF}" type="presParOf" srcId="{6149BE23-CF1A-476B-B536-3A42BF546106}" destId="{C29147EB-5A7D-4E63-9AD9-9CEA138EF4F4}" srcOrd="1" destOrd="0" presId="urn:microsoft.com/office/officeart/2005/8/layout/vList2"/>
    <dgm:cxn modelId="{28EB5752-DE18-4549-A029-96202578D24E}" type="presParOf" srcId="{6149BE23-CF1A-476B-B536-3A42BF546106}" destId="{A4EB3CA5-2B40-4B8D-9833-09EAE982C5DD}" srcOrd="2" destOrd="0" presId="urn:microsoft.com/office/officeart/2005/8/layout/vList2"/>
    <dgm:cxn modelId="{A3E78109-B4EC-4AC9-A154-E2263DAFEE3E}" type="presParOf" srcId="{6149BE23-CF1A-476B-B536-3A42BF546106}" destId="{3BF6A9BE-8258-4EC7-A507-D9A7FC8ED8F6}"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40DEF7-12F6-4AD2-BB49-88C17015054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CB3E763-5E27-4761-8E45-1CD3C315AB0E}">
      <dgm:prSet phldrT="[Text]"/>
      <dgm:spPr>
        <a:solidFill>
          <a:schemeClr val="accent3">
            <a:lumMod val="20000"/>
            <a:lumOff val="80000"/>
          </a:schemeClr>
        </a:solidFill>
      </dgm:spPr>
      <dgm:t>
        <a:bodyPr/>
        <a:lstStyle/>
        <a:p>
          <a:pPr algn="r" rtl="1"/>
          <a:r>
            <a:rPr lang="fa-IR" b="0" cap="none" spc="0" dirty="0" smtClean="0">
              <a:ln w="0"/>
              <a:solidFill>
                <a:schemeClr val="tx1"/>
              </a:solidFill>
              <a:effectLst>
                <a:outerShdw blurRad="38100" dist="19050" dir="2700000" algn="tl" rotWithShape="0">
                  <a:schemeClr val="dk1">
                    <a:alpha val="40000"/>
                  </a:schemeClr>
                </a:outerShdw>
              </a:effectLst>
            </a:rPr>
            <a:t>باشناخت و مطالعه کامل وضعیت خود در صدد برطرف کردن ضعف قوانین ومقررات زیست محیطی تلاش کرده و با وضع قوانین ومقررات  بر آلایندگی بنگاه ها و اعمال دقیق آن روند استاندارد آلودگی را مدیریت کنند.</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E886B89C-ABDE-49A5-B21D-E3CB6B5C852D}" type="parTrans" cxnId="{4029A8D3-0962-4DFB-B270-6DC0EA9B5968}">
      <dgm:prSet/>
      <dgm:spPr/>
      <dgm:t>
        <a:bodyPr/>
        <a:lstStyle/>
        <a:p>
          <a:endParaRPr lang="en-US"/>
        </a:p>
      </dgm:t>
    </dgm:pt>
    <dgm:pt modelId="{01DCD095-28B8-49C5-AFCA-24909B88A592}" type="sibTrans" cxnId="{4029A8D3-0962-4DFB-B270-6DC0EA9B5968}">
      <dgm:prSet/>
      <dgm:spPr/>
      <dgm:t>
        <a:bodyPr/>
        <a:lstStyle/>
        <a:p>
          <a:endParaRPr lang="en-US"/>
        </a:p>
      </dgm:t>
    </dgm:pt>
    <dgm:pt modelId="{18882870-7E54-4847-AF11-3CB854FAE64B}">
      <dgm:prSet phldrT="[Text]"/>
      <dgm:spPr>
        <a:solidFill>
          <a:schemeClr val="accent2">
            <a:lumMod val="40000"/>
            <a:lumOff val="60000"/>
          </a:schemeClr>
        </a:solidFill>
      </dgm:spPr>
      <dgm:t>
        <a:bodyPr/>
        <a:lstStyle/>
        <a:p>
          <a:pPr algn="r" rtl="1"/>
          <a:r>
            <a:rPr lang="fa-IR" b="0" cap="none" spc="0" dirty="0" smtClean="0">
              <a:ln w="0"/>
              <a:solidFill>
                <a:schemeClr val="tx1"/>
              </a:solidFill>
              <a:effectLst>
                <a:outerShdw blurRad="38100" dist="19050" dir="2700000" algn="tl" rotWithShape="0">
                  <a:schemeClr val="dk1">
                    <a:alpha val="40000"/>
                  </a:schemeClr>
                </a:outerShdw>
              </a:effectLst>
            </a:rPr>
            <a:t>از طریق بهبود بخشیدن تحقیق و توسعه زمینه های جایگزینی تکنولوژی های پاک وسازگار رافراهم کرده وجریان سرمایه گذاری را به گونه ای مدیریت کنندکه افزایش کارایی زیست محیطی را در پی داشته باشد. </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2B0CE2CC-7531-4BA8-BAB8-AD20F434F1D4}" type="parTrans" cxnId="{051BB458-951C-4207-91DC-8392A8BF01EA}">
      <dgm:prSet/>
      <dgm:spPr/>
      <dgm:t>
        <a:bodyPr/>
        <a:lstStyle/>
        <a:p>
          <a:endParaRPr lang="en-US"/>
        </a:p>
      </dgm:t>
    </dgm:pt>
    <dgm:pt modelId="{E232A615-6DD2-4ED1-B7AE-3B2F74A786D6}" type="sibTrans" cxnId="{051BB458-951C-4207-91DC-8392A8BF01EA}">
      <dgm:prSet/>
      <dgm:spPr/>
      <dgm:t>
        <a:bodyPr/>
        <a:lstStyle/>
        <a:p>
          <a:endParaRPr lang="en-US"/>
        </a:p>
      </dgm:t>
    </dgm:pt>
    <dgm:pt modelId="{324CC636-9E15-469E-8E90-673CF3E212C3}">
      <dgm:prSet phldrT="[Text]"/>
      <dgm:spPr>
        <a:solidFill>
          <a:schemeClr val="accent6">
            <a:lumMod val="20000"/>
            <a:lumOff val="80000"/>
          </a:schemeClr>
        </a:solidFill>
      </dgm:spPr>
      <dgm:t>
        <a:bodyPr/>
        <a:lstStyle/>
        <a:p>
          <a:pPr algn="r" rtl="1"/>
          <a:r>
            <a:rPr lang="fa-IR" b="0" cap="none" spc="0" dirty="0" smtClean="0">
              <a:ln w="0"/>
              <a:solidFill>
                <a:schemeClr val="tx1"/>
              </a:solidFill>
              <a:effectLst>
                <a:outerShdw blurRad="38100" dist="19050" dir="2700000" algn="tl" rotWithShape="0">
                  <a:schemeClr val="dk1">
                    <a:alpha val="40000"/>
                  </a:schemeClr>
                </a:outerShdw>
              </a:effectLst>
            </a:rPr>
            <a:t>مصرف انرژی به گونه ای مدیریت کنند که مصرف معینی ازآن بیشترین کارایی راداشته .</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081D98EA-2FB4-4355-9207-B0752CBAAB81}" type="parTrans" cxnId="{C76DC417-2D0A-4082-BF47-2015F9C70719}">
      <dgm:prSet/>
      <dgm:spPr/>
      <dgm:t>
        <a:bodyPr/>
        <a:lstStyle/>
        <a:p>
          <a:endParaRPr lang="en-US"/>
        </a:p>
      </dgm:t>
    </dgm:pt>
    <dgm:pt modelId="{6B0D3B65-4792-48AA-80E7-39A15F1A21C4}" type="sibTrans" cxnId="{C76DC417-2D0A-4082-BF47-2015F9C70719}">
      <dgm:prSet/>
      <dgm:spPr/>
      <dgm:t>
        <a:bodyPr/>
        <a:lstStyle/>
        <a:p>
          <a:endParaRPr lang="en-US"/>
        </a:p>
      </dgm:t>
    </dgm:pt>
    <dgm:pt modelId="{4A01ACC1-EBF1-49ED-B2EE-4659960BE2E0}" type="pres">
      <dgm:prSet presAssocID="{FF40DEF7-12F6-4AD2-BB49-88C170150541}" presName="Name0" presStyleCnt="0">
        <dgm:presLayoutVars>
          <dgm:chMax val="7"/>
          <dgm:chPref val="7"/>
          <dgm:dir/>
        </dgm:presLayoutVars>
      </dgm:prSet>
      <dgm:spPr/>
      <dgm:t>
        <a:bodyPr/>
        <a:lstStyle/>
        <a:p>
          <a:endParaRPr lang="en-US"/>
        </a:p>
      </dgm:t>
    </dgm:pt>
    <dgm:pt modelId="{DB722770-027F-4F37-A48B-79B9FDA7AF65}" type="pres">
      <dgm:prSet presAssocID="{FF40DEF7-12F6-4AD2-BB49-88C170150541}" presName="Name1" presStyleCnt="0"/>
      <dgm:spPr/>
    </dgm:pt>
    <dgm:pt modelId="{3BF02367-1673-445F-B06F-1715BA827BB7}" type="pres">
      <dgm:prSet presAssocID="{FF40DEF7-12F6-4AD2-BB49-88C170150541}" presName="cycle" presStyleCnt="0"/>
      <dgm:spPr/>
    </dgm:pt>
    <dgm:pt modelId="{D24B84C0-17A8-4776-906E-205C2B46BCCD}" type="pres">
      <dgm:prSet presAssocID="{FF40DEF7-12F6-4AD2-BB49-88C170150541}" presName="srcNode" presStyleLbl="node1" presStyleIdx="0" presStyleCnt="3"/>
      <dgm:spPr/>
    </dgm:pt>
    <dgm:pt modelId="{5943D992-6978-44AA-9C2D-124CA2C6883C}" type="pres">
      <dgm:prSet presAssocID="{FF40DEF7-12F6-4AD2-BB49-88C170150541}" presName="conn" presStyleLbl="parChTrans1D2" presStyleIdx="0" presStyleCnt="1"/>
      <dgm:spPr/>
      <dgm:t>
        <a:bodyPr/>
        <a:lstStyle/>
        <a:p>
          <a:endParaRPr lang="en-US"/>
        </a:p>
      </dgm:t>
    </dgm:pt>
    <dgm:pt modelId="{F71B53BA-C1C3-4104-8CC6-5D096D372701}" type="pres">
      <dgm:prSet presAssocID="{FF40DEF7-12F6-4AD2-BB49-88C170150541}" presName="extraNode" presStyleLbl="node1" presStyleIdx="0" presStyleCnt="3"/>
      <dgm:spPr/>
    </dgm:pt>
    <dgm:pt modelId="{CE670146-CDE8-4B24-9FC0-E97E30783DB7}" type="pres">
      <dgm:prSet presAssocID="{FF40DEF7-12F6-4AD2-BB49-88C170150541}" presName="dstNode" presStyleLbl="node1" presStyleIdx="0" presStyleCnt="3"/>
      <dgm:spPr/>
    </dgm:pt>
    <dgm:pt modelId="{9DEBDD9B-2480-4B04-87AD-534251B13029}" type="pres">
      <dgm:prSet presAssocID="{3CB3E763-5E27-4761-8E45-1CD3C315AB0E}" presName="text_1" presStyleLbl="node1" presStyleIdx="0" presStyleCnt="3">
        <dgm:presLayoutVars>
          <dgm:bulletEnabled val="1"/>
        </dgm:presLayoutVars>
      </dgm:prSet>
      <dgm:spPr/>
      <dgm:t>
        <a:bodyPr/>
        <a:lstStyle/>
        <a:p>
          <a:endParaRPr lang="en-US"/>
        </a:p>
      </dgm:t>
    </dgm:pt>
    <dgm:pt modelId="{2A437845-4C9C-45F4-AF21-8C0E170CE35B}" type="pres">
      <dgm:prSet presAssocID="{3CB3E763-5E27-4761-8E45-1CD3C315AB0E}" presName="accent_1" presStyleCnt="0"/>
      <dgm:spPr/>
    </dgm:pt>
    <dgm:pt modelId="{4CD6D148-D07B-4967-A511-232BE728F09E}" type="pres">
      <dgm:prSet presAssocID="{3CB3E763-5E27-4761-8E45-1CD3C315AB0E}" presName="accentRepeatNode" presStyleLbl="solidFgAcc1" presStyleIdx="0" presStyleCnt="3"/>
      <dgm:spPr>
        <a:solidFill>
          <a:schemeClr val="tx2">
            <a:lumMod val="40000"/>
            <a:lumOff val="60000"/>
          </a:schemeClr>
        </a:solidFill>
      </dgm:spPr>
    </dgm:pt>
    <dgm:pt modelId="{21F18FC9-55D2-4617-A004-E978E0646D88}" type="pres">
      <dgm:prSet presAssocID="{18882870-7E54-4847-AF11-3CB854FAE64B}" presName="text_2" presStyleLbl="node1" presStyleIdx="1" presStyleCnt="3">
        <dgm:presLayoutVars>
          <dgm:bulletEnabled val="1"/>
        </dgm:presLayoutVars>
      </dgm:prSet>
      <dgm:spPr/>
      <dgm:t>
        <a:bodyPr/>
        <a:lstStyle/>
        <a:p>
          <a:endParaRPr lang="en-US"/>
        </a:p>
      </dgm:t>
    </dgm:pt>
    <dgm:pt modelId="{9C3DD782-F17A-412F-9AFC-478D5D64AC54}" type="pres">
      <dgm:prSet presAssocID="{18882870-7E54-4847-AF11-3CB854FAE64B}" presName="accent_2" presStyleCnt="0"/>
      <dgm:spPr/>
    </dgm:pt>
    <dgm:pt modelId="{7018D6CE-8C2A-4747-AC16-00E0ECAF61FD}" type="pres">
      <dgm:prSet presAssocID="{18882870-7E54-4847-AF11-3CB854FAE64B}" presName="accentRepeatNode" presStyleLbl="solidFgAcc1" presStyleIdx="1" presStyleCnt="3"/>
      <dgm:spPr>
        <a:solidFill>
          <a:schemeClr val="accent2">
            <a:lumMod val="60000"/>
            <a:lumOff val="40000"/>
          </a:schemeClr>
        </a:solidFill>
      </dgm:spPr>
    </dgm:pt>
    <dgm:pt modelId="{EA094C1E-6B7E-469E-BF34-E0BDF332F7D9}" type="pres">
      <dgm:prSet presAssocID="{324CC636-9E15-469E-8E90-673CF3E212C3}" presName="text_3" presStyleLbl="node1" presStyleIdx="2" presStyleCnt="3">
        <dgm:presLayoutVars>
          <dgm:bulletEnabled val="1"/>
        </dgm:presLayoutVars>
      </dgm:prSet>
      <dgm:spPr/>
      <dgm:t>
        <a:bodyPr/>
        <a:lstStyle/>
        <a:p>
          <a:endParaRPr lang="en-US"/>
        </a:p>
      </dgm:t>
    </dgm:pt>
    <dgm:pt modelId="{CE61A65D-99AF-4E30-B3FD-895585E3FCB8}" type="pres">
      <dgm:prSet presAssocID="{324CC636-9E15-469E-8E90-673CF3E212C3}" presName="accent_3" presStyleCnt="0"/>
      <dgm:spPr/>
    </dgm:pt>
    <dgm:pt modelId="{54B66104-8733-4BB8-BE1C-18E398A86F81}" type="pres">
      <dgm:prSet presAssocID="{324CC636-9E15-469E-8E90-673CF3E212C3}" presName="accentRepeatNode" presStyleLbl="solidFgAcc1" presStyleIdx="2" presStyleCnt="3"/>
      <dgm:spPr>
        <a:solidFill>
          <a:schemeClr val="accent6">
            <a:lumMod val="40000"/>
            <a:lumOff val="60000"/>
          </a:schemeClr>
        </a:solidFill>
      </dgm:spPr>
    </dgm:pt>
  </dgm:ptLst>
  <dgm:cxnLst>
    <dgm:cxn modelId="{4029A8D3-0962-4DFB-B270-6DC0EA9B5968}" srcId="{FF40DEF7-12F6-4AD2-BB49-88C170150541}" destId="{3CB3E763-5E27-4761-8E45-1CD3C315AB0E}" srcOrd="0" destOrd="0" parTransId="{E886B89C-ABDE-49A5-B21D-E3CB6B5C852D}" sibTransId="{01DCD095-28B8-49C5-AFCA-24909B88A592}"/>
    <dgm:cxn modelId="{A8209F4F-9AB9-40D9-94FF-574C849511EC}" type="presOf" srcId="{01DCD095-28B8-49C5-AFCA-24909B88A592}" destId="{5943D992-6978-44AA-9C2D-124CA2C6883C}" srcOrd="0" destOrd="0" presId="urn:microsoft.com/office/officeart/2008/layout/VerticalCurvedList"/>
    <dgm:cxn modelId="{051BB458-951C-4207-91DC-8392A8BF01EA}" srcId="{FF40DEF7-12F6-4AD2-BB49-88C170150541}" destId="{18882870-7E54-4847-AF11-3CB854FAE64B}" srcOrd="1" destOrd="0" parTransId="{2B0CE2CC-7531-4BA8-BAB8-AD20F434F1D4}" sibTransId="{E232A615-6DD2-4ED1-B7AE-3B2F74A786D6}"/>
    <dgm:cxn modelId="{52F198E3-9EA3-477C-AE8A-B2879E656815}" type="presOf" srcId="{FF40DEF7-12F6-4AD2-BB49-88C170150541}" destId="{4A01ACC1-EBF1-49ED-B2EE-4659960BE2E0}" srcOrd="0" destOrd="0" presId="urn:microsoft.com/office/officeart/2008/layout/VerticalCurvedList"/>
    <dgm:cxn modelId="{C76DC417-2D0A-4082-BF47-2015F9C70719}" srcId="{FF40DEF7-12F6-4AD2-BB49-88C170150541}" destId="{324CC636-9E15-469E-8E90-673CF3E212C3}" srcOrd="2" destOrd="0" parTransId="{081D98EA-2FB4-4355-9207-B0752CBAAB81}" sibTransId="{6B0D3B65-4792-48AA-80E7-39A15F1A21C4}"/>
    <dgm:cxn modelId="{2245D0B4-CA30-4124-896B-6C9426AF1FBB}" type="presOf" srcId="{324CC636-9E15-469E-8E90-673CF3E212C3}" destId="{EA094C1E-6B7E-469E-BF34-E0BDF332F7D9}" srcOrd="0" destOrd="0" presId="urn:microsoft.com/office/officeart/2008/layout/VerticalCurvedList"/>
    <dgm:cxn modelId="{4F9E8A5C-CB33-4D1C-8B65-0E6AB03C2629}" type="presOf" srcId="{18882870-7E54-4847-AF11-3CB854FAE64B}" destId="{21F18FC9-55D2-4617-A004-E978E0646D88}" srcOrd="0" destOrd="0" presId="urn:microsoft.com/office/officeart/2008/layout/VerticalCurvedList"/>
    <dgm:cxn modelId="{E893F87C-3B62-497E-BEE2-A48659EC946F}" type="presOf" srcId="{3CB3E763-5E27-4761-8E45-1CD3C315AB0E}" destId="{9DEBDD9B-2480-4B04-87AD-534251B13029}" srcOrd="0" destOrd="0" presId="urn:microsoft.com/office/officeart/2008/layout/VerticalCurvedList"/>
    <dgm:cxn modelId="{313D013B-AEFE-4BF5-A262-208FB972874F}" type="presParOf" srcId="{4A01ACC1-EBF1-49ED-B2EE-4659960BE2E0}" destId="{DB722770-027F-4F37-A48B-79B9FDA7AF65}" srcOrd="0" destOrd="0" presId="urn:microsoft.com/office/officeart/2008/layout/VerticalCurvedList"/>
    <dgm:cxn modelId="{DAF774BD-DADE-45EA-8F93-CABF24DA1CDD}" type="presParOf" srcId="{DB722770-027F-4F37-A48B-79B9FDA7AF65}" destId="{3BF02367-1673-445F-B06F-1715BA827BB7}" srcOrd="0" destOrd="0" presId="urn:microsoft.com/office/officeart/2008/layout/VerticalCurvedList"/>
    <dgm:cxn modelId="{C30AEB7F-8D0B-472F-BAB9-B58580134509}" type="presParOf" srcId="{3BF02367-1673-445F-B06F-1715BA827BB7}" destId="{D24B84C0-17A8-4776-906E-205C2B46BCCD}" srcOrd="0" destOrd="0" presId="urn:microsoft.com/office/officeart/2008/layout/VerticalCurvedList"/>
    <dgm:cxn modelId="{A1C969FC-CD58-4E3C-B1AC-04AA95708E02}" type="presParOf" srcId="{3BF02367-1673-445F-B06F-1715BA827BB7}" destId="{5943D992-6978-44AA-9C2D-124CA2C6883C}" srcOrd="1" destOrd="0" presId="urn:microsoft.com/office/officeart/2008/layout/VerticalCurvedList"/>
    <dgm:cxn modelId="{7CA8A4D0-367F-42AB-9C75-E5329BD8FF3D}" type="presParOf" srcId="{3BF02367-1673-445F-B06F-1715BA827BB7}" destId="{F71B53BA-C1C3-4104-8CC6-5D096D372701}" srcOrd="2" destOrd="0" presId="urn:microsoft.com/office/officeart/2008/layout/VerticalCurvedList"/>
    <dgm:cxn modelId="{D385F172-3BBF-4187-8F65-7AB44524A5FE}" type="presParOf" srcId="{3BF02367-1673-445F-B06F-1715BA827BB7}" destId="{CE670146-CDE8-4B24-9FC0-E97E30783DB7}" srcOrd="3" destOrd="0" presId="urn:microsoft.com/office/officeart/2008/layout/VerticalCurvedList"/>
    <dgm:cxn modelId="{CC4830CB-5021-4114-ACFF-254DC68C64CF}" type="presParOf" srcId="{DB722770-027F-4F37-A48B-79B9FDA7AF65}" destId="{9DEBDD9B-2480-4B04-87AD-534251B13029}" srcOrd="1" destOrd="0" presId="urn:microsoft.com/office/officeart/2008/layout/VerticalCurvedList"/>
    <dgm:cxn modelId="{971C9236-3AE2-4F48-8BB7-40F6F3714F86}" type="presParOf" srcId="{DB722770-027F-4F37-A48B-79B9FDA7AF65}" destId="{2A437845-4C9C-45F4-AF21-8C0E170CE35B}" srcOrd="2" destOrd="0" presId="urn:microsoft.com/office/officeart/2008/layout/VerticalCurvedList"/>
    <dgm:cxn modelId="{1BFA1104-7297-4CE5-A30F-10A9C18150DE}" type="presParOf" srcId="{2A437845-4C9C-45F4-AF21-8C0E170CE35B}" destId="{4CD6D148-D07B-4967-A511-232BE728F09E}" srcOrd="0" destOrd="0" presId="urn:microsoft.com/office/officeart/2008/layout/VerticalCurvedList"/>
    <dgm:cxn modelId="{C720D40E-0C2F-4541-88E4-094A061746E4}" type="presParOf" srcId="{DB722770-027F-4F37-A48B-79B9FDA7AF65}" destId="{21F18FC9-55D2-4617-A004-E978E0646D88}" srcOrd="3" destOrd="0" presId="urn:microsoft.com/office/officeart/2008/layout/VerticalCurvedList"/>
    <dgm:cxn modelId="{C17F43D9-B705-4DFB-AC72-E1BEBE961ACA}" type="presParOf" srcId="{DB722770-027F-4F37-A48B-79B9FDA7AF65}" destId="{9C3DD782-F17A-412F-9AFC-478D5D64AC54}" srcOrd="4" destOrd="0" presId="urn:microsoft.com/office/officeart/2008/layout/VerticalCurvedList"/>
    <dgm:cxn modelId="{B2933577-EACC-4511-AD2E-DA47F48DF00A}" type="presParOf" srcId="{9C3DD782-F17A-412F-9AFC-478D5D64AC54}" destId="{7018D6CE-8C2A-4747-AC16-00E0ECAF61FD}" srcOrd="0" destOrd="0" presId="urn:microsoft.com/office/officeart/2008/layout/VerticalCurvedList"/>
    <dgm:cxn modelId="{3B5C5A55-57E8-48E3-8628-3D797BCD02F6}" type="presParOf" srcId="{DB722770-027F-4F37-A48B-79B9FDA7AF65}" destId="{EA094C1E-6B7E-469E-BF34-E0BDF332F7D9}" srcOrd="5" destOrd="0" presId="urn:microsoft.com/office/officeart/2008/layout/VerticalCurvedList"/>
    <dgm:cxn modelId="{B1CC731E-C3A4-4DD6-95BE-4ADDBD636069}" type="presParOf" srcId="{DB722770-027F-4F37-A48B-79B9FDA7AF65}" destId="{CE61A65D-99AF-4E30-B3FD-895585E3FCB8}" srcOrd="6" destOrd="0" presId="urn:microsoft.com/office/officeart/2008/layout/VerticalCurvedList"/>
    <dgm:cxn modelId="{7B551352-F43B-439F-B503-8EF7B3BA55B2}" type="presParOf" srcId="{CE61A65D-99AF-4E30-B3FD-895585E3FCB8}" destId="{54B66104-8733-4BB8-BE1C-18E398A86F8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417396217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89029457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714004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88999896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69121762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427767552"/>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848D26-4325-4938-A601-EC199C9B41B8}"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738603602"/>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848D26-4325-4938-A601-EC199C9B41B8}" type="datetimeFigureOut">
              <a:rPr lang="en-US" smtClean="0"/>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90762529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848D26-4325-4938-A601-EC199C9B41B8}" type="datetimeFigureOut">
              <a:rPr lang="en-US" smtClean="0"/>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847031549"/>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848D26-4325-4938-A601-EC199C9B41B8}" type="datetimeFigureOut">
              <a:rPr lang="en-US" smtClean="0"/>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56296273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52366049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20765830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135468244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1190787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942657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7008513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00891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6612321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133531440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67349648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945668275"/>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848D26-4325-4938-A601-EC199C9B41B8}"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36849169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848D26-4325-4938-A601-EC199C9B41B8}" type="datetimeFigureOut">
              <a:rPr lang="en-US" smtClean="0"/>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14574860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848D26-4325-4938-A601-EC199C9B41B8}" type="datetimeFigureOut">
              <a:rPr lang="en-US" smtClean="0"/>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843480989"/>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848D26-4325-4938-A601-EC199C9B41B8}" type="datetimeFigureOut">
              <a:rPr lang="en-US" smtClean="0"/>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43972079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98049055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02647411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48D26-4325-4938-A601-EC199C9B41B8}" type="datetimeFigureOut">
              <a:rPr lang="en-US" smtClean="0"/>
              <a:t>1/22/2020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E0E01-680B-43A3-947E-BEEAEF447479}" type="slidenum">
              <a:rPr lang="en-US" smtClean="0"/>
              <a:t>‹#›</a:t>
            </a:fld>
            <a:endParaRPr lang="en-US"/>
          </a:p>
        </p:txBody>
      </p:sp>
    </p:spTree>
    <p:extLst>
      <p:ext uri="{BB962C8B-B14F-4D97-AF65-F5344CB8AC3E}">
        <p14:creationId xmlns:p14="http://schemas.microsoft.com/office/powerpoint/2010/main" val="1866356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848D26-4325-4938-A601-EC199C9B41B8}" type="datetimeFigureOut">
              <a:rPr lang="en-US" smtClean="0"/>
              <a:t>1/22/2020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0E0E01-680B-43A3-947E-BEEAEF447479}" type="slidenum">
              <a:rPr lang="en-US" smtClean="0"/>
              <a:t>‹#›</a:t>
            </a:fld>
            <a:endParaRPr lang="en-US"/>
          </a:p>
        </p:txBody>
      </p:sp>
    </p:spTree>
    <p:extLst>
      <p:ext uri="{BB962C8B-B14F-4D97-AF65-F5344CB8AC3E}">
        <p14:creationId xmlns:p14="http://schemas.microsoft.com/office/powerpoint/2010/main" val="3385913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351" y="387428"/>
            <a:ext cx="10515600" cy="5054367"/>
          </a:xfrm>
        </p:spPr>
        <p:txBody>
          <a:bodyPr>
            <a:noAutofit/>
          </a:bodyPr>
          <a:lstStyle/>
          <a:p>
            <a:pPr algn="ctr" rtl="1"/>
            <a:r>
              <a:rPr lang="fa-IR" sz="6600" b="1" i="1" dirty="0" smtClean="0">
                <a:solidFill>
                  <a:srgbClr val="C00000"/>
                </a:solidFill>
              </a:rPr>
              <a:t>تاثیر جمعیت ، رشد اقتصادی ، فعالیت های اقتصادی وصنعتی تجارت بر الودگی محیط زیست</a:t>
            </a:r>
            <a:endParaRPr lang="en-US" sz="6600" b="1" i="1" dirty="0">
              <a:solidFill>
                <a:srgbClr val="C00000"/>
              </a:solidFill>
            </a:endParaRPr>
          </a:p>
        </p:txBody>
      </p:sp>
    </p:spTree>
    <p:extLst>
      <p:ext uri="{BB962C8B-B14F-4D97-AF65-F5344CB8AC3E}">
        <p14:creationId xmlns:p14="http://schemas.microsoft.com/office/powerpoint/2010/main" val="419528574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50" fill="hold"/>
                                        <p:tgtEl>
                                          <p:spTgt spid="2"/>
                                        </p:tgtEl>
                                        <p:attrNameLst>
                                          <p:attrName>ppt_w</p:attrName>
                                        </p:attrNameLst>
                                      </p:cBhvr>
                                      <p:tavLst>
                                        <p:tav tm="0">
                                          <p:val>
                                            <p:fltVal val="0"/>
                                          </p:val>
                                        </p:tav>
                                        <p:tav tm="100000">
                                          <p:val>
                                            <p:strVal val="#ppt_w"/>
                                          </p:val>
                                        </p:tav>
                                      </p:tavLst>
                                    </p:anim>
                                    <p:anim calcmode="lin" valueType="num">
                                      <p:cBhvr>
                                        <p:cTn id="8" dur="250" fill="hold"/>
                                        <p:tgtEl>
                                          <p:spTgt spid="2"/>
                                        </p:tgtEl>
                                        <p:attrNameLst>
                                          <p:attrName>ppt_h</p:attrName>
                                        </p:attrNameLst>
                                      </p:cBhvr>
                                      <p:tavLst>
                                        <p:tav tm="0">
                                          <p:val>
                                            <p:fltVal val="0"/>
                                          </p:val>
                                        </p:tav>
                                        <p:tav tm="100000">
                                          <p:val>
                                            <p:strVal val="#ppt_h"/>
                                          </p:val>
                                        </p:tav>
                                      </p:tavLst>
                                    </p:anim>
                                    <p:anim calcmode="lin" valueType="num">
                                      <p:cBhvr>
                                        <p:cTn id="9" dur="250" fill="hold"/>
                                        <p:tgtEl>
                                          <p:spTgt spid="2"/>
                                        </p:tgtEl>
                                        <p:attrNameLst>
                                          <p:attrName>style.rotation</p:attrName>
                                        </p:attrNameLst>
                                      </p:cBhvr>
                                      <p:tavLst>
                                        <p:tav tm="0">
                                          <p:val>
                                            <p:fltVal val="90"/>
                                          </p:val>
                                        </p:tav>
                                        <p:tav tm="100000">
                                          <p:val>
                                            <p:fltVal val="0"/>
                                          </p:val>
                                        </p:tav>
                                      </p:tavLst>
                                    </p:anim>
                                    <p:animEffect transition="in" filter="fade">
                                      <p:cBhvr>
                                        <p:cTn id="10"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V="1">
            <a:off x="908612" y="1747766"/>
            <a:ext cx="23150" cy="23265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91251" y="4027990"/>
            <a:ext cx="21644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4930815" y="1701478"/>
            <a:ext cx="34724" cy="2233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4965539" y="3935392"/>
            <a:ext cx="203714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flipV="1">
            <a:off x="8738886" y="1551008"/>
            <a:ext cx="34724" cy="2384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8773610" y="3935392"/>
            <a:ext cx="18982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Arc 31"/>
          <p:cNvSpPr/>
          <p:nvPr/>
        </p:nvSpPr>
        <p:spPr>
          <a:xfrm>
            <a:off x="1053296" y="2384385"/>
            <a:ext cx="1354238" cy="2118167"/>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rot="10171483">
            <a:off x="5721039" y="1412111"/>
            <a:ext cx="1134319" cy="172462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9062977" y="2372789"/>
            <a:ext cx="1261641" cy="1076467"/>
          </a:xfrm>
          <a:custGeom>
            <a:avLst/>
            <a:gdLst>
              <a:gd name="connsiteX0" fmla="*/ 0 w 1261641"/>
              <a:gd name="connsiteY0" fmla="*/ 1041743 h 1076467"/>
              <a:gd name="connsiteX1" fmla="*/ 740780 w 1261641"/>
              <a:gd name="connsiteY1" fmla="*/ 21 h 1076467"/>
              <a:gd name="connsiteX2" fmla="*/ 1238491 w 1261641"/>
              <a:gd name="connsiteY2" fmla="*/ 1064892 h 1076467"/>
              <a:gd name="connsiteX3" fmla="*/ 1238491 w 1261641"/>
              <a:gd name="connsiteY3" fmla="*/ 1064892 h 1076467"/>
              <a:gd name="connsiteX4" fmla="*/ 1250066 w 1261641"/>
              <a:gd name="connsiteY4" fmla="*/ 1041743 h 1076467"/>
              <a:gd name="connsiteX5" fmla="*/ 1261641 w 1261641"/>
              <a:gd name="connsiteY5" fmla="*/ 1030168 h 1076467"/>
              <a:gd name="connsiteX6" fmla="*/ 1250066 w 1261641"/>
              <a:gd name="connsiteY6" fmla="*/ 1076467 h 107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641" h="1076467">
                <a:moveTo>
                  <a:pt x="0" y="1041743"/>
                </a:moveTo>
                <a:cubicBezTo>
                  <a:pt x="267182" y="518953"/>
                  <a:pt x="534365" y="-3837"/>
                  <a:pt x="740780" y="21"/>
                </a:cubicBezTo>
                <a:cubicBezTo>
                  <a:pt x="947195" y="3879"/>
                  <a:pt x="1238491" y="1064892"/>
                  <a:pt x="1238491" y="1064892"/>
                </a:cubicBezTo>
                <a:lnTo>
                  <a:pt x="1238491" y="1064892"/>
                </a:lnTo>
                <a:cubicBezTo>
                  <a:pt x="1240420" y="1061034"/>
                  <a:pt x="1246208" y="1047530"/>
                  <a:pt x="1250066" y="1041743"/>
                </a:cubicBezTo>
                <a:cubicBezTo>
                  <a:pt x="1253924" y="1035956"/>
                  <a:pt x="1261641" y="1024381"/>
                  <a:pt x="1261641" y="1030168"/>
                </a:cubicBezTo>
                <a:cubicBezTo>
                  <a:pt x="1261641" y="1035955"/>
                  <a:pt x="1255853" y="1056211"/>
                  <a:pt x="1250066" y="107646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Content Placeholder 38"/>
          <p:cNvSpPr>
            <a:spLocks noGrp="1"/>
          </p:cNvSpPr>
          <p:nvPr>
            <p:ph idx="1"/>
          </p:nvPr>
        </p:nvSpPr>
        <p:spPr>
          <a:xfrm>
            <a:off x="-405114" y="98756"/>
            <a:ext cx="12470757" cy="6759244"/>
          </a:xfrm>
        </p:spPr>
        <p:txBody>
          <a:bodyPr/>
          <a:lstStyle/>
          <a:p>
            <a:pPr marL="0" indent="0" algn="r">
              <a:buNone/>
            </a:pPr>
            <a:r>
              <a:rPr lang="fa-IR" dirty="0"/>
              <a:t>	</a:t>
            </a:r>
            <a:endParaRPr lang="fa-IR" dirty="0" smtClean="0"/>
          </a:p>
          <a:p>
            <a:pPr marL="0" indent="0" algn="r">
              <a:buNone/>
            </a:pPr>
            <a:endParaRPr lang="fa-IR" dirty="0"/>
          </a:p>
          <a:p>
            <a:pPr marL="0" indent="0" algn="r">
              <a:buNone/>
            </a:pPr>
            <a:r>
              <a:rPr lang="fa-IR" dirty="0" smtClean="0"/>
              <a:t>تخریب زیست محیطی										</a:t>
            </a:r>
          </a:p>
          <a:p>
            <a:pPr marL="0" indent="0" algn="r">
              <a:buNone/>
            </a:pPr>
            <a:r>
              <a:rPr lang="fa-IR" dirty="0"/>
              <a:t>	</a:t>
            </a:r>
            <a:r>
              <a:rPr lang="fa-IR" dirty="0" smtClean="0"/>
              <a:t>												</a:t>
            </a:r>
          </a:p>
          <a:p>
            <a:pPr marL="0" indent="0" algn="r">
              <a:buNone/>
            </a:pPr>
            <a:endParaRPr lang="fa-IR" dirty="0"/>
          </a:p>
          <a:p>
            <a:pPr marL="0" indent="0" algn="r">
              <a:buNone/>
            </a:pPr>
            <a:endParaRPr lang="fa-IR" dirty="0" smtClean="0"/>
          </a:p>
          <a:p>
            <a:pPr marL="0" indent="0" algn="r">
              <a:buNone/>
            </a:pPr>
            <a:endParaRPr lang="fa-IR" dirty="0"/>
          </a:p>
          <a:p>
            <a:pPr marL="0" indent="0" algn="r">
              <a:buNone/>
            </a:pPr>
            <a:endParaRPr lang="fa-IR" dirty="0" smtClean="0"/>
          </a:p>
          <a:p>
            <a:pPr marL="0" indent="0" algn="r">
              <a:buNone/>
            </a:pPr>
            <a:r>
              <a:rPr lang="fa-IR" dirty="0" smtClean="0"/>
              <a:t>رشداقتصادی									</a:t>
            </a:r>
            <a:endParaRPr lang="fa-IR" dirty="0"/>
          </a:p>
        </p:txBody>
      </p:sp>
    </p:spTree>
    <p:extLst>
      <p:ext uri="{BB962C8B-B14F-4D97-AF65-F5344CB8AC3E}">
        <p14:creationId xmlns:p14="http://schemas.microsoft.com/office/powerpoint/2010/main" val="122038904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روش تحقیق</a:t>
            </a:r>
            <a:endParaRPr lang="en-US" b="1" i="1" dirty="0">
              <a:solidFill>
                <a:srgbClr val="C00000"/>
              </a:solidFill>
            </a:endParaRPr>
          </a:p>
        </p:txBody>
      </p:sp>
      <p:sp>
        <p:nvSpPr>
          <p:cNvPr id="3" name="Content Placeholder 2"/>
          <p:cNvSpPr>
            <a:spLocks noGrp="1"/>
          </p:cNvSpPr>
          <p:nvPr>
            <p:ph idx="1"/>
          </p:nvPr>
        </p:nvSpPr>
        <p:spPr/>
        <p:txBody>
          <a:bodyPr/>
          <a:lstStyle/>
          <a:p>
            <a:pPr algn="just" rtl="1"/>
            <a:r>
              <a:rPr lang="fa-IR" dirty="0" smtClean="0"/>
              <a:t>از مدل تعدیل یافته منحنی کوزنتس استفاده شده است فرضیه کوزنتس برای تبیین ارتباط میان رشد اقتصادی و کیفیت محیط زیست مورد استفاده قرار گرفته است</a:t>
            </a:r>
          </a:p>
          <a:p>
            <a:pPr algn="just" rtl="1"/>
            <a:r>
              <a:rPr lang="fa-IR" dirty="0" smtClean="0"/>
              <a:t>این فرضیه میان رشد اقتصادی وآلودگی زیست محیطی رابطه ای به صورت </a:t>
            </a:r>
            <a:r>
              <a:rPr lang="en-US" dirty="0" smtClean="0"/>
              <a:t>U </a:t>
            </a:r>
            <a:r>
              <a:rPr lang="fa-IR" dirty="0" smtClean="0"/>
              <a:t>وارونه وجوددارد بدین صورت که در مراحل ابتدایی رشد اقتصادی تخریب محیط زیست زیاد است تاجایی که این موضوع به نقطه ای در حداکثر خود می رسد وسپس در مراحل بالایی رشد کیفیت محیط زیست بهبود می یابد.</a:t>
            </a:r>
          </a:p>
        </p:txBody>
      </p:sp>
    </p:spTree>
    <p:extLst>
      <p:ext uri="{BB962C8B-B14F-4D97-AF65-F5344CB8AC3E}">
        <p14:creationId xmlns:p14="http://schemas.microsoft.com/office/powerpoint/2010/main" val="277792460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نتیجه گیری</a:t>
            </a:r>
            <a:endParaRPr lang="en-US" b="1" i="1" dirty="0">
              <a:solidFill>
                <a:srgbClr val="C0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37386826"/>
              </p:ext>
            </p:extLst>
          </p:nvPr>
        </p:nvGraphicFramePr>
        <p:xfrm>
          <a:off x="126357" y="1215340"/>
          <a:ext cx="11876590" cy="5642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738937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65125"/>
            <a:ext cx="10515600" cy="992188"/>
          </a:xfrm>
        </p:spPr>
        <p:txBody>
          <a:bodyPr/>
          <a:lstStyle/>
          <a:p>
            <a:pPr algn="ctr" rtl="1"/>
            <a:r>
              <a:rPr lang="fa-IR" b="1" i="1" dirty="0" smtClean="0">
                <a:solidFill>
                  <a:srgbClr val="C00000"/>
                </a:solidFill>
              </a:rPr>
              <a:t>مقدمه</a:t>
            </a:r>
            <a:endParaRPr lang="en-US" b="1" i="1" dirty="0">
              <a:solidFill>
                <a:srgbClr val="C00000"/>
              </a:solidFill>
            </a:endParaRPr>
          </a:p>
        </p:txBody>
      </p:sp>
      <p:sp>
        <p:nvSpPr>
          <p:cNvPr id="3" name="Content Placeholder 2"/>
          <p:cNvSpPr>
            <a:spLocks noGrp="1"/>
          </p:cNvSpPr>
          <p:nvPr>
            <p:ph idx="4294967295"/>
          </p:nvPr>
        </p:nvSpPr>
        <p:spPr>
          <a:xfrm>
            <a:off x="128588" y="1085849"/>
            <a:ext cx="11815762" cy="5447507"/>
          </a:xfrm>
        </p:spPr>
        <p:txBody>
          <a:bodyPr>
            <a:normAutofit fontScale="85000" lnSpcReduction="20000"/>
          </a:bodyPr>
          <a:lstStyle/>
          <a:p>
            <a:pPr algn="just" rtl="1"/>
            <a:r>
              <a:rPr lang="fa-IR" dirty="0" smtClean="0"/>
              <a:t>در دهه های اخیرخطرات و آسیب های محیط زیست به عنوان مساله اقتصادی و اجتماعی مطالعه قرار گرفته است.این آسیب ها ناشی از ترکیب عواملی مثل :</a:t>
            </a:r>
          </a:p>
          <a:p>
            <a:pPr marL="514350" indent="-514350" algn="just" rtl="1">
              <a:buFont typeface="+mj-lt"/>
              <a:buAutoNum type="arabicParenR"/>
            </a:pPr>
            <a:r>
              <a:rPr lang="fa-IR" dirty="0" smtClean="0"/>
              <a:t>رشد اقتصادی </a:t>
            </a:r>
          </a:p>
          <a:p>
            <a:pPr marL="514350" indent="-514350" algn="just" rtl="1">
              <a:buFont typeface="+mj-lt"/>
              <a:buAutoNum type="arabicParenR"/>
            </a:pPr>
            <a:r>
              <a:rPr lang="fa-IR" dirty="0" smtClean="0"/>
              <a:t>رشد جمعیت</a:t>
            </a:r>
          </a:p>
          <a:p>
            <a:pPr marL="514350" indent="-514350" algn="just" rtl="1">
              <a:buFont typeface="+mj-lt"/>
              <a:buAutoNum type="arabicParenR"/>
            </a:pPr>
            <a:r>
              <a:rPr lang="fa-IR" dirty="0" smtClean="0"/>
              <a:t>مصرف انرژی</a:t>
            </a:r>
          </a:p>
          <a:p>
            <a:pPr marL="514350" indent="-514350" algn="just" rtl="1">
              <a:buFont typeface="+mj-lt"/>
              <a:buAutoNum type="arabicParenR"/>
            </a:pPr>
            <a:r>
              <a:rPr lang="fa-IR" dirty="0" smtClean="0"/>
              <a:t>فعالیت های صنعتی و تجارت</a:t>
            </a:r>
          </a:p>
          <a:p>
            <a:pPr marL="0" indent="0" algn="just" rtl="1">
              <a:buNone/>
            </a:pPr>
            <a:r>
              <a:rPr lang="fa-IR" dirty="0" smtClean="0"/>
              <a:t>که باعث انتشا ر گازهای گلخاننه ای و آلودگی محیط زیست می شودمورد مطالعه قرار گرفته است .</a:t>
            </a:r>
          </a:p>
          <a:p>
            <a:pPr marL="0" indent="0" algn="just" rtl="1">
              <a:buNone/>
            </a:pPr>
            <a:r>
              <a:rPr lang="fa-IR" dirty="0" smtClean="0"/>
              <a:t>از آن جا که محیط زیست و توسعه ی  اقتصادی دو عامل مکمل یکدیگر می باشند و باعث تعادل و توازن اکولوژی میشوند وفعالیت های اقتصادی عامل برهم  زنندهی این تعادل وتوازن نمی شوند واز آن جا که انجام هر فعالیت اقتصادی مستلزم مصرف انرژی است واز یک طرف دیگر باعث توسعه ی اقتصادی، اجتماعی ،و بهبود کیفیت زندگی انسانی می شود ازطرف دیگر باعث ایجاد آلایده های زیست محیطی می شود </a:t>
            </a:r>
          </a:p>
          <a:p>
            <a:pPr marL="0" indent="0" algn="just" rtl="1">
              <a:buNone/>
            </a:pPr>
            <a:r>
              <a:rPr lang="fa-IR" dirty="0" smtClean="0"/>
              <a:t>با توجه به این که ایران کشوری رو به رشد وبرخوردار از منابع غنی وگسترده انرژی است یکی از الگوی رشد با فشار بر منابع طبیعی محسوب می شود وبررسی بر روی این موارد مهم است.</a:t>
            </a:r>
          </a:p>
          <a:p>
            <a:pPr marL="0" indent="0" algn="just" rtl="1">
              <a:buNone/>
            </a:pPr>
            <a:r>
              <a:rPr lang="fa-IR" dirty="0" smtClean="0"/>
              <a:t>هدف اصلی بررسی تاثیر این موارد  بر الودگی محیط زیست می باشد و نتایج آن می تواند سیاست گزاران و برنامه ریزان را در تدوین و اجرای سیاست های مناسب اقتصادی و محیط زیستی برای رسیدن به رشد اقتصادی کمک نماید.</a:t>
            </a:r>
          </a:p>
        </p:txBody>
      </p:sp>
    </p:spTree>
    <p:extLst>
      <p:ext uri="{BB962C8B-B14F-4D97-AF65-F5344CB8AC3E}">
        <p14:creationId xmlns:p14="http://schemas.microsoft.com/office/powerpoint/2010/main" val="357771436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i="1" dirty="0" smtClean="0">
                <a:solidFill>
                  <a:srgbClr val="C00000"/>
                </a:solidFill>
              </a:rPr>
              <a:t>اقتصاد و محیط زیست </a:t>
            </a:r>
            <a:endParaRPr lang="en-US" b="1" i="1" dirty="0">
              <a:solidFill>
                <a:srgbClr val="C00000"/>
              </a:solidFill>
            </a:endParaRPr>
          </a:p>
        </p:txBody>
      </p:sp>
      <p:sp>
        <p:nvSpPr>
          <p:cNvPr id="3" name="Content Placeholder 2"/>
          <p:cNvSpPr>
            <a:spLocks noGrp="1"/>
          </p:cNvSpPr>
          <p:nvPr>
            <p:ph idx="1"/>
          </p:nvPr>
        </p:nvSpPr>
        <p:spPr>
          <a:xfrm>
            <a:off x="838200" y="1839693"/>
            <a:ext cx="10515600" cy="4351338"/>
          </a:xfrm>
        </p:spPr>
        <p:txBody>
          <a:bodyPr>
            <a:normAutofit/>
          </a:bodyPr>
          <a:lstStyle/>
          <a:p>
            <a:pPr marL="0" indent="0" algn="just" rtl="1">
              <a:buNone/>
            </a:pPr>
            <a:r>
              <a:rPr lang="fa-IR" dirty="0" smtClean="0"/>
              <a:t>اقتصاد علم استفاده استفاده بهینه از منابع می باشد آگاهی از این علم واستفاده ازآن بشر را قادر می سازد تا از منابع کمیاب به نحو مطلوب استفاده نماید که این منافع باید در راستای منافع جمعی و منافع نسل های آینده وبه حداقل رسانیدن تخریب و آلودگی محیط زیست باشد.</a:t>
            </a:r>
          </a:p>
          <a:p>
            <a:pPr marL="0" indent="0" algn="just" rtl="1">
              <a:buNone/>
            </a:pPr>
            <a:r>
              <a:rPr lang="fa-IR" dirty="0" smtClean="0"/>
              <a:t>بین اقتصاد و محیط زیست واکنش دوطرفه می باشد.بنگاه ها با استفاده از منابع اقتصادی از جمله مواد اولیه و انرژی کالاها وخدمات راتولید می کند که در این فرایند قسمتی از نهاده ها به عنوان ضایعات به محیط زیست بر می گردد که عمدتا به شکل گازهای گل خانه ای مانند دی اکسید کربن، مونوکسید کربن  مواد زاید جامد وفاضلاب می باشند موجب بروز آلودگی ها و تحمیل هزینه های خارجی به جامعه میشود.</a:t>
            </a:r>
          </a:p>
        </p:txBody>
      </p:sp>
    </p:spTree>
    <p:extLst>
      <p:ext uri="{BB962C8B-B14F-4D97-AF65-F5344CB8AC3E}">
        <p14:creationId xmlns:p14="http://schemas.microsoft.com/office/powerpoint/2010/main" val="71071651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رشد اقتصادی واثرات زیست محیطی</a:t>
            </a:r>
            <a:endParaRPr lang="en-US" b="1" i="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algn="just" rtl="1"/>
            <a:r>
              <a:rPr lang="fa-IR" dirty="0" smtClean="0"/>
              <a:t>رشد اقتصادی یکی از عوامل مهم در خصوص منبع ومنشا اثرات زیست محیطی می باشد.زیرا فزایش </a:t>
            </a:r>
            <a:r>
              <a:rPr lang="fa-IR" dirty="0"/>
              <a:t>رشد اقتصادی باعث  استفاده بیشتر از منابع طبیعی وزیست محیطی می شود وافزایش خروجی های نامطلوب می گردد که در این ارتباط مطالعاتی تحت منحنی های زیست محیطی کوزنتس می توان اشاره </a:t>
            </a:r>
            <a:r>
              <a:rPr lang="fa-IR" dirty="0" smtClean="0"/>
              <a:t>کرد.بکرمن با ارایه ی استدلالی باعث شهرت هرچه بیشتر فرضیه ی زیست محیطی کوزنتس شد . ازنظر وی شواهد روشنی وجود دارد که رشد اقتصادی در مراحل اوله خود منجر به تخریب محیط زیست می شود ولی درنهایت بهترین راه برای حفظ و ارتقای سطح کیفی محیط زیست است محققان پس از بررسی رابطه ی رشد اقتصادی وآلودگی محیط زیست به این نتیجه رسیدند که رابطه ی </a:t>
            </a:r>
            <a:r>
              <a:rPr lang="en-US" dirty="0" smtClean="0"/>
              <a:t>u </a:t>
            </a:r>
            <a:r>
              <a:rPr lang="fa-IR" dirty="0"/>
              <a:t> </a:t>
            </a:r>
            <a:r>
              <a:rPr lang="fa-IR" dirty="0" smtClean="0"/>
              <a:t>وارون بین متغیرهای رشد اقتصادی و آلودگی محیط زیست برقرار است.</a:t>
            </a:r>
          </a:p>
          <a:p>
            <a:pPr algn="just" rtl="1"/>
            <a:r>
              <a:rPr lang="fa-IR" dirty="0" smtClean="0"/>
              <a:t>طرفداران این فرضیه معتقدند که در سطوح بالای توسعه ساختار اقتصادی به سمت صنایع وخدمات اطلاعات حرکت می کند .و در مراحل بالای توسعه آگاهی در مورد محیط زیست بالا می رود و قوانین زیست محیطی بهتری وضع و اجرا می شود در این دیدگاه رسیدن به توسعه سبب کاهش اثرات تخریبی بر محیط زیست میشود. </a:t>
            </a:r>
            <a:endParaRPr lang="en-US" dirty="0"/>
          </a:p>
          <a:p>
            <a:pPr algn="just"/>
            <a:endParaRPr lang="en-US" dirty="0"/>
          </a:p>
        </p:txBody>
      </p:sp>
    </p:spTree>
    <p:extLst>
      <p:ext uri="{BB962C8B-B14F-4D97-AF65-F5344CB8AC3E}">
        <p14:creationId xmlns:p14="http://schemas.microsoft.com/office/powerpoint/2010/main" val="406761073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 y="0"/>
            <a:ext cx="12192001" cy="1180618"/>
          </a:xfrm>
        </p:spPr>
        <p:txBody>
          <a:bodyPr/>
          <a:lstStyle/>
          <a:p>
            <a:pPr algn="ctr" rtl="1"/>
            <a:r>
              <a:rPr lang="fa-IR" b="1" i="1" dirty="0" smtClean="0">
                <a:solidFill>
                  <a:srgbClr val="C00000"/>
                </a:solidFill>
              </a:rPr>
              <a:t>اثرات رشد اقتصادی</a:t>
            </a:r>
            <a:endParaRPr lang="en-US" b="1" i="1" dirty="0">
              <a:solidFill>
                <a:srgbClr val="C00000"/>
              </a:solidFill>
            </a:endParaRPr>
          </a:p>
        </p:txBody>
      </p:sp>
      <p:graphicFrame>
        <p:nvGraphicFramePr>
          <p:cNvPr id="15" name="Diagram 14"/>
          <p:cNvGraphicFramePr/>
          <p:nvPr>
            <p:extLst>
              <p:ext uri="{D42A27DB-BD31-4B8C-83A1-F6EECF244321}">
                <p14:modId xmlns:p14="http://schemas.microsoft.com/office/powerpoint/2010/main" val="3851518538"/>
              </p:ext>
            </p:extLst>
          </p:nvPr>
        </p:nvGraphicFramePr>
        <p:xfrm>
          <a:off x="100014" y="1571624"/>
          <a:ext cx="11958636" cy="6157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03593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50" y="0"/>
            <a:ext cx="10515600" cy="740781"/>
          </a:xfrm>
        </p:spPr>
        <p:txBody>
          <a:bodyPr/>
          <a:lstStyle/>
          <a:p>
            <a:pPr algn="ctr"/>
            <a:r>
              <a:rPr lang="fa-IR" b="1" i="1" dirty="0" smtClean="0">
                <a:solidFill>
                  <a:srgbClr val="C00000"/>
                </a:solidFill>
              </a:rPr>
              <a:t>اثرات زیست محیطی و جمعیت</a:t>
            </a:r>
            <a:endParaRPr lang="en-US" b="1" i="1" dirty="0">
              <a:solidFill>
                <a:srgbClr val="C00000"/>
              </a:solidFill>
            </a:endParaRPr>
          </a:p>
        </p:txBody>
      </p:sp>
      <p:sp>
        <p:nvSpPr>
          <p:cNvPr id="3" name="Content Placeholder 2"/>
          <p:cNvSpPr>
            <a:spLocks noGrp="1"/>
          </p:cNvSpPr>
          <p:nvPr>
            <p:ph idx="1"/>
          </p:nvPr>
        </p:nvSpPr>
        <p:spPr>
          <a:xfrm>
            <a:off x="254643" y="740780"/>
            <a:ext cx="11937357" cy="6117219"/>
          </a:xfrm>
        </p:spPr>
        <p:txBody>
          <a:bodyPr/>
          <a:lstStyle/>
          <a:p>
            <a:pPr algn="r"/>
            <a:r>
              <a:rPr lang="fa-IR" dirty="0" smtClean="0"/>
              <a:t>یکی دیگر از از عوامل آلوده کننده ی محیط زیست جمعیت می باشد  چون با افزایش جمعیت تقاضا برای زمین کشاورزی ، منابع انرژی ، منابع آبی ... افزایش  می یابد وباعث از بین رفتن جنگل ه و مراتع ، کاهش حاصل خیزی زمین های کشاورزی وآلودگی محیط زیست را در پی دارد که دراین مورد محققان این امر را بااستفاده از آماروداده های سری زمانی و مقطعی تعدادی از کشورهای توسعه یافته در سطح جهان بررسی کرده اندکه نتیجه تحقیقات نشان می دهد که عامل انسانی ورشد جمعیت از عوامل مهم افزایش آلودگی زیست محیطی می باشد.</a:t>
            </a:r>
          </a:p>
          <a:p>
            <a:pPr algn="r"/>
            <a:r>
              <a:rPr lang="fa-IR" dirty="0" smtClean="0"/>
              <a:t>در این رابطه دو دیدگاه وجود دارد </a:t>
            </a:r>
            <a:endParaRPr lang="en-US" dirty="0"/>
          </a:p>
        </p:txBody>
      </p:sp>
      <p:graphicFrame>
        <p:nvGraphicFramePr>
          <p:cNvPr id="4" name="Diagram 3"/>
          <p:cNvGraphicFramePr/>
          <p:nvPr>
            <p:extLst>
              <p:ext uri="{D42A27DB-BD31-4B8C-83A1-F6EECF244321}">
                <p14:modId xmlns:p14="http://schemas.microsoft.com/office/powerpoint/2010/main" val="2618219556"/>
              </p:ext>
            </p:extLst>
          </p:nvPr>
        </p:nvGraphicFramePr>
        <p:xfrm>
          <a:off x="254643" y="3715473"/>
          <a:ext cx="11646845" cy="3055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414755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028" y="446148"/>
            <a:ext cx="10515600" cy="5283320"/>
          </a:xfrm>
        </p:spPr>
        <p:txBody>
          <a:bodyPr>
            <a:normAutofit/>
          </a:bodyPr>
          <a:lstStyle/>
          <a:p>
            <a:pPr algn="just"/>
            <a:r>
              <a:rPr lang="fa-IR" dirty="0" smtClean="0"/>
              <a:t>در این مورد دتیز و رونا مطالعاتی انجام دادند که نتیجه مطالعات نشان داد که کشش انتشار گاز دی اکسیدکربن مصرف انرژی نزدیک یک است وبا افزایش جمعیت میزان انتشار گاز دی اکسید کربن افزایش می یابد . در مطالعات تول و عالم و انگ نیز نشان داده اند که با افزایش جمعیت انتشار گاز دی اکسید کربن افزایش می یابد.</a:t>
            </a:r>
            <a:br>
              <a:rPr lang="fa-IR" dirty="0" smtClean="0"/>
            </a:br>
            <a:endParaRPr lang="en-US" dirty="0"/>
          </a:p>
        </p:txBody>
      </p:sp>
    </p:spTree>
    <p:extLst>
      <p:ext uri="{BB962C8B-B14F-4D97-AF65-F5344CB8AC3E}">
        <p14:creationId xmlns:p14="http://schemas.microsoft.com/office/powerpoint/2010/main" val="2142555975"/>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6501"/>
          </a:xfrm>
        </p:spPr>
        <p:txBody>
          <a:bodyPr/>
          <a:lstStyle/>
          <a:p>
            <a:pPr algn="ctr"/>
            <a:r>
              <a:rPr lang="fa-IR" b="1" i="1" dirty="0" smtClean="0">
                <a:solidFill>
                  <a:srgbClr val="C00000"/>
                </a:solidFill>
              </a:rPr>
              <a:t>مصرف انرژی و سرمایه گاری  و محیط زیست</a:t>
            </a:r>
            <a:endParaRPr lang="en-US" b="1" i="1" dirty="0">
              <a:solidFill>
                <a:srgbClr val="C00000"/>
              </a:solidFill>
            </a:endParaRPr>
          </a:p>
        </p:txBody>
      </p:sp>
      <p:sp>
        <p:nvSpPr>
          <p:cNvPr id="3" name="Content Placeholder 2"/>
          <p:cNvSpPr>
            <a:spLocks noGrp="1"/>
          </p:cNvSpPr>
          <p:nvPr>
            <p:ph idx="1"/>
          </p:nvPr>
        </p:nvSpPr>
        <p:spPr>
          <a:xfrm>
            <a:off x="405114" y="1387373"/>
            <a:ext cx="11921923" cy="5372242"/>
          </a:xfrm>
        </p:spPr>
        <p:txBody>
          <a:bodyPr/>
          <a:lstStyle/>
          <a:p>
            <a:pPr algn="just" rtl="1"/>
            <a:r>
              <a:rPr lang="fa-IR" dirty="0" smtClean="0"/>
              <a:t> از جمله متغیرهای مهم اقتصادی که امروزه تاثیر به سزایی در جریان رشد اقتصادی کشورها دارند مصرف انرژی وسرمایه گذاری است .مصرف انرژی به عنوان یکی از شاخصه های مهم در تولید اگر از نظر زیست محیطی کارایی لازم را نداشته باشد دستیابی به توسعه پایدار را دچار مشکل می کند و از سوی دیگر بهبود عامل سرمایه به عنوان محرک رشداقتصاد باعث افزایش حجم فعالیت های اقتصادی ونهایتا رشداقتصادی می شود</a:t>
            </a:r>
          </a:p>
          <a:p>
            <a:pPr algn="just" rtl="1"/>
            <a:r>
              <a:rPr lang="fa-IR" dirty="0" smtClean="0"/>
              <a:t>براساس مطالعات انجام شده به طور کلی تاثیر سرمایه گذاری برمیزان تخریب محیط زیست را می توان در دو رویکرد خلاثه کرد.</a:t>
            </a:r>
          </a:p>
          <a:p>
            <a:pPr algn="just" rtl="1"/>
            <a:r>
              <a:rPr lang="fa-IR" dirty="0" smtClean="0"/>
              <a:t>1-بهبود و رشد عامل سرمایه باعث افزایش حجم فعالیت های اقتصادی می شود که منجر به افزایش مصرف انرژی ونهایتا اتشار آلاینده ها می شود.</a:t>
            </a:r>
          </a:p>
          <a:p>
            <a:pPr algn="just" rtl="1"/>
            <a:r>
              <a:rPr lang="fa-IR" dirty="0" smtClean="0"/>
              <a:t>2-سرمایه گذاری باعث ایجاد تکنیکی گردیده وتکنولوژی های سازگار با محیط زیست که از آلاینده های کمتری برخوردر هستند جایگزین تکنولوژی مخرب و آلایندهای می شود.</a:t>
            </a:r>
            <a:endParaRPr lang="en-US" dirty="0"/>
          </a:p>
        </p:txBody>
      </p:sp>
    </p:spTree>
    <p:extLst>
      <p:ext uri="{BB962C8B-B14F-4D97-AF65-F5344CB8AC3E}">
        <p14:creationId xmlns:p14="http://schemas.microsoft.com/office/powerpoint/2010/main" val="209313361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تجارت و محیط زیست</a:t>
            </a:r>
            <a:endParaRPr lang="en-US" b="1" i="1"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lgn="just" rtl="1"/>
            <a:r>
              <a:rPr lang="fa-IR" dirty="0" smtClean="0"/>
              <a:t>در این زمینه دو دیدگاه وجود دارد .</a:t>
            </a:r>
          </a:p>
          <a:p>
            <a:pPr algn="just" rtl="1"/>
            <a:r>
              <a:rPr lang="fa-IR" dirty="0" smtClean="0"/>
              <a:t>1)افزایش وآزادسازی تجارت اثرات زیان بار برشرایط محیط زمین خواهد داشت اولین نگرانی آن ها این است که تجارت آزاد در شرایطی که کشورها برای کاهش هزینه های مضرات زیست محیطی اقدام مقررات زدایی رقابتی می کند که باعث افت کلی استانداردهای زیست محیطی می شود.</a:t>
            </a:r>
          </a:p>
          <a:p>
            <a:pPr algn="just" rtl="1"/>
            <a:r>
              <a:rPr lang="fa-IR" dirty="0" smtClean="0"/>
              <a:t>2)این دیدگاه معتقد است که تجارت آزاد از طریق تخصیص و مصرف کارآمدتر منابع به کشورها اجازه می دهد در تولید کالا و خدماتی که در آن ها دارای مزیت نسبی هستند تخصص یافته و میزان تولید را به ازای سطوح مشخص انرژی و مواد حداکثر کنند.</a:t>
            </a:r>
          </a:p>
          <a:p>
            <a:pPr algn="just" rtl="1"/>
            <a:r>
              <a:rPr lang="fa-IR" dirty="0" smtClean="0"/>
              <a:t>براساس دیدگاه بسیاری از متخصصان اقتصاد محیط زیست وجود رابطه بین درآمد سرانه وشاخص های تخریب  محیط به صورت منحنی کوزنتس قابل استدلال است است یعنی در مراحل اولیه فرآیند صنعتی شدن بدلیل استفاده از منابع طبیعی و انرژی برای رسیدن به رشد اقتصادی انتشار آلودگی افزایش می یابد و بعد از رسیدن اقتصاد به سطح معینی از درآمد و سازمان ها و نهادهای دوستدار محیط زیست با وضع قوانین ومقررات واز یک سو با توجه به توانایی مالی بنگاه های اقتصادی برای تامین مالی هزینه های مرتبط با تغییر فناوری به سمت فناوری محیط زیست شاخص های آلودگی راکاهش می دهد.</a:t>
            </a:r>
            <a:endParaRPr lang="en-US" dirty="0"/>
          </a:p>
        </p:txBody>
      </p:sp>
    </p:spTree>
    <p:extLst>
      <p:ext uri="{BB962C8B-B14F-4D97-AF65-F5344CB8AC3E}">
        <p14:creationId xmlns:p14="http://schemas.microsoft.com/office/powerpoint/2010/main" val="344277544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496</TotalTime>
  <Words>1405</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Calibri</vt:lpstr>
      <vt:lpstr>Calibri Light</vt:lpstr>
      <vt:lpstr>Tahoma</vt:lpstr>
      <vt:lpstr>Times New Roman</vt:lpstr>
      <vt:lpstr>Trebuchet MS</vt:lpstr>
      <vt:lpstr>Wingdings 3</vt:lpstr>
      <vt:lpstr>Office Theme</vt:lpstr>
      <vt:lpstr>Facet</vt:lpstr>
      <vt:lpstr>تاثیر جمعیت ، رشد اقتصادی ، فعالیت های اقتصادی وصنعتی تجارت بر الودگی محیط زیست</vt:lpstr>
      <vt:lpstr>مقدمه</vt:lpstr>
      <vt:lpstr>اقتصاد و محیط زیست </vt:lpstr>
      <vt:lpstr>رشد اقتصادی واثرات زیست محیطی</vt:lpstr>
      <vt:lpstr>اثرات رشد اقتصادی</vt:lpstr>
      <vt:lpstr>اثرات زیست محیطی و جمعیت</vt:lpstr>
      <vt:lpstr>در این مورد دتیز و رونا مطالعاتی انجام دادند که نتیجه مطالعات نشان داد که کشش انتشار گاز دی اکسیدکربن مصرف انرژی نزدیک یک است وبا افزایش جمعیت میزان انتشار گاز دی اکسید کربن افزایش می یابد . در مطالعات تول و عالم و انگ نیز نشان داده اند که با افزایش جمعیت انتشار گاز دی اکسید کربن افزایش می یابد. </vt:lpstr>
      <vt:lpstr>مصرف انرژی و سرمایه گاری  و محیط زیست</vt:lpstr>
      <vt:lpstr>تجارت و محیط زیست</vt:lpstr>
      <vt:lpstr>PowerPoint Presentation</vt:lpstr>
      <vt:lpstr>روش تحقیق</vt:lpstr>
      <vt:lpstr>نتیجه گیری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71</dc:creator>
  <cp:lastModifiedBy>mostolizadeh</cp:lastModifiedBy>
  <cp:revision>51</cp:revision>
  <dcterms:created xsi:type="dcterms:W3CDTF">2019-11-23T10:06:41Z</dcterms:created>
  <dcterms:modified xsi:type="dcterms:W3CDTF">2020-01-22T07:52:18Z</dcterms:modified>
</cp:coreProperties>
</file>