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60" r:id="rId3"/>
    <p:sldId id="271" r:id="rId4"/>
    <p:sldId id="272" r:id="rId5"/>
    <p:sldId id="257" r:id="rId6"/>
    <p:sldId id="258" r:id="rId7"/>
    <p:sldId id="259" r:id="rId8"/>
    <p:sldId id="262" r:id="rId9"/>
    <p:sldId id="275" r:id="rId10"/>
    <p:sldId id="263" r:id="rId11"/>
    <p:sldId id="264" r:id="rId12"/>
    <p:sldId id="265" r:id="rId13"/>
    <p:sldId id="266" r:id="rId14"/>
    <p:sldId id="268" r:id="rId15"/>
    <p:sldId id="273" r:id="rId16"/>
    <p:sldId id="269" r:id="rId17"/>
    <p:sldId id="270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444475E-6AA3-48BD-967B-A30FDB2BB9D7}" type="datetimeFigureOut">
              <a:rPr lang="fa-IR" smtClean="0"/>
              <a:t>28/09/1441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8AF281C-24EC-447F-A945-E33A9ED662E9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79789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699CB88-5E1A-4FAC-892A-60949ACB1F6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699CB88-5E1A-4FAC-892A-60949ACB1F6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699CB88-5E1A-4FAC-892A-60949ACB1F6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699CB88-5E1A-4FAC-892A-60949ACB1F6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699CB88-5E1A-4FAC-892A-60949ACB1F6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699CB88-5E1A-4FAC-892A-60949ACB1F6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699CB88-5E1A-4FAC-892A-60949ACB1F6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699CB88-5E1A-4FAC-892A-60949ACB1F6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699CB88-5E1A-4FAC-892A-60949ACB1F6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vindicators.org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28662" y="285728"/>
            <a:ext cx="6500858" cy="1399032"/>
          </a:xfrm>
        </p:spPr>
        <p:txBody>
          <a:bodyPr/>
          <a:lstStyle/>
          <a:p>
            <a:pPr algn="r"/>
            <a:r>
              <a:rPr lang="fa-IR" dirty="0" smtClean="0">
                <a:ln>
                  <a:noFill/>
                </a:ln>
                <a:solidFill>
                  <a:srgbClr val="00B050"/>
                </a:solidFill>
                <a:effectLst/>
                <a:cs typeface="B Titr" pitchFamily="2" charset="-78"/>
              </a:rPr>
              <a:t>شتاب بخشیدن به توسعه</a:t>
            </a:r>
            <a:endParaRPr lang="fa-IR" dirty="0">
              <a:ln>
                <a:noFill/>
              </a:ln>
              <a:solidFill>
                <a:srgbClr val="00B050"/>
              </a:solidFill>
              <a:effectLst/>
              <a:cs typeface="B Titr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31684" y="2937819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800" dirty="0" smtClean="0">
                <a:cs typeface="B Nazanin" panose="00000400000000000000" pitchFamily="2" charset="-78"/>
              </a:rPr>
              <a:t>مهرداد زاغی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620" y="3726813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400" dirty="0" smtClean="0">
                <a:cs typeface="B Nazanin" panose="00000400000000000000" pitchFamily="2" charset="-78"/>
              </a:rPr>
              <a:t>رضا ادیبی نیا</a:t>
            </a: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59876" y="2672045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 smtClean="0">
                <a:cs typeface="B Nazanin" panose="00000400000000000000" pitchFamily="2" charset="-78"/>
              </a:rPr>
              <a:t>کاری از :</a:t>
            </a:r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9792" y="5287648"/>
            <a:ext cx="43204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200" dirty="0" smtClean="0">
                <a:cs typeface="B Nazanin" panose="00000400000000000000" pitchFamily="2" charset="-78"/>
              </a:rPr>
              <a:t>استاد مربوطه : دکتر سید محمد مستولی زاده </a:t>
            </a:r>
            <a:endParaRPr lang="en-US" sz="2200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20688"/>
            <a:ext cx="82089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solidFill>
                  <a:schemeClr val="accent1"/>
                </a:solidFill>
                <a:cs typeface="B Nazanin" panose="00000400000000000000" pitchFamily="2" charset="-78"/>
              </a:rPr>
              <a:t>زیرساخت ها :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شامل ساختارهای فیزیکی و تشکیلات اساسی و تسهیلات لازم برای توسعه اقتصاد و جوامع است . سرمایه گذاری در زیرساخت ها نیازمند مخارج مالی بسیار بزرگ ، غیر قابل تقسیم و نگه داری منظم است .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سرمایه گذاری احتیاطی در زیرساخت های انرژی و حمل و نقل  میتواند تاثیر مهمی بر پایداری زیست محیطی از طریق تضمین انتشار کمتر آلاینده ها و کارایی بیشتر و مقاومت در برابر تغییر اقلیم داشته باشد.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تامین مالی زیرساخت ها در کشورهای در حال توسعه با ریسک و نا اطمینانی  و همینطور در مواجه با سیاست های بی ثبات کلان و سلیقه ای مقامات همراه است . </a:t>
            </a:r>
            <a:endParaRPr lang="en-US" sz="2000" dirty="0" smtClean="0">
              <a:cs typeface="B Nazanin" panose="000004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3284984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توسعه زیرساخت بر رشد اقتصادی ، رفاه ، تولید ، بهره وری نیروی کار ، رقابت پذیری ، نابرابری درآمد اثر مستقیم دارد.</a:t>
            </a:r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4221088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1.زیرساخت های تولیدی و اقتصادی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2.زیرساخت های اجتماعی  شامل آموزش سلامت و فرهنگ</a:t>
            </a:r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5576" y="5363344"/>
            <a:ext cx="7632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2000" dirty="0">
                <a:cs typeface="B Nazanin" panose="00000400000000000000" pitchFamily="2" charset="-78"/>
              </a:rPr>
              <a:t>در ارزیابی وابستگی بین زیرساخت ها و رشد اقتصادی در ژاپن نتیجه این شد که سرمایه گذاری در زیرساخت ها در مناطق شهری بر کاهش نابرابری های درآمدی تاثیر دارد .</a:t>
            </a:r>
            <a:endParaRPr lang="en-US" sz="2000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347864" y="476672"/>
            <a:ext cx="2285708" cy="65305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>
              <a:cs typeface="B Nazanin" panose="000004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300192" y="1412776"/>
            <a:ext cx="2285708" cy="65305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>
              <a:cs typeface="B Nazanin" panose="00000400000000000000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95536" y="1412776"/>
            <a:ext cx="2285708" cy="65305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>
              <a:cs typeface="B Nazanin" panose="000004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95536" y="3429000"/>
            <a:ext cx="2285708" cy="65305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>
              <a:cs typeface="B Nazanin" panose="00000400000000000000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392583" y="5373216"/>
            <a:ext cx="2285708" cy="65305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>
              <a:cs typeface="B Nazanin" panose="00000400000000000000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300192" y="3429000"/>
            <a:ext cx="2285708" cy="65305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>
              <a:cs typeface="B Nazanin" panose="00000400000000000000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392583" y="3443802"/>
            <a:ext cx="2285708" cy="65305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>
              <a:cs typeface="B Nazanin" panose="000004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79912" y="587908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 smtClean="0">
                <a:solidFill>
                  <a:srgbClr val="002060"/>
                </a:solidFill>
                <a:cs typeface="B Nazanin" panose="00000400000000000000" pitchFamily="2" charset="-78"/>
              </a:rPr>
              <a:t>زیر ساخت ها</a:t>
            </a:r>
            <a:endParaRPr lang="en-US" sz="2000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94455" y="1554639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 smtClean="0">
                <a:solidFill>
                  <a:srgbClr val="002060"/>
                </a:solidFill>
                <a:cs typeface="B Nazanin" panose="00000400000000000000" pitchFamily="2" charset="-78"/>
              </a:rPr>
              <a:t>منافع خانوارها</a:t>
            </a:r>
            <a:endParaRPr lang="en-US" sz="2000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94455" y="3542628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 smtClean="0">
                <a:solidFill>
                  <a:srgbClr val="002060"/>
                </a:solidFill>
                <a:cs typeface="B Nazanin" panose="00000400000000000000" pitchFamily="2" charset="-78"/>
              </a:rPr>
              <a:t>بهبود رفاه</a:t>
            </a:r>
            <a:endParaRPr lang="en-US" sz="2000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34819" y="3585515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 smtClean="0">
                <a:solidFill>
                  <a:srgbClr val="002060"/>
                </a:solidFill>
                <a:cs typeface="B Nazanin" panose="00000400000000000000" pitchFamily="2" charset="-78"/>
              </a:rPr>
              <a:t>توسعه بازارها</a:t>
            </a:r>
            <a:endParaRPr lang="en-US" sz="2000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34075" y="5499690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 smtClean="0">
                <a:solidFill>
                  <a:srgbClr val="002060"/>
                </a:solidFill>
                <a:cs typeface="B Nazanin" panose="00000400000000000000" pitchFamily="2" charset="-78"/>
              </a:rPr>
              <a:t>رشد اقتصادی</a:t>
            </a:r>
            <a:endParaRPr lang="en-US" sz="2000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76256" y="1554639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 smtClean="0">
                <a:solidFill>
                  <a:srgbClr val="002060"/>
                </a:solidFill>
                <a:cs typeface="B Nazanin" panose="00000400000000000000" pitchFamily="2" charset="-78"/>
              </a:rPr>
              <a:t>منافع بنگاه</a:t>
            </a:r>
            <a:endParaRPr lang="en-US" sz="2000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643172" y="3538492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 smtClean="0">
                <a:solidFill>
                  <a:srgbClr val="002060"/>
                </a:solidFill>
                <a:cs typeface="B Nazanin" panose="00000400000000000000" pitchFamily="2" charset="-78"/>
              </a:rPr>
              <a:t>کاهش هزینه ها</a:t>
            </a:r>
            <a:endParaRPr lang="en-US" sz="2000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cxnSp>
        <p:nvCxnSpPr>
          <p:cNvPr id="24" name="Straight Arrow Connector 23"/>
          <p:cNvCxnSpPr>
            <a:stCxn id="9" idx="1"/>
          </p:cNvCxnSpPr>
          <p:nvPr/>
        </p:nvCxnSpPr>
        <p:spPr>
          <a:xfrm flipH="1">
            <a:off x="2195736" y="803202"/>
            <a:ext cx="1152128" cy="465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6" idx="3"/>
          </p:cNvCxnSpPr>
          <p:nvPr/>
        </p:nvCxnSpPr>
        <p:spPr>
          <a:xfrm>
            <a:off x="5796136" y="787963"/>
            <a:ext cx="1008112" cy="477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" idx="2"/>
            <a:endCxn id="14" idx="0"/>
          </p:cNvCxnSpPr>
          <p:nvPr/>
        </p:nvCxnSpPr>
        <p:spPr>
          <a:xfrm>
            <a:off x="7443046" y="2065835"/>
            <a:ext cx="0" cy="13631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2"/>
            <a:endCxn id="12" idx="0"/>
          </p:cNvCxnSpPr>
          <p:nvPr/>
        </p:nvCxnSpPr>
        <p:spPr>
          <a:xfrm>
            <a:off x="1538390" y="2065835"/>
            <a:ext cx="0" cy="13631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1722547" y="2204864"/>
            <a:ext cx="1670036" cy="1008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5364088" y="2207698"/>
            <a:ext cx="1656184" cy="10819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8" idx="3"/>
          </p:cNvCxnSpPr>
          <p:nvPr/>
        </p:nvCxnSpPr>
        <p:spPr>
          <a:xfrm>
            <a:off x="2838671" y="3742683"/>
            <a:ext cx="509193" cy="12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707893" y="3725701"/>
            <a:ext cx="509193" cy="12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5761397" y="3985625"/>
            <a:ext cx="4556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5796136" y="4293096"/>
            <a:ext cx="1512168" cy="1080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 flipV="1">
            <a:off x="1722547" y="4246072"/>
            <a:ext cx="1552191" cy="1338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65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76672"/>
            <a:ext cx="842493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solidFill>
                  <a:schemeClr val="accent1"/>
                </a:solidFill>
                <a:cs typeface="B Nazanin" panose="00000400000000000000" pitchFamily="2" charset="-78"/>
              </a:rPr>
              <a:t>چارچوب حقوقی و عدالت :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قوانین به شکل گیری جوامع کمک می کنند و بویژه بر ماهیت روابط بین شهروندان با یکدیگر و با دولت هایشان اثر می گذارند .چارچوب های حقوقی شامل نظام های قوانین و مقررات ، هنجارهایی که انها را القا می کند و روش های داوری و اجرای انهاست .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حاکمیت قانون فرایندهای توسعه را از طریق وضع قوانین و مقررات و اجرای آن ها شکل می دهد .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حاکمیت قانون می تواند دسترسی به خدمات ارائه شده را با تخصیص مجدد حقوق،امتیازات،وظائف و مسئولیت ها و قدرت ها بهبود بخشد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مقررات علیه توسعه : قوانین و مقررات در هر بخش از فعالیت های اقتصادی بیانگر نگاه دولت به آن بخش و اهدافی  است که از جهت میزان و سرعت توسعه در آن بخش از سوی دولت پیگیری می شود .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شاخص قوانین و مقررات داخلی : با توجه به مبالغ سنگین سرمایه گذاری پروژه ها یکی از تاثیرگذارترین شاخص ها در تعیین میزان ریسک پذیری است. بنابراین سرمایه گذاری خارجی در ایران محدود بوده و موجب فرار سرمایه گذارهای داخلی هم می شود .  بعنوان مثال قانون برنامه 4 توسعه  به موضوع عملیات ارزی و قراردادهای بین المللی اشاره دارد : عملیات تامین ارزی کلیه قراردادها باید با هماهنگی بانک مرکزی انجام شود. چنین بندی می تواند تفاسیر متعددی داشته باشد . منظور از هماهنگی دخالت بانک مرکزی در قراردادهاست.</a:t>
            </a:r>
            <a:endParaRPr lang="en-US" sz="2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0068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88640"/>
            <a:ext cx="777686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solidFill>
                  <a:schemeClr val="accent1"/>
                </a:solidFill>
                <a:cs typeface="B Nazanin" panose="00000400000000000000" pitchFamily="2" charset="-78"/>
              </a:rPr>
              <a:t>منازعه ، صلح و ثبات :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صلح و ثبات و حاکمیت از الزامات توسعه هستند . جنگ و منازعه ، توسعه را هم از طریق کشتار و تخریب و هم از طریق تضعیف توسعه با نابودی و انهدام زیر ساخت ها ، نهادها و انسجام اجتماعی وارونه می کند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منازعات و جنگ ها همچنین بر ارقام امید به زندگی اثر گذارند چرا که به عنوان مثال یک جنگ داخلی شاخص امید به زندگی  نیجریه از 46 سالگی به 51 سالگی رسید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همان طور که گزارش توسعه جهانی  در سال 2011 با عنوان منازعه ، امنیت و توسعه اشاره می کند ، جایی که توسعه موفقیت آمیز باشد ، کشورها به طور فزاینده از منازعات خشن ، امین شده و این امنیت ، توسعه بعدی را آسان تر می کند , اما جایی که توسعه شکست می خورد کشور ها با خطر بالایی از گرفتار شدن در یک دام منازعه مواجه هستند که در ان جنگ ، اقتصاد را در هم می شکند و خطر جنگ بعدی را افزایش می دهد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دولت های شکننده عموما در وضعیت های پسا-منازعه ایجاد می شوند  . یعنی زمانی که ظرفیت مدیریت دولت ها مشخصا ضعیف و پایین است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رابطه بین اعتراض سیاسی و صلح : تصور می شود توسعه سیاسی از طریق تاسیس نهادهای دموکراتیک که اعتراضات عمومی و نیز نظارت و توازن با قوه مجریه را تضمین می کنند به ثبات اجتماعی می انجامد . اما حکومت های دموکراتیک ، جنگ ها را علیه حکومت های ضعیف تر ، به خدمت گرفته اند مانند مداخلات امریکا در ویتنام ، و یا دخالت فرانسه در الجزایر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کشورهای تازه به استقلال رسیده – جنبش های جدایی طلبانه و استقلال طلبی از این دست هستند .</a:t>
            </a:r>
          </a:p>
          <a:p>
            <a:pPr algn="r"/>
            <a:endParaRPr lang="en-US" sz="2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7326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48680"/>
            <a:ext cx="83529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باورهای قومی و دینی از عوامل کلیدی ایجاد منازعه در بین ملت ها هستند .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به طور مثال در کشورهای آفریقایی و خاورمیانه این مسئله به وضوح دیده می شود که این امر کاملا می تواند با توسعه نیافتگی این کشور ها ارتباط داشته باشد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اما این منازعات و جنگ ها تنها به سود کشورهای توسعه یافته تر و تولید کننده تسلیحات جنگی خواهد بود که به دنبال بازار های جدید برای فروش محصولات مازاد خود هستند . بنظر می رسد با تمام قوانین بین المللی و پا در میانی سازمان ملل باز هم قدرت برتر در دست چنین کشورهایی است و فعلا خبری از ثبات و صلح نخواهد بود . </a:t>
            </a:r>
            <a:endParaRPr lang="en-US" sz="2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010390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07904" y="188640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cs typeface="B Nazanin" panose="00000400000000000000" pitchFamily="2" charset="-78"/>
              </a:rPr>
              <a:t>حال به طور خلاصه به بررسی دو شاخص سیاسی و اجتماعی میپردازیم :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692696"/>
            <a:ext cx="84969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solidFill>
                  <a:schemeClr val="accent1"/>
                </a:solidFill>
                <a:cs typeface="B Nazanin" panose="00000400000000000000" pitchFamily="2" charset="-78"/>
              </a:rPr>
              <a:t>توسعه اجتماعی :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1.توسعه اجتماعی به عنوان توسعه شاخص های رفاه اجتماعی و کیفیت زندگی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2.توسعه اجتماعی به عنوان پیامد ها یا کاربردهای برگرفته و مشتقات مفهوم اجتماعی که باز هم ارتقای سطح زندگی افراد کیفیت زندگی مردم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3.توسعه اجتماعی به عنوان نتایج مطلوب اجتماعی مثل مشارکت در جهت توسعه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شاخص های توسعه اجتماعی :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1.شرایط زندگی بهداشت و تامین اجتماعی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2.جنبه اطلاعاتی و فرهنگی : سواد و آموزش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3.برخی از پدیده های اجتماعی نظیر مشارکت و نرخ اجتماعی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1600" y="3555018"/>
            <a:ext cx="7776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solidFill>
                  <a:schemeClr val="accent1"/>
                </a:solidFill>
                <a:cs typeface="B Nazanin" panose="00000400000000000000" pitchFamily="2" charset="-78"/>
              </a:rPr>
              <a:t>توسعه سیاسی :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وجود منابع غنی در کشور اما نبود ثبات سیاسی در بیشتر کشورهای توسعه نیافته معضل اصلی این کشورهاست. بسیاری ازین کشورها ها در دوران پسااستعمار قرار دارند و به دنبال آزادی و استقلال سیاسی در کار تاسیس و استقرار دولت ها ی با ثبات ملی ناکام مانده اند . در حال حاضر یکی از پیش شرط های اساسی بازسازی اقتصادی و توسعه داشتن ثبات سیاسی است به بیان دیگر مشکل نظام سیاسی و اجرایی کشورها در نبود یا کمبود منابع مورد نیاز برای توسعه اقتصادی نبوده بلکه این وضعیت تا حدودی ناشی از پراکندگی و گسیستگی اجتماعی و سیاسی خواسته های مردم این جوامع است . درشرایطی که زمینه هویت مشترک وجود نداشته باشد و ارزش های اجتماعی یا فرهنگی مشترکی به دست نیامده باشد هیچ حکومتی امکان بقا ندارد.</a:t>
            </a:r>
            <a:endParaRPr lang="en-US" sz="2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91231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84249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ر</a:t>
            </a:r>
            <a:r>
              <a:rPr lang="fa-IR" sz="2000" dirty="0" smtClean="0">
                <a:solidFill>
                  <a:schemeClr val="accent1"/>
                </a:solidFill>
                <a:cs typeface="B Nazanin" panose="00000400000000000000" pitchFamily="2" charset="-78"/>
              </a:rPr>
              <a:t>تبه های جهانی و جایگاه ایران در مطالب و عناوین گفته شده: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شاخص ثبات سیاسی: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ایران در رتبه 174 با امتیاز 1.31-  در سال 2018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از 195 کشور که موناکو ،نیوزلند و سنگاپور رتبه های 1 تا 3 هستند و یمن ، افغانستان و سوریه در رتبه های اخر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در سال 2017 ایران در رتبه 164 قرار داشت </a:t>
            </a:r>
          </a:p>
          <a:p>
            <a:pPr algn="r"/>
            <a:endParaRPr lang="fa-IR" sz="2000" dirty="0" smtClean="0">
              <a:cs typeface="B Nazanin" panose="00000400000000000000" pitchFamily="2" charset="-78"/>
            </a:endParaRP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:</a:t>
            </a:r>
            <a:r>
              <a:rPr lang="en-US" sz="2000" dirty="0" smtClean="0">
                <a:cs typeface="B Nazanin" panose="00000400000000000000" pitchFamily="2" charset="-78"/>
              </a:rPr>
              <a:t>Rules of law </a:t>
            </a:r>
            <a:r>
              <a:rPr lang="fa-IR" sz="2000" dirty="0" smtClean="0">
                <a:cs typeface="B Nazanin" panose="00000400000000000000" pitchFamily="2" charset="-78"/>
              </a:rPr>
              <a:t>قوانین و مقررات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ایران در سال 2018 در رتبه 141 و کشورهای فنلاند ، نروژ و سوییس رتبه های 1 تا 3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:</a:t>
            </a:r>
            <a:r>
              <a:rPr lang="en-US" sz="2000" dirty="0" smtClean="0">
                <a:cs typeface="B Nazanin" panose="00000400000000000000" pitchFamily="2" charset="-78"/>
              </a:rPr>
              <a:t>GDP </a:t>
            </a:r>
            <a:r>
              <a:rPr lang="fa-IR" sz="2000" dirty="0" smtClean="0">
                <a:cs typeface="B Nazanin" panose="00000400000000000000" pitchFamily="2" charset="-78"/>
              </a:rPr>
              <a:t>میزان سهم کشاورزی از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ایران در رتبه 74 در سال 2017 و کشورهای سیرالئون . جی باسائو و چاد رتبه های 1 تا 3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سرانه هر نفر در بهداشت :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از 181 کشور ایران در سال 2016 در رتبه 79 و کشورهای آمریکا ، سوییس ، نروژ در رتبه های 1تا 3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ایران در بین سه کشور از نظر عدم مشارکت زنان در اقتصاد قرار دارد که با بیشترین زیان اقتصادی بدلیل عدم مشارکت زنان مواجه شدند . بعد از قطر و عمان با زیان دهی بیش از 33%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رتبه ایران دربیکاری زنان در سال 2019 از 181 کشور رتبه 22 بود . در سال 2018 هم در همین رتبه قرار گرفت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در شاخص شکاف جنسیتی بیان شده : در گزارش سال 2016 از مجموع 144 کشور ایران در رتبه 139 قرار داشت . در بعد مشارکت اقتصادی رتبه 141 ، بعد آموزشی رتبه 94 ، بعد سلامت رتبه 98 ، بعد سیاسی رتبه 136 . نکته قابل توجه حذف شدن یک کشور در سال 2016 است که در این صورت رتبه ایران در سال های قبل تا 2016 تغییر خاصی نکرده .</a:t>
            </a:r>
          </a:p>
        </p:txBody>
      </p:sp>
    </p:spTree>
    <p:extLst>
      <p:ext uri="{BB962C8B-B14F-4D97-AF65-F5344CB8AC3E}">
        <p14:creationId xmlns:p14="http://schemas.microsoft.com/office/powerpoint/2010/main" val="41971679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ایران در بین کشورهای خاورمیانه و شمال آفریقا طبق رتبه بندی جزو 4 کشور اخر بیشترین شکاف جنسیتی قرار دارد .</a:t>
            </a:r>
          </a:p>
          <a:p>
            <a:pPr algn="r"/>
            <a:endParaRPr lang="fa-IR" sz="2000" dirty="0" smtClean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747973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620688"/>
            <a:ext cx="66967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400" dirty="0" smtClean="0">
                <a:cs typeface="B Nazanin" panose="00000400000000000000" pitchFamily="2" charset="-78"/>
              </a:rPr>
              <a:t>منابع :</a:t>
            </a:r>
          </a:p>
          <a:p>
            <a:pPr algn="r"/>
            <a:r>
              <a:rPr lang="fa-IR" sz="2400" dirty="0" smtClean="0">
                <a:cs typeface="B Nazanin" panose="00000400000000000000" pitchFamily="2" charset="-78"/>
              </a:rPr>
              <a:t>سایت ها : </a:t>
            </a:r>
          </a:p>
          <a:p>
            <a:pPr algn="r"/>
            <a:r>
              <a:rPr lang="en-US" sz="2400" dirty="0" smtClean="0">
                <a:cs typeface="B Nazanin" panose="00000400000000000000" pitchFamily="2" charset="-78"/>
                <a:hlinkClick r:id="rId2"/>
              </a:rPr>
              <a:t>www.govindicators.org</a:t>
            </a:r>
            <a:endParaRPr lang="en-US" sz="2400" dirty="0" smtClean="0">
              <a:cs typeface="B Nazanin" panose="00000400000000000000" pitchFamily="2" charset="-78"/>
            </a:endParaRPr>
          </a:p>
          <a:p>
            <a:pPr algn="r"/>
            <a:r>
              <a:rPr lang="en-US" sz="2400" dirty="0" smtClean="0">
                <a:cs typeface="B Nazanin" panose="00000400000000000000" pitchFamily="2" charset="-78"/>
              </a:rPr>
              <a:t>Theglobaleconomy.com</a:t>
            </a:r>
          </a:p>
          <a:p>
            <a:pPr algn="r"/>
            <a:r>
              <a:rPr lang="fa-IR" sz="2400" dirty="0" smtClean="0">
                <a:cs typeface="B Nazanin" panose="00000400000000000000" pitchFamily="2" charset="-78"/>
              </a:rPr>
              <a:t>مقاله ها :</a:t>
            </a:r>
          </a:p>
          <a:p>
            <a:pPr algn="r"/>
            <a:r>
              <a:rPr lang="fa-IR" sz="2400" dirty="0" smtClean="0">
                <a:cs typeface="B Nazanin" panose="00000400000000000000" pitchFamily="2" charset="-78"/>
              </a:rPr>
              <a:t>نقش بهداشت اموزش در رشد اقتصادی کشورهای در حال توسعه حسین مرزبان</a:t>
            </a:r>
          </a:p>
          <a:p>
            <a:pPr algn="r"/>
            <a:r>
              <a:rPr lang="fa-IR" sz="2400" dirty="0" smtClean="0">
                <a:cs typeface="B Nazanin" panose="00000400000000000000" pitchFamily="2" charset="-78"/>
              </a:rPr>
              <a:t>رابطه توسعه اجتماعی و توسعه اقتصادی دکتر میثم موسایی </a:t>
            </a:r>
          </a:p>
          <a:p>
            <a:pPr algn="r"/>
            <a:r>
              <a:rPr lang="fa-IR" sz="2400" dirty="0" smtClean="0">
                <a:cs typeface="B Nazanin" panose="00000400000000000000" pitchFamily="2" charset="-78"/>
              </a:rPr>
              <a:t>دولت توسعه خواه و زمینه های توسعه در ایران سید احمد موثقی</a:t>
            </a:r>
          </a:p>
          <a:p>
            <a:pPr algn="r"/>
            <a:r>
              <a:rPr lang="fa-IR" sz="2400" dirty="0" smtClean="0">
                <a:cs typeface="B Nazanin" panose="00000400000000000000" pitchFamily="2" charset="-78"/>
              </a:rPr>
              <a:t>بررسی اثر زیرساخت ها بر رشد اقتصاد مسعود قربانی</a:t>
            </a:r>
          </a:p>
          <a:p>
            <a:pPr algn="r"/>
            <a:r>
              <a:rPr lang="fa-IR" sz="2400" dirty="0" smtClean="0">
                <a:cs typeface="B Nazanin" panose="00000400000000000000" pitchFamily="2" charset="-78"/>
              </a:rPr>
              <a:t>نقش زنان در توسعه بازارهای مالی ایران و کشورهای منتخب دکتر رویا آل عمران </a:t>
            </a:r>
          </a:p>
          <a:p>
            <a:pPr algn="r"/>
            <a:r>
              <a:rPr lang="fa-IR" sz="2400" dirty="0" smtClean="0">
                <a:cs typeface="B Nazanin" panose="00000400000000000000" pitchFamily="2" charset="-78"/>
              </a:rPr>
              <a:t>کشاورزی و توسعه کشاورزی هوشنگ نظامی </a:t>
            </a:r>
          </a:p>
          <a:p>
            <a:pPr algn="r"/>
            <a:r>
              <a:rPr lang="fa-IR" sz="2400" dirty="0" smtClean="0">
                <a:cs typeface="B Nazanin" panose="00000400000000000000" pitchFamily="2" charset="-78"/>
              </a:rPr>
              <a:t>مقررات علیه توسعه مقاله حقوقی </a:t>
            </a:r>
          </a:p>
          <a:p>
            <a:pPr algn="r"/>
            <a:r>
              <a:rPr lang="fa-IR" sz="2400" dirty="0" smtClean="0">
                <a:cs typeface="B Nazanin" panose="00000400000000000000" pitchFamily="2" charset="-78"/>
              </a:rPr>
              <a:t>توسعه کشاورزی و جایگزینی نفت محمد حسین کریم </a:t>
            </a:r>
          </a:p>
        </p:txBody>
      </p:sp>
    </p:spTree>
    <p:extLst>
      <p:ext uri="{BB962C8B-B14F-4D97-AF65-F5344CB8AC3E}">
        <p14:creationId xmlns:p14="http://schemas.microsoft.com/office/powerpoint/2010/main" val="2543107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836712"/>
            <a:ext cx="84249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400" dirty="0" smtClean="0">
                <a:cs typeface="B Nazanin" panose="00000400000000000000" pitchFamily="2" charset="-78"/>
              </a:rPr>
              <a:t>این اراِئه در مورد مبحث شتاب بخشیدن به توسعه تنظیم شده است اما به دلیل ضرورت این موضوع در کشور ایران توضیحات اولیه در مورد توسعه نیافتگی ایران </a:t>
            </a:r>
            <a:r>
              <a:rPr lang="fa-IR" sz="2400" dirty="0">
                <a:cs typeface="B Nazanin" panose="00000400000000000000" pitchFamily="2" charset="-78"/>
              </a:rPr>
              <a:t>آ</a:t>
            </a:r>
            <a:r>
              <a:rPr lang="fa-IR" sz="2400" dirty="0" smtClean="0">
                <a:cs typeface="B Nazanin" panose="00000400000000000000" pitchFamily="2" charset="-78"/>
              </a:rPr>
              <a:t>مار و ارقام ، جایگاه ایران در جهان و تعریف خلاصه ای از توسعه به شیوه دیگر که صرفا برداشت ما از موضوع بوده را بیان می کنیم و در ادامه به مسائل مهم گفته شده در کتاب و مباحث اضافی که خود در نظر گرفتیم می پردازیم .</a:t>
            </a: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357301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cs typeface="B Nazanin" panose="00000400000000000000" pitchFamily="2" charset="-78"/>
              </a:rPr>
              <a:t>مهرداد زاغی – رضا ادیبی نیا</a:t>
            </a:r>
            <a:endParaRPr lang="en-US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836712"/>
            <a:ext cx="842493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دولت توسعه خواه و زمینه های توسعه در ایران : بنابر آمار های منتشره بانک مرکزی ایران و موسسات بین المللی ایران در حال حاضر از جمله معدود کشورهایی است که سال های متمادی نرخ تورم و بیکاری بالا و دو رقمی داشته است و علارغم برخورداری از منابع طبیعی و غنی طبیعی و انسانی ، نتوانسته نرخ رشد اقتصادی قابل توجهی و حتی ثابت را طی سی سال گذشته داشته باشد . رشد اقتصادی پایین ، اقتصاد وابسته به نفت ، دولت بیش از حد متورم ، عدم رقابت پذیری محصولات تولیدی ، عدم شکل گیری ارتباط با جهان خارج به جز در بخش نفت  ، کسری بودجه آشکار ، نبود نظام حمایت  و تامین اجتماعی گسترده و کارآمد برای حمایت از اقشار کم درآمد جامعه از جمله مشکلاتی است که در این کشور وجود دارد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در تاریخ توسعه شرق آسیا مبحثی پیدا شد به عنوان دولت توسعه خواه به این معنا که شیوه گذار به توسعه اقتصادی از مسیر دخالت موثر و اگاهانه دولت در اقتصاد و هدایت منابع و امکانات کشور در مسیر توسعه صنعتی است . دسترسی دولت به منابع غنی مادی و انسانی شامل نفت و گاز و نیروی انسانی کشور از جمله پشتوانه ها و زمینه هایی است که برای رسیدن به این اهداف نیاز است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سند چشم انداز 20 ساله و ابلاغ سیاست های اصل 44 در کنار برنامه های توسعه 5 ساله نشان از اراده دولت ها در ایران از زمان انقلاب بوده اما ان چه در عمل به وقوع پیوست توسعه اقتصادی را در پی نداشت . مهم ترین دلیل هم ساختار اقتصاد کشور و گسترده شدن دولت ناکارامد در اقتصاد کشور است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نفت و گاز منبع 70 درصد درآمد های صادراتی کشور و 65 درصد کل درآمد  های دولت در دهه اخیر بوده است . مهم ترین مانع توسعه نحوه هزینه کرد درآمدهای نفتی است.</a:t>
            </a:r>
            <a:endParaRPr lang="en-US" sz="2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85623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48680"/>
            <a:ext cx="835292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اختلالات ناشی از دخالت های دولت :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1.اختلال سیاست گذاری شامل پولی ،مالی،ارزی،اعتباری،تجاری،بازار کار و قیمت گذاری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2.اختلال از طریق حمایت های یارانه ای – انحصار در فعالیت اقتصادی و حمایت های تعرفه ای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3. اختلال مالکیت ناشی از مالکیت دولت بر بنگاه های اقتصادی</a:t>
            </a:r>
          </a:p>
          <a:p>
            <a:pPr algn="r"/>
            <a:endParaRPr lang="fa-IR" sz="2000" dirty="0">
              <a:cs typeface="B Nazanin" panose="00000400000000000000" pitchFamily="2" charset="-78"/>
            </a:endParaRP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داشتن تنها برنامه کامل برای توسعه الزاما سبب توسعه اقتصادی نمی شود . اگر هماهنگی و برنامه ریزی در بخش خصوصی با بخش دولتی وجود نداشته باشد و سرمایه گذاری ها برای انجام فعالیت های تولیدی مولد نباشد توسعه امکان پذیر نخواهد بود . با توجه به اثرگذاری خدمات عمومی بر فعالیت بخش خصوصی برنامه های توسعه باید هردو بخش را بر گیرد.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به طور کلی توسعه را این گونه تعریف می کنیم.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1.یک وضعیت مطلوب است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2.رشد پویا و مداوم است</a:t>
            </a:r>
          </a:p>
          <a:p>
            <a:pPr algn="r"/>
            <a:r>
              <a:rPr lang="fa-IR" sz="2000" dirty="0">
                <a:cs typeface="B Nazanin" panose="00000400000000000000" pitchFamily="2" charset="-78"/>
              </a:rPr>
              <a:t>3</a:t>
            </a:r>
            <a:r>
              <a:rPr lang="fa-IR" sz="2000" dirty="0" smtClean="0">
                <a:cs typeface="B Nazanin" panose="00000400000000000000" pitchFamily="2" charset="-78"/>
              </a:rPr>
              <a:t>. تنها اقتصادی نبوده و همه جانبه است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4.هدف دار بوده و محور آن کمال انسان و تعالی جامعه است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امکان دارد ما به یک کشور توسعه یافته با رشد اقتصادی مطلوب برسیم ، سطح تولید هم افزایش پیدا کند اما بر دامنه فقر افزوده شود ، تامین اجتماعی وجود داشته باشد ، توزیع درآمد و ثروت ناعادلانه تر شود اما تکیه بیش از حد بر بهبود شاخص های توسعه اجتماعی به دلیل هزینه های بالای باعث کندی رشد اقتصادی در برخی کشورها می شود .</a:t>
            </a:r>
          </a:p>
          <a:p>
            <a:pPr algn="r"/>
            <a:endParaRPr lang="fa-IR" sz="2000" dirty="0" smtClean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66320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214290"/>
            <a:ext cx="80010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تنوع تجربه های توسعه مسیرهای در دسترس متفاوتی را در روبروی کشور های به دنبال توسعه قرار می دهد. توسعه نیازمند عزم و اراده و فداکردن منافع کوتاه مدت در برابر منافع بلندمدت است.</a:t>
            </a:r>
            <a:endParaRPr lang="fa-IR" sz="2000" dirty="0">
              <a:cs typeface="B Nazanin" panose="000004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4876" y="1357298"/>
            <a:ext cx="407196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عوامل موثر بر توسعه یافتگی:</a:t>
            </a:r>
            <a:endParaRPr lang="fa-IR" sz="2000" dirty="0">
              <a:cs typeface="B Nazanin" panose="00000400000000000000" pitchFamily="2" charset="-78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5679289" y="3464719"/>
            <a:ext cx="621510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5286380" y="2285992"/>
            <a:ext cx="3000396" cy="10001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TextBox 7"/>
          <p:cNvSpPr txBox="1"/>
          <p:nvPr/>
        </p:nvSpPr>
        <p:spPr>
          <a:xfrm>
            <a:off x="5000628" y="2571744"/>
            <a:ext cx="31432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fa-IR" dirty="0" smtClean="0">
                <a:solidFill>
                  <a:schemeClr val="bg1"/>
                </a:solidFill>
              </a:rPr>
              <a:t>سواد، آموزش و بهداشت</a:t>
            </a:r>
            <a:endParaRPr lang="fa-IR" dirty="0">
              <a:solidFill>
                <a:schemeClr val="bg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928662" y="2285992"/>
            <a:ext cx="3000396" cy="10001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3" name="TextBox 12"/>
          <p:cNvSpPr txBox="1"/>
          <p:nvPr/>
        </p:nvSpPr>
        <p:spPr>
          <a:xfrm>
            <a:off x="1071538" y="2571744"/>
            <a:ext cx="23574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fa-IR" dirty="0" smtClean="0">
                <a:solidFill>
                  <a:schemeClr val="bg1"/>
                </a:solidFill>
              </a:rPr>
              <a:t>جنسیت و توسعه</a:t>
            </a:r>
            <a:endParaRPr lang="fa-IR" dirty="0">
              <a:solidFill>
                <a:schemeClr val="bg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286380" y="3786190"/>
            <a:ext cx="3000396" cy="10001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5" name="TextBox 14"/>
          <p:cNvSpPr txBox="1"/>
          <p:nvPr/>
        </p:nvSpPr>
        <p:spPr>
          <a:xfrm>
            <a:off x="4643438" y="4071942"/>
            <a:ext cx="31432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fa-IR" dirty="0" smtClean="0">
                <a:solidFill>
                  <a:schemeClr val="bg1"/>
                </a:solidFill>
              </a:rPr>
              <a:t>کشاورزی و غذا</a:t>
            </a:r>
            <a:endParaRPr lang="fa-IR" dirty="0">
              <a:solidFill>
                <a:schemeClr val="bg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57224" y="3786190"/>
            <a:ext cx="3000396" cy="10001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7" name="TextBox 16"/>
          <p:cNvSpPr txBox="1"/>
          <p:nvPr/>
        </p:nvSpPr>
        <p:spPr>
          <a:xfrm>
            <a:off x="500034" y="4071942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fa-IR" dirty="0" smtClean="0">
                <a:solidFill>
                  <a:schemeClr val="bg1"/>
                </a:solidFill>
              </a:rPr>
              <a:t>زیر ساخت ها</a:t>
            </a:r>
            <a:endParaRPr lang="fa-IR" dirty="0">
              <a:solidFill>
                <a:schemeClr val="bg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429256" y="5072074"/>
            <a:ext cx="3000396" cy="10001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9" name="Rounded Rectangle 18"/>
          <p:cNvSpPr/>
          <p:nvPr/>
        </p:nvSpPr>
        <p:spPr>
          <a:xfrm>
            <a:off x="857224" y="5072074"/>
            <a:ext cx="3000396" cy="10001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0" name="TextBox 19"/>
          <p:cNvSpPr txBox="1"/>
          <p:nvPr/>
        </p:nvSpPr>
        <p:spPr>
          <a:xfrm>
            <a:off x="5429256" y="5357826"/>
            <a:ext cx="27860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fa-IR" dirty="0" smtClean="0">
                <a:solidFill>
                  <a:schemeClr val="bg1"/>
                </a:solidFill>
              </a:rPr>
              <a:t>چارچوب حقوقی و عدالت</a:t>
            </a:r>
            <a:endParaRPr lang="fa-IR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85852" y="5357826"/>
            <a:ext cx="25717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dirty="0" smtClean="0">
                <a:solidFill>
                  <a:schemeClr val="bg1"/>
                </a:solidFill>
              </a:rPr>
              <a:t>منازعه،صلح و ثبات</a:t>
            </a:r>
            <a:endParaRPr lang="fa-I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build="p"/>
      <p:bldP spid="15" grpId="0" build="allAtOnce"/>
      <p:bldP spid="17" grpId="0" build="p"/>
      <p:bldP spid="2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85728"/>
            <a:ext cx="8001056" cy="40934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1" algn="r"/>
            <a:r>
              <a:rPr lang="fa-IR" sz="2000" dirty="0" smtClean="0">
                <a:solidFill>
                  <a:schemeClr val="accent1"/>
                </a:solidFill>
                <a:cs typeface="B Nazanin" panose="00000400000000000000" pitchFamily="2" charset="-78"/>
              </a:rPr>
              <a:t>سواد وآموزش </a:t>
            </a:r>
            <a:r>
              <a:rPr lang="fa-IR" sz="2000" dirty="0" smtClean="0">
                <a:cs typeface="B Nazanin" panose="00000400000000000000" pitchFamily="2" charset="-78"/>
              </a:rPr>
              <a:t>، لازمه ی توسعه اقتصادی و اجتماعی هستند. طی مطالعات انجام شده نقش آموزش و بهداشت درباره توسعه کشور ها مشخص شد که روابط مثبتی بین بهداشت  ورشد اقتصادی و همینطور آموزش و رشد اقتصادی وجود دارد . بهداشت بر بهره وری – ثروت – محیط – سبک زندگی و عوامل </a:t>
            </a:r>
            <a:endParaRPr lang="en-US" sz="2000" dirty="0" smtClean="0">
              <a:cs typeface="B Nazanin" panose="00000400000000000000" pitchFamily="2" charset="-78"/>
            </a:endParaRPr>
          </a:p>
          <a:p>
            <a:pPr lvl="1" algn="r"/>
            <a:r>
              <a:rPr lang="fa-IR" sz="2000" dirty="0" smtClean="0">
                <a:cs typeface="B Nazanin" panose="00000400000000000000" pitchFamily="2" charset="-78"/>
              </a:rPr>
              <a:t>اقتصادی و اجتماعی تاثیر دارد .</a:t>
            </a:r>
          </a:p>
          <a:p>
            <a:pPr lvl="1" algn="r"/>
            <a:endParaRPr lang="en-US" sz="2000" dirty="0" smtClean="0">
              <a:cs typeface="B Nazanin" panose="00000400000000000000" pitchFamily="2" charset="-78"/>
            </a:endParaRPr>
          </a:p>
          <a:p>
            <a:pPr lvl="1" algn="r"/>
            <a:r>
              <a:rPr lang="fa-IR" sz="2000" dirty="0" smtClean="0">
                <a:cs typeface="B Nazanin" panose="00000400000000000000" pitchFamily="2" charset="-78"/>
              </a:rPr>
              <a:t>آموزش هم بهره وری را تحت تاثیر قرار می دهد و مشارکت نیروی کار رار افزایش می دهد .</a:t>
            </a:r>
          </a:p>
          <a:p>
            <a:pPr lvl="1" algn="r"/>
            <a:endParaRPr lang="fa-IR" sz="2000" dirty="0" smtClean="0">
              <a:cs typeface="B Nazanin" panose="00000400000000000000" pitchFamily="2" charset="-78"/>
            </a:endParaRPr>
          </a:p>
          <a:p>
            <a:pPr lvl="1" algn="r"/>
            <a:r>
              <a:rPr lang="fa-IR" sz="2000" dirty="0" smtClean="0">
                <a:cs typeface="B Nazanin" panose="00000400000000000000" pitchFamily="2" charset="-78"/>
              </a:rPr>
              <a:t>در بحث سلامت و جمعیت از مدلی بنام گذار جمعیت استفاده در مسیر توسعه استفاده می شود .</a:t>
            </a:r>
          </a:p>
          <a:p>
            <a:pPr lvl="1" algn="r"/>
            <a:r>
              <a:rPr lang="fa-IR" sz="2000" dirty="0" smtClean="0">
                <a:cs typeface="B Nazanin" panose="00000400000000000000" pitchFamily="2" charset="-78"/>
              </a:rPr>
              <a:t>مرحله اول گذار : نرخ زاد و ولد و مرگ و میر بالا</a:t>
            </a:r>
          </a:p>
          <a:p>
            <a:pPr lvl="1" algn="r"/>
            <a:r>
              <a:rPr lang="fa-IR" sz="2000" dirty="0" smtClean="0">
                <a:cs typeface="B Nazanin" panose="00000400000000000000" pitchFamily="2" charset="-78"/>
              </a:rPr>
              <a:t>مرحله دوم : بهبود استاندارد های زندگی و کاهش نرخ های مرگ و میر</a:t>
            </a:r>
          </a:p>
          <a:p>
            <a:pPr lvl="1" algn="r"/>
            <a:r>
              <a:rPr lang="fa-IR" sz="2000" dirty="0" smtClean="0">
                <a:cs typeface="B Nazanin" panose="00000400000000000000" pitchFamily="2" charset="-78"/>
              </a:rPr>
              <a:t>مرحله سوم :بهبود در آموزش و بهداشت و تغییرات فناوری </a:t>
            </a:r>
          </a:p>
          <a:p>
            <a:pPr lvl="1" algn="r"/>
            <a:r>
              <a:rPr lang="fa-IR" sz="2000" dirty="0" smtClean="0">
                <a:cs typeface="B Nazanin" panose="00000400000000000000" pitchFamily="2" charset="-78"/>
              </a:rPr>
              <a:t>مرحله چهارم: نرخ مرگ و میر و زاد و ولد به حداقل می رسند  </a:t>
            </a:r>
            <a:endParaRPr lang="fa-IR" sz="2000" dirty="0">
              <a:cs typeface="B Nazanin" panose="000004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4786322"/>
            <a:ext cx="785818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بررسی وضعیت ایران: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از سال 1339 تا 1389 جمعیت ایران از 22 میلیون به 72 میلیون نفر رسید البته نرخ رشد جمعیت به دلیل نبود امکانات در کل کاهشی بوده است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همچنین مرگ و میر نوزادان از 177 مورد در سال 1960 به 22 مورد از هر 1000 تولد در سال 2010 رسیده است. در همین مدت میزان زاد و ولد کاهش یافته و امید به زندگی از 44 سال به 74 سال رسید.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6579" y="548680"/>
            <a:ext cx="8143932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fa-IR" sz="2000" dirty="0" smtClean="0">
                <a:solidFill>
                  <a:schemeClr val="accent1"/>
                </a:solidFill>
                <a:cs typeface="B Nazanin" panose="00000400000000000000" pitchFamily="2" charset="-78"/>
              </a:rPr>
              <a:t>جنسیت و توسعه :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ناباربری های جمعیتی . مناسبات نابرابر قدرت ، فرایند توسعه را دچار تحریف می کند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در بسیاری از کشور های در حال توسعه فرصت های زنان برای انواع اشتغال درامدزا محدود به کشاورزی و دهقانی است. همچنین در بسیاری از جوامع زنان یا محدود به انواع برنامه ریزی شده تولیدات خانگی هستند که بازدهی بسیار اندکی دارند . </a:t>
            </a:r>
            <a:endParaRPr lang="fa-IR" sz="2000" dirty="0">
              <a:cs typeface="B Nazanin" panose="000004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9765" y="2132856"/>
            <a:ext cx="81439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پژوهش ها نشان داده که بهبود فرصت های اقتصادی زنان میتواند روش به مراتب موثری برای تقلیل فقر و بهبود موقعیت نسبی زنان و فرزندان آنها باشد . در هر صورت رفاه نسبی یک خانواده تحت این عامل ممکن است بهبود یابد .</a:t>
            </a:r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5877" y="3284984"/>
            <a:ext cx="78878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همینطور بها دادن به کارهای تولیدی زنان و پیشرفت در از بین بردن شکاف جنسیتی می تواند حدود 12 تریلیون دلار به تولید ناخالص داخلی جهان تا سال 2025 بیفزاید.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اطلاع از اینکه تحصیل ، بهداشت ، تغذیه و برابری جنسیتی در بین سایر عوامل توسعه مهم اند ، تنها </a:t>
            </a:r>
            <a:r>
              <a:rPr lang="fa-IR" sz="2000" dirty="0">
                <a:cs typeface="B Nazanin" panose="00000400000000000000" pitchFamily="2" charset="-78"/>
              </a:rPr>
              <a:t>آ</a:t>
            </a:r>
            <a:r>
              <a:rPr lang="fa-IR" sz="2000" dirty="0" smtClean="0">
                <a:cs typeface="B Nazanin" panose="00000400000000000000" pitchFamily="2" charset="-78"/>
              </a:rPr>
              <a:t>غازی برای توسعه بوده و اتخاذ سیاست هایی برای پرداختن به این موضوعات چالش عمده است.</a:t>
            </a:r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3887" y="4869160"/>
            <a:ext cx="56166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شاخص شکاف جنسیتی: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آموزش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سلامت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مشارکت اقتصادی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مشارکت سیاسی</a:t>
            </a:r>
            <a:endParaRPr lang="en-US" sz="2000" dirty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5550" y="332656"/>
            <a:ext cx="82089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solidFill>
                  <a:schemeClr val="accent1"/>
                </a:solidFill>
                <a:cs typeface="B Nazanin" panose="00000400000000000000" pitchFamily="2" charset="-78"/>
              </a:rPr>
              <a:t>کشاورزی و غذا: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کشاورزی ، منبع اصلی درآمد و اشتغال را برای 70 درصد از فقرای جهان که در مناطق روستایی و محروم تر هستند فراهم می کند . سیاست هایی نظیر کنترل قیمت ها و محدودیت های صادراتی به زیان کشاورزان تمام می شود ، که به دنبال تامین غذای شهری ارزان از طریق پایین نگه داشتن قیمت محصولات زراعی هستند . این فرایند می تواند به افزایش فقر در نقاطی که روستایی نشین هستند و شغل اصلی </a:t>
            </a:r>
            <a:r>
              <a:rPr lang="fa-IR" sz="2000" dirty="0">
                <a:cs typeface="B Nazanin" panose="00000400000000000000" pitchFamily="2" charset="-78"/>
              </a:rPr>
              <a:t>آ</a:t>
            </a:r>
            <a:r>
              <a:rPr lang="fa-IR" sz="2000" dirty="0" smtClean="0">
                <a:cs typeface="B Nazanin" panose="00000400000000000000" pitchFamily="2" charset="-78"/>
              </a:rPr>
              <a:t>نها کشاورزی است بیانجامد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قیمت پایین محصولات کشاورزی اساسا امید های کشاورزان را در کشورهای در حال توسعه از بین میبرد.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مورد دیگر بحث نواحی جغرافیایی است که در همه ی کشور ها مناطق مناسب کشاورزی وجود ندارد و این باعث به وجود </a:t>
            </a:r>
            <a:r>
              <a:rPr lang="fa-IR" sz="2000" dirty="0">
                <a:cs typeface="B Nazanin" panose="00000400000000000000" pitchFamily="2" charset="-78"/>
              </a:rPr>
              <a:t>آ</a:t>
            </a:r>
            <a:r>
              <a:rPr lang="fa-IR" sz="2000" dirty="0" smtClean="0">
                <a:cs typeface="B Nazanin" panose="00000400000000000000" pitchFamily="2" charset="-78"/>
              </a:rPr>
              <a:t>مدن هزینه ای مضاعف برای کشور می شود.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نابرابری سرمایه گذاری در بخش تحقیقات کشاورزی  و پژوهش های علمی در این زمینه هم از مشکلات این حوزه است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اهمیت تغذیه بیش از پیش خود را نشان می دهد با نتیجه به محصولات اضافی ای که به وجود </a:t>
            </a:r>
            <a:r>
              <a:rPr lang="fa-IR" sz="2000" dirty="0">
                <a:cs typeface="B Nazanin" panose="00000400000000000000" pitchFamily="2" charset="-78"/>
              </a:rPr>
              <a:t>آ</a:t>
            </a:r>
            <a:r>
              <a:rPr lang="fa-IR" sz="2000" dirty="0" smtClean="0">
                <a:cs typeface="B Nazanin" panose="00000400000000000000" pitchFamily="2" charset="-78"/>
              </a:rPr>
              <a:t>مده اند و تنها سبب بیماری هایی شدند که سلامت انسان ها را تهدید می کند مانند فست فود ها</a:t>
            </a:r>
          </a:p>
          <a:p>
            <a:pPr algn="r"/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2874" y="4509120"/>
            <a:ext cx="8064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توسعه کشاورزی: به عنوان اولین بخش اقتصاد</a:t>
            </a:r>
            <a:r>
              <a:rPr lang="en-US" sz="2000" dirty="0" smtClean="0">
                <a:cs typeface="B Nazanin" panose="00000400000000000000" pitchFamily="2" charset="-78"/>
              </a:rPr>
              <a:t> </a:t>
            </a:r>
            <a:endParaRPr lang="fa-IR" sz="2000" dirty="0" smtClean="0">
              <a:cs typeface="B Nazanin" panose="00000400000000000000" pitchFamily="2" charset="-78"/>
            </a:endParaRP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نقش کشاورزی : نیروی کار – صادرات – رونق مبادلات تجاری – تامین مواد خام 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مجموعه فعالیت های کشاورزی: زراعت و باغداری-دامداری-جنگلداری-شیلات و آبزیان</a:t>
            </a:r>
          </a:p>
          <a:p>
            <a:pPr algn="r"/>
            <a:r>
              <a:rPr lang="en-US" sz="2000" dirty="0" smtClean="0">
                <a:cs typeface="B Nazanin" panose="00000400000000000000" pitchFamily="2" charset="-78"/>
              </a:rPr>
              <a:t>GDP </a:t>
            </a:r>
            <a:r>
              <a:rPr lang="fa-IR" sz="2000" dirty="0" smtClean="0">
                <a:cs typeface="B Nazanin" panose="00000400000000000000" pitchFamily="2" charset="-78"/>
              </a:rPr>
              <a:t>سهم کشاورزی از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620688"/>
            <a:ext cx="8568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بخش کشاورزی حدود 9 تا 15 درصد تولید ناخالص داخلی کشور را به خود اختصاص داده  است . در ایران بدلیل وابستگی به نفت عقب مانده است اما به دلیل تحریم ها و شدت یافتن آن ها ، استراتژی هایی برای کاهش مخاطرات اقتصاد کشور و دستیابی به توسعه پایدار در پیش گرفته است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30 درصد از کل مساحت کشور به زمین های کشاورزی اختصاص دارد . که نشان از قوی بودن ایران در این زمینه است . از سال 2000 تا 2016 اما این نسبت ثابت مانده است .</a:t>
            </a:r>
          </a:p>
          <a:p>
            <a:pPr algn="r"/>
            <a:r>
              <a:rPr lang="fa-IR" sz="2000" dirty="0" smtClean="0">
                <a:cs typeface="B Nazanin" panose="00000400000000000000" pitchFamily="2" charset="-78"/>
              </a:rPr>
              <a:t>روند تولید گندم در ایران روند نزولی از 7000 به 5000 هکتار رسیده است .</a:t>
            </a:r>
          </a:p>
          <a:p>
            <a:pPr algn="r"/>
            <a:r>
              <a:rPr lang="fa-IR" sz="2000" dirty="0"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19 هزار تن واردات محصولات کشاورزی و 11 هزار تن واردات غلات صدمه جدی به این بخش وارد کرده است . 456 هزار  میلیارد ریال ارزش افزوده بخش کشاورزی در ایران طی یک روند صعودی بوده است . صرفه اقتصادی کمتر در مقایسه با سایر بخش ها از علل عدم سرمایه گذاری کافی در بخش کشاورزی است .</a:t>
            </a:r>
            <a:endParaRPr lang="en-US" sz="2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854723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247</TotalTime>
  <Words>2927</Words>
  <Application>Microsoft Office PowerPoint</Application>
  <PresentationFormat>On-screen Show (4:3)</PresentationFormat>
  <Paragraphs>140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Verve</vt:lpstr>
      <vt:lpstr>شتاب بخشیدن به توسعه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شتاب بخشیدن به توسعه</dc:title>
  <dc:creator>PC</dc:creator>
  <cp:lastModifiedBy>samsung0</cp:lastModifiedBy>
  <cp:revision>66</cp:revision>
  <dcterms:created xsi:type="dcterms:W3CDTF">2020-04-23T05:33:10Z</dcterms:created>
  <dcterms:modified xsi:type="dcterms:W3CDTF">2020-05-20T11:45:39Z</dcterms:modified>
</cp:coreProperties>
</file>