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drawings/drawing3.xml" ContentType="application/vnd.openxmlformats-officedocument.drawingml.chartshapes+xml"/>
  <Override PartName="/ppt/charts/chart8.xml" ContentType="application/vnd.openxmlformats-officedocument.drawingml.chart+xml"/>
  <Override PartName="/ppt/theme/themeOverride8.xml" ContentType="application/vnd.openxmlformats-officedocument.themeOverrid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56" r:id="rId2"/>
    <p:sldId id="257" r:id="rId3"/>
    <p:sldId id="267" r:id="rId4"/>
    <p:sldId id="265" r:id="rId5"/>
    <p:sldId id="268" r:id="rId6"/>
    <p:sldId id="266" r:id="rId7"/>
    <p:sldId id="258" r:id="rId8"/>
    <p:sldId id="259" r:id="rId9"/>
    <p:sldId id="260" r:id="rId10"/>
    <p:sldId id="263" r:id="rId11"/>
    <p:sldId id="264" r:id="rId12"/>
    <p:sldId id="269" r:id="rId13"/>
    <p:sldId id="270" r:id="rId14"/>
    <p:sldId id="271" r:id="rId15"/>
    <p:sldId id="273" r:id="rId16"/>
    <p:sldId id="274"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91" autoAdjust="0"/>
    <p:restoredTop sz="94671" autoAdjust="0"/>
  </p:normalViewPr>
  <p:slideViewPr>
    <p:cSldViewPr>
      <p:cViewPr>
        <p:scale>
          <a:sx n="70" d="100"/>
          <a:sy n="70" d="100"/>
        </p:scale>
        <p:origin x="-1554"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package" Target="../embeddings/Microsoft_Excel_Worksheet8.xlsx"/><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Sheet4!$B$4</c:f>
              <c:strCache>
                <c:ptCount val="1"/>
                <c:pt idx="0">
                  <c:v>میلیون تن</c:v>
                </c:pt>
              </c:strCache>
            </c:strRef>
          </c:tx>
          <c:cat>
            <c:strRef>
              <c:f>Sheet4!$A$5:$A$9</c:f>
              <c:strCache>
                <c:ptCount val="5"/>
                <c:pt idx="0">
                  <c:v>چین</c:v>
                </c:pt>
                <c:pt idx="1">
                  <c:v>هند </c:v>
                </c:pt>
                <c:pt idx="2">
                  <c:v>روسیه </c:v>
                </c:pt>
                <c:pt idx="3">
                  <c:v>آمریکا</c:v>
                </c:pt>
                <c:pt idx="4">
                  <c:v>فرانسه</c:v>
                </c:pt>
              </c:strCache>
            </c:strRef>
          </c:cat>
          <c:val>
            <c:numRef>
              <c:f>Sheet4!$B$5:$B$9</c:f>
              <c:numCache>
                <c:formatCode>General</c:formatCode>
                <c:ptCount val="5"/>
                <c:pt idx="0">
                  <c:v>131</c:v>
                </c:pt>
                <c:pt idx="1">
                  <c:v>99.7</c:v>
                </c:pt>
                <c:pt idx="2">
                  <c:v>72.099999999999994</c:v>
                </c:pt>
                <c:pt idx="3">
                  <c:v>51.2</c:v>
                </c:pt>
                <c:pt idx="4">
                  <c:v>35.700000000000003</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75"/>
      <c:rotY val="0"/>
      <c:rAngAx val="0"/>
      <c:perspective val="30"/>
    </c:view3D>
    <c:floor>
      <c:thickness val="0"/>
    </c:floor>
    <c:sideWall>
      <c:thickness val="0"/>
    </c:sideWall>
    <c:backWall>
      <c:thickness val="0"/>
    </c:backWall>
    <c:plotArea>
      <c:layout/>
      <c:pie3DChart>
        <c:varyColors val="1"/>
        <c:ser>
          <c:idx val="0"/>
          <c:order val="0"/>
          <c:cat>
            <c:strRef>
              <c:f>Sheet5!$A$1:$A$3</c:f>
              <c:strCache>
                <c:ptCount val="3"/>
                <c:pt idx="0">
                  <c:v>خوزستان </c:v>
                </c:pt>
                <c:pt idx="1">
                  <c:v>گلستان </c:v>
                </c:pt>
                <c:pt idx="2">
                  <c:v>فارس</c:v>
                </c:pt>
              </c:strCache>
            </c:strRef>
          </c:cat>
          <c:val>
            <c:numRef>
              <c:f>Sheet5!$B$1:$B$3</c:f>
              <c:numCache>
                <c:formatCode>General</c:formatCode>
                <c:ptCount val="3"/>
                <c:pt idx="0">
                  <c:v>1396000</c:v>
                </c:pt>
                <c:pt idx="1">
                  <c:v>1360000</c:v>
                </c:pt>
                <c:pt idx="2">
                  <c:v>902000</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title>
      <c:tx>
        <c:rich>
          <a:bodyPr/>
          <a:lstStyle/>
          <a:p>
            <a:pPr>
              <a:defRPr/>
            </a:pPr>
            <a:r>
              <a:rPr lang="fa-IR" dirty="0">
                <a:cs typeface="B Nazanin" panose="00000400000000000000" pitchFamily="2" charset="-78"/>
              </a:rPr>
              <a:t>میزان تولید گندم (میلیون </a:t>
            </a:r>
            <a:r>
              <a:rPr lang="fa-IR" dirty="0" smtClean="0">
                <a:cs typeface="B Nazanin" panose="00000400000000000000" pitchFamily="2" charset="-78"/>
              </a:rPr>
              <a:t>تن) </a:t>
            </a:r>
            <a:endParaRPr lang="fa-IR" dirty="0"/>
          </a:p>
        </c:rich>
      </c:tx>
      <c:layout>
        <c:manualLayout>
          <c:xMode val="edge"/>
          <c:yMode val="edge"/>
          <c:x val="0.35832166812481775"/>
          <c:y val="2.8933095519994931E-3"/>
        </c:manualLayout>
      </c:layout>
      <c:overlay val="0"/>
    </c:title>
    <c:autoTitleDeleted val="0"/>
    <c:plotArea>
      <c:layout>
        <c:manualLayout>
          <c:layoutTarget val="inner"/>
          <c:xMode val="edge"/>
          <c:yMode val="edge"/>
          <c:x val="4.5673944166070152E-2"/>
          <c:y val="0.1680168545564113"/>
          <c:w val="0.91791064185158677"/>
          <c:h val="0.69624773102018989"/>
        </c:manualLayout>
      </c:layout>
      <c:lineChart>
        <c:grouping val="stacked"/>
        <c:varyColors val="0"/>
        <c:ser>
          <c:idx val="0"/>
          <c:order val="0"/>
          <c:tx>
            <c:strRef>
              <c:f>Sheet1!$B$1</c:f>
              <c:strCache>
                <c:ptCount val="1"/>
                <c:pt idx="0">
                  <c:v>میزان تولید گندم (میلیون تن )</c:v>
                </c:pt>
              </c:strCache>
            </c:strRef>
          </c:tx>
          <c:cat>
            <c:numRef>
              <c:f>Sheet1!$A$2:$A$17</c:f>
              <c:numCache>
                <c:formatCode>General</c:formatCode>
                <c:ptCount val="16"/>
                <c:pt idx="0">
                  <c:v>1383</c:v>
                </c:pt>
                <c:pt idx="1">
                  <c:v>1384</c:v>
                </c:pt>
                <c:pt idx="2">
                  <c:v>1385</c:v>
                </c:pt>
                <c:pt idx="3">
                  <c:v>1386</c:v>
                </c:pt>
                <c:pt idx="4">
                  <c:v>1387</c:v>
                </c:pt>
                <c:pt idx="5">
                  <c:v>1388</c:v>
                </c:pt>
                <c:pt idx="6">
                  <c:v>1389</c:v>
                </c:pt>
                <c:pt idx="7">
                  <c:v>1390</c:v>
                </c:pt>
                <c:pt idx="8">
                  <c:v>1391</c:v>
                </c:pt>
                <c:pt idx="9">
                  <c:v>1392</c:v>
                </c:pt>
                <c:pt idx="10">
                  <c:v>1393</c:v>
                </c:pt>
                <c:pt idx="11">
                  <c:v>1394</c:v>
                </c:pt>
                <c:pt idx="12">
                  <c:v>1395</c:v>
                </c:pt>
                <c:pt idx="13">
                  <c:v>1396</c:v>
                </c:pt>
                <c:pt idx="14">
                  <c:v>1397</c:v>
                </c:pt>
                <c:pt idx="15">
                  <c:v>1398</c:v>
                </c:pt>
              </c:numCache>
            </c:numRef>
          </c:cat>
          <c:val>
            <c:numRef>
              <c:f>Sheet1!$B$2:$B$17</c:f>
              <c:numCache>
                <c:formatCode>General</c:formatCode>
                <c:ptCount val="16"/>
                <c:pt idx="0">
                  <c:v>14.57</c:v>
                </c:pt>
                <c:pt idx="1">
                  <c:v>14.3</c:v>
                </c:pt>
                <c:pt idx="2">
                  <c:v>14.66</c:v>
                </c:pt>
                <c:pt idx="3">
                  <c:v>15.89</c:v>
                </c:pt>
                <c:pt idx="4">
                  <c:v>6.99</c:v>
                </c:pt>
                <c:pt idx="5">
                  <c:v>12.09</c:v>
                </c:pt>
                <c:pt idx="6">
                  <c:v>12.14</c:v>
                </c:pt>
                <c:pt idx="7">
                  <c:v>8.67</c:v>
                </c:pt>
                <c:pt idx="8">
                  <c:v>8.81</c:v>
                </c:pt>
                <c:pt idx="9">
                  <c:v>9.3000000000000007</c:v>
                </c:pt>
                <c:pt idx="10">
                  <c:v>10.58</c:v>
                </c:pt>
                <c:pt idx="11">
                  <c:v>11.5</c:v>
                </c:pt>
                <c:pt idx="12">
                  <c:v>14.5</c:v>
                </c:pt>
                <c:pt idx="13">
                  <c:v>14</c:v>
                </c:pt>
                <c:pt idx="14">
                  <c:v>13.4</c:v>
                </c:pt>
                <c:pt idx="15">
                  <c:v>13.3</c:v>
                </c:pt>
              </c:numCache>
            </c:numRef>
          </c:val>
          <c:smooth val="0"/>
        </c:ser>
        <c:dLbls>
          <c:showLegendKey val="0"/>
          <c:showVal val="0"/>
          <c:showCatName val="0"/>
          <c:showSerName val="0"/>
          <c:showPercent val="0"/>
          <c:showBubbleSize val="0"/>
        </c:dLbls>
        <c:marker val="1"/>
        <c:smooth val="0"/>
        <c:axId val="38306944"/>
        <c:axId val="38308480"/>
      </c:lineChart>
      <c:catAx>
        <c:axId val="38306944"/>
        <c:scaling>
          <c:orientation val="minMax"/>
        </c:scaling>
        <c:delete val="0"/>
        <c:axPos val="b"/>
        <c:numFmt formatCode="General" sourceLinked="1"/>
        <c:majorTickMark val="out"/>
        <c:minorTickMark val="none"/>
        <c:tickLblPos val="nextTo"/>
        <c:crossAx val="38308480"/>
        <c:crosses val="autoZero"/>
        <c:auto val="1"/>
        <c:lblAlgn val="ctr"/>
        <c:lblOffset val="100"/>
        <c:noMultiLvlLbl val="0"/>
      </c:catAx>
      <c:valAx>
        <c:axId val="38308480"/>
        <c:scaling>
          <c:orientation val="minMax"/>
        </c:scaling>
        <c:delete val="0"/>
        <c:axPos val="l"/>
        <c:majorGridlines>
          <c:spPr>
            <a:ln w="9525" cap="flat" cmpd="sng" algn="ctr">
              <a:solidFill>
                <a:schemeClr val="accent5">
                  <a:shade val="95000"/>
                  <a:satMod val="105000"/>
                </a:schemeClr>
              </a:solidFill>
              <a:prstDash val="solid"/>
            </a:ln>
            <a:effectLst/>
          </c:spPr>
        </c:majorGridlines>
        <c:numFmt formatCode="General" sourceLinked="1"/>
        <c:majorTickMark val="out"/>
        <c:minorTickMark val="none"/>
        <c:tickLblPos val="nextTo"/>
        <c:crossAx val="38306944"/>
        <c:crosses val="autoZero"/>
        <c:crossBetween val="between"/>
      </c:valAx>
    </c:plotArea>
    <c:plotVisOnly val="1"/>
    <c:dispBlanksAs val="zero"/>
    <c:showDLblsOverMax val="0"/>
  </c:chart>
  <c:spPr>
    <a:solidFill>
      <a:srgbClr val="FFFF00"/>
    </a:soli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lrMapOvr bg1="lt1" tx1="dk1" bg2="lt2" tx2="dk2" accent1="accent1" accent2="accent2" accent3="accent3" accent4="accent4" accent5="accent5" accent6="accent6" hlink="hlink" folHlink="folHlink"/>
  <c:chart>
    <c:title>
      <c:tx>
        <c:rich>
          <a:bodyPr/>
          <a:lstStyle/>
          <a:p>
            <a:pPr>
              <a:defRPr/>
            </a:pPr>
            <a:r>
              <a:rPr lang="fa-IR" dirty="0">
                <a:cs typeface="B Nazanin" panose="00000400000000000000" pitchFamily="2" charset="-78"/>
              </a:rPr>
              <a:t>میزان </a:t>
            </a:r>
            <a:r>
              <a:rPr lang="fa-IR" dirty="0" smtClean="0">
                <a:cs typeface="B Nazanin" panose="00000400000000000000" pitchFamily="2" charset="-78"/>
              </a:rPr>
              <a:t>واردات</a:t>
            </a:r>
            <a:r>
              <a:rPr lang="fa-IR" baseline="0" dirty="0" smtClean="0">
                <a:cs typeface="B Nazanin" panose="00000400000000000000" pitchFamily="2" charset="-78"/>
              </a:rPr>
              <a:t> </a:t>
            </a:r>
            <a:r>
              <a:rPr lang="fa-IR" dirty="0" smtClean="0">
                <a:cs typeface="B Nazanin" panose="00000400000000000000" pitchFamily="2" charset="-78"/>
              </a:rPr>
              <a:t>گندم </a:t>
            </a:r>
            <a:r>
              <a:rPr lang="fa-IR" dirty="0">
                <a:cs typeface="B Nazanin" panose="00000400000000000000" pitchFamily="2" charset="-78"/>
              </a:rPr>
              <a:t>(میلیون </a:t>
            </a:r>
            <a:r>
              <a:rPr lang="fa-IR" dirty="0" smtClean="0">
                <a:cs typeface="B Nazanin" panose="00000400000000000000" pitchFamily="2" charset="-78"/>
              </a:rPr>
              <a:t>تن</a:t>
            </a:r>
            <a:r>
              <a:rPr lang="fa-IR" sz="1800" b="1" i="0" u="none" strike="noStrike" kern="1200" baseline="0" dirty="0" smtClean="0">
                <a:solidFill>
                  <a:prstClr val="black"/>
                </a:solidFill>
                <a:latin typeface="+mn-lt"/>
                <a:ea typeface="+mn-ea"/>
                <a:cs typeface="B Nazanin" panose="00000400000000000000" pitchFamily="2" charset="-78"/>
              </a:rPr>
              <a:t>)</a:t>
            </a:r>
            <a:endParaRPr lang="fa-IR" sz="1800" b="1" i="0" u="none" strike="noStrike" kern="1200" baseline="0" dirty="0">
              <a:solidFill>
                <a:prstClr val="black"/>
              </a:solidFill>
              <a:latin typeface="+mn-lt"/>
              <a:ea typeface="+mn-ea"/>
              <a:cs typeface="B Nazanin" panose="00000400000000000000" pitchFamily="2" charset="-78"/>
            </a:endParaRPr>
          </a:p>
        </c:rich>
      </c:tx>
      <c:layout/>
      <c:overlay val="0"/>
    </c:title>
    <c:autoTitleDeleted val="0"/>
    <c:plotArea>
      <c:layout>
        <c:manualLayout>
          <c:layoutTarget val="inner"/>
          <c:xMode val="edge"/>
          <c:yMode val="edge"/>
          <c:x val="5.3209532436764011E-2"/>
          <c:y val="0.13649354896973898"/>
          <c:w val="0.92924070331916486"/>
          <c:h val="0.65585370010566857"/>
        </c:manualLayout>
      </c:layout>
      <c:lineChart>
        <c:grouping val="stacked"/>
        <c:varyColors val="0"/>
        <c:ser>
          <c:idx val="0"/>
          <c:order val="0"/>
          <c:tx>
            <c:strRef>
              <c:f>Sheet1!$B$1</c:f>
              <c:strCache>
                <c:ptCount val="1"/>
                <c:pt idx="0">
                  <c:v>میزان تولید گندم (میلیون تن )</c:v>
                </c:pt>
              </c:strCache>
            </c:strRef>
          </c:tx>
          <c:cat>
            <c:numRef>
              <c:f>Sheet1!$A$2:$A$17</c:f>
              <c:numCache>
                <c:formatCode>General</c:formatCode>
                <c:ptCount val="16"/>
                <c:pt idx="0">
                  <c:v>1383</c:v>
                </c:pt>
                <c:pt idx="1">
                  <c:v>1384</c:v>
                </c:pt>
                <c:pt idx="2">
                  <c:v>1385</c:v>
                </c:pt>
                <c:pt idx="3">
                  <c:v>1386</c:v>
                </c:pt>
                <c:pt idx="4">
                  <c:v>1387</c:v>
                </c:pt>
                <c:pt idx="5">
                  <c:v>1388</c:v>
                </c:pt>
                <c:pt idx="6">
                  <c:v>1389</c:v>
                </c:pt>
                <c:pt idx="7">
                  <c:v>1390</c:v>
                </c:pt>
                <c:pt idx="8">
                  <c:v>1391</c:v>
                </c:pt>
                <c:pt idx="9">
                  <c:v>1392</c:v>
                </c:pt>
                <c:pt idx="10">
                  <c:v>1393</c:v>
                </c:pt>
                <c:pt idx="11">
                  <c:v>1394</c:v>
                </c:pt>
                <c:pt idx="12">
                  <c:v>1395</c:v>
                </c:pt>
                <c:pt idx="13">
                  <c:v>1396</c:v>
                </c:pt>
                <c:pt idx="14">
                  <c:v>1397</c:v>
                </c:pt>
                <c:pt idx="15">
                  <c:v>1398</c:v>
                </c:pt>
              </c:numCache>
            </c:numRef>
          </c:cat>
          <c:val>
            <c:numRef>
              <c:f>Sheet1!$B$2:$B$17</c:f>
              <c:numCache>
                <c:formatCode>General</c:formatCode>
                <c:ptCount val="16"/>
                <c:pt idx="0">
                  <c:v>0.17</c:v>
                </c:pt>
                <c:pt idx="1">
                  <c:v>0.105</c:v>
                </c:pt>
                <c:pt idx="2">
                  <c:v>1.1519999999999999</c:v>
                </c:pt>
                <c:pt idx="3">
                  <c:v>0.189</c:v>
                </c:pt>
                <c:pt idx="4">
                  <c:v>5.9189999999999996</c:v>
                </c:pt>
                <c:pt idx="5">
                  <c:v>5.0599999999999996</c:v>
                </c:pt>
                <c:pt idx="6">
                  <c:v>0.86899999999999999</c:v>
                </c:pt>
                <c:pt idx="7">
                  <c:v>0.28199999999999997</c:v>
                </c:pt>
                <c:pt idx="8">
                  <c:v>6.7709999999999999</c:v>
                </c:pt>
                <c:pt idx="9">
                  <c:v>3.968</c:v>
                </c:pt>
                <c:pt idx="10">
                  <c:v>7.2489999999999997</c:v>
                </c:pt>
                <c:pt idx="11">
                  <c:v>3.3159999999999998</c:v>
                </c:pt>
                <c:pt idx="12">
                  <c:v>1.478</c:v>
                </c:pt>
                <c:pt idx="13">
                  <c:v>0</c:v>
                </c:pt>
                <c:pt idx="14">
                  <c:v>0</c:v>
                </c:pt>
                <c:pt idx="15">
                  <c:v>0</c:v>
                </c:pt>
              </c:numCache>
            </c:numRef>
          </c:val>
          <c:smooth val="0"/>
        </c:ser>
        <c:dLbls>
          <c:showLegendKey val="0"/>
          <c:showVal val="0"/>
          <c:showCatName val="0"/>
          <c:showSerName val="0"/>
          <c:showPercent val="0"/>
          <c:showBubbleSize val="0"/>
        </c:dLbls>
        <c:marker val="1"/>
        <c:smooth val="0"/>
        <c:axId val="74082944"/>
        <c:axId val="7012736"/>
      </c:lineChart>
      <c:catAx>
        <c:axId val="74082944"/>
        <c:scaling>
          <c:orientation val="minMax"/>
        </c:scaling>
        <c:delete val="0"/>
        <c:axPos val="b"/>
        <c:numFmt formatCode="General" sourceLinked="1"/>
        <c:majorTickMark val="out"/>
        <c:minorTickMark val="none"/>
        <c:tickLblPos val="nextTo"/>
        <c:crossAx val="7012736"/>
        <c:crosses val="autoZero"/>
        <c:auto val="1"/>
        <c:lblAlgn val="ctr"/>
        <c:lblOffset val="100"/>
        <c:noMultiLvlLbl val="0"/>
      </c:catAx>
      <c:valAx>
        <c:axId val="7012736"/>
        <c:scaling>
          <c:orientation val="minMax"/>
        </c:scaling>
        <c:delete val="0"/>
        <c:axPos val="l"/>
        <c:majorGridlines>
          <c:spPr>
            <a:ln w="9525" cap="flat" cmpd="sng" algn="ctr">
              <a:solidFill>
                <a:schemeClr val="accent5">
                  <a:shade val="95000"/>
                  <a:satMod val="105000"/>
                </a:schemeClr>
              </a:solidFill>
              <a:prstDash val="solid"/>
            </a:ln>
            <a:effectLst/>
          </c:spPr>
        </c:majorGridlines>
        <c:numFmt formatCode="General" sourceLinked="1"/>
        <c:majorTickMark val="out"/>
        <c:minorTickMark val="none"/>
        <c:tickLblPos val="nextTo"/>
        <c:crossAx val="74082944"/>
        <c:crosses val="autoZero"/>
        <c:crossBetween val="between"/>
      </c:valAx>
    </c:plotArea>
    <c:plotVisOnly val="1"/>
    <c:dispBlanksAs val="zero"/>
    <c:showDLblsOverMax val="0"/>
  </c:chart>
  <c:spPr>
    <a:solidFill>
      <a:srgbClr val="FFFF00"/>
    </a:soli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3.7888635631072434E-2"/>
          <c:y val="2.4672265966754155E-2"/>
          <c:w val="0.94602949302389838"/>
          <c:h val="0.81521294838145231"/>
        </c:manualLayout>
      </c:layout>
      <c:lineChart>
        <c:grouping val="standard"/>
        <c:varyColors val="0"/>
        <c:ser>
          <c:idx val="1"/>
          <c:order val="0"/>
          <c:tx>
            <c:strRef>
              <c:f>Sheet1!$C$2:$C$17</c:f>
              <c:strCache>
                <c:ptCount val="1"/>
                <c:pt idx="0">
                  <c:v>0.17 0.105 1.152 0.189 5.919 5.06 0.869 0.282 6.771 3.968 7.249 3.316 1.478 0 0 0</c:v>
                </c:pt>
              </c:strCache>
            </c:strRef>
          </c:tx>
          <c:spPr>
            <a:ln>
              <a:solidFill>
                <a:srgbClr val="FF0000"/>
              </a:solidFill>
            </a:ln>
          </c:spPr>
          <c:marker>
            <c:spPr>
              <a:ln>
                <a:solidFill>
                  <a:srgbClr val="FF0000"/>
                </a:solidFill>
              </a:ln>
            </c:spPr>
          </c:marker>
          <c:cat>
            <c:numRef>
              <c:f>Sheet1!$A$2:$A$17</c:f>
              <c:numCache>
                <c:formatCode>General</c:formatCode>
                <c:ptCount val="16"/>
                <c:pt idx="0">
                  <c:v>1383</c:v>
                </c:pt>
                <c:pt idx="1">
                  <c:v>1384</c:v>
                </c:pt>
                <c:pt idx="2">
                  <c:v>1385</c:v>
                </c:pt>
                <c:pt idx="3">
                  <c:v>1386</c:v>
                </c:pt>
                <c:pt idx="4">
                  <c:v>1387</c:v>
                </c:pt>
                <c:pt idx="5">
                  <c:v>1388</c:v>
                </c:pt>
                <c:pt idx="6">
                  <c:v>1389</c:v>
                </c:pt>
                <c:pt idx="7">
                  <c:v>1390</c:v>
                </c:pt>
                <c:pt idx="8">
                  <c:v>1391</c:v>
                </c:pt>
                <c:pt idx="9">
                  <c:v>1392</c:v>
                </c:pt>
                <c:pt idx="10">
                  <c:v>1393</c:v>
                </c:pt>
                <c:pt idx="11">
                  <c:v>1394</c:v>
                </c:pt>
                <c:pt idx="12">
                  <c:v>1395</c:v>
                </c:pt>
                <c:pt idx="13">
                  <c:v>1396</c:v>
                </c:pt>
                <c:pt idx="14">
                  <c:v>1397</c:v>
                </c:pt>
                <c:pt idx="15">
                  <c:v>1398</c:v>
                </c:pt>
              </c:numCache>
            </c:numRef>
          </c:cat>
          <c:val>
            <c:numRef>
              <c:f>Sheet1!$C$2:$C$17</c:f>
              <c:numCache>
                <c:formatCode>General</c:formatCode>
                <c:ptCount val="16"/>
                <c:pt idx="0">
                  <c:v>0.17</c:v>
                </c:pt>
                <c:pt idx="1">
                  <c:v>0.105</c:v>
                </c:pt>
                <c:pt idx="2">
                  <c:v>1.1519999999999999</c:v>
                </c:pt>
                <c:pt idx="3">
                  <c:v>0.189</c:v>
                </c:pt>
                <c:pt idx="4">
                  <c:v>5.9189999999999996</c:v>
                </c:pt>
                <c:pt idx="5">
                  <c:v>5.0599999999999996</c:v>
                </c:pt>
                <c:pt idx="6">
                  <c:v>0.86899999999999999</c:v>
                </c:pt>
                <c:pt idx="7">
                  <c:v>0.28199999999999997</c:v>
                </c:pt>
                <c:pt idx="8">
                  <c:v>6.7709999999999999</c:v>
                </c:pt>
                <c:pt idx="9">
                  <c:v>3.968</c:v>
                </c:pt>
                <c:pt idx="10">
                  <c:v>7.2489999999999997</c:v>
                </c:pt>
                <c:pt idx="11">
                  <c:v>3.3159999999999998</c:v>
                </c:pt>
                <c:pt idx="12">
                  <c:v>1.478</c:v>
                </c:pt>
                <c:pt idx="13">
                  <c:v>0</c:v>
                </c:pt>
                <c:pt idx="14">
                  <c:v>0</c:v>
                </c:pt>
                <c:pt idx="15">
                  <c:v>0</c:v>
                </c:pt>
              </c:numCache>
            </c:numRef>
          </c:val>
          <c:smooth val="0"/>
        </c:ser>
        <c:ser>
          <c:idx val="0"/>
          <c:order val="1"/>
          <c:tx>
            <c:strRef>
              <c:f>Sheet1!$B$1</c:f>
              <c:strCache>
                <c:ptCount val="1"/>
                <c:pt idx="0">
                  <c:v>میزان تولید گندم (میلیون تن )</c:v>
                </c:pt>
              </c:strCache>
            </c:strRef>
          </c:tx>
          <c:spPr>
            <a:ln>
              <a:solidFill>
                <a:srgbClr val="0070C0"/>
              </a:solidFill>
            </a:ln>
          </c:spPr>
          <c:marker>
            <c:spPr>
              <a:ln>
                <a:solidFill>
                  <a:srgbClr val="0070C0"/>
                </a:solidFill>
              </a:ln>
            </c:spPr>
          </c:marker>
          <c:val>
            <c:numRef>
              <c:f>Sheet1!$B$2:$B$17</c:f>
              <c:numCache>
                <c:formatCode>General</c:formatCode>
                <c:ptCount val="16"/>
                <c:pt idx="0">
                  <c:v>14.57</c:v>
                </c:pt>
                <c:pt idx="1">
                  <c:v>14.3</c:v>
                </c:pt>
                <c:pt idx="2">
                  <c:v>14.66</c:v>
                </c:pt>
                <c:pt idx="3">
                  <c:v>15.89</c:v>
                </c:pt>
                <c:pt idx="4">
                  <c:v>6.99</c:v>
                </c:pt>
                <c:pt idx="5">
                  <c:v>12.09</c:v>
                </c:pt>
                <c:pt idx="6">
                  <c:v>12.14</c:v>
                </c:pt>
                <c:pt idx="7">
                  <c:v>8.67</c:v>
                </c:pt>
                <c:pt idx="8">
                  <c:v>8.81</c:v>
                </c:pt>
                <c:pt idx="9">
                  <c:v>9.3000000000000007</c:v>
                </c:pt>
                <c:pt idx="10">
                  <c:v>10.58</c:v>
                </c:pt>
                <c:pt idx="11">
                  <c:v>11.5</c:v>
                </c:pt>
                <c:pt idx="12">
                  <c:v>14.5</c:v>
                </c:pt>
                <c:pt idx="13">
                  <c:v>14</c:v>
                </c:pt>
                <c:pt idx="14">
                  <c:v>13.4</c:v>
                </c:pt>
                <c:pt idx="15">
                  <c:v>13.3</c:v>
                </c:pt>
              </c:numCache>
            </c:numRef>
          </c:val>
          <c:smooth val="0"/>
        </c:ser>
        <c:dLbls>
          <c:showLegendKey val="0"/>
          <c:showVal val="0"/>
          <c:showCatName val="0"/>
          <c:showSerName val="0"/>
          <c:showPercent val="0"/>
          <c:showBubbleSize val="0"/>
        </c:dLbls>
        <c:marker val="1"/>
        <c:smooth val="0"/>
        <c:axId val="39894016"/>
        <c:axId val="40865792"/>
      </c:lineChart>
      <c:catAx>
        <c:axId val="39894016"/>
        <c:scaling>
          <c:orientation val="minMax"/>
        </c:scaling>
        <c:delete val="0"/>
        <c:axPos val="b"/>
        <c:numFmt formatCode="General" sourceLinked="1"/>
        <c:majorTickMark val="out"/>
        <c:minorTickMark val="none"/>
        <c:tickLblPos val="nextTo"/>
        <c:crossAx val="40865792"/>
        <c:crosses val="autoZero"/>
        <c:auto val="1"/>
        <c:lblAlgn val="ctr"/>
        <c:lblOffset val="100"/>
        <c:noMultiLvlLbl val="0"/>
      </c:catAx>
      <c:valAx>
        <c:axId val="40865792"/>
        <c:scaling>
          <c:orientation val="minMax"/>
        </c:scaling>
        <c:delete val="0"/>
        <c:axPos val="l"/>
        <c:majorGridlines/>
        <c:numFmt formatCode="General" sourceLinked="1"/>
        <c:majorTickMark val="out"/>
        <c:minorTickMark val="none"/>
        <c:tickLblPos val="nextTo"/>
        <c:crossAx val="39894016"/>
        <c:crosses val="autoZero"/>
        <c:crossBetween val="between"/>
      </c:valAx>
      <c:spPr>
        <a:solidFill>
          <a:srgbClr val="FFFF00"/>
        </a:solidFill>
      </c:spPr>
    </c:plotArea>
    <c:plotVisOnly val="1"/>
    <c:dispBlanksAs val="gap"/>
    <c:showDLblsOverMax val="0"/>
  </c:chart>
  <c:spPr>
    <a:solidFill>
      <a:srgbClr val="FFFF00"/>
    </a:solidFill>
  </c:sp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title>
      <c:tx>
        <c:rich>
          <a:bodyPr/>
          <a:lstStyle/>
          <a:p>
            <a:pPr>
              <a:defRPr/>
            </a:pPr>
            <a:r>
              <a:rPr lang="fa-IR" sz="2400" dirty="0">
                <a:cs typeface="B Nazanin" panose="00000400000000000000" pitchFamily="2" charset="-78"/>
              </a:rPr>
              <a:t>موجودی انتهای دوره </a:t>
            </a:r>
          </a:p>
        </c:rich>
      </c:tx>
      <c:layout>
        <c:manualLayout>
          <c:xMode val="edge"/>
          <c:yMode val="edge"/>
          <c:x val="0.37664099553345304"/>
          <c:y val="0.82067113709182349"/>
        </c:manualLayout>
      </c:layout>
      <c:overlay val="0"/>
    </c:title>
    <c:autoTitleDeleted val="0"/>
    <c:plotArea>
      <c:layout>
        <c:manualLayout>
          <c:layoutTarget val="inner"/>
          <c:xMode val="edge"/>
          <c:yMode val="edge"/>
          <c:x val="0.10065179352580929"/>
          <c:y val="0.13822607058082731"/>
          <c:w val="0.81611065064235389"/>
          <c:h val="0.56851773169043629"/>
        </c:manualLayout>
      </c:layout>
      <c:barChart>
        <c:barDir val="col"/>
        <c:grouping val="clustered"/>
        <c:varyColors val="0"/>
        <c:ser>
          <c:idx val="1"/>
          <c:order val="0"/>
          <c:tx>
            <c:strRef>
              <c:f>Sheet1!$B$1</c:f>
              <c:strCache>
                <c:ptCount val="1"/>
                <c:pt idx="0">
                  <c:v>موجودی انتهای دوره </c:v>
                </c:pt>
              </c:strCache>
            </c:strRef>
          </c:tx>
          <c:spPr>
            <a:solidFill>
              <a:srgbClr val="FF0000"/>
            </a:solidFill>
          </c:spPr>
          <c:invertIfNegative val="0"/>
          <c:cat>
            <c:numRef>
              <c:f>Sheet1!$A$2:$A$10</c:f>
              <c:numCache>
                <c:formatCode>General</c:formatCode>
                <c:ptCount val="9"/>
                <c:pt idx="0">
                  <c:v>1386</c:v>
                </c:pt>
                <c:pt idx="1">
                  <c:v>1387</c:v>
                </c:pt>
                <c:pt idx="2">
                  <c:v>1388</c:v>
                </c:pt>
                <c:pt idx="3">
                  <c:v>1389</c:v>
                </c:pt>
                <c:pt idx="4">
                  <c:v>1390</c:v>
                </c:pt>
                <c:pt idx="5">
                  <c:v>1391</c:v>
                </c:pt>
                <c:pt idx="6">
                  <c:v>1392</c:v>
                </c:pt>
                <c:pt idx="7">
                  <c:v>1393</c:v>
                </c:pt>
                <c:pt idx="8">
                  <c:v>1394</c:v>
                </c:pt>
              </c:numCache>
            </c:numRef>
          </c:cat>
          <c:val>
            <c:numRef>
              <c:f>Sheet1!$B$2:$B$10</c:f>
              <c:numCache>
                <c:formatCode>General</c:formatCode>
                <c:ptCount val="9"/>
                <c:pt idx="0">
                  <c:v>3.73</c:v>
                </c:pt>
                <c:pt idx="1">
                  <c:v>2.9020000000000001</c:v>
                </c:pt>
                <c:pt idx="2">
                  <c:v>6.202</c:v>
                </c:pt>
                <c:pt idx="3">
                  <c:v>5.3109999999999999</c:v>
                </c:pt>
                <c:pt idx="4">
                  <c:v>1.514</c:v>
                </c:pt>
                <c:pt idx="5">
                  <c:v>1.639</c:v>
                </c:pt>
                <c:pt idx="6">
                  <c:v>1.655</c:v>
                </c:pt>
                <c:pt idx="7">
                  <c:v>5.35</c:v>
                </c:pt>
                <c:pt idx="8">
                  <c:v>5.9059999999999997</c:v>
                </c:pt>
              </c:numCache>
            </c:numRef>
          </c:val>
        </c:ser>
        <c:dLbls>
          <c:showLegendKey val="0"/>
          <c:showVal val="0"/>
          <c:showCatName val="0"/>
          <c:showSerName val="0"/>
          <c:showPercent val="0"/>
          <c:showBubbleSize val="0"/>
        </c:dLbls>
        <c:gapWidth val="150"/>
        <c:axId val="40602240"/>
        <c:axId val="40624512"/>
      </c:barChart>
      <c:catAx>
        <c:axId val="40602240"/>
        <c:scaling>
          <c:orientation val="minMax"/>
        </c:scaling>
        <c:delete val="0"/>
        <c:axPos val="b"/>
        <c:numFmt formatCode="General" sourceLinked="1"/>
        <c:majorTickMark val="out"/>
        <c:minorTickMark val="none"/>
        <c:tickLblPos val="nextTo"/>
        <c:crossAx val="40624512"/>
        <c:crosses val="autoZero"/>
        <c:auto val="1"/>
        <c:lblAlgn val="ctr"/>
        <c:lblOffset val="100"/>
        <c:noMultiLvlLbl val="0"/>
      </c:catAx>
      <c:valAx>
        <c:axId val="40624512"/>
        <c:scaling>
          <c:orientation val="minMax"/>
        </c:scaling>
        <c:delete val="0"/>
        <c:axPos val="l"/>
        <c:majorGridlines/>
        <c:numFmt formatCode="General" sourceLinked="1"/>
        <c:majorTickMark val="out"/>
        <c:minorTickMark val="none"/>
        <c:tickLblPos val="nextTo"/>
        <c:crossAx val="40602240"/>
        <c:crosses val="autoZero"/>
        <c:crossBetween val="between"/>
      </c:valAx>
      <c:spPr>
        <a:solidFill>
          <a:srgbClr val="FFFF00"/>
        </a:solidFill>
      </c:spPr>
    </c:plotArea>
    <c:plotVisOnly val="1"/>
    <c:dispBlanksAs val="gap"/>
    <c:showDLblsOverMax val="0"/>
  </c:chart>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layout/>
      <c:overlay val="0"/>
    </c:title>
    <c:autoTitleDeleted val="0"/>
    <c:plotArea>
      <c:layout>
        <c:manualLayout>
          <c:layoutTarget val="inner"/>
          <c:xMode val="edge"/>
          <c:yMode val="edge"/>
          <c:x val="4.5300916332826818E-2"/>
          <c:y val="0.1121266659849337"/>
          <c:w val="0.9386172123221439"/>
          <c:h val="0.61286975491699902"/>
        </c:manualLayout>
      </c:layout>
      <c:lineChart>
        <c:grouping val="standard"/>
        <c:varyColors val="0"/>
        <c:ser>
          <c:idx val="0"/>
          <c:order val="0"/>
          <c:tx>
            <c:strRef>
              <c:f>Sheet1!$B$1</c:f>
              <c:strCache>
                <c:ptCount val="1"/>
                <c:pt idx="0">
                  <c:v>میزان تولید گندم (میلیون تن )</c:v>
                </c:pt>
              </c:strCache>
            </c:strRef>
          </c:tx>
          <c:spPr>
            <a:ln>
              <a:solidFill>
                <a:srgbClr val="FF0000"/>
              </a:solidFill>
            </a:ln>
          </c:spPr>
          <c:marker>
            <c:symbol val="none"/>
          </c:marker>
          <c:cat>
            <c:numRef>
              <c:f>Sheet1!$A$2:$A$16</c:f>
              <c:numCache>
                <c:formatCode>General</c:formatCode>
                <c:ptCount val="15"/>
                <c:pt idx="0">
                  <c:v>1383</c:v>
                </c:pt>
                <c:pt idx="1">
                  <c:v>1384</c:v>
                </c:pt>
                <c:pt idx="2">
                  <c:v>1385</c:v>
                </c:pt>
                <c:pt idx="3">
                  <c:v>1386</c:v>
                </c:pt>
                <c:pt idx="4">
                  <c:v>1387</c:v>
                </c:pt>
                <c:pt idx="5">
                  <c:v>1388</c:v>
                </c:pt>
                <c:pt idx="6">
                  <c:v>1389</c:v>
                </c:pt>
                <c:pt idx="7">
                  <c:v>1390</c:v>
                </c:pt>
                <c:pt idx="8">
                  <c:v>1391</c:v>
                </c:pt>
                <c:pt idx="9">
                  <c:v>1392</c:v>
                </c:pt>
                <c:pt idx="10">
                  <c:v>1393</c:v>
                </c:pt>
                <c:pt idx="11">
                  <c:v>1394</c:v>
                </c:pt>
                <c:pt idx="12">
                  <c:v>1395</c:v>
                </c:pt>
                <c:pt idx="13">
                  <c:v>1396</c:v>
                </c:pt>
                <c:pt idx="14">
                  <c:v>1397</c:v>
                </c:pt>
              </c:numCache>
            </c:numRef>
          </c:cat>
          <c:val>
            <c:numRef>
              <c:f>Sheet1!$B$2:$B$16</c:f>
              <c:numCache>
                <c:formatCode>General</c:formatCode>
                <c:ptCount val="15"/>
                <c:pt idx="0">
                  <c:v>0</c:v>
                </c:pt>
                <c:pt idx="1">
                  <c:v>0.18</c:v>
                </c:pt>
                <c:pt idx="2">
                  <c:v>3.0000000000000001E-3</c:v>
                </c:pt>
                <c:pt idx="3">
                  <c:v>542.37</c:v>
                </c:pt>
                <c:pt idx="4">
                  <c:v>0.26</c:v>
                </c:pt>
                <c:pt idx="5">
                  <c:v>2.5000000000000001E-4</c:v>
                </c:pt>
                <c:pt idx="6">
                  <c:v>555</c:v>
                </c:pt>
                <c:pt idx="7">
                  <c:v>10</c:v>
                </c:pt>
                <c:pt idx="8">
                  <c:v>3</c:v>
                </c:pt>
                <c:pt idx="9">
                  <c:v>2.4E-2</c:v>
                </c:pt>
                <c:pt idx="10">
                  <c:v>24.82</c:v>
                </c:pt>
                <c:pt idx="11">
                  <c:v>0.06</c:v>
                </c:pt>
                <c:pt idx="12">
                  <c:v>0</c:v>
                </c:pt>
                <c:pt idx="13">
                  <c:v>276.41000000000003</c:v>
                </c:pt>
                <c:pt idx="14">
                  <c:v>0</c:v>
                </c:pt>
              </c:numCache>
            </c:numRef>
          </c:val>
          <c:smooth val="0"/>
        </c:ser>
        <c:dLbls>
          <c:showLegendKey val="0"/>
          <c:showVal val="0"/>
          <c:showCatName val="0"/>
          <c:showSerName val="0"/>
          <c:showPercent val="0"/>
          <c:showBubbleSize val="0"/>
        </c:dLbls>
        <c:marker val="1"/>
        <c:smooth val="0"/>
        <c:axId val="39491840"/>
        <c:axId val="39493632"/>
      </c:lineChart>
      <c:catAx>
        <c:axId val="39491840"/>
        <c:scaling>
          <c:orientation val="minMax"/>
        </c:scaling>
        <c:delete val="0"/>
        <c:axPos val="b"/>
        <c:numFmt formatCode="General" sourceLinked="1"/>
        <c:majorTickMark val="out"/>
        <c:minorTickMark val="none"/>
        <c:tickLblPos val="nextTo"/>
        <c:crossAx val="39493632"/>
        <c:crosses val="autoZero"/>
        <c:auto val="1"/>
        <c:lblAlgn val="ctr"/>
        <c:lblOffset val="100"/>
        <c:noMultiLvlLbl val="0"/>
      </c:catAx>
      <c:valAx>
        <c:axId val="39493632"/>
        <c:scaling>
          <c:orientation val="minMax"/>
        </c:scaling>
        <c:delete val="0"/>
        <c:axPos val="l"/>
        <c:majorGridlines/>
        <c:numFmt formatCode="General" sourceLinked="1"/>
        <c:majorTickMark val="out"/>
        <c:minorTickMark val="none"/>
        <c:tickLblPos val="nextTo"/>
        <c:crossAx val="39491840"/>
        <c:crosses val="autoZero"/>
        <c:crossBetween val="between"/>
      </c:valAx>
      <c:spPr>
        <a:solidFill>
          <a:srgbClr val="FFFF00"/>
        </a:solidFill>
      </c:spPr>
    </c:plotArea>
    <c:plotVisOnly val="1"/>
    <c:dispBlanksAs val="gap"/>
    <c:showDLblsOverMax val="0"/>
  </c:chart>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3.3912951892249424E-2"/>
          <c:y val="2.8252405949256341E-2"/>
          <c:w val="0.93184413746034556"/>
          <c:h val="0.71550241186067953"/>
        </c:manualLayout>
      </c:layout>
      <c:lineChart>
        <c:grouping val="standard"/>
        <c:varyColors val="0"/>
        <c:ser>
          <c:idx val="0"/>
          <c:order val="0"/>
          <c:tx>
            <c:strRef>
              <c:f>Sheet1!$B$1</c:f>
              <c:strCache>
                <c:ptCount val="1"/>
                <c:pt idx="0">
                  <c:v>میزان صادرات گندم (میلیون تن )</c:v>
                </c:pt>
              </c:strCache>
            </c:strRef>
          </c:tx>
          <c:spPr>
            <a:ln>
              <a:solidFill>
                <a:srgbClr val="0070C0"/>
              </a:solidFill>
            </a:ln>
          </c:spPr>
          <c:marker>
            <c:symbol val="none"/>
          </c:marker>
          <c:cat>
            <c:numRef>
              <c:f>Sheet1!$A$2:$A$16</c:f>
              <c:numCache>
                <c:formatCode>General</c:formatCode>
                <c:ptCount val="15"/>
                <c:pt idx="0">
                  <c:v>1383</c:v>
                </c:pt>
                <c:pt idx="1">
                  <c:v>1384</c:v>
                </c:pt>
                <c:pt idx="2">
                  <c:v>1385</c:v>
                </c:pt>
                <c:pt idx="3">
                  <c:v>1386</c:v>
                </c:pt>
                <c:pt idx="4">
                  <c:v>1387</c:v>
                </c:pt>
                <c:pt idx="5">
                  <c:v>1388</c:v>
                </c:pt>
                <c:pt idx="6">
                  <c:v>1389</c:v>
                </c:pt>
                <c:pt idx="7">
                  <c:v>1390</c:v>
                </c:pt>
                <c:pt idx="8">
                  <c:v>1391</c:v>
                </c:pt>
                <c:pt idx="9">
                  <c:v>1392</c:v>
                </c:pt>
                <c:pt idx="10">
                  <c:v>1393</c:v>
                </c:pt>
                <c:pt idx="11">
                  <c:v>1394</c:v>
                </c:pt>
                <c:pt idx="12">
                  <c:v>1395</c:v>
                </c:pt>
                <c:pt idx="13">
                  <c:v>1396</c:v>
                </c:pt>
                <c:pt idx="14">
                  <c:v>1397</c:v>
                </c:pt>
              </c:numCache>
            </c:numRef>
          </c:cat>
          <c:val>
            <c:numRef>
              <c:f>Sheet1!$B$2:$B$16</c:f>
              <c:numCache>
                <c:formatCode>General</c:formatCode>
                <c:ptCount val="15"/>
                <c:pt idx="0">
                  <c:v>0</c:v>
                </c:pt>
                <c:pt idx="1">
                  <c:v>1.7999999999999998E-4</c:v>
                </c:pt>
                <c:pt idx="2">
                  <c:v>3.0000000000000001E-6</c:v>
                </c:pt>
                <c:pt idx="3">
                  <c:v>0.54237000000000002</c:v>
                </c:pt>
                <c:pt idx="4">
                  <c:v>2.6000000000000003E-4</c:v>
                </c:pt>
                <c:pt idx="5">
                  <c:v>2.5000000000000001E-4</c:v>
                </c:pt>
                <c:pt idx="6">
                  <c:v>0.55500000000000005</c:v>
                </c:pt>
                <c:pt idx="7">
                  <c:v>0.01</c:v>
                </c:pt>
                <c:pt idx="8">
                  <c:v>3.0000000000000001E-3</c:v>
                </c:pt>
                <c:pt idx="9">
                  <c:v>2.4000000000000001E-5</c:v>
                </c:pt>
                <c:pt idx="10">
                  <c:v>2.4820000000000002E-2</c:v>
                </c:pt>
                <c:pt idx="11">
                  <c:v>5.9999999999999995E-5</c:v>
                </c:pt>
                <c:pt idx="12">
                  <c:v>0</c:v>
                </c:pt>
                <c:pt idx="13">
                  <c:v>0.27641000000000004</c:v>
                </c:pt>
                <c:pt idx="14">
                  <c:v>0</c:v>
                </c:pt>
              </c:numCache>
            </c:numRef>
          </c:val>
          <c:smooth val="0"/>
        </c:ser>
        <c:ser>
          <c:idx val="1"/>
          <c:order val="1"/>
          <c:tx>
            <c:strRef>
              <c:f>Sheet1!$C$1</c:f>
              <c:strCache>
                <c:ptCount val="1"/>
                <c:pt idx="0">
                  <c:v>میزان واردات گندم (میلیون تن )</c:v>
                </c:pt>
              </c:strCache>
            </c:strRef>
          </c:tx>
          <c:spPr>
            <a:ln>
              <a:solidFill>
                <a:sysClr val="windowText" lastClr="000000"/>
              </a:solidFill>
            </a:ln>
          </c:spPr>
          <c:marker>
            <c:symbol val="none"/>
          </c:marker>
          <c:val>
            <c:numRef>
              <c:f>Sheet1!$C$2:$C$17</c:f>
              <c:numCache>
                <c:formatCode>General</c:formatCode>
                <c:ptCount val="16"/>
                <c:pt idx="0">
                  <c:v>0.17</c:v>
                </c:pt>
                <c:pt idx="1">
                  <c:v>0.105</c:v>
                </c:pt>
                <c:pt idx="2">
                  <c:v>1.1519999999999999</c:v>
                </c:pt>
                <c:pt idx="3">
                  <c:v>0.189</c:v>
                </c:pt>
                <c:pt idx="4">
                  <c:v>5.9189999999999996</c:v>
                </c:pt>
                <c:pt idx="5">
                  <c:v>5.0599999999999996</c:v>
                </c:pt>
                <c:pt idx="6">
                  <c:v>0.86899999999999999</c:v>
                </c:pt>
                <c:pt idx="7">
                  <c:v>0.28199999999999997</c:v>
                </c:pt>
                <c:pt idx="8">
                  <c:v>6.7709999999999999</c:v>
                </c:pt>
                <c:pt idx="9">
                  <c:v>3.968</c:v>
                </c:pt>
                <c:pt idx="10">
                  <c:v>7.2489999999999997</c:v>
                </c:pt>
                <c:pt idx="11">
                  <c:v>3.3159999999999998</c:v>
                </c:pt>
                <c:pt idx="12">
                  <c:v>1.478</c:v>
                </c:pt>
                <c:pt idx="13">
                  <c:v>0</c:v>
                </c:pt>
                <c:pt idx="14">
                  <c:v>0</c:v>
                </c:pt>
                <c:pt idx="15">
                  <c:v>0</c:v>
                </c:pt>
              </c:numCache>
            </c:numRef>
          </c:val>
          <c:smooth val="0"/>
        </c:ser>
        <c:ser>
          <c:idx val="2"/>
          <c:order val="2"/>
          <c:tx>
            <c:strRef>
              <c:f>Sheet1!$G$1</c:f>
              <c:strCache>
                <c:ptCount val="1"/>
                <c:pt idx="0">
                  <c:v>میزان تولید گندم ( میلیون تن )</c:v>
                </c:pt>
              </c:strCache>
            </c:strRef>
          </c:tx>
          <c:spPr>
            <a:ln>
              <a:solidFill>
                <a:srgbClr val="FF0000"/>
              </a:solidFill>
            </a:ln>
          </c:spPr>
          <c:marker>
            <c:symbol val="none"/>
          </c:marker>
          <c:val>
            <c:numRef>
              <c:f>Sheet1!$G$2:$G$17</c:f>
              <c:numCache>
                <c:formatCode>General</c:formatCode>
                <c:ptCount val="16"/>
                <c:pt idx="0">
                  <c:v>14.57</c:v>
                </c:pt>
                <c:pt idx="1">
                  <c:v>14.3</c:v>
                </c:pt>
                <c:pt idx="2">
                  <c:v>14.66</c:v>
                </c:pt>
                <c:pt idx="3">
                  <c:v>15.89</c:v>
                </c:pt>
                <c:pt idx="4">
                  <c:v>6.99</c:v>
                </c:pt>
                <c:pt idx="5">
                  <c:v>12.09</c:v>
                </c:pt>
                <c:pt idx="6">
                  <c:v>12.14</c:v>
                </c:pt>
                <c:pt idx="7">
                  <c:v>8.67</c:v>
                </c:pt>
                <c:pt idx="8">
                  <c:v>8.81</c:v>
                </c:pt>
                <c:pt idx="9">
                  <c:v>9.3000000000000007</c:v>
                </c:pt>
                <c:pt idx="10">
                  <c:v>10.58</c:v>
                </c:pt>
                <c:pt idx="11">
                  <c:v>11.5</c:v>
                </c:pt>
                <c:pt idx="12">
                  <c:v>14.5</c:v>
                </c:pt>
                <c:pt idx="13">
                  <c:v>14</c:v>
                </c:pt>
                <c:pt idx="14">
                  <c:v>13.4</c:v>
                </c:pt>
                <c:pt idx="15">
                  <c:v>13.3</c:v>
                </c:pt>
              </c:numCache>
            </c:numRef>
          </c:val>
          <c:smooth val="0"/>
        </c:ser>
        <c:dLbls>
          <c:showLegendKey val="0"/>
          <c:showVal val="0"/>
          <c:showCatName val="0"/>
          <c:showSerName val="0"/>
          <c:showPercent val="0"/>
          <c:showBubbleSize val="0"/>
        </c:dLbls>
        <c:marker val="1"/>
        <c:smooth val="0"/>
        <c:axId val="83581184"/>
        <c:axId val="83582976"/>
      </c:lineChart>
      <c:catAx>
        <c:axId val="83581184"/>
        <c:scaling>
          <c:orientation val="minMax"/>
        </c:scaling>
        <c:delete val="0"/>
        <c:axPos val="b"/>
        <c:numFmt formatCode="General" sourceLinked="1"/>
        <c:majorTickMark val="out"/>
        <c:minorTickMark val="none"/>
        <c:tickLblPos val="nextTo"/>
        <c:crossAx val="83582976"/>
        <c:crosses val="autoZero"/>
        <c:auto val="1"/>
        <c:lblAlgn val="ctr"/>
        <c:lblOffset val="100"/>
        <c:noMultiLvlLbl val="0"/>
      </c:catAx>
      <c:valAx>
        <c:axId val="83582976"/>
        <c:scaling>
          <c:orientation val="minMax"/>
        </c:scaling>
        <c:delete val="0"/>
        <c:axPos val="l"/>
        <c:majorGridlines/>
        <c:numFmt formatCode="General" sourceLinked="1"/>
        <c:majorTickMark val="out"/>
        <c:minorTickMark val="none"/>
        <c:tickLblPos val="nextTo"/>
        <c:crossAx val="83581184"/>
        <c:crosses val="autoZero"/>
        <c:crossBetween val="between"/>
      </c:valAx>
      <c:spPr>
        <a:solidFill>
          <a:srgbClr val="FFFF00"/>
        </a:solidFill>
      </c:spPr>
    </c:plotArea>
    <c:plotVisOnly val="1"/>
    <c:dispBlanksAs val="gap"/>
    <c:showDLblsOverMax val="0"/>
  </c:chart>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0.1142</cdr:x>
      <cdr:y>0</cdr:y>
    </cdr:from>
    <cdr:to>
      <cdr:x>0.25476</cdr:x>
      <cdr:y>0.33333</cdr:y>
    </cdr:to>
    <cdr:sp macro="" textlink="">
      <cdr:nvSpPr>
        <cdr:cNvPr id="2" name="TextBox 1"/>
        <cdr:cNvSpPr txBox="1"/>
      </cdr:nvSpPr>
      <cdr:spPr>
        <a:xfrm xmlns:a="http://schemas.openxmlformats.org/drawingml/2006/main">
          <a:off x="939820" y="0"/>
          <a:ext cx="1156753" cy="146313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0.1142</cdr:x>
      <cdr:y>0</cdr:y>
    </cdr:from>
    <cdr:to>
      <cdr:x>0.25476</cdr:x>
      <cdr:y>0.33333</cdr:y>
    </cdr:to>
    <cdr:sp macro="" textlink="">
      <cdr:nvSpPr>
        <cdr:cNvPr id="2" name="TextBox 1"/>
        <cdr:cNvSpPr txBox="1"/>
      </cdr:nvSpPr>
      <cdr:spPr>
        <a:xfrm xmlns:a="http://schemas.openxmlformats.org/drawingml/2006/main">
          <a:off x="742951" y="-1428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userShapes>
</file>

<file path=ppt/drawings/drawing3.xml><?xml version="1.0" encoding="utf-8"?>
<c:userShapes xmlns:c="http://schemas.openxmlformats.org/drawingml/2006/chart">
  <cdr:relSizeAnchor xmlns:cdr="http://schemas.openxmlformats.org/drawingml/2006/chartDrawing">
    <cdr:from>
      <cdr:x>0.77193</cdr:x>
      <cdr:y>0.88157</cdr:y>
    </cdr:from>
    <cdr:to>
      <cdr:x>1</cdr:x>
      <cdr:y>1</cdr:y>
    </cdr:to>
    <cdr:sp macro="" textlink="">
      <cdr:nvSpPr>
        <cdr:cNvPr id="2" name="Rectangle 1"/>
        <cdr:cNvSpPr/>
      </cdr:nvSpPr>
      <cdr:spPr>
        <a:xfrm xmlns:a="http://schemas.openxmlformats.org/drawingml/2006/main">
          <a:off x="7213600" y="6213901"/>
          <a:ext cx="1981200" cy="694899"/>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fa-IR" sz="1800" dirty="0" smtClean="0">
              <a:solidFill>
                <a:srgbClr val="FFFF00"/>
              </a:solidFill>
              <a:cs typeface="B Mitra" panose="00000400000000000000" pitchFamily="2" charset="-78"/>
            </a:rPr>
            <a:t>اعداد برحسب هزار تن</a:t>
          </a:r>
          <a:endParaRPr lang="en-US" sz="1800" dirty="0">
            <a:solidFill>
              <a:srgbClr val="FFFF00"/>
            </a:solidFill>
            <a:cs typeface="B Mitra" panose="00000400000000000000" pitchFamily="2" charset="-78"/>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0.77193</cdr:x>
      <cdr:y>0.87676</cdr:y>
    </cdr:from>
    <cdr:to>
      <cdr:x>1</cdr:x>
      <cdr:y>1</cdr:y>
    </cdr:to>
    <cdr:sp macro="" textlink="">
      <cdr:nvSpPr>
        <cdr:cNvPr id="2" name="Rectangle 1"/>
        <cdr:cNvSpPr/>
      </cdr:nvSpPr>
      <cdr:spPr>
        <a:xfrm xmlns:a="http://schemas.openxmlformats.org/drawingml/2006/main">
          <a:off x="7213600" y="6213901"/>
          <a:ext cx="1981200" cy="694899"/>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fa-IR" sz="1800" dirty="0" smtClean="0">
              <a:solidFill>
                <a:srgbClr val="FFFF00"/>
              </a:solidFill>
              <a:cs typeface="B Mitra" panose="00000400000000000000" pitchFamily="2" charset="-78"/>
            </a:rPr>
            <a:t>اعداد برحسب میلیون تن</a:t>
          </a:r>
          <a:endParaRPr lang="en-US" sz="1800" dirty="0">
            <a:solidFill>
              <a:srgbClr val="FFFF00"/>
            </a:solidFill>
            <a:cs typeface="B Mitra" panose="00000400000000000000" pitchFamily="2" charset="-7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621BDF-3463-47BD-8617-1F02854A16A1}" type="datetimeFigureOut">
              <a:rPr lang="en-US" smtClean="0"/>
              <a:t>10/31/2020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F58B4E-C0B7-44EC-9696-C4701A389901}" type="slidenum">
              <a:rPr lang="en-US" smtClean="0"/>
              <a:t>‹#›</a:t>
            </a:fld>
            <a:endParaRPr lang="en-US"/>
          </a:p>
        </p:txBody>
      </p:sp>
    </p:spTree>
    <p:extLst>
      <p:ext uri="{BB962C8B-B14F-4D97-AF65-F5344CB8AC3E}">
        <p14:creationId xmlns:p14="http://schemas.microsoft.com/office/powerpoint/2010/main" val="3238427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F58B4E-C0B7-44EC-9696-C4701A389901}" type="slidenum">
              <a:rPr lang="en-US" smtClean="0"/>
              <a:t>1</a:t>
            </a:fld>
            <a:endParaRPr lang="en-US"/>
          </a:p>
        </p:txBody>
      </p:sp>
    </p:spTree>
    <p:extLst>
      <p:ext uri="{BB962C8B-B14F-4D97-AF65-F5344CB8AC3E}">
        <p14:creationId xmlns:p14="http://schemas.microsoft.com/office/powerpoint/2010/main" val="2525191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F1103F3-DDB9-4D5E-BE85-D871EEAB2F31}"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D2BB3F4-3628-4487-B7F6-A34EC79C4D51}" type="datetimeFigureOut">
              <a:rPr lang="en-US" smtClean="0"/>
              <a:t>10/31/2020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8F1103F3-DDB9-4D5E-BE85-D871EEAB2F31}"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2BB3F4-3628-4487-B7F6-A34EC79C4D51}" type="datetimeFigureOut">
              <a:rPr lang="en-US" smtClean="0"/>
              <a:t>10/31/2020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F1103F3-DDB9-4D5E-BE85-D871EEAB2F31}" type="slidenum">
              <a:rPr lang="en-US" smtClean="0"/>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chart" Target="../charts/chart3.xml"/><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685800"/>
            <a:ext cx="7851648" cy="838200"/>
          </a:xfrm>
        </p:spPr>
        <p:txBody>
          <a:bodyPr>
            <a:normAutofit/>
          </a:bodyPr>
          <a:lstStyle/>
          <a:p>
            <a:pPr algn="ctr"/>
            <a:r>
              <a:rPr lang="fa-IR" sz="4400" dirty="0" smtClean="0">
                <a:solidFill>
                  <a:schemeClr val="tx1"/>
                </a:solidFill>
                <a:cs typeface="B Nazanin" panose="00000400000000000000" pitchFamily="2" charset="-78"/>
              </a:rPr>
              <a:t>بسمه تعالی </a:t>
            </a:r>
            <a:endParaRPr lang="en-US" sz="4400" dirty="0">
              <a:solidFill>
                <a:schemeClr val="tx1"/>
              </a:solidFill>
              <a:cs typeface="B Nazanin" panose="00000400000000000000" pitchFamily="2" charset="-78"/>
            </a:endParaRPr>
          </a:p>
        </p:txBody>
      </p:sp>
      <p:sp>
        <p:nvSpPr>
          <p:cNvPr id="3" name="Subtitle 2"/>
          <p:cNvSpPr>
            <a:spLocks noGrp="1"/>
          </p:cNvSpPr>
          <p:nvPr>
            <p:ph type="subTitle" idx="1"/>
          </p:nvPr>
        </p:nvSpPr>
        <p:spPr>
          <a:xfrm rot="16200000">
            <a:off x="-3141518" y="3141518"/>
            <a:ext cx="6892636" cy="609600"/>
          </a:xfrm>
        </p:spPr>
        <p:style>
          <a:lnRef idx="1">
            <a:schemeClr val="dk1"/>
          </a:lnRef>
          <a:fillRef idx="2">
            <a:schemeClr val="dk1"/>
          </a:fillRef>
          <a:effectRef idx="1">
            <a:schemeClr val="dk1"/>
          </a:effectRef>
          <a:fontRef idx="minor">
            <a:schemeClr val="dk1"/>
          </a:fontRef>
        </p:style>
        <p:txBody>
          <a:bodyPr vert="horz" lIns="0" rIns="18288">
            <a:noAutofit/>
          </a:bodyPr>
          <a:lstStyle/>
          <a:p>
            <a:pPr algn="ctr"/>
            <a:r>
              <a:rPr lang="fa-IR"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 کشاورزی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sp>
        <p:nvSpPr>
          <p:cNvPr id="5" name="Rectangle 4"/>
          <p:cNvSpPr/>
          <p:nvPr/>
        </p:nvSpPr>
        <p:spPr>
          <a:xfrm>
            <a:off x="1371600" y="2286000"/>
            <a:ext cx="7772400" cy="3048000"/>
          </a:xfrm>
          <a:prstGeom prst="rect">
            <a:avLst/>
          </a:prstGeom>
          <a:solidFill>
            <a:srgbClr val="FF0000"/>
          </a:solidFill>
          <a:scene3d>
            <a:camera prst="perspectiveContrastingRightFacing"/>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solidFill>
                  <a:schemeClr val="tx1"/>
                </a:solidFill>
                <a:effectLst>
                  <a:outerShdw blurRad="38100" dist="25400" dir="5400000" algn="tl" rotWithShape="0">
                    <a:srgbClr val="000000">
                      <a:alpha val="43000"/>
                    </a:srgbClr>
                  </a:outerShdw>
                </a:effectLst>
                <a:latin typeface="+mj-lt"/>
                <a:ea typeface="+mj-ea"/>
                <a:cs typeface="B Nazanin" panose="00000400000000000000" pitchFamily="2" charset="-78"/>
              </a:rPr>
              <a:t>نام تهیه کننده : حیدر سعیدی</a:t>
            </a:r>
          </a:p>
          <a:p>
            <a:pPr algn="ctr"/>
            <a:endParaRPr lang="fa-IR" sz="4400" b="1" dirty="0">
              <a:solidFill>
                <a:schemeClr val="tx1"/>
              </a:solidFill>
              <a:effectLst>
                <a:outerShdw blurRad="38100" dist="25400" dir="5400000" algn="tl" rotWithShape="0">
                  <a:srgbClr val="000000">
                    <a:alpha val="43000"/>
                  </a:srgbClr>
                </a:outerShdw>
              </a:effectLst>
              <a:latin typeface="+mj-lt"/>
              <a:ea typeface="+mj-ea"/>
              <a:cs typeface="B Nazanin" panose="00000400000000000000" pitchFamily="2" charset="-78"/>
            </a:endParaRPr>
          </a:p>
          <a:p>
            <a:pPr algn="ctr"/>
            <a:r>
              <a:rPr lang="fa-IR" sz="4400" b="1" dirty="0">
                <a:solidFill>
                  <a:schemeClr val="tx1"/>
                </a:solidFill>
                <a:effectLst>
                  <a:outerShdw blurRad="38100" dist="25400" dir="5400000" algn="tl" rotWithShape="0">
                    <a:srgbClr val="000000">
                      <a:alpha val="43000"/>
                    </a:srgbClr>
                  </a:outerShdw>
                </a:effectLst>
                <a:latin typeface="+mj-lt"/>
                <a:ea typeface="+mj-ea"/>
                <a:cs typeface="B Nazanin" panose="00000400000000000000" pitchFamily="2" charset="-78"/>
              </a:rPr>
              <a:t>موضوع ارائه :  </a:t>
            </a:r>
            <a:r>
              <a:rPr lang="fa-IR" sz="4400" b="1" u="sng" dirty="0">
                <a:solidFill>
                  <a:schemeClr val="tx1"/>
                </a:solidFill>
                <a:effectLst>
                  <a:outerShdw blurRad="38100" dist="25400" dir="5400000" algn="tl" rotWithShape="0">
                    <a:srgbClr val="000000">
                      <a:alpha val="43000"/>
                    </a:srgbClr>
                  </a:outerShdw>
                </a:effectLst>
                <a:latin typeface="+mj-lt"/>
                <a:ea typeface="+mj-ea"/>
                <a:cs typeface="B Nazanin" panose="00000400000000000000" pitchFamily="2" charset="-78"/>
              </a:rPr>
              <a:t>محصول گندم </a:t>
            </a:r>
            <a:endParaRPr lang="en-US" sz="4400" b="1" u="sng" dirty="0">
              <a:solidFill>
                <a:schemeClr val="tx1"/>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sp>
        <p:nvSpPr>
          <p:cNvPr id="6" name="5-Point Star 5"/>
          <p:cNvSpPr/>
          <p:nvPr/>
        </p:nvSpPr>
        <p:spPr>
          <a:xfrm>
            <a:off x="7010400" y="1646830"/>
            <a:ext cx="762000" cy="685800"/>
          </a:xfrm>
          <a:prstGeom prst="star5">
            <a:avLst/>
          </a:prstGeom>
          <a:solidFill>
            <a:srgbClr val="FFFF00"/>
          </a:solidFill>
          <a:scene3d>
            <a:camera prst="perspectiveContrastingRightFacing"/>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2956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741" y="1905000"/>
            <a:ext cx="8229600" cy="4389120"/>
          </a:xfrm>
        </p:spPr>
        <p:txBody>
          <a:bodyPr>
            <a:normAutofit/>
          </a:bodyPr>
          <a:lstStyle/>
          <a:p>
            <a:pPr algn="r" rtl="1">
              <a:buFont typeface="Wingdings" panose="05000000000000000000" pitchFamily="2" charset="2"/>
              <a:buChar char="v"/>
            </a:pPr>
            <a:r>
              <a:rPr lang="fa-IR" sz="2400" dirty="0">
                <a:solidFill>
                  <a:schemeClr val="tx2"/>
                </a:solidFill>
                <a:latin typeface="+mj-lt"/>
                <a:ea typeface="+mj-ea"/>
                <a:cs typeface="B Nazanin" panose="00000400000000000000" pitchFamily="2" charset="-78"/>
              </a:rPr>
              <a:t> در سال 87 که به دلیل خشکسالی میزان تولید ما کاهش پیدا کرد به همین خاطر مجبور به وارد کردن گندم به میزان 5.919 به داخل کشور </a:t>
            </a:r>
            <a:r>
              <a:rPr lang="fa-IR" sz="2400" dirty="0" smtClean="0">
                <a:solidFill>
                  <a:schemeClr val="tx2"/>
                </a:solidFill>
                <a:latin typeface="+mj-lt"/>
                <a:ea typeface="+mj-ea"/>
                <a:cs typeface="B Nazanin" panose="00000400000000000000" pitchFamily="2" charset="-78"/>
              </a:rPr>
              <a:t>شدیم.</a:t>
            </a:r>
          </a:p>
          <a:p>
            <a:pPr algn="r" rtl="1">
              <a:buFont typeface="Wingdings" panose="05000000000000000000" pitchFamily="2" charset="2"/>
              <a:buChar char="v"/>
            </a:pPr>
            <a:r>
              <a:rPr lang="fa-IR" sz="2200" dirty="0" smtClean="0">
                <a:solidFill>
                  <a:schemeClr val="tx2"/>
                </a:solidFill>
                <a:latin typeface="+mj-lt"/>
                <a:ea typeface="+mj-ea"/>
                <a:cs typeface="B Nazanin" panose="00000400000000000000" pitchFamily="2" charset="-78"/>
              </a:rPr>
              <a:t>در سال های 1396، 1397و 1398 میزان واردات گندم به صفر رسیده است و در سه سال ایران به خودکفایی رسیده است ولی در سال 1399 در هشت ماه گذشته شده واردات گندم به میزان 2.98 میلیون تن در کشور داشته ایم .</a:t>
            </a:r>
          </a:p>
          <a:p>
            <a:pPr algn="r" rtl="1">
              <a:buFont typeface="Wingdings" panose="05000000000000000000" pitchFamily="2" charset="2"/>
              <a:buChar char="v"/>
            </a:pPr>
            <a:r>
              <a:rPr lang="fa-IR" sz="2200" dirty="0" smtClean="0">
                <a:solidFill>
                  <a:schemeClr val="tx2"/>
                </a:solidFill>
                <a:latin typeface="+mj-lt"/>
                <a:ea typeface="+mj-ea"/>
                <a:cs typeface="B Nazanin" panose="00000400000000000000" pitchFamily="2" charset="-78"/>
              </a:rPr>
              <a:t>در طی سال های واردات گندم ، بیش ترین واردات به کشور مربوط به کشور های</a:t>
            </a:r>
            <a:endParaRPr lang="en-US" sz="2200" dirty="0">
              <a:solidFill>
                <a:schemeClr val="tx2"/>
              </a:solidFill>
              <a:latin typeface="+mj-lt"/>
              <a:ea typeface="+mj-ea"/>
              <a:cs typeface="B Nazanin" panose="00000400000000000000" pitchFamily="2" charset="-78"/>
            </a:endParaRPr>
          </a:p>
        </p:txBody>
      </p:sp>
      <p:sp>
        <p:nvSpPr>
          <p:cNvPr id="4" name="Rounded Rectangle 3"/>
          <p:cNvSpPr/>
          <p:nvPr/>
        </p:nvSpPr>
        <p:spPr>
          <a:xfrm>
            <a:off x="3124200" y="762000"/>
            <a:ext cx="29718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solidFill>
                  <a:srgbClr val="FFFF00"/>
                </a:solidFill>
                <a:cs typeface="B Nazanin" panose="00000400000000000000" pitchFamily="2" charset="-78"/>
              </a:rPr>
              <a:t>ن</a:t>
            </a:r>
            <a:r>
              <a:rPr lang="fa-IR" sz="2400" dirty="0" smtClean="0">
                <a:solidFill>
                  <a:srgbClr val="FFFF00"/>
                </a:solidFill>
                <a:cs typeface="B Nazanin" panose="00000400000000000000" pitchFamily="2" charset="-78"/>
              </a:rPr>
              <a:t>کات در مورد نمودار واردات</a:t>
            </a:r>
            <a:endParaRPr lang="en-US" sz="2400" dirty="0">
              <a:solidFill>
                <a:srgbClr val="FFFF00"/>
              </a:solidFill>
              <a:cs typeface="B Nazanin" panose="00000400000000000000" pitchFamily="2" charset="-78"/>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76200"/>
            <a:ext cx="838200" cy="7045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Straight Arrow Connector 6"/>
          <p:cNvCxnSpPr/>
          <p:nvPr/>
        </p:nvCxnSpPr>
        <p:spPr>
          <a:xfrm>
            <a:off x="4976884" y="4366146"/>
            <a:ext cx="3018430" cy="7204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993944" y="4366146"/>
            <a:ext cx="1843584" cy="7204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953000" y="4379793"/>
            <a:ext cx="609600" cy="7068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343400" y="4379793"/>
            <a:ext cx="609600" cy="7068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3124200" y="4364440"/>
            <a:ext cx="1828800" cy="7511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7543800" y="5115635"/>
            <a:ext cx="1600200" cy="7256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سوئیس</a:t>
            </a:r>
            <a:endParaRPr lang="en-US" dirty="0"/>
          </a:p>
        </p:txBody>
      </p:sp>
      <p:sp>
        <p:nvSpPr>
          <p:cNvPr id="27" name="Oval 26"/>
          <p:cNvSpPr/>
          <p:nvPr/>
        </p:nvSpPr>
        <p:spPr>
          <a:xfrm>
            <a:off x="3533633" y="5122742"/>
            <a:ext cx="1752600" cy="7728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آلمان</a:t>
            </a:r>
            <a:endParaRPr lang="en-US" dirty="0"/>
          </a:p>
        </p:txBody>
      </p:sp>
      <p:sp>
        <p:nvSpPr>
          <p:cNvPr id="28" name="Oval 27"/>
          <p:cNvSpPr/>
          <p:nvPr/>
        </p:nvSpPr>
        <p:spPr>
          <a:xfrm>
            <a:off x="2324100" y="5199511"/>
            <a:ext cx="1600200" cy="7256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روسیه</a:t>
            </a:r>
            <a:endParaRPr lang="en-US" dirty="0"/>
          </a:p>
        </p:txBody>
      </p:sp>
      <p:sp>
        <p:nvSpPr>
          <p:cNvPr id="30" name="Oval 29"/>
          <p:cNvSpPr/>
          <p:nvPr/>
        </p:nvSpPr>
        <p:spPr>
          <a:xfrm>
            <a:off x="6324600" y="5115635"/>
            <a:ext cx="1600200" cy="7256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استرالیا</a:t>
            </a:r>
            <a:endParaRPr lang="en-US" dirty="0"/>
          </a:p>
        </p:txBody>
      </p:sp>
      <p:sp>
        <p:nvSpPr>
          <p:cNvPr id="31" name="Oval 30"/>
          <p:cNvSpPr/>
          <p:nvPr/>
        </p:nvSpPr>
        <p:spPr>
          <a:xfrm>
            <a:off x="4993944" y="5153166"/>
            <a:ext cx="1600200" cy="7256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کانادا</a:t>
            </a:r>
            <a:endParaRPr lang="en-US" dirty="0"/>
          </a:p>
        </p:txBody>
      </p:sp>
      <p:sp>
        <p:nvSpPr>
          <p:cNvPr id="32" name="Oval 31"/>
          <p:cNvSpPr/>
          <p:nvPr/>
        </p:nvSpPr>
        <p:spPr>
          <a:xfrm>
            <a:off x="959893" y="5199511"/>
            <a:ext cx="1600200" cy="7256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cs typeface="B Nazanin" panose="00000400000000000000" pitchFamily="2" charset="-78"/>
              </a:rPr>
              <a:t>امارات</a:t>
            </a:r>
            <a:endParaRPr lang="en-US" dirty="0">
              <a:cs typeface="B Nazanin" panose="00000400000000000000" pitchFamily="2" charset="-78"/>
            </a:endParaRPr>
          </a:p>
        </p:txBody>
      </p:sp>
      <p:cxnSp>
        <p:nvCxnSpPr>
          <p:cNvPr id="38" name="Straight Arrow Connector 37"/>
          <p:cNvCxnSpPr/>
          <p:nvPr/>
        </p:nvCxnSpPr>
        <p:spPr>
          <a:xfrm flipH="1">
            <a:off x="1866900" y="4364440"/>
            <a:ext cx="3086100" cy="7221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7-Point Star 40"/>
          <p:cNvSpPr/>
          <p:nvPr/>
        </p:nvSpPr>
        <p:spPr>
          <a:xfrm>
            <a:off x="8023747" y="5949002"/>
            <a:ext cx="762000" cy="76200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rgbClr val="FFFF00"/>
                </a:solidFill>
                <a:cs typeface="B Nasim" panose="00000700000000000000" pitchFamily="2" charset="-78"/>
              </a:rPr>
              <a:t>17</a:t>
            </a:r>
            <a:r>
              <a:rPr lang="fa-IR" sz="1200" dirty="0" smtClean="0">
                <a:cs typeface="B Nazanin" panose="00000400000000000000" pitchFamily="2" charset="-78"/>
              </a:rPr>
              <a:t>%</a:t>
            </a:r>
            <a:endParaRPr lang="en-US" sz="1200" dirty="0">
              <a:cs typeface="B Nazanin" panose="00000400000000000000" pitchFamily="2" charset="-78"/>
            </a:endParaRPr>
          </a:p>
        </p:txBody>
      </p:sp>
      <p:sp>
        <p:nvSpPr>
          <p:cNvPr id="43" name="7-Point Star 42"/>
          <p:cNvSpPr/>
          <p:nvPr/>
        </p:nvSpPr>
        <p:spPr>
          <a:xfrm>
            <a:off x="1219200" y="5983405"/>
            <a:ext cx="1104900" cy="76200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rgbClr val="FFFF00"/>
                </a:solidFill>
                <a:cs typeface="B Nasim" panose="00000700000000000000" pitchFamily="2" charset="-78"/>
              </a:rPr>
              <a:t>6.5%</a:t>
            </a:r>
            <a:endParaRPr lang="en-US" sz="1400" dirty="0">
              <a:solidFill>
                <a:srgbClr val="FFFF00"/>
              </a:solidFill>
              <a:cs typeface="B Nasim" panose="00000700000000000000" pitchFamily="2" charset="-78"/>
            </a:endParaRPr>
          </a:p>
        </p:txBody>
      </p:sp>
      <p:sp>
        <p:nvSpPr>
          <p:cNvPr id="44" name="7-Point Star 43"/>
          <p:cNvSpPr/>
          <p:nvPr/>
        </p:nvSpPr>
        <p:spPr>
          <a:xfrm>
            <a:off x="2633166" y="5981415"/>
            <a:ext cx="762000" cy="76200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solidFill>
                  <a:srgbClr val="FFFF00"/>
                </a:solidFill>
                <a:cs typeface="B Nasim" panose="00000700000000000000" pitchFamily="2" charset="-78"/>
              </a:rPr>
              <a:t>7%</a:t>
            </a:r>
            <a:endParaRPr lang="en-US" dirty="0">
              <a:solidFill>
                <a:srgbClr val="FFFF00"/>
              </a:solidFill>
              <a:cs typeface="B Nasim" panose="00000700000000000000" pitchFamily="2" charset="-78"/>
            </a:endParaRPr>
          </a:p>
        </p:txBody>
      </p:sp>
      <p:sp>
        <p:nvSpPr>
          <p:cNvPr id="45" name="7-Point Star 44"/>
          <p:cNvSpPr/>
          <p:nvPr/>
        </p:nvSpPr>
        <p:spPr>
          <a:xfrm>
            <a:off x="4038600" y="5949855"/>
            <a:ext cx="762000" cy="76200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solidFill>
                  <a:srgbClr val="FFFF00"/>
                </a:solidFill>
                <a:cs typeface="B Nasim" panose="00000700000000000000" pitchFamily="2" charset="-78"/>
              </a:rPr>
              <a:t>9%</a:t>
            </a:r>
            <a:endParaRPr lang="en-US" dirty="0">
              <a:solidFill>
                <a:srgbClr val="FFFF00"/>
              </a:solidFill>
              <a:cs typeface="B Nasim" panose="00000700000000000000" pitchFamily="2" charset="-78"/>
            </a:endParaRPr>
          </a:p>
        </p:txBody>
      </p:sp>
      <p:sp>
        <p:nvSpPr>
          <p:cNvPr id="46" name="7-Point Star 45"/>
          <p:cNvSpPr/>
          <p:nvPr/>
        </p:nvSpPr>
        <p:spPr>
          <a:xfrm>
            <a:off x="5413044" y="5949855"/>
            <a:ext cx="762000" cy="76200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200" dirty="0" smtClean="0">
                <a:solidFill>
                  <a:srgbClr val="FFFF00"/>
                </a:solidFill>
                <a:cs typeface="B Nasim" panose="00000700000000000000" pitchFamily="2" charset="-78"/>
              </a:rPr>
              <a:t>10%</a:t>
            </a:r>
            <a:endParaRPr lang="en-US" sz="1200" dirty="0">
              <a:solidFill>
                <a:srgbClr val="FFFF00"/>
              </a:solidFill>
              <a:cs typeface="B Nasim" panose="00000700000000000000" pitchFamily="2" charset="-78"/>
            </a:endParaRPr>
          </a:p>
        </p:txBody>
      </p:sp>
      <p:sp>
        <p:nvSpPr>
          <p:cNvPr id="47" name="7-Point Star 46"/>
          <p:cNvSpPr/>
          <p:nvPr/>
        </p:nvSpPr>
        <p:spPr>
          <a:xfrm>
            <a:off x="6594144" y="5895548"/>
            <a:ext cx="1005384" cy="76200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200" dirty="0" smtClean="0">
                <a:solidFill>
                  <a:srgbClr val="FFFF00"/>
                </a:solidFill>
                <a:cs typeface="B Nasim" panose="00000700000000000000" pitchFamily="2" charset="-78"/>
              </a:rPr>
              <a:t>13%</a:t>
            </a:r>
            <a:endParaRPr lang="en-US" sz="1200" dirty="0">
              <a:solidFill>
                <a:srgbClr val="FFFF00"/>
              </a:solidFill>
              <a:cs typeface="B Nasim" panose="00000700000000000000" pitchFamily="2" charset="-78"/>
            </a:endParaRPr>
          </a:p>
        </p:txBody>
      </p:sp>
    </p:spTree>
    <p:extLst>
      <p:ext uri="{BB962C8B-B14F-4D97-AF65-F5344CB8AC3E}">
        <p14:creationId xmlns:p14="http://schemas.microsoft.com/office/powerpoint/2010/main" val="3868354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circle(in)">
                                      <p:cBhvr>
                                        <p:cTn id="30" dur="20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wipe(down)">
                                      <p:cBhvr>
                                        <p:cTn id="35" dur="5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wipe(down)">
                                      <p:cBhvr>
                                        <p:cTn id="40" dur="5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grpId="0" nodeType="clickEffect">
                                  <p:stCondLst>
                                    <p:cond delay="0"/>
                                  </p:stCondLst>
                                  <p:childTnLst>
                                    <p:set>
                                      <p:cBhvr>
                                        <p:cTn id="44" dur="1" fill="hold">
                                          <p:stCondLst>
                                            <p:cond delay="0"/>
                                          </p:stCondLst>
                                        </p:cTn>
                                        <p:tgtEl>
                                          <p:spTgt spid="26"/>
                                        </p:tgtEl>
                                        <p:attrNameLst>
                                          <p:attrName>style.visibility</p:attrName>
                                        </p:attrNameLst>
                                      </p:cBhvr>
                                      <p:to>
                                        <p:strVal val="visible"/>
                                      </p:to>
                                    </p:set>
                                    <p:animEffect transition="in" filter="circle(in)">
                                      <p:cBhvr>
                                        <p:cTn id="45" dur="2000"/>
                                        <p:tgtEl>
                                          <p:spTgt spid="26"/>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41"/>
                                        </p:tgtEl>
                                        <p:attrNameLst>
                                          <p:attrName>style.visibility</p:attrName>
                                        </p:attrNameLst>
                                      </p:cBhvr>
                                      <p:to>
                                        <p:strVal val="visible"/>
                                      </p:to>
                                    </p:set>
                                    <p:animEffect transition="in" filter="wipe(down)">
                                      <p:cBhvr>
                                        <p:cTn id="50" dur="500"/>
                                        <p:tgtEl>
                                          <p:spTgt spid="41"/>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wipe(down)">
                                      <p:cBhvr>
                                        <p:cTn id="55" dur="500"/>
                                        <p:tgtEl>
                                          <p:spTgt spid="9"/>
                                        </p:tgtEl>
                                      </p:cBhvr>
                                    </p:animEffect>
                                  </p:childTnLst>
                                </p:cTn>
                              </p:par>
                            </p:childTnLst>
                          </p:cTn>
                        </p:par>
                      </p:childTnLst>
                    </p:cTn>
                  </p:par>
                  <p:par>
                    <p:cTn id="56" fill="hold">
                      <p:stCondLst>
                        <p:cond delay="indefinite"/>
                      </p:stCondLst>
                      <p:childTnLst>
                        <p:par>
                          <p:cTn id="57" fill="hold">
                            <p:stCondLst>
                              <p:cond delay="0"/>
                            </p:stCondLst>
                            <p:childTnLst>
                              <p:par>
                                <p:cTn id="58" presetID="6" presetClass="entr" presetSubtype="16" fill="hold" grpId="0" nodeType="clickEffect">
                                  <p:stCondLst>
                                    <p:cond delay="0"/>
                                  </p:stCondLst>
                                  <p:childTnLst>
                                    <p:set>
                                      <p:cBhvr>
                                        <p:cTn id="59" dur="1" fill="hold">
                                          <p:stCondLst>
                                            <p:cond delay="0"/>
                                          </p:stCondLst>
                                        </p:cTn>
                                        <p:tgtEl>
                                          <p:spTgt spid="30"/>
                                        </p:tgtEl>
                                        <p:attrNameLst>
                                          <p:attrName>style.visibility</p:attrName>
                                        </p:attrNameLst>
                                      </p:cBhvr>
                                      <p:to>
                                        <p:strVal val="visible"/>
                                      </p:to>
                                    </p:set>
                                    <p:animEffect transition="in" filter="circle(in)">
                                      <p:cBhvr>
                                        <p:cTn id="60" dur="2000"/>
                                        <p:tgtEl>
                                          <p:spTgt spid="30"/>
                                        </p:tgtEl>
                                      </p:cBhvr>
                                    </p:animEffect>
                                  </p:childTnLst>
                                </p:cTn>
                              </p:par>
                            </p:childTnLst>
                          </p:cTn>
                        </p:par>
                      </p:childTnLst>
                    </p:cTn>
                  </p:par>
                  <p:par>
                    <p:cTn id="61" fill="hold">
                      <p:stCondLst>
                        <p:cond delay="indefinite"/>
                      </p:stCondLst>
                      <p:childTnLst>
                        <p:par>
                          <p:cTn id="62" fill="hold">
                            <p:stCondLst>
                              <p:cond delay="0"/>
                            </p:stCondLst>
                            <p:childTnLst>
                              <p:par>
                                <p:cTn id="63" presetID="21" presetClass="entr" presetSubtype="1" fill="hold" grpId="0" nodeType="clickEffect">
                                  <p:stCondLst>
                                    <p:cond delay="0"/>
                                  </p:stCondLst>
                                  <p:childTnLst>
                                    <p:set>
                                      <p:cBhvr>
                                        <p:cTn id="64" dur="1" fill="hold">
                                          <p:stCondLst>
                                            <p:cond delay="0"/>
                                          </p:stCondLst>
                                        </p:cTn>
                                        <p:tgtEl>
                                          <p:spTgt spid="47"/>
                                        </p:tgtEl>
                                        <p:attrNameLst>
                                          <p:attrName>style.visibility</p:attrName>
                                        </p:attrNameLst>
                                      </p:cBhvr>
                                      <p:to>
                                        <p:strVal val="visible"/>
                                      </p:to>
                                    </p:set>
                                    <p:animEffect transition="in" filter="wheel(1)">
                                      <p:cBhvr>
                                        <p:cTn id="65" dur="2000"/>
                                        <p:tgtEl>
                                          <p:spTgt spid="47"/>
                                        </p:tgtEl>
                                      </p:cBhvr>
                                    </p:animEffect>
                                  </p:childTnLst>
                                </p:cTn>
                              </p:par>
                            </p:childTnLst>
                          </p:cTn>
                        </p:par>
                      </p:childTnLst>
                    </p:cTn>
                  </p:par>
                  <p:par>
                    <p:cTn id="66" fill="hold">
                      <p:stCondLst>
                        <p:cond delay="indefinite"/>
                      </p:stCondLst>
                      <p:childTnLst>
                        <p:par>
                          <p:cTn id="67" fill="hold">
                            <p:stCondLst>
                              <p:cond delay="0"/>
                            </p:stCondLst>
                            <p:childTnLst>
                              <p:par>
                                <p:cTn id="68" presetID="6" presetClass="entr" presetSubtype="16" fill="hold" nodeType="clickEffect">
                                  <p:stCondLst>
                                    <p:cond delay="0"/>
                                  </p:stCondLst>
                                  <p:childTnLst>
                                    <p:set>
                                      <p:cBhvr>
                                        <p:cTn id="69" dur="1" fill="hold">
                                          <p:stCondLst>
                                            <p:cond delay="0"/>
                                          </p:stCondLst>
                                        </p:cTn>
                                        <p:tgtEl>
                                          <p:spTgt spid="11"/>
                                        </p:tgtEl>
                                        <p:attrNameLst>
                                          <p:attrName>style.visibility</p:attrName>
                                        </p:attrNameLst>
                                      </p:cBhvr>
                                      <p:to>
                                        <p:strVal val="visible"/>
                                      </p:to>
                                    </p:set>
                                    <p:animEffect transition="in" filter="circle(in)">
                                      <p:cBhvr>
                                        <p:cTn id="70" dur="2000"/>
                                        <p:tgtEl>
                                          <p:spTgt spid="11"/>
                                        </p:tgtEl>
                                      </p:cBhvr>
                                    </p:animEffect>
                                  </p:childTnLst>
                                </p:cTn>
                              </p:par>
                            </p:childTnLst>
                          </p:cTn>
                        </p:par>
                      </p:childTnLst>
                    </p:cTn>
                  </p:par>
                  <p:par>
                    <p:cTn id="71" fill="hold">
                      <p:stCondLst>
                        <p:cond delay="indefinite"/>
                      </p:stCondLst>
                      <p:childTnLst>
                        <p:par>
                          <p:cTn id="72" fill="hold">
                            <p:stCondLst>
                              <p:cond delay="0"/>
                            </p:stCondLst>
                            <p:childTnLst>
                              <p:par>
                                <p:cTn id="73" presetID="6" presetClass="entr" presetSubtype="16" fill="hold" grpId="0" nodeType="click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circle(in)">
                                      <p:cBhvr>
                                        <p:cTn id="75" dur="2000"/>
                                        <p:tgtEl>
                                          <p:spTgt spid="31"/>
                                        </p:tgtEl>
                                      </p:cBhvr>
                                    </p:animEffect>
                                  </p:childTnLst>
                                </p:cTn>
                              </p:par>
                            </p:childTnLst>
                          </p:cTn>
                        </p:par>
                      </p:childTnLst>
                    </p:cTn>
                  </p:par>
                  <p:par>
                    <p:cTn id="76" fill="hold">
                      <p:stCondLst>
                        <p:cond delay="indefinite"/>
                      </p:stCondLst>
                      <p:childTnLst>
                        <p:par>
                          <p:cTn id="77" fill="hold">
                            <p:stCondLst>
                              <p:cond delay="0"/>
                            </p:stCondLst>
                            <p:childTnLst>
                              <p:par>
                                <p:cTn id="78" presetID="6" presetClass="entr" presetSubtype="16" fill="hold" grpId="0" nodeType="clickEffect">
                                  <p:stCondLst>
                                    <p:cond delay="0"/>
                                  </p:stCondLst>
                                  <p:childTnLst>
                                    <p:set>
                                      <p:cBhvr>
                                        <p:cTn id="79" dur="1" fill="hold">
                                          <p:stCondLst>
                                            <p:cond delay="0"/>
                                          </p:stCondLst>
                                        </p:cTn>
                                        <p:tgtEl>
                                          <p:spTgt spid="46"/>
                                        </p:tgtEl>
                                        <p:attrNameLst>
                                          <p:attrName>style.visibility</p:attrName>
                                        </p:attrNameLst>
                                      </p:cBhvr>
                                      <p:to>
                                        <p:strVal val="visible"/>
                                      </p:to>
                                    </p:set>
                                    <p:animEffect transition="in" filter="circle(in)">
                                      <p:cBhvr>
                                        <p:cTn id="80" dur="2000"/>
                                        <p:tgtEl>
                                          <p:spTgt spid="46"/>
                                        </p:tgtEl>
                                      </p:cBhvr>
                                    </p:animEffect>
                                  </p:childTnLst>
                                </p:cTn>
                              </p:par>
                            </p:childTnLst>
                          </p:cTn>
                        </p:par>
                      </p:childTnLst>
                    </p:cTn>
                  </p:par>
                  <p:par>
                    <p:cTn id="81" fill="hold">
                      <p:stCondLst>
                        <p:cond delay="indefinite"/>
                      </p:stCondLst>
                      <p:childTnLst>
                        <p:par>
                          <p:cTn id="82" fill="hold">
                            <p:stCondLst>
                              <p:cond delay="0"/>
                            </p:stCondLst>
                            <p:childTnLst>
                              <p:par>
                                <p:cTn id="83" presetID="6" presetClass="entr" presetSubtype="16" fill="hold" nodeType="clickEffect">
                                  <p:stCondLst>
                                    <p:cond delay="0"/>
                                  </p:stCondLst>
                                  <p:childTnLst>
                                    <p:set>
                                      <p:cBhvr>
                                        <p:cTn id="84" dur="1" fill="hold">
                                          <p:stCondLst>
                                            <p:cond delay="0"/>
                                          </p:stCondLst>
                                        </p:cTn>
                                        <p:tgtEl>
                                          <p:spTgt spid="13"/>
                                        </p:tgtEl>
                                        <p:attrNameLst>
                                          <p:attrName>style.visibility</p:attrName>
                                        </p:attrNameLst>
                                      </p:cBhvr>
                                      <p:to>
                                        <p:strVal val="visible"/>
                                      </p:to>
                                    </p:set>
                                    <p:animEffect transition="in" filter="circle(in)">
                                      <p:cBhvr>
                                        <p:cTn id="85" dur="2000"/>
                                        <p:tgtEl>
                                          <p:spTgt spid="13"/>
                                        </p:tgtEl>
                                      </p:cBhvr>
                                    </p:animEffect>
                                  </p:childTnLst>
                                </p:cTn>
                              </p:par>
                            </p:childTnLst>
                          </p:cTn>
                        </p:par>
                      </p:childTnLst>
                    </p:cTn>
                  </p:par>
                  <p:par>
                    <p:cTn id="86" fill="hold">
                      <p:stCondLst>
                        <p:cond delay="indefinite"/>
                      </p:stCondLst>
                      <p:childTnLst>
                        <p:par>
                          <p:cTn id="87" fill="hold">
                            <p:stCondLst>
                              <p:cond delay="0"/>
                            </p:stCondLst>
                            <p:childTnLst>
                              <p:par>
                                <p:cTn id="88" presetID="6" presetClass="entr" presetSubtype="16" fill="hold" grpId="0" nodeType="clickEffect">
                                  <p:stCondLst>
                                    <p:cond delay="0"/>
                                  </p:stCondLst>
                                  <p:childTnLst>
                                    <p:set>
                                      <p:cBhvr>
                                        <p:cTn id="89" dur="1" fill="hold">
                                          <p:stCondLst>
                                            <p:cond delay="0"/>
                                          </p:stCondLst>
                                        </p:cTn>
                                        <p:tgtEl>
                                          <p:spTgt spid="27"/>
                                        </p:tgtEl>
                                        <p:attrNameLst>
                                          <p:attrName>style.visibility</p:attrName>
                                        </p:attrNameLst>
                                      </p:cBhvr>
                                      <p:to>
                                        <p:strVal val="visible"/>
                                      </p:to>
                                    </p:set>
                                    <p:animEffect transition="in" filter="circle(in)">
                                      <p:cBhvr>
                                        <p:cTn id="90" dur="2000"/>
                                        <p:tgtEl>
                                          <p:spTgt spid="27"/>
                                        </p:tgtEl>
                                      </p:cBhvr>
                                    </p:animEffect>
                                  </p:childTnLst>
                                </p:cTn>
                              </p:par>
                            </p:childTnLst>
                          </p:cTn>
                        </p:par>
                      </p:childTnLst>
                    </p:cTn>
                  </p:par>
                  <p:par>
                    <p:cTn id="91" fill="hold">
                      <p:stCondLst>
                        <p:cond delay="indefinite"/>
                      </p:stCondLst>
                      <p:childTnLst>
                        <p:par>
                          <p:cTn id="92" fill="hold">
                            <p:stCondLst>
                              <p:cond delay="0"/>
                            </p:stCondLst>
                            <p:childTnLst>
                              <p:par>
                                <p:cTn id="93" presetID="6" presetClass="entr" presetSubtype="16" fill="hold" grpId="0" nodeType="clickEffect">
                                  <p:stCondLst>
                                    <p:cond delay="0"/>
                                  </p:stCondLst>
                                  <p:childTnLst>
                                    <p:set>
                                      <p:cBhvr>
                                        <p:cTn id="94" dur="1" fill="hold">
                                          <p:stCondLst>
                                            <p:cond delay="0"/>
                                          </p:stCondLst>
                                        </p:cTn>
                                        <p:tgtEl>
                                          <p:spTgt spid="45"/>
                                        </p:tgtEl>
                                        <p:attrNameLst>
                                          <p:attrName>style.visibility</p:attrName>
                                        </p:attrNameLst>
                                      </p:cBhvr>
                                      <p:to>
                                        <p:strVal val="visible"/>
                                      </p:to>
                                    </p:set>
                                    <p:animEffect transition="in" filter="circle(in)">
                                      <p:cBhvr>
                                        <p:cTn id="95" dur="2000"/>
                                        <p:tgtEl>
                                          <p:spTgt spid="45"/>
                                        </p:tgtEl>
                                      </p:cBhvr>
                                    </p:animEffect>
                                  </p:childTnLst>
                                </p:cTn>
                              </p:par>
                            </p:childTnLst>
                          </p:cTn>
                        </p:par>
                      </p:childTnLst>
                    </p:cTn>
                  </p:par>
                  <p:par>
                    <p:cTn id="96" fill="hold">
                      <p:stCondLst>
                        <p:cond delay="indefinite"/>
                      </p:stCondLst>
                      <p:childTnLst>
                        <p:par>
                          <p:cTn id="97" fill="hold">
                            <p:stCondLst>
                              <p:cond delay="0"/>
                            </p:stCondLst>
                            <p:childTnLst>
                              <p:par>
                                <p:cTn id="98" presetID="6" presetClass="entr" presetSubtype="16" fill="hold" nodeType="clickEffect">
                                  <p:stCondLst>
                                    <p:cond delay="0"/>
                                  </p:stCondLst>
                                  <p:childTnLst>
                                    <p:set>
                                      <p:cBhvr>
                                        <p:cTn id="99" dur="1" fill="hold">
                                          <p:stCondLst>
                                            <p:cond delay="0"/>
                                          </p:stCondLst>
                                        </p:cTn>
                                        <p:tgtEl>
                                          <p:spTgt spid="15"/>
                                        </p:tgtEl>
                                        <p:attrNameLst>
                                          <p:attrName>style.visibility</p:attrName>
                                        </p:attrNameLst>
                                      </p:cBhvr>
                                      <p:to>
                                        <p:strVal val="visible"/>
                                      </p:to>
                                    </p:set>
                                    <p:animEffect transition="in" filter="circle(in)">
                                      <p:cBhvr>
                                        <p:cTn id="100" dur="2000"/>
                                        <p:tgtEl>
                                          <p:spTgt spid="15"/>
                                        </p:tgtEl>
                                      </p:cBhvr>
                                    </p:animEffect>
                                  </p:childTnLst>
                                </p:cTn>
                              </p:par>
                            </p:childTnLst>
                          </p:cTn>
                        </p:par>
                      </p:childTnLst>
                    </p:cTn>
                  </p:par>
                  <p:par>
                    <p:cTn id="101" fill="hold">
                      <p:stCondLst>
                        <p:cond delay="indefinite"/>
                      </p:stCondLst>
                      <p:childTnLst>
                        <p:par>
                          <p:cTn id="102" fill="hold">
                            <p:stCondLst>
                              <p:cond delay="0"/>
                            </p:stCondLst>
                            <p:childTnLst>
                              <p:par>
                                <p:cTn id="103" presetID="6" presetClass="entr" presetSubtype="16" fill="hold" grpId="0" nodeType="clickEffect">
                                  <p:stCondLst>
                                    <p:cond delay="0"/>
                                  </p:stCondLst>
                                  <p:childTnLst>
                                    <p:set>
                                      <p:cBhvr>
                                        <p:cTn id="104" dur="1" fill="hold">
                                          <p:stCondLst>
                                            <p:cond delay="0"/>
                                          </p:stCondLst>
                                        </p:cTn>
                                        <p:tgtEl>
                                          <p:spTgt spid="28"/>
                                        </p:tgtEl>
                                        <p:attrNameLst>
                                          <p:attrName>style.visibility</p:attrName>
                                        </p:attrNameLst>
                                      </p:cBhvr>
                                      <p:to>
                                        <p:strVal val="visible"/>
                                      </p:to>
                                    </p:set>
                                    <p:animEffect transition="in" filter="circle(in)">
                                      <p:cBhvr>
                                        <p:cTn id="105" dur="2000"/>
                                        <p:tgtEl>
                                          <p:spTgt spid="28"/>
                                        </p:tgtEl>
                                      </p:cBhvr>
                                    </p:animEffect>
                                  </p:childTnLst>
                                </p:cTn>
                              </p:par>
                            </p:childTnLst>
                          </p:cTn>
                        </p:par>
                      </p:childTnLst>
                    </p:cTn>
                  </p:par>
                  <p:par>
                    <p:cTn id="106" fill="hold">
                      <p:stCondLst>
                        <p:cond delay="indefinite"/>
                      </p:stCondLst>
                      <p:childTnLst>
                        <p:par>
                          <p:cTn id="107" fill="hold">
                            <p:stCondLst>
                              <p:cond delay="0"/>
                            </p:stCondLst>
                            <p:childTnLst>
                              <p:par>
                                <p:cTn id="108" presetID="6" presetClass="entr" presetSubtype="16" fill="hold" grpId="0" nodeType="clickEffect">
                                  <p:stCondLst>
                                    <p:cond delay="0"/>
                                  </p:stCondLst>
                                  <p:childTnLst>
                                    <p:set>
                                      <p:cBhvr>
                                        <p:cTn id="109" dur="1" fill="hold">
                                          <p:stCondLst>
                                            <p:cond delay="0"/>
                                          </p:stCondLst>
                                        </p:cTn>
                                        <p:tgtEl>
                                          <p:spTgt spid="44"/>
                                        </p:tgtEl>
                                        <p:attrNameLst>
                                          <p:attrName>style.visibility</p:attrName>
                                        </p:attrNameLst>
                                      </p:cBhvr>
                                      <p:to>
                                        <p:strVal val="visible"/>
                                      </p:to>
                                    </p:set>
                                    <p:animEffect transition="in" filter="circle(in)">
                                      <p:cBhvr>
                                        <p:cTn id="110" dur="2000"/>
                                        <p:tgtEl>
                                          <p:spTgt spid="44"/>
                                        </p:tgtEl>
                                      </p:cBhvr>
                                    </p:animEffect>
                                  </p:childTnLst>
                                </p:cTn>
                              </p:par>
                            </p:childTnLst>
                          </p:cTn>
                        </p:par>
                      </p:childTnLst>
                    </p:cTn>
                  </p:par>
                  <p:par>
                    <p:cTn id="111" fill="hold">
                      <p:stCondLst>
                        <p:cond delay="indefinite"/>
                      </p:stCondLst>
                      <p:childTnLst>
                        <p:par>
                          <p:cTn id="112" fill="hold">
                            <p:stCondLst>
                              <p:cond delay="0"/>
                            </p:stCondLst>
                            <p:childTnLst>
                              <p:par>
                                <p:cTn id="113" presetID="6" presetClass="entr" presetSubtype="16" fill="hold" nodeType="clickEffect">
                                  <p:stCondLst>
                                    <p:cond delay="0"/>
                                  </p:stCondLst>
                                  <p:childTnLst>
                                    <p:set>
                                      <p:cBhvr>
                                        <p:cTn id="114" dur="1" fill="hold">
                                          <p:stCondLst>
                                            <p:cond delay="0"/>
                                          </p:stCondLst>
                                        </p:cTn>
                                        <p:tgtEl>
                                          <p:spTgt spid="38"/>
                                        </p:tgtEl>
                                        <p:attrNameLst>
                                          <p:attrName>style.visibility</p:attrName>
                                        </p:attrNameLst>
                                      </p:cBhvr>
                                      <p:to>
                                        <p:strVal val="visible"/>
                                      </p:to>
                                    </p:set>
                                    <p:animEffect transition="in" filter="circle(in)">
                                      <p:cBhvr>
                                        <p:cTn id="115" dur="2000"/>
                                        <p:tgtEl>
                                          <p:spTgt spid="38"/>
                                        </p:tgtEl>
                                      </p:cBhvr>
                                    </p:animEffect>
                                  </p:childTnLst>
                                </p:cTn>
                              </p:par>
                            </p:childTnLst>
                          </p:cTn>
                        </p:par>
                      </p:childTnLst>
                    </p:cTn>
                  </p:par>
                  <p:par>
                    <p:cTn id="116" fill="hold">
                      <p:stCondLst>
                        <p:cond delay="indefinite"/>
                      </p:stCondLst>
                      <p:childTnLst>
                        <p:par>
                          <p:cTn id="117" fill="hold">
                            <p:stCondLst>
                              <p:cond delay="0"/>
                            </p:stCondLst>
                            <p:childTnLst>
                              <p:par>
                                <p:cTn id="118" presetID="6" presetClass="entr" presetSubtype="16" fill="hold" grpId="0" nodeType="clickEffect">
                                  <p:stCondLst>
                                    <p:cond delay="0"/>
                                  </p:stCondLst>
                                  <p:childTnLst>
                                    <p:set>
                                      <p:cBhvr>
                                        <p:cTn id="119" dur="1" fill="hold">
                                          <p:stCondLst>
                                            <p:cond delay="0"/>
                                          </p:stCondLst>
                                        </p:cTn>
                                        <p:tgtEl>
                                          <p:spTgt spid="32"/>
                                        </p:tgtEl>
                                        <p:attrNameLst>
                                          <p:attrName>style.visibility</p:attrName>
                                        </p:attrNameLst>
                                      </p:cBhvr>
                                      <p:to>
                                        <p:strVal val="visible"/>
                                      </p:to>
                                    </p:set>
                                    <p:animEffect transition="in" filter="circle(in)">
                                      <p:cBhvr>
                                        <p:cTn id="120" dur="2000"/>
                                        <p:tgtEl>
                                          <p:spTgt spid="32"/>
                                        </p:tgtEl>
                                      </p:cBhvr>
                                    </p:animEffect>
                                  </p:childTnLst>
                                </p:cTn>
                              </p:par>
                            </p:childTnLst>
                          </p:cTn>
                        </p:par>
                      </p:childTnLst>
                    </p:cTn>
                  </p:par>
                  <p:par>
                    <p:cTn id="121" fill="hold">
                      <p:stCondLst>
                        <p:cond delay="indefinite"/>
                      </p:stCondLst>
                      <p:childTnLst>
                        <p:par>
                          <p:cTn id="122" fill="hold">
                            <p:stCondLst>
                              <p:cond delay="0"/>
                            </p:stCondLst>
                            <p:childTnLst>
                              <p:par>
                                <p:cTn id="123" presetID="6" presetClass="entr" presetSubtype="16" fill="hold" grpId="0" nodeType="clickEffect">
                                  <p:stCondLst>
                                    <p:cond delay="0"/>
                                  </p:stCondLst>
                                  <p:childTnLst>
                                    <p:set>
                                      <p:cBhvr>
                                        <p:cTn id="124" dur="1" fill="hold">
                                          <p:stCondLst>
                                            <p:cond delay="0"/>
                                          </p:stCondLst>
                                        </p:cTn>
                                        <p:tgtEl>
                                          <p:spTgt spid="43"/>
                                        </p:tgtEl>
                                        <p:attrNameLst>
                                          <p:attrName>style.visibility</p:attrName>
                                        </p:attrNameLst>
                                      </p:cBhvr>
                                      <p:to>
                                        <p:strVal val="visible"/>
                                      </p:to>
                                    </p:set>
                                    <p:animEffect transition="in" filter="circle(in)">
                                      <p:cBhvr>
                                        <p:cTn id="125" dur="20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6" grpId="0" animBg="1"/>
      <p:bldP spid="27" grpId="0" animBg="1"/>
      <p:bldP spid="28" grpId="0" animBg="1"/>
      <p:bldP spid="30" grpId="0" animBg="1"/>
      <p:bldP spid="31" grpId="0" animBg="1"/>
      <p:bldP spid="32" grpId="0" animBg="1"/>
      <p:bldP spid="41" grpId="0" animBg="1"/>
      <p:bldP spid="43" grpId="0" animBg="1"/>
      <p:bldP spid="44" grpId="0" animBg="1"/>
      <p:bldP spid="45" grpId="0" animBg="1"/>
      <p:bldP spid="46" grpId="0" animBg="1"/>
      <p:bldP spid="4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371600" y="381000"/>
            <a:ext cx="6584778"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solidFill>
                  <a:schemeClr val="tx1"/>
                </a:solidFill>
                <a:cs typeface="B Nazanin" panose="00000400000000000000" pitchFamily="2" charset="-78"/>
              </a:rPr>
              <a:t>مقایسه میزان تولید و واردات گندم در طی سال 83 تا 98</a:t>
            </a: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76200"/>
            <a:ext cx="838200" cy="7045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Chart 7"/>
          <p:cNvGraphicFramePr>
            <a:graphicFrameLocks/>
          </p:cNvGraphicFramePr>
          <p:nvPr>
            <p:extLst>
              <p:ext uri="{D42A27DB-BD31-4B8C-83A1-F6EECF244321}">
                <p14:modId xmlns:p14="http://schemas.microsoft.com/office/powerpoint/2010/main" val="2308697458"/>
              </p:ext>
            </p:extLst>
          </p:nvPr>
        </p:nvGraphicFramePr>
        <p:xfrm>
          <a:off x="457200" y="1143000"/>
          <a:ext cx="8686800" cy="5715000"/>
        </p:xfrm>
        <a:graphic>
          <a:graphicData uri="http://schemas.openxmlformats.org/drawingml/2006/chart">
            <c:chart xmlns:c="http://schemas.openxmlformats.org/drawingml/2006/chart" xmlns:r="http://schemas.openxmlformats.org/officeDocument/2006/relationships" r:id="rId3"/>
          </a:graphicData>
        </a:graphic>
      </p:graphicFrame>
      <p:sp>
        <p:nvSpPr>
          <p:cNvPr id="9" name="Rounded Rectangle 8"/>
          <p:cNvSpPr/>
          <p:nvPr/>
        </p:nvSpPr>
        <p:spPr>
          <a:xfrm>
            <a:off x="7010400" y="4343400"/>
            <a:ext cx="1828800" cy="609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solidFill>
                  <a:srgbClr val="FF0000"/>
                </a:solidFill>
                <a:cs typeface="B Nazanin" panose="00000400000000000000" pitchFamily="2" charset="-78"/>
              </a:rPr>
              <a:t>واردات</a:t>
            </a:r>
            <a:endParaRPr lang="en-US" sz="2800" dirty="0">
              <a:solidFill>
                <a:srgbClr val="FF0000"/>
              </a:solidFill>
              <a:cs typeface="B Nazanin" panose="00000400000000000000" pitchFamily="2" charset="-78"/>
            </a:endParaRPr>
          </a:p>
        </p:txBody>
      </p:sp>
      <p:sp>
        <p:nvSpPr>
          <p:cNvPr id="10" name="Rounded Rectangle 9"/>
          <p:cNvSpPr/>
          <p:nvPr/>
        </p:nvSpPr>
        <p:spPr>
          <a:xfrm>
            <a:off x="990600" y="2743200"/>
            <a:ext cx="1676399" cy="5334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solidFill>
                  <a:srgbClr val="0070C0"/>
                </a:solidFill>
                <a:cs typeface="B Nazanin" panose="00000400000000000000" pitchFamily="2" charset="-78"/>
              </a:rPr>
              <a:t>تولید</a:t>
            </a:r>
            <a:endParaRPr lang="en-US" sz="2800" dirty="0">
              <a:solidFill>
                <a:srgbClr val="0070C0"/>
              </a:solidFill>
              <a:cs typeface="B Nazanin" panose="00000400000000000000" pitchFamily="2" charset="-78"/>
            </a:endParaRPr>
          </a:p>
        </p:txBody>
      </p:sp>
      <p:pic>
        <p:nvPicPr>
          <p:cNvPr id="5123" name="Picture 3" descr="C:\Users\user\Desktop\fr13633524.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81568" y="1981200"/>
            <a:ext cx="4343400" cy="3733800"/>
          </a:xfrm>
          <a:prstGeom prst="rect">
            <a:avLst/>
          </a:prstGeom>
          <a:noFill/>
          <a:extLst>
            <a:ext uri="{909E8E84-426E-40DD-AFC4-6F175D3DCCD1}">
              <a14:hiddenFill xmlns:a14="http://schemas.microsoft.com/office/drawing/2010/main">
                <a:solidFill>
                  <a:srgbClr val="FFFFFF"/>
                </a:solidFill>
              </a14:hiddenFill>
            </a:ext>
          </a:extLst>
        </p:spPr>
      </p:pic>
      <p:sp>
        <p:nvSpPr>
          <p:cNvPr id="12" name="Rounded Rectangle 11"/>
          <p:cNvSpPr/>
          <p:nvPr/>
        </p:nvSpPr>
        <p:spPr>
          <a:xfrm>
            <a:off x="1800366" y="2781300"/>
            <a:ext cx="5715001" cy="10668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bg1"/>
                </a:solidFill>
              </a:rPr>
              <a:t>با توجه به اینکه در سال 90 تقریبا 3.5 میلیون تن از تولید ما کم شده و واردات ما هم به این عدد نمیرسه برای جبران گندم؟</a:t>
            </a:r>
            <a:endParaRPr lang="en-US" dirty="0">
              <a:solidFill>
                <a:schemeClr val="bg1"/>
              </a:solidFill>
            </a:endParaRPr>
          </a:p>
        </p:txBody>
      </p:sp>
      <p:sp>
        <p:nvSpPr>
          <p:cNvPr id="13" name="Rounded Rectangle 12"/>
          <p:cNvSpPr/>
          <p:nvPr/>
        </p:nvSpPr>
        <p:spPr>
          <a:xfrm>
            <a:off x="3048000" y="4038600"/>
            <a:ext cx="3429000" cy="9144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bg1"/>
                </a:solidFill>
              </a:rPr>
              <a:t>پس چگونه گندم موردنیاز مصرفی کشور تامین شده است؟ </a:t>
            </a:r>
            <a:endParaRPr lang="en-US" dirty="0">
              <a:solidFill>
                <a:schemeClr val="bg1"/>
              </a:solidFill>
            </a:endParaRPr>
          </a:p>
        </p:txBody>
      </p:sp>
      <p:sp>
        <p:nvSpPr>
          <p:cNvPr id="14" name="Explosion 1 13"/>
          <p:cNvSpPr/>
          <p:nvPr/>
        </p:nvSpPr>
        <p:spPr>
          <a:xfrm>
            <a:off x="1828799" y="1828800"/>
            <a:ext cx="5943601" cy="3886200"/>
          </a:xfrm>
          <a:prstGeom prst="irregularSeal1">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b="1" dirty="0" smtClean="0">
                <a:solidFill>
                  <a:srgbClr val="FF0000"/>
                </a:solidFill>
                <a:cs typeface="B Nazanin" panose="00000400000000000000" pitchFamily="2" charset="-78"/>
              </a:rPr>
              <a:t>ذخایر گندم در سال قبل</a:t>
            </a:r>
            <a:endParaRPr lang="en-US" sz="2800" b="1" dirty="0">
              <a:solidFill>
                <a:srgbClr val="FF0000"/>
              </a:solidFill>
              <a:cs typeface="B Nazanin" panose="00000400000000000000" pitchFamily="2" charset="-78"/>
            </a:endParaRPr>
          </a:p>
        </p:txBody>
      </p:sp>
    </p:spTree>
    <p:extLst>
      <p:ext uri="{BB962C8B-B14F-4D97-AF65-F5344CB8AC3E}">
        <p14:creationId xmlns:p14="http://schemas.microsoft.com/office/powerpoint/2010/main" val="2584461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down)">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123"/>
                                        </p:tgtEl>
                                        <p:attrNameLst>
                                          <p:attrName>style.visibility</p:attrName>
                                        </p:attrNameLst>
                                      </p:cBhvr>
                                      <p:to>
                                        <p:strVal val="visible"/>
                                      </p:to>
                                    </p:set>
                                    <p:anim calcmode="lin" valueType="num">
                                      <p:cBhvr>
                                        <p:cTn id="42" dur="500" fill="hold"/>
                                        <p:tgtEl>
                                          <p:spTgt spid="5123"/>
                                        </p:tgtEl>
                                        <p:attrNameLst>
                                          <p:attrName>ppt_w</p:attrName>
                                        </p:attrNameLst>
                                      </p:cBhvr>
                                      <p:tavLst>
                                        <p:tav tm="0">
                                          <p:val>
                                            <p:fltVal val="0"/>
                                          </p:val>
                                        </p:tav>
                                        <p:tav tm="100000">
                                          <p:val>
                                            <p:strVal val="#ppt_w"/>
                                          </p:val>
                                        </p:tav>
                                      </p:tavLst>
                                    </p:anim>
                                    <p:anim calcmode="lin" valueType="num">
                                      <p:cBhvr>
                                        <p:cTn id="43" dur="500" fill="hold"/>
                                        <p:tgtEl>
                                          <p:spTgt spid="5123"/>
                                        </p:tgtEl>
                                        <p:attrNameLst>
                                          <p:attrName>ppt_h</p:attrName>
                                        </p:attrNameLst>
                                      </p:cBhvr>
                                      <p:tavLst>
                                        <p:tav tm="0">
                                          <p:val>
                                            <p:fltVal val="0"/>
                                          </p:val>
                                        </p:tav>
                                        <p:tav tm="100000">
                                          <p:val>
                                            <p:strVal val="#ppt_h"/>
                                          </p:val>
                                        </p:tav>
                                      </p:tavLst>
                                    </p:anim>
                                    <p:animEffect transition="in" filter="fade">
                                      <p:cBhvr>
                                        <p:cTn id="44" dur="500"/>
                                        <p:tgtEl>
                                          <p:spTgt spid="5123"/>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barn(inVertical)">
                                      <p:cBhvr>
                                        <p:cTn id="49" dur="500"/>
                                        <p:tgtEl>
                                          <p:spTgt spid="12"/>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barn(inVertical)">
                                      <p:cBhvr>
                                        <p:cTn id="54" dur="500"/>
                                        <p:tgtEl>
                                          <p:spTgt spid="13"/>
                                        </p:tgtEl>
                                      </p:cBhvr>
                                    </p:animEffect>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fade">
                                      <p:cBhvr>
                                        <p:cTn id="59" dur="1000"/>
                                        <p:tgtEl>
                                          <p:spTgt spid="14"/>
                                        </p:tgtEl>
                                      </p:cBhvr>
                                    </p:animEffect>
                                    <p:anim calcmode="lin" valueType="num">
                                      <p:cBhvr>
                                        <p:cTn id="60" dur="1000" fill="hold"/>
                                        <p:tgtEl>
                                          <p:spTgt spid="14"/>
                                        </p:tgtEl>
                                        <p:attrNameLst>
                                          <p:attrName>ppt_x</p:attrName>
                                        </p:attrNameLst>
                                      </p:cBhvr>
                                      <p:tavLst>
                                        <p:tav tm="0">
                                          <p:val>
                                            <p:strVal val="#ppt_x"/>
                                          </p:val>
                                        </p:tav>
                                        <p:tav tm="100000">
                                          <p:val>
                                            <p:strVal val="#ppt_x"/>
                                          </p:val>
                                        </p:tav>
                                      </p:tavLst>
                                    </p:anim>
                                    <p:anim calcmode="lin" valueType="num">
                                      <p:cBhvr>
                                        <p:cTn id="6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8" grpId="0">
        <p:bldAsOne/>
      </p:bldGraphic>
      <p:bldP spid="9" grpId="0" animBg="1"/>
      <p:bldP spid="10" grpId="0" animBg="1"/>
      <p:bldP spid="12" grpId="0" animBg="1"/>
      <p:bldP spid="13"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76200"/>
            <a:ext cx="838200" cy="7045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ounded Rectangle 4"/>
          <p:cNvSpPr/>
          <p:nvPr/>
        </p:nvSpPr>
        <p:spPr>
          <a:xfrm>
            <a:off x="4686300" y="324703"/>
            <a:ext cx="3276600" cy="93202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solidFill>
                  <a:srgbClr val="FF0000"/>
                </a:solidFill>
                <a:cs typeface="B Nazanin" panose="00000400000000000000" pitchFamily="2" charset="-78"/>
              </a:rPr>
              <a:t>ذخایر </a:t>
            </a:r>
            <a:r>
              <a:rPr lang="fa-IR" sz="3200" b="1" dirty="0" smtClean="0">
                <a:solidFill>
                  <a:srgbClr val="FF0000"/>
                </a:solidFill>
                <a:cs typeface="B Nazanin" panose="00000400000000000000" pitchFamily="2" charset="-78"/>
              </a:rPr>
              <a:t>گندم</a:t>
            </a:r>
            <a:endParaRPr lang="en-US" sz="3200" b="1" dirty="0">
              <a:solidFill>
                <a:srgbClr val="FF0000"/>
              </a:solidFill>
              <a:cs typeface="B Nazanin" panose="00000400000000000000" pitchFamily="2" charset="-78"/>
            </a:endParaRPr>
          </a:p>
        </p:txBody>
      </p:sp>
      <p:sp>
        <p:nvSpPr>
          <p:cNvPr id="6" name="5-Point Star 5"/>
          <p:cNvSpPr/>
          <p:nvPr/>
        </p:nvSpPr>
        <p:spPr>
          <a:xfrm>
            <a:off x="7620000" y="58003"/>
            <a:ext cx="685800" cy="533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85801" y="1633912"/>
            <a:ext cx="7924799" cy="1477328"/>
          </a:xfrm>
          <a:prstGeom prst="rect">
            <a:avLst/>
          </a:prstGeom>
        </p:spPr>
        <p:txBody>
          <a:bodyPr wrap="square">
            <a:spAutoFit/>
          </a:bodyPr>
          <a:lstStyle/>
          <a:p>
            <a:pPr marL="342900" indent="-342900" algn="r" rtl="1">
              <a:buFont typeface="Wingdings" panose="05000000000000000000" pitchFamily="2" charset="2"/>
              <a:buChar char="v"/>
            </a:pPr>
            <a:r>
              <a:rPr lang="fa-IR" sz="2400" u="sng" dirty="0">
                <a:solidFill>
                  <a:srgbClr val="FFFF00"/>
                </a:solidFill>
                <a:latin typeface="+mj-lt"/>
                <a:ea typeface="+mj-ea"/>
                <a:cs typeface="B Nazanin" panose="00000400000000000000" pitchFamily="2" charset="-78"/>
              </a:rPr>
              <a:t>ذخيره سازي گندم </a:t>
            </a:r>
            <a:r>
              <a:rPr lang="fa-IR" sz="2200" dirty="0">
                <a:solidFill>
                  <a:schemeClr val="tx2"/>
                </a:solidFill>
                <a:latin typeface="+mj-lt"/>
                <a:ea typeface="+mj-ea"/>
                <a:cs typeface="B Nazanin" panose="00000400000000000000" pitchFamily="2" charset="-78"/>
              </a:rPr>
              <a:t>در کشور بهعنوان يک کالاي راهبردي همواره مورد توجه بوده و بخش اعظم ذخاير راهبردي کشور به اين محصول تخصيص داده شده است</a:t>
            </a:r>
            <a:r>
              <a:rPr lang="fa-IR" sz="2200" dirty="0" smtClean="0">
                <a:solidFill>
                  <a:schemeClr val="tx2"/>
                </a:solidFill>
                <a:latin typeface="+mj-lt"/>
                <a:ea typeface="+mj-ea"/>
                <a:cs typeface="B Nazanin" panose="00000400000000000000" pitchFamily="2" charset="-78"/>
              </a:rPr>
              <a:t>.</a:t>
            </a:r>
          </a:p>
          <a:p>
            <a:pPr marL="342900" indent="-342900" algn="r" rtl="1">
              <a:lnSpc>
                <a:spcPct val="200000"/>
              </a:lnSpc>
              <a:buFont typeface="Wingdings" panose="05000000000000000000" pitchFamily="2" charset="2"/>
              <a:buChar char="v"/>
            </a:pPr>
            <a:r>
              <a:rPr lang="fa-IR" sz="2200" dirty="0">
                <a:solidFill>
                  <a:schemeClr val="tx2"/>
                </a:solidFill>
                <a:latin typeface="+mj-lt"/>
                <a:ea typeface="+mj-ea"/>
                <a:cs typeface="B Nazanin" panose="00000400000000000000" pitchFamily="2" charset="-78"/>
              </a:rPr>
              <a:t> </a:t>
            </a:r>
            <a:r>
              <a:rPr lang="fa-IR" sz="2200" dirty="0" smtClean="0">
                <a:solidFill>
                  <a:schemeClr val="tx2"/>
                </a:solidFill>
                <a:latin typeface="+mj-lt"/>
                <a:ea typeface="+mj-ea"/>
                <a:cs typeface="B Nazanin" panose="00000400000000000000" pitchFamily="2" charset="-78"/>
              </a:rPr>
              <a:t>در سال های 83 تا 85 میانگین ذخیره گندم 2.5 تن بوده است.</a:t>
            </a:r>
          </a:p>
        </p:txBody>
      </p:sp>
      <p:graphicFrame>
        <p:nvGraphicFramePr>
          <p:cNvPr id="11" name="Chart 10"/>
          <p:cNvGraphicFramePr>
            <a:graphicFrameLocks/>
          </p:cNvGraphicFramePr>
          <p:nvPr>
            <p:extLst>
              <p:ext uri="{D42A27DB-BD31-4B8C-83A1-F6EECF244321}">
                <p14:modId xmlns:p14="http://schemas.microsoft.com/office/powerpoint/2010/main" val="1455076690"/>
              </p:ext>
            </p:extLst>
          </p:nvPr>
        </p:nvGraphicFramePr>
        <p:xfrm>
          <a:off x="266701" y="2781419"/>
          <a:ext cx="8686800" cy="4116387"/>
        </p:xfrm>
        <a:graphic>
          <a:graphicData uri="http://schemas.openxmlformats.org/drawingml/2006/chart">
            <c:chart xmlns:c="http://schemas.openxmlformats.org/drawingml/2006/chart" xmlns:r="http://schemas.openxmlformats.org/officeDocument/2006/relationships" r:id="rId3"/>
          </a:graphicData>
        </a:graphic>
      </p:graphicFrame>
      <p:sp>
        <p:nvSpPr>
          <p:cNvPr id="12" name="Cloud Callout 11"/>
          <p:cNvSpPr/>
          <p:nvPr/>
        </p:nvSpPr>
        <p:spPr>
          <a:xfrm>
            <a:off x="3657600" y="3095318"/>
            <a:ext cx="1219200" cy="609600"/>
          </a:xfrm>
          <a:prstGeom prst="cloudCallout">
            <a:avLst>
              <a:gd name="adj1" fmla="val -10758"/>
              <a:gd name="adj2" fmla="val 75933"/>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cs typeface="B Mitra" panose="00000400000000000000" pitchFamily="2" charset="-78"/>
              </a:rPr>
              <a:t>5.31</a:t>
            </a:r>
            <a:r>
              <a:rPr lang="en-US" dirty="0" smtClean="0"/>
              <a:t>1</a:t>
            </a:r>
            <a:endParaRPr lang="en-US" dirty="0"/>
          </a:p>
        </p:txBody>
      </p:sp>
      <p:sp>
        <p:nvSpPr>
          <p:cNvPr id="13" name="Cloud Callout 12"/>
          <p:cNvSpPr/>
          <p:nvPr/>
        </p:nvSpPr>
        <p:spPr>
          <a:xfrm>
            <a:off x="1219200" y="3541264"/>
            <a:ext cx="1219200" cy="609600"/>
          </a:xfrm>
          <a:prstGeom prst="cloudCallout">
            <a:avLst>
              <a:gd name="adj1" fmla="val -10758"/>
              <a:gd name="adj2" fmla="val 75933"/>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cs typeface="B Mitra" panose="00000400000000000000" pitchFamily="2" charset="-78"/>
              </a:rPr>
              <a:t>3.73</a:t>
            </a:r>
            <a:endParaRPr lang="en-US" dirty="0">
              <a:solidFill>
                <a:schemeClr val="bg1"/>
              </a:solidFill>
              <a:cs typeface="B Mitra" panose="00000400000000000000" pitchFamily="2" charset="-78"/>
            </a:endParaRPr>
          </a:p>
        </p:txBody>
      </p:sp>
      <p:sp>
        <p:nvSpPr>
          <p:cNvPr id="14" name="Rectangle 13"/>
          <p:cNvSpPr/>
          <p:nvPr/>
        </p:nvSpPr>
        <p:spPr>
          <a:xfrm>
            <a:off x="7162800" y="6163101"/>
            <a:ext cx="1981200" cy="694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a-IR" sz="1800" dirty="0" smtClean="0">
                <a:solidFill>
                  <a:srgbClr val="FFFF00"/>
                </a:solidFill>
                <a:cs typeface="B Mitra" panose="00000400000000000000" pitchFamily="2" charset="-78"/>
              </a:rPr>
              <a:t>اعداد برحسب میلیون تن</a:t>
            </a:r>
            <a:endParaRPr lang="en-US" sz="1800" dirty="0">
              <a:solidFill>
                <a:srgbClr val="FFFF00"/>
              </a:solidFill>
              <a:cs typeface="B Mitra" panose="00000400000000000000" pitchFamily="2" charset="-78"/>
            </a:endParaRPr>
          </a:p>
        </p:txBody>
      </p:sp>
    </p:spTree>
    <p:extLst>
      <p:ext uri="{BB962C8B-B14F-4D97-AF65-F5344CB8AC3E}">
        <p14:creationId xmlns:p14="http://schemas.microsoft.com/office/powerpoint/2010/main" val="358467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ircle(in)">
                                      <p:cBhvr>
                                        <p:cTn id="24" dur="2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circle(in)">
                                      <p:cBhvr>
                                        <p:cTn id="29" dur="20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down)">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Graphic spid="11" grpId="0">
        <p:bldAsOne/>
      </p:bldGraphic>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838200" cy="7051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ounded Rectangle 4"/>
          <p:cNvSpPr/>
          <p:nvPr/>
        </p:nvSpPr>
        <p:spPr>
          <a:xfrm>
            <a:off x="1873422" y="228600"/>
            <a:ext cx="5822778"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solidFill>
                  <a:schemeClr val="tx1"/>
                </a:solidFill>
                <a:cs typeface="B Nazanin" panose="00000400000000000000" pitchFamily="2" charset="-78"/>
              </a:rPr>
              <a:t>مقایسه میزان صادرات</a:t>
            </a:r>
            <a:r>
              <a:rPr lang="fa-IR" sz="2800" dirty="0">
                <a:solidFill>
                  <a:schemeClr val="tx1"/>
                </a:solidFill>
                <a:cs typeface="B Nazanin" panose="00000400000000000000" pitchFamily="2" charset="-78"/>
              </a:rPr>
              <a:t> </a:t>
            </a:r>
            <a:r>
              <a:rPr lang="fa-IR" sz="2800" dirty="0" smtClean="0">
                <a:solidFill>
                  <a:schemeClr val="tx1"/>
                </a:solidFill>
                <a:cs typeface="B Nazanin" panose="00000400000000000000" pitchFamily="2" charset="-78"/>
              </a:rPr>
              <a:t>گندم در طی سال 83 تا 98</a:t>
            </a:r>
          </a:p>
        </p:txBody>
      </p:sp>
      <p:graphicFrame>
        <p:nvGraphicFramePr>
          <p:cNvPr id="6" name="Chart 5"/>
          <p:cNvGraphicFramePr>
            <a:graphicFrameLocks/>
          </p:cNvGraphicFramePr>
          <p:nvPr>
            <p:extLst>
              <p:ext uri="{D42A27DB-BD31-4B8C-83A1-F6EECF244321}">
                <p14:modId xmlns:p14="http://schemas.microsoft.com/office/powerpoint/2010/main" val="4055330658"/>
              </p:ext>
            </p:extLst>
          </p:nvPr>
        </p:nvGraphicFramePr>
        <p:xfrm>
          <a:off x="457200" y="990600"/>
          <a:ext cx="8686800" cy="5867400"/>
        </p:xfrm>
        <a:graphic>
          <a:graphicData uri="http://schemas.openxmlformats.org/drawingml/2006/chart">
            <c:chart xmlns:c="http://schemas.openxmlformats.org/drawingml/2006/chart" xmlns:r="http://schemas.openxmlformats.org/officeDocument/2006/relationships" r:id="rId3"/>
          </a:graphicData>
        </a:graphic>
      </p:graphicFrame>
      <p:sp>
        <p:nvSpPr>
          <p:cNvPr id="2" name="Cloud Callout 1"/>
          <p:cNvSpPr/>
          <p:nvPr/>
        </p:nvSpPr>
        <p:spPr>
          <a:xfrm>
            <a:off x="4784811" y="1725305"/>
            <a:ext cx="1676400" cy="609600"/>
          </a:xfrm>
          <a:prstGeom prst="cloudCallout">
            <a:avLst>
              <a:gd name="adj1" fmla="val -69680"/>
              <a:gd name="adj2" fmla="val -690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cs typeface="B Mitra" panose="00000400000000000000" pitchFamily="2" charset="-78"/>
              </a:rPr>
              <a:t>555</a:t>
            </a:r>
            <a:endParaRPr lang="en-US" sz="2800" dirty="0">
              <a:cs typeface="B Mitra" panose="00000400000000000000" pitchFamily="2" charset="-78"/>
            </a:endParaRPr>
          </a:p>
        </p:txBody>
      </p:sp>
      <p:sp>
        <p:nvSpPr>
          <p:cNvPr id="7" name="Cloud Callout 6"/>
          <p:cNvSpPr/>
          <p:nvPr/>
        </p:nvSpPr>
        <p:spPr>
          <a:xfrm>
            <a:off x="914400" y="1628633"/>
            <a:ext cx="1676400" cy="609600"/>
          </a:xfrm>
          <a:prstGeom prst="cloudCallout">
            <a:avLst>
              <a:gd name="adj1" fmla="val 54065"/>
              <a:gd name="adj2" fmla="val 244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cs typeface="B Mitra" panose="00000400000000000000" pitchFamily="2" charset="-78"/>
              </a:rPr>
              <a:t>542.37</a:t>
            </a:r>
            <a:endParaRPr lang="en-US" sz="2800" dirty="0">
              <a:cs typeface="B Mitra" panose="00000400000000000000" pitchFamily="2" charset="-78"/>
            </a:endParaRPr>
          </a:p>
        </p:txBody>
      </p:sp>
    </p:spTree>
    <p:extLst>
      <p:ext uri="{BB962C8B-B14F-4D97-AF65-F5344CB8AC3E}">
        <p14:creationId xmlns:p14="http://schemas.microsoft.com/office/powerpoint/2010/main" val="3424084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right)">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circle(in)">
                                      <p:cBhvr>
                                        <p:cTn id="19" dur="20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P spid="2"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700" y="1364776"/>
            <a:ext cx="8229600" cy="5334000"/>
          </a:xfrm>
        </p:spPr>
        <p:txBody>
          <a:bodyPr>
            <a:normAutofit/>
          </a:bodyPr>
          <a:lstStyle/>
          <a:p>
            <a:pPr algn="r" rtl="1">
              <a:buFont typeface="Wingdings" panose="05000000000000000000" pitchFamily="2" charset="2"/>
              <a:buChar char="v"/>
            </a:pPr>
            <a:r>
              <a:rPr lang="ar-SA" sz="2200" dirty="0">
                <a:solidFill>
                  <a:schemeClr val="tx2"/>
                </a:solidFill>
                <a:latin typeface="+mj-lt"/>
                <a:ea typeface="+mj-ea"/>
                <a:cs typeface="B Nazanin" panose="00000400000000000000" pitchFamily="2" charset="-78"/>
              </a:rPr>
              <a:t>ﻛﻞ ﺻﺎدرات ﺻﻮرت ﮔﺮﻓﺘﻪ در ﺳﺎل </a:t>
            </a:r>
            <a:r>
              <a:rPr lang="en-US" sz="2200" dirty="0">
                <a:solidFill>
                  <a:schemeClr val="tx2"/>
                </a:solidFill>
                <a:latin typeface="+mj-lt"/>
                <a:ea typeface="+mj-ea"/>
                <a:cs typeface="B Nazanin" panose="00000400000000000000" pitchFamily="2" charset="-78"/>
              </a:rPr>
              <a:t>86 </a:t>
            </a:r>
            <a:r>
              <a:rPr lang="fa-IR" sz="2200" dirty="0" smtClean="0">
                <a:solidFill>
                  <a:schemeClr val="tx2"/>
                </a:solidFill>
                <a:latin typeface="+mj-lt"/>
                <a:ea typeface="+mj-ea"/>
                <a:cs typeface="B Nazanin" panose="00000400000000000000" pitchFamily="2" charset="-78"/>
              </a:rPr>
              <a:t> </a:t>
            </a:r>
            <a:r>
              <a:rPr lang="ar-SA" sz="2200" dirty="0" smtClean="0">
                <a:solidFill>
                  <a:schemeClr val="tx2"/>
                </a:solidFill>
                <a:latin typeface="+mj-lt"/>
                <a:ea typeface="+mj-ea"/>
                <a:cs typeface="B Nazanin" panose="00000400000000000000" pitchFamily="2" charset="-78"/>
              </a:rPr>
              <a:t>ﺑﺮاﺑﺮ </a:t>
            </a:r>
            <a:r>
              <a:rPr lang="ar-SA" sz="2200" dirty="0">
                <a:solidFill>
                  <a:schemeClr val="tx2"/>
                </a:solidFill>
                <a:latin typeface="+mj-lt"/>
                <a:ea typeface="+mj-ea"/>
                <a:cs typeface="B Nazanin" panose="00000400000000000000" pitchFamily="2" charset="-78"/>
              </a:rPr>
              <a:t>ﺑﺎ </a:t>
            </a:r>
            <a:r>
              <a:rPr lang="en-US" sz="2200" dirty="0">
                <a:solidFill>
                  <a:schemeClr val="tx2"/>
                </a:solidFill>
                <a:latin typeface="+mj-lt"/>
                <a:ea typeface="+mj-ea"/>
                <a:cs typeface="B Nazanin" panose="00000400000000000000" pitchFamily="2" charset="-78"/>
              </a:rPr>
              <a:t>543 </a:t>
            </a:r>
            <a:r>
              <a:rPr lang="fa-IR" sz="2200" dirty="0" smtClean="0">
                <a:solidFill>
                  <a:schemeClr val="tx2"/>
                </a:solidFill>
                <a:latin typeface="+mj-lt"/>
                <a:ea typeface="+mj-ea"/>
                <a:cs typeface="B Nazanin" panose="00000400000000000000" pitchFamily="2" charset="-78"/>
              </a:rPr>
              <a:t> </a:t>
            </a:r>
            <a:r>
              <a:rPr lang="ar-SA" sz="2200" dirty="0" smtClean="0">
                <a:solidFill>
                  <a:schemeClr val="tx2"/>
                </a:solidFill>
                <a:latin typeface="+mj-lt"/>
                <a:ea typeface="+mj-ea"/>
                <a:cs typeface="B Nazanin" panose="00000400000000000000" pitchFamily="2" charset="-78"/>
              </a:rPr>
              <a:t>ﻫﺰار </a:t>
            </a:r>
            <a:r>
              <a:rPr lang="ar-SA" sz="2200" dirty="0">
                <a:solidFill>
                  <a:schemeClr val="tx2"/>
                </a:solidFill>
                <a:latin typeface="+mj-lt"/>
                <a:ea typeface="+mj-ea"/>
                <a:cs typeface="B Nazanin" panose="00000400000000000000" pitchFamily="2" charset="-78"/>
              </a:rPr>
              <a:t>ﺗﻦ ﻣﻲ ﺑﺎﺷﺪ</a:t>
            </a:r>
            <a:r>
              <a:rPr lang="en-US" sz="2200" dirty="0">
                <a:solidFill>
                  <a:schemeClr val="tx2"/>
                </a:solidFill>
                <a:latin typeface="+mj-lt"/>
                <a:ea typeface="+mj-ea"/>
                <a:cs typeface="B Nazanin" panose="00000400000000000000" pitchFamily="2" charset="-78"/>
              </a:rPr>
              <a:t>. </a:t>
            </a:r>
            <a:r>
              <a:rPr lang="ar-SA" sz="2200" dirty="0">
                <a:solidFill>
                  <a:schemeClr val="tx2"/>
                </a:solidFill>
                <a:latin typeface="+mj-lt"/>
                <a:ea typeface="+mj-ea"/>
                <a:cs typeface="B Nazanin" panose="00000400000000000000" pitchFamily="2" charset="-78"/>
              </a:rPr>
              <a:t>در </a:t>
            </a:r>
            <a:r>
              <a:rPr lang="ar-SA" sz="2200" dirty="0" smtClean="0">
                <a:solidFill>
                  <a:schemeClr val="tx2"/>
                </a:solidFill>
                <a:latin typeface="+mj-lt"/>
                <a:ea typeface="+mj-ea"/>
                <a:cs typeface="B Nazanin" panose="00000400000000000000" pitchFamily="2" charset="-78"/>
              </a:rPr>
              <a:t>ﺳﺎل</a:t>
            </a:r>
            <a:r>
              <a:rPr lang="en-US" sz="2200" dirty="0" smtClean="0">
                <a:solidFill>
                  <a:schemeClr val="tx2"/>
                </a:solidFill>
                <a:latin typeface="+mj-lt"/>
                <a:ea typeface="+mj-ea"/>
                <a:cs typeface="B Nazanin" panose="00000400000000000000" pitchFamily="2" charset="-78"/>
              </a:rPr>
              <a:t>89 </a:t>
            </a:r>
            <a:r>
              <a:rPr lang="fa-IR" sz="2200" dirty="0" smtClean="0">
                <a:solidFill>
                  <a:schemeClr val="tx2"/>
                </a:solidFill>
                <a:latin typeface="+mj-lt"/>
                <a:ea typeface="+mj-ea"/>
                <a:cs typeface="B Nazanin" panose="00000400000000000000" pitchFamily="2" charset="-78"/>
              </a:rPr>
              <a:t> </a:t>
            </a:r>
            <a:r>
              <a:rPr lang="ar-SA" sz="2200" dirty="0" smtClean="0">
                <a:solidFill>
                  <a:schemeClr val="tx2"/>
                </a:solidFill>
                <a:latin typeface="+mj-lt"/>
                <a:ea typeface="+mj-ea"/>
                <a:cs typeface="B Nazanin" panose="00000400000000000000" pitchFamily="2" charset="-78"/>
              </a:rPr>
              <a:t>ﻧﻴﺰ </a:t>
            </a:r>
            <a:r>
              <a:rPr lang="ar-SA" sz="2200" dirty="0">
                <a:solidFill>
                  <a:schemeClr val="tx2"/>
                </a:solidFill>
                <a:latin typeface="+mj-lt"/>
                <a:ea typeface="+mj-ea"/>
                <a:cs typeface="B Nazanin" panose="00000400000000000000" pitchFamily="2" charset="-78"/>
              </a:rPr>
              <a:t>ﺑﻪ </a:t>
            </a:r>
            <a:r>
              <a:rPr lang="ar-SA" sz="2200" dirty="0" smtClean="0">
                <a:solidFill>
                  <a:schemeClr val="tx2"/>
                </a:solidFill>
                <a:latin typeface="+mj-lt"/>
                <a:ea typeface="+mj-ea"/>
                <a:cs typeface="B Nazanin" panose="00000400000000000000" pitchFamily="2" charset="-78"/>
              </a:rPr>
              <a:t>ﻣﻘﺪار</a:t>
            </a:r>
            <a:r>
              <a:rPr lang="en-US" sz="2200" dirty="0" smtClean="0">
                <a:solidFill>
                  <a:schemeClr val="tx2"/>
                </a:solidFill>
                <a:latin typeface="+mj-lt"/>
                <a:ea typeface="+mj-ea"/>
                <a:cs typeface="B Nazanin" panose="00000400000000000000" pitchFamily="2" charset="-78"/>
              </a:rPr>
              <a:t>574 </a:t>
            </a:r>
            <a:r>
              <a:rPr lang="fa-IR" sz="2200" dirty="0" smtClean="0">
                <a:solidFill>
                  <a:schemeClr val="tx2"/>
                </a:solidFill>
                <a:latin typeface="+mj-lt"/>
                <a:ea typeface="+mj-ea"/>
                <a:cs typeface="B Nazanin" panose="00000400000000000000" pitchFamily="2" charset="-78"/>
              </a:rPr>
              <a:t> </a:t>
            </a:r>
            <a:r>
              <a:rPr lang="ar-SA" sz="2200" dirty="0" smtClean="0">
                <a:solidFill>
                  <a:schemeClr val="tx2"/>
                </a:solidFill>
                <a:latin typeface="+mj-lt"/>
                <a:ea typeface="+mj-ea"/>
                <a:cs typeface="B Nazanin" panose="00000400000000000000" pitchFamily="2" charset="-78"/>
              </a:rPr>
              <a:t>ﻫﺰار </a:t>
            </a:r>
            <a:r>
              <a:rPr lang="ar-SA" sz="2200" dirty="0">
                <a:solidFill>
                  <a:schemeClr val="tx2"/>
                </a:solidFill>
                <a:latin typeface="+mj-lt"/>
                <a:ea typeface="+mj-ea"/>
                <a:cs typeface="B Nazanin" panose="00000400000000000000" pitchFamily="2" charset="-78"/>
              </a:rPr>
              <a:t>ﺗﻦ ﮔﻨﺪم ﺻﺎدر ﮔﺮدﻳﺪه اﺳﺖ</a:t>
            </a:r>
            <a:r>
              <a:rPr lang="en-US" sz="2200" dirty="0">
                <a:solidFill>
                  <a:schemeClr val="tx2"/>
                </a:solidFill>
                <a:latin typeface="+mj-lt"/>
                <a:ea typeface="+mj-ea"/>
                <a:cs typeface="B Nazanin" panose="00000400000000000000" pitchFamily="2" charset="-78"/>
              </a:rPr>
              <a:t>. </a:t>
            </a:r>
            <a:r>
              <a:rPr lang="ar-SA" sz="2200" dirty="0">
                <a:solidFill>
                  <a:schemeClr val="tx2"/>
                </a:solidFill>
                <a:latin typeface="+mj-lt"/>
                <a:ea typeface="+mj-ea"/>
                <a:cs typeface="B Nazanin" panose="00000400000000000000" pitchFamily="2" charset="-78"/>
              </a:rPr>
              <a:t>ﺑﺠﺰ در ﺳﺎل ﻫﺎي </a:t>
            </a:r>
            <a:r>
              <a:rPr lang="en-US" sz="2200" dirty="0">
                <a:solidFill>
                  <a:schemeClr val="tx2"/>
                </a:solidFill>
                <a:latin typeface="+mj-lt"/>
                <a:ea typeface="+mj-ea"/>
                <a:cs typeface="B Nazanin" panose="00000400000000000000" pitchFamily="2" charset="-78"/>
              </a:rPr>
              <a:t>86 </a:t>
            </a:r>
            <a:r>
              <a:rPr lang="fa-IR" sz="2200" dirty="0" smtClean="0">
                <a:solidFill>
                  <a:schemeClr val="tx2"/>
                </a:solidFill>
                <a:latin typeface="+mj-lt"/>
                <a:ea typeface="+mj-ea"/>
                <a:cs typeface="B Nazanin" panose="00000400000000000000" pitchFamily="2" charset="-78"/>
              </a:rPr>
              <a:t> </a:t>
            </a:r>
            <a:r>
              <a:rPr lang="ar-SA" sz="2200" dirty="0" smtClean="0">
                <a:solidFill>
                  <a:schemeClr val="tx2"/>
                </a:solidFill>
                <a:latin typeface="+mj-lt"/>
                <a:ea typeface="+mj-ea"/>
                <a:cs typeface="B Nazanin" panose="00000400000000000000" pitchFamily="2" charset="-78"/>
              </a:rPr>
              <a:t>و </a:t>
            </a:r>
            <a:r>
              <a:rPr lang="en-US" sz="2200" dirty="0" smtClean="0">
                <a:solidFill>
                  <a:schemeClr val="tx2"/>
                </a:solidFill>
                <a:latin typeface="+mj-lt"/>
                <a:ea typeface="+mj-ea"/>
                <a:cs typeface="B Nazanin" panose="00000400000000000000" pitchFamily="2" charset="-78"/>
              </a:rPr>
              <a:t>89</a:t>
            </a:r>
            <a:r>
              <a:rPr lang="fa-IR" sz="2200" dirty="0" smtClean="0">
                <a:solidFill>
                  <a:schemeClr val="tx2"/>
                </a:solidFill>
                <a:latin typeface="+mj-lt"/>
                <a:ea typeface="+mj-ea"/>
                <a:cs typeface="B Nazanin" panose="00000400000000000000" pitchFamily="2" charset="-78"/>
              </a:rPr>
              <a:t> </a:t>
            </a:r>
            <a:r>
              <a:rPr lang="ar-SA" sz="2200" dirty="0" smtClean="0">
                <a:solidFill>
                  <a:schemeClr val="tx2"/>
                </a:solidFill>
                <a:latin typeface="+mj-lt"/>
                <a:ea typeface="+mj-ea"/>
                <a:cs typeface="B Nazanin" panose="00000400000000000000" pitchFamily="2" charset="-78"/>
              </a:rPr>
              <a:t>در </a:t>
            </a:r>
            <a:r>
              <a:rPr lang="ar-SA" sz="2200" dirty="0">
                <a:solidFill>
                  <a:schemeClr val="tx2"/>
                </a:solidFill>
                <a:latin typeface="+mj-lt"/>
                <a:ea typeface="+mj-ea"/>
                <a:cs typeface="B Nazanin" panose="00000400000000000000" pitchFamily="2" charset="-78"/>
              </a:rPr>
              <a:t>ﺳﺎل ﻫﺎي دﻳﮕﺮ ﺻﺎدرات ﮔﻨﺪم اﻧﺠﺎم ﻧﺸﺪه ﻳﺎ اﻳﻨﻜﻪ ﺑ</a:t>
            </a:r>
            <a:r>
              <a:rPr lang="fa-IR" sz="2200" dirty="0">
                <a:solidFill>
                  <a:schemeClr val="tx2"/>
                </a:solidFill>
                <a:latin typeface="+mj-lt"/>
                <a:ea typeface="+mj-ea"/>
                <a:cs typeface="B Nazanin" panose="00000400000000000000" pitchFamily="2" charset="-78"/>
              </a:rPr>
              <a:t>ا </a:t>
            </a:r>
            <a:r>
              <a:rPr lang="ar-SA" sz="2200" dirty="0">
                <a:solidFill>
                  <a:schemeClr val="tx2"/>
                </a:solidFill>
                <a:latin typeface="+mj-lt"/>
                <a:ea typeface="+mj-ea"/>
                <a:cs typeface="B Nazanin" panose="00000400000000000000" pitchFamily="2" charset="-78"/>
              </a:rPr>
              <a:t>ﻣﻘﺪار ﺑﺴﻴﺎر ﻧﺎﭼﻴﺰ ﺑﻮده اﺳﺖ</a:t>
            </a:r>
            <a:r>
              <a:rPr lang="fa-IR" sz="2200" dirty="0" smtClean="0">
                <a:solidFill>
                  <a:schemeClr val="tx2"/>
                </a:solidFill>
                <a:latin typeface="+mj-lt"/>
                <a:ea typeface="+mj-ea"/>
                <a:cs typeface="B Nazanin" panose="00000400000000000000" pitchFamily="2" charset="-78"/>
              </a:rPr>
              <a:t>.</a:t>
            </a:r>
          </a:p>
          <a:p>
            <a:pPr algn="r" rtl="1">
              <a:lnSpc>
                <a:spcPct val="150000"/>
              </a:lnSpc>
              <a:buFont typeface="Wingdings" panose="05000000000000000000" pitchFamily="2" charset="2"/>
              <a:buChar char="v"/>
            </a:pPr>
            <a:r>
              <a:rPr lang="fa-IR" sz="2200" dirty="0" smtClean="0">
                <a:solidFill>
                  <a:schemeClr val="tx2"/>
                </a:solidFill>
                <a:latin typeface="+mj-lt"/>
                <a:ea typeface="+mj-ea"/>
                <a:cs typeface="B Nazanin" panose="00000400000000000000" pitchFamily="2" charset="-78"/>
              </a:rPr>
              <a:t>در طی سال 86 صادرات ایران گندم خود را به کشور های </a:t>
            </a:r>
          </a:p>
          <a:p>
            <a:pPr algn="r" rtl="1">
              <a:lnSpc>
                <a:spcPct val="150000"/>
              </a:lnSpc>
              <a:buFont typeface="Wingdings" panose="05000000000000000000" pitchFamily="2" charset="2"/>
              <a:buChar char="v"/>
            </a:pPr>
            <a:endParaRPr lang="fa-IR" sz="2200" dirty="0">
              <a:solidFill>
                <a:schemeClr val="tx2"/>
              </a:solidFill>
              <a:latin typeface="+mj-lt"/>
              <a:ea typeface="+mj-ea"/>
              <a:cs typeface="B Nazanin" panose="00000400000000000000" pitchFamily="2" charset="-78"/>
            </a:endParaRPr>
          </a:p>
          <a:p>
            <a:pPr algn="r" rtl="1">
              <a:lnSpc>
                <a:spcPct val="150000"/>
              </a:lnSpc>
              <a:buFont typeface="Wingdings" panose="05000000000000000000" pitchFamily="2" charset="2"/>
              <a:buChar char="v"/>
            </a:pPr>
            <a:endParaRPr lang="fa-IR" sz="2200" dirty="0" smtClean="0">
              <a:solidFill>
                <a:schemeClr val="tx2"/>
              </a:solidFill>
              <a:latin typeface="+mj-lt"/>
              <a:ea typeface="+mj-ea"/>
              <a:cs typeface="B Nazanin" panose="00000400000000000000" pitchFamily="2" charset="-78"/>
            </a:endParaRPr>
          </a:p>
          <a:p>
            <a:pPr algn="r" rtl="1">
              <a:lnSpc>
                <a:spcPct val="150000"/>
              </a:lnSpc>
              <a:buFont typeface="Wingdings" panose="05000000000000000000" pitchFamily="2" charset="2"/>
              <a:buChar char="v"/>
            </a:pPr>
            <a:endParaRPr lang="fa-IR" sz="2200" dirty="0">
              <a:solidFill>
                <a:schemeClr val="tx2"/>
              </a:solidFill>
              <a:latin typeface="+mj-lt"/>
              <a:ea typeface="+mj-ea"/>
              <a:cs typeface="B Nazanin" panose="00000400000000000000" pitchFamily="2" charset="-78"/>
            </a:endParaRPr>
          </a:p>
          <a:p>
            <a:pPr marL="0" indent="0" algn="r" rtl="1">
              <a:lnSpc>
                <a:spcPct val="150000"/>
              </a:lnSpc>
              <a:buNone/>
            </a:pPr>
            <a:endParaRPr lang="en-US" sz="2200" dirty="0">
              <a:solidFill>
                <a:schemeClr val="tx2"/>
              </a:solidFill>
              <a:latin typeface="+mj-lt"/>
              <a:ea typeface="+mj-ea"/>
              <a:cs typeface="B Nazanin" panose="00000400000000000000" pitchFamily="2" charset="-78"/>
            </a:endParaRPr>
          </a:p>
        </p:txBody>
      </p:sp>
      <p:sp>
        <p:nvSpPr>
          <p:cNvPr id="4" name="Oval 3"/>
          <p:cNvSpPr/>
          <p:nvPr/>
        </p:nvSpPr>
        <p:spPr>
          <a:xfrm>
            <a:off x="3810000" y="3375547"/>
            <a:ext cx="19050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امارت</a:t>
            </a:r>
            <a:endParaRPr lang="en-US" dirty="0"/>
          </a:p>
        </p:txBody>
      </p:sp>
      <p:sp>
        <p:nvSpPr>
          <p:cNvPr id="6" name="Oval 5"/>
          <p:cNvSpPr/>
          <p:nvPr/>
        </p:nvSpPr>
        <p:spPr>
          <a:xfrm>
            <a:off x="5334000" y="3352800"/>
            <a:ext cx="19050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هند</a:t>
            </a:r>
            <a:endParaRPr lang="en-US" dirty="0"/>
          </a:p>
        </p:txBody>
      </p:sp>
      <p:sp>
        <p:nvSpPr>
          <p:cNvPr id="7" name="Oval 6"/>
          <p:cNvSpPr/>
          <p:nvPr/>
        </p:nvSpPr>
        <p:spPr>
          <a:xfrm>
            <a:off x="7010400" y="3312994"/>
            <a:ext cx="19050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عمان </a:t>
            </a:r>
            <a:endParaRPr lang="en-US" dirty="0"/>
          </a:p>
        </p:txBody>
      </p:sp>
      <p:sp>
        <p:nvSpPr>
          <p:cNvPr id="8" name="Oval 7"/>
          <p:cNvSpPr/>
          <p:nvPr/>
        </p:nvSpPr>
        <p:spPr>
          <a:xfrm>
            <a:off x="5867400" y="3985147"/>
            <a:ext cx="19050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ارمنستان</a:t>
            </a:r>
            <a:endParaRPr lang="en-US" dirty="0"/>
          </a:p>
        </p:txBody>
      </p:sp>
      <p:sp>
        <p:nvSpPr>
          <p:cNvPr id="9" name="Oval 8"/>
          <p:cNvSpPr/>
          <p:nvPr/>
        </p:nvSpPr>
        <p:spPr>
          <a:xfrm>
            <a:off x="3962400" y="4018128"/>
            <a:ext cx="19050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بنگلادش</a:t>
            </a:r>
            <a:endParaRPr lang="en-US" dirty="0"/>
          </a:p>
        </p:txBody>
      </p:sp>
      <p:sp>
        <p:nvSpPr>
          <p:cNvPr id="10" name="Oval 9"/>
          <p:cNvSpPr/>
          <p:nvPr/>
        </p:nvSpPr>
        <p:spPr>
          <a:xfrm>
            <a:off x="2057400" y="4011305"/>
            <a:ext cx="19050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ایتالیا</a:t>
            </a:r>
            <a:endParaRPr lang="en-US" dirty="0"/>
          </a:p>
        </p:txBody>
      </p:sp>
      <p:sp>
        <p:nvSpPr>
          <p:cNvPr id="11" name="Oval 10"/>
          <p:cNvSpPr/>
          <p:nvPr/>
        </p:nvSpPr>
        <p:spPr>
          <a:xfrm>
            <a:off x="685801" y="3446628"/>
            <a:ext cx="19050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انگلیس</a:t>
            </a:r>
            <a:endParaRPr lang="en-US" dirty="0"/>
          </a:p>
        </p:txBody>
      </p:sp>
      <p:sp>
        <p:nvSpPr>
          <p:cNvPr id="12" name="Oval 11"/>
          <p:cNvSpPr/>
          <p:nvPr/>
        </p:nvSpPr>
        <p:spPr>
          <a:xfrm>
            <a:off x="2362200" y="3422176"/>
            <a:ext cx="19050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بحرین</a:t>
            </a:r>
            <a:endParaRPr lang="en-US" dirty="0"/>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76200"/>
            <a:ext cx="838200" cy="7045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3423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circle(in)">
                                      <p:cBhvr>
                                        <p:cTn id="27" dur="20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arn(inVertic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wipe(down)">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arn(inVertic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arn(inVertical)">
                                      <p:cBhvr>
                                        <p:cTn id="5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76200"/>
            <a:ext cx="838200" cy="7045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Content Placeholder 4"/>
          <p:cNvGraphicFramePr>
            <a:graphicFrameLocks noGrp="1"/>
          </p:cNvGraphicFramePr>
          <p:nvPr>
            <p:ph idx="1"/>
            <p:extLst>
              <p:ext uri="{D42A27DB-BD31-4B8C-83A1-F6EECF244321}">
                <p14:modId xmlns:p14="http://schemas.microsoft.com/office/powerpoint/2010/main" val="4016614721"/>
              </p:ext>
            </p:extLst>
          </p:nvPr>
        </p:nvGraphicFramePr>
        <p:xfrm>
          <a:off x="457200" y="1219200"/>
          <a:ext cx="8686800" cy="5638800"/>
        </p:xfrm>
        <a:graphic>
          <a:graphicData uri="http://schemas.openxmlformats.org/drawingml/2006/chart">
            <c:chart xmlns:c="http://schemas.openxmlformats.org/drawingml/2006/chart" xmlns:r="http://schemas.openxmlformats.org/officeDocument/2006/relationships" r:id="rId3"/>
          </a:graphicData>
        </a:graphic>
      </p:graphicFrame>
      <p:sp>
        <p:nvSpPr>
          <p:cNvPr id="6" name="Rounded Rectangle 5"/>
          <p:cNvSpPr/>
          <p:nvPr/>
        </p:nvSpPr>
        <p:spPr>
          <a:xfrm>
            <a:off x="914400" y="457200"/>
            <a:ext cx="75438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solidFill>
                  <a:schemeClr val="tx1"/>
                </a:solidFill>
                <a:cs typeface="B Nazanin" panose="00000400000000000000" pitchFamily="2" charset="-78"/>
              </a:rPr>
              <a:t>مشاهده کلی تولید ، </a:t>
            </a:r>
            <a:r>
              <a:rPr lang="fa-IR" sz="2800" dirty="0" smtClean="0">
                <a:solidFill>
                  <a:schemeClr val="tx1"/>
                </a:solidFill>
                <a:cs typeface="B Nazanin" panose="00000400000000000000" pitchFamily="2" charset="-78"/>
              </a:rPr>
              <a:t>صادرات و واردات گندم </a:t>
            </a:r>
            <a:r>
              <a:rPr lang="fa-IR" sz="2800" dirty="0" smtClean="0">
                <a:solidFill>
                  <a:schemeClr val="tx1"/>
                </a:solidFill>
                <a:cs typeface="B Nazanin" panose="00000400000000000000" pitchFamily="2" charset="-78"/>
              </a:rPr>
              <a:t>در طی سال </a:t>
            </a:r>
            <a:r>
              <a:rPr lang="fa-IR" sz="2800" dirty="0" smtClean="0">
                <a:solidFill>
                  <a:schemeClr val="tx1"/>
                </a:solidFill>
                <a:cs typeface="B Nazanin" panose="00000400000000000000" pitchFamily="2" charset="-78"/>
              </a:rPr>
              <a:t>83 </a:t>
            </a:r>
            <a:r>
              <a:rPr lang="fa-IR" sz="2800" dirty="0" smtClean="0">
                <a:solidFill>
                  <a:schemeClr val="tx1"/>
                </a:solidFill>
                <a:cs typeface="B Nazanin" panose="00000400000000000000" pitchFamily="2" charset="-78"/>
              </a:rPr>
              <a:t>تا 98</a:t>
            </a:r>
          </a:p>
        </p:txBody>
      </p:sp>
    </p:spTree>
    <p:extLst>
      <p:ext uri="{BB962C8B-B14F-4D97-AF65-F5344CB8AC3E}">
        <p14:creationId xmlns:p14="http://schemas.microsoft.com/office/powerpoint/2010/main" val="3657859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right)">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buFont typeface="Wingdings" panose="05000000000000000000" pitchFamily="2" charset="2"/>
              <a:buChar char="v"/>
            </a:pPr>
            <a:r>
              <a:rPr lang="fa-IR" sz="2200" dirty="0">
                <a:solidFill>
                  <a:schemeClr val="tx2"/>
                </a:solidFill>
                <a:latin typeface="+mj-lt"/>
                <a:ea typeface="+mj-ea"/>
                <a:cs typeface="B Nazanin" panose="00000400000000000000" pitchFamily="2" charset="-78"/>
              </a:rPr>
              <a:t> </a:t>
            </a:r>
            <a:r>
              <a:rPr lang="fa-IR" sz="2200" dirty="0" smtClean="0">
                <a:solidFill>
                  <a:schemeClr val="tx2"/>
                </a:solidFill>
                <a:latin typeface="+mj-lt"/>
                <a:ea typeface="+mj-ea"/>
                <a:cs typeface="B Nazanin" panose="00000400000000000000" pitchFamily="2" charset="-78"/>
              </a:rPr>
              <a:t>روش ابنکاری </a:t>
            </a:r>
            <a:r>
              <a:rPr lang="fa-IR" sz="2200" dirty="0">
                <a:solidFill>
                  <a:schemeClr val="tx2"/>
                </a:solidFill>
                <a:latin typeface="+mj-lt"/>
                <a:ea typeface="+mj-ea"/>
                <a:cs typeface="B Nazanin" panose="00000400000000000000" pitchFamily="2" charset="-78"/>
              </a:rPr>
              <a:t>«</a:t>
            </a:r>
            <a:r>
              <a:rPr lang="fa-IR" sz="2400" b="1" u="sng" dirty="0">
                <a:solidFill>
                  <a:srgbClr val="FFFF00"/>
                </a:solidFill>
                <a:latin typeface="+mj-lt"/>
                <a:ea typeface="+mj-ea"/>
                <a:cs typeface="B Nazanin" panose="00000400000000000000" pitchFamily="2" charset="-78"/>
              </a:rPr>
              <a:t>نم کار</a:t>
            </a:r>
            <a:r>
              <a:rPr lang="fa-IR" sz="2200" dirty="0">
                <a:solidFill>
                  <a:schemeClr val="tx2"/>
                </a:solidFill>
                <a:latin typeface="+mj-lt"/>
                <a:ea typeface="+mj-ea"/>
                <a:cs typeface="B Nazanin" panose="00000400000000000000" pitchFamily="2" charset="-78"/>
              </a:rPr>
              <a:t>» در کشت گندم برخلاف روش سنتی است یعنی ابتدا زمین آبیاری، سپس گندم کشت می شود که این روش در استهبان </a:t>
            </a:r>
            <a:r>
              <a:rPr lang="fa-IR" sz="2200" dirty="0" smtClean="0">
                <a:solidFill>
                  <a:schemeClr val="tx2"/>
                </a:solidFill>
                <a:latin typeface="+mj-lt"/>
                <a:ea typeface="+mj-ea"/>
                <a:cs typeface="B Nazanin" panose="00000400000000000000" pitchFamily="2" charset="-78"/>
              </a:rPr>
              <a:t>( شهرستان استان فارس ) اجرا </a:t>
            </a:r>
            <a:r>
              <a:rPr lang="fa-IR" sz="2200" dirty="0">
                <a:solidFill>
                  <a:schemeClr val="tx2"/>
                </a:solidFill>
                <a:latin typeface="+mj-lt"/>
                <a:ea typeface="+mj-ea"/>
                <a:cs typeface="B Nazanin" panose="00000400000000000000" pitchFamily="2" charset="-78"/>
              </a:rPr>
              <a:t>شده و افزون بر بالارفتن میزان تولید موجب کاهش هزینه ها نیز شده است. </a:t>
            </a:r>
            <a:endParaRPr lang="fa-IR" sz="2200" dirty="0" smtClean="0">
              <a:solidFill>
                <a:schemeClr val="tx2"/>
              </a:solidFill>
              <a:latin typeface="+mj-lt"/>
              <a:ea typeface="+mj-ea"/>
              <a:cs typeface="B Nazanin" panose="00000400000000000000" pitchFamily="2" charset="-78"/>
            </a:endParaRPr>
          </a:p>
          <a:p>
            <a:pPr algn="r" rtl="1">
              <a:buFont typeface="Wingdings" panose="05000000000000000000" pitchFamily="2" charset="2"/>
              <a:buChar char="v"/>
            </a:pPr>
            <a:r>
              <a:rPr lang="fa-IR" sz="2200" dirty="0">
                <a:solidFill>
                  <a:schemeClr val="tx2"/>
                </a:solidFill>
                <a:latin typeface="+mj-lt"/>
                <a:ea typeface="+mj-ea"/>
                <a:cs typeface="B Nazanin" panose="00000400000000000000" pitchFamily="2" charset="-78"/>
              </a:rPr>
              <a:t> </a:t>
            </a:r>
            <a:r>
              <a:rPr lang="fa-IR" sz="2200" dirty="0">
                <a:solidFill>
                  <a:schemeClr val="tx2"/>
                </a:solidFill>
                <a:latin typeface="+mj-lt"/>
                <a:ea typeface="+mj-ea"/>
                <a:cs typeface="B Nazanin" panose="00000400000000000000" pitchFamily="2" charset="-78"/>
              </a:rPr>
              <a:t>کشت گندم به روش نم کار در مزرعه الگو و همزمان در مزرعه سنتی در دو قطعه زمین هر کدام یک هکتار در استهبان صورت گرفت این روش نسبت به روش سنتی منجر به ۲۰ درصد افزایش برداشت شده، بدون اینکه هیچ گونه هزینه اضافی برای کشاورزان به همراه داشته باشد</a:t>
            </a:r>
            <a:r>
              <a:rPr lang="fa-IR" sz="2200" dirty="0" smtClean="0">
                <a:solidFill>
                  <a:schemeClr val="tx2"/>
                </a:solidFill>
                <a:latin typeface="+mj-lt"/>
                <a:ea typeface="+mj-ea"/>
                <a:cs typeface="B Nazanin" panose="00000400000000000000" pitchFamily="2" charset="-78"/>
              </a:rPr>
              <a:t>.</a:t>
            </a:r>
          </a:p>
          <a:p>
            <a:pPr algn="r" rtl="1">
              <a:buFont typeface="Wingdings" panose="05000000000000000000" pitchFamily="2" charset="2"/>
              <a:buChar char="v"/>
            </a:pPr>
            <a:endParaRPr lang="en-US" sz="2200" dirty="0">
              <a:solidFill>
                <a:schemeClr val="tx2"/>
              </a:solidFill>
              <a:latin typeface="+mj-lt"/>
              <a:ea typeface="+mj-ea"/>
              <a:cs typeface="B Nazanin" panose="00000400000000000000" pitchFamily="2" charset="-78"/>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76200"/>
            <a:ext cx="838200" cy="7045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133600" y="938284"/>
            <a:ext cx="5486400" cy="685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200000"/>
              </a:lnSpc>
            </a:pPr>
            <a:r>
              <a:rPr lang="fa-IR" sz="3200" b="1" dirty="0" smtClean="0">
                <a:solidFill>
                  <a:schemeClr val="bg1"/>
                </a:solidFill>
                <a:cs typeface="B Nazanin" panose="00000400000000000000" pitchFamily="2" charset="-78"/>
              </a:rPr>
              <a:t>بازدهی گندم</a:t>
            </a:r>
          </a:p>
          <a:p>
            <a:pPr algn="ctr"/>
            <a:endParaRPr lang="en-US" dirty="0"/>
          </a:p>
        </p:txBody>
      </p:sp>
      <p:pic>
        <p:nvPicPr>
          <p:cNvPr id="1026" name="Picture 2" descr="C:\Users\user\Desktop\15644436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4419599"/>
            <a:ext cx="5913438" cy="2438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934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Effect transition="in" filter="wipe(down)">
                                      <p:cBhvr>
                                        <p:cTn id="22"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2057400"/>
            <a:ext cx="7162800"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7200" dirty="0" smtClean="0">
                <a:solidFill>
                  <a:schemeClr val="tx1"/>
                </a:solidFill>
                <a:cs typeface="B Mitra" panose="00000400000000000000" pitchFamily="2" charset="-78"/>
              </a:rPr>
              <a:t>ممنون از همراهی شما</a:t>
            </a:r>
            <a:endParaRPr lang="en-US" sz="7200" dirty="0">
              <a:solidFill>
                <a:schemeClr val="tx1"/>
              </a:solidFill>
              <a:cs typeface="B Mitra" panose="00000400000000000000" pitchFamily="2" charset="-78"/>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76200"/>
            <a:ext cx="838200" cy="7045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9757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057656"/>
            <a:ext cx="6553200" cy="627888"/>
          </a:xfrm>
        </p:spPr>
        <p:txBody>
          <a:bodyPr>
            <a:normAutofit fontScale="90000"/>
          </a:bodyPr>
          <a:lstStyle/>
          <a:p>
            <a:pPr algn="r"/>
            <a:r>
              <a:rPr lang="fa-IR" dirty="0" smtClean="0">
                <a:solidFill>
                  <a:srgbClr val="00B0F0"/>
                </a:solidFill>
                <a:cs typeface="B Nazanin" panose="00000400000000000000" pitchFamily="2" charset="-78"/>
              </a:rPr>
              <a:t>هدف از این ارائه </a:t>
            </a:r>
            <a:r>
              <a:rPr lang="fa-IR" dirty="0" smtClean="0">
                <a:cs typeface="B Nazanin" panose="00000400000000000000" pitchFamily="2" charset="-78"/>
              </a:rPr>
              <a:t>:</a:t>
            </a:r>
            <a:endParaRPr lang="en-US" dirty="0">
              <a:cs typeface="B Nazanin" panose="00000400000000000000" pitchFamily="2" charset="-78"/>
            </a:endParaRPr>
          </a:p>
        </p:txBody>
      </p:sp>
      <p:sp>
        <p:nvSpPr>
          <p:cNvPr id="3" name="Content Placeholder 2"/>
          <p:cNvSpPr>
            <a:spLocks noGrp="1"/>
          </p:cNvSpPr>
          <p:nvPr>
            <p:ph idx="1"/>
          </p:nvPr>
        </p:nvSpPr>
        <p:spPr>
          <a:xfrm>
            <a:off x="1447800" y="2057400"/>
            <a:ext cx="7239000" cy="4191000"/>
          </a:xfrm>
        </p:spPr>
        <p:txBody>
          <a:bodyPr>
            <a:normAutofit/>
          </a:bodyPr>
          <a:lstStyle/>
          <a:p>
            <a:pPr algn="r" rtl="1">
              <a:buClr>
                <a:schemeClr val="tx1"/>
              </a:buClr>
              <a:buFont typeface="Wingdings" panose="05000000000000000000" pitchFamily="2" charset="2"/>
              <a:buChar char="v"/>
            </a:pPr>
            <a:r>
              <a:rPr lang="fa-IR" dirty="0" smtClean="0">
                <a:solidFill>
                  <a:srgbClr val="FFFF00"/>
                </a:solidFill>
                <a:cs typeface="B Nazanin" panose="00000400000000000000" pitchFamily="2" charset="-78"/>
              </a:rPr>
              <a:t> اهمیت گندم</a:t>
            </a:r>
          </a:p>
          <a:p>
            <a:pPr algn="r" rtl="1">
              <a:buClr>
                <a:schemeClr val="tx1"/>
              </a:buClr>
              <a:buFont typeface="Wingdings" panose="05000000000000000000" pitchFamily="2" charset="2"/>
              <a:buChar char="v"/>
            </a:pPr>
            <a:endParaRPr lang="fa-IR" dirty="0">
              <a:solidFill>
                <a:srgbClr val="FFFF00"/>
              </a:solidFill>
              <a:cs typeface="B Nazanin" panose="00000400000000000000" pitchFamily="2" charset="-78"/>
            </a:endParaRPr>
          </a:p>
          <a:p>
            <a:pPr algn="r" rtl="1">
              <a:buClr>
                <a:schemeClr val="tx1"/>
              </a:buClr>
              <a:buFont typeface="Wingdings" panose="05000000000000000000" pitchFamily="2" charset="2"/>
              <a:buChar char="v"/>
            </a:pPr>
            <a:r>
              <a:rPr lang="fa-IR" dirty="0" smtClean="0">
                <a:solidFill>
                  <a:srgbClr val="FFFF00"/>
                </a:solidFill>
                <a:cs typeface="B Nazanin" panose="00000400000000000000" pitchFamily="2" charset="-78"/>
              </a:rPr>
              <a:t> </a:t>
            </a:r>
            <a:r>
              <a:rPr lang="fa-IR" dirty="0">
                <a:solidFill>
                  <a:srgbClr val="FFFF00"/>
                </a:solidFill>
                <a:cs typeface="B Nazanin" panose="00000400000000000000" pitchFamily="2" charset="-78"/>
              </a:rPr>
              <a:t>رتبه جهانی ایران در مورد محصول گندم چند است؟</a:t>
            </a:r>
          </a:p>
          <a:p>
            <a:pPr algn="r" rtl="1">
              <a:buClr>
                <a:schemeClr val="tx1"/>
              </a:buClr>
              <a:buFont typeface="Wingdings" panose="05000000000000000000" pitchFamily="2" charset="2"/>
              <a:buChar char="v"/>
            </a:pPr>
            <a:endParaRPr lang="fa-IR" dirty="0" smtClean="0">
              <a:solidFill>
                <a:srgbClr val="FFFF00"/>
              </a:solidFill>
              <a:cs typeface="B Nazanin" panose="00000400000000000000" pitchFamily="2" charset="-78"/>
            </a:endParaRPr>
          </a:p>
          <a:p>
            <a:pPr algn="r" rtl="1">
              <a:buClr>
                <a:schemeClr val="tx1"/>
              </a:buClr>
              <a:buFont typeface="Wingdings" panose="05000000000000000000" pitchFamily="2" charset="2"/>
              <a:buChar char="v"/>
            </a:pPr>
            <a:r>
              <a:rPr lang="fa-IR" dirty="0" smtClean="0">
                <a:solidFill>
                  <a:srgbClr val="FFFF00"/>
                </a:solidFill>
                <a:cs typeface="B Nazanin" panose="00000400000000000000" pitchFamily="2" charset="-78"/>
              </a:rPr>
              <a:t> می خواهیم آرا تولید گندم در ایران را بررسی کنیم.</a:t>
            </a:r>
          </a:p>
          <a:p>
            <a:pPr algn="r" rtl="1">
              <a:lnSpc>
                <a:spcPct val="250000"/>
              </a:lnSpc>
              <a:buClr>
                <a:schemeClr val="tx1"/>
              </a:buClr>
              <a:buFont typeface="Wingdings" panose="05000000000000000000" pitchFamily="2" charset="2"/>
              <a:buChar char="v"/>
            </a:pPr>
            <a:r>
              <a:rPr lang="fa-IR" dirty="0">
                <a:solidFill>
                  <a:srgbClr val="FFFF00"/>
                </a:solidFill>
                <a:cs typeface="B Nazanin" panose="00000400000000000000" pitchFamily="2" charset="-78"/>
              </a:rPr>
              <a:t> </a:t>
            </a:r>
            <a:r>
              <a:rPr lang="fa-IR" dirty="0" smtClean="0">
                <a:solidFill>
                  <a:srgbClr val="FFFF00"/>
                </a:solidFill>
                <a:cs typeface="B Nazanin" panose="00000400000000000000" pitchFamily="2" charset="-78"/>
              </a:rPr>
              <a:t>مقدار صادرات و واردات گندم را مورد بررسی قرار دهیم.</a:t>
            </a:r>
            <a:endParaRPr lang="fa-IR" dirty="0">
              <a:solidFill>
                <a:srgbClr val="FFC000"/>
              </a:solidFill>
            </a:endParaRPr>
          </a:p>
          <a:p>
            <a:pPr marL="0" indent="0" algn="r" rtl="1">
              <a:buClr>
                <a:schemeClr val="accent1"/>
              </a:buClr>
              <a:buNone/>
            </a:pPr>
            <a:endParaRPr lang="en-US" dirty="0">
              <a:solidFill>
                <a:srgbClr val="FFC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99" y="-59140"/>
            <a:ext cx="887317" cy="7028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5-Point Star 3"/>
          <p:cNvSpPr/>
          <p:nvPr/>
        </p:nvSpPr>
        <p:spPr>
          <a:xfrm>
            <a:off x="8115300" y="1143000"/>
            <a:ext cx="533400" cy="4572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50" name="Picture 2" descr="C:\Users\user\Desktop\index.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518" y="609600"/>
            <a:ext cx="1924050" cy="2371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067747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80">
                                          <p:stCondLst>
                                            <p:cond delay="0"/>
                                          </p:stCondLst>
                                        </p:cTn>
                                        <p:tgtEl>
                                          <p:spTgt spid="2"/>
                                        </p:tgtEl>
                                      </p:cBhvr>
                                    </p:animEffect>
                                    <p:anim calcmode="lin" valueType="num">
                                      <p:cBhvr>
                                        <p:cTn id="15"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0" dur="26">
                                          <p:stCondLst>
                                            <p:cond delay="650"/>
                                          </p:stCondLst>
                                        </p:cTn>
                                        <p:tgtEl>
                                          <p:spTgt spid="2"/>
                                        </p:tgtEl>
                                      </p:cBhvr>
                                      <p:to x="100000" y="60000"/>
                                    </p:animScale>
                                    <p:animScale>
                                      <p:cBhvr>
                                        <p:cTn id="21" dur="166" decel="50000">
                                          <p:stCondLst>
                                            <p:cond delay="676"/>
                                          </p:stCondLst>
                                        </p:cTn>
                                        <p:tgtEl>
                                          <p:spTgt spid="2"/>
                                        </p:tgtEl>
                                      </p:cBhvr>
                                      <p:to x="100000" y="100000"/>
                                    </p:animScale>
                                    <p:animScale>
                                      <p:cBhvr>
                                        <p:cTn id="22" dur="26">
                                          <p:stCondLst>
                                            <p:cond delay="1312"/>
                                          </p:stCondLst>
                                        </p:cTn>
                                        <p:tgtEl>
                                          <p:spTgt spid="2"/>
                                        </p:tgtEl>
                                      </p:cBhvr>
                                      <p:to x="100000" y="80000"/>
                                    </p:animScale>
                                    <p:animScale>
                                      <p:cBhvr>
                                        <p:cTn id="23" dur="166" decel="50000">
                                          <p:stCondLst>
                                            <p:cond delay="1338"/>
                                          </p:stCondLst>
                                        </p:cTn>
                                        <p:tgtEl>
                                          <p:spTgt spid="2"/>
                                        </p:tgtEl>
                                      </p:cBhvr>
                                      <p:to x="100000" y="100000"/>
                                    </p:animScale>
                                    <p:animScale>
                                      <p:cBhvr>
                                        <p:cTn id="24" dur="26">
                                          <p:stCondLst>
                                            <p:cond delay="1642"/>
                                          </p:stCondLst>
                                        </p:cTn>
                                        <p:tgtEl>
                                          <p:spTgt spid="2"/>
                                        </p:tgtEl>
                                      </p:cBhvr>
                                      <p:to x="100000" y="90000"/>
                                    </p:animScale>
                                    <p:animScale>
                                      <p:cBhvr>
                                        <p:cTn id="25" dur="166" decel="50000">
                                          <p:stCondLst>
                                            <p:cond delay="1668"/>
                                          </p:stCondLst>
                                        </p:cTn>
                                        <p:tgtEl>
                                          <p:spTgt spid="2"/>
                                        </p:tgtEl>
                                      </p:cBhvr>
                                      <p:to x="100000" y="100000"/>
                                    </p:animScale>
                                    <p:animScale>
                                      <p:cBhvr>
                                        <p:cTn id="26" dur="26">
                                          <p:stCondLst>
                                            <p:cond delay="1808"/>
                                          </p:stCondLst>
                                        </p:cTn>
                                        <p:tgtEl>
                                          <p:spTgt spid="2"/>
                                        </p:tgtEl>
                                      </p:cBhvr>
                                      <p:to x="100000" y="95000"/>
                                    </p:animScale>
                                    <p:animScale>
                                      <p:cBhvr>
                                        <p:cTn id="27" dur="166" decel="50000">
                                          <p:stCondLst>
                                            <p:cond delay="1834"/>
                                          </p:stCondLst>
                                        </p:cTn>
                                        <p:tgtEl>
                                          <p:spTgt spid="2"/>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0" end="0"/>
                                            </p:txEl>
                                          </p:spTgt>
                                        </p:tgtEl>
                                        <p:attrNameLst>
                                          <p:attrName>style.visibility</p:attrName>
                                        </p:attrNameLst>
                                      </p:cBhvr>
                                      <p:to>
                                        <p:strVal val="visible"/>
                                      </p:to>
                                    </p:set>
                                    <p:anim calcmode="lin" valueType="num">
                                      <p:cBhvr additive="base">
                                        <p:cTn id="3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 calcmode="lin" valueType="num">
                                      <p:cBhvr additive="base">
                                        <p:cTn id="3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 calcmode="lin" valueType="num">
                                      <p:cBhvr additive="base">
                                        <p:cTn id="4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barn(inVertical)">
                                      <p:cBhvr>
                                        <p:cTn id="5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a:bodyPr>
          <a:lstStyle/>
          <a:p>
            <a:pPr marL="685800" indent="-685800" algn="r" rtl="1">
              <a:buFont typeface="Wingdings" panose="05000000000000000000" pitchFamily="2" charset="2"/>
              <a:buChar char="ü"/>
            </a:pPr>
            <a:r>
              <a:rPr lang="fa-IR" sz="4400" dirty="0">
                <a:solidFill>
                  <a:srgbClr val="FFFF00"/>
                </a:solidFill>
                <a:cs typeface="B Nazanin" panose="00000400000000000000" pitchFamily="2" charset="-78"/>
              </a:rPr>
              <a:t>اهمیت گندم</a:t>
            </a:r>
            <a:endParaRPr lang="en-US" sz="4400" dirty="0">
              <a:solidFill>
                <a:srgbClr val="FFFF00"/>
              </a:solidFill>
              <a:cs typeface="B Nazanin" panose="00000400000000000000" pitchFamily="2" charset="-78"/>
            </a:endParaRPr>
          </a:p>
        </p:txBody>
      </p:sp>
      <p:sp>
        <p:nvSpPr>
          <p:cNvPr id="3" name="Content Placeholder 2"/>
          <p:cNvSpPr>
            <a:spLocks noGrp="1"/>
          </p:cNvSpPr>
          <p:nvPr>
            <p:ph idx="1"/>
          </p:nvPr>
        </p:nvSpPr>
        <p:spPr>
          <a:xfrm>
            <a:off x="457200" y="1752600"/>
            <a:ext cx="8229600" cy="4389120"/>
          </a:xfrm>
        </p:spPr>
        <p:txBody>
          <a:bodyPr>
            <a:normAutofit lnSpcReduction="10000"/>
          </a:bodyPr>
          <a:lstStyle/>
          <a:p>
            <a:pPr algn="r" rtl="1">
              <a:buFont typeface="Wingdings" panose="05000000000000000000" pitchFamily="2" charset="2"/>
              <a:buChar char="v"/>
            </a:pPr>
            <a:r>
              <a:rPr lang="fa-IR" dirty="0" smtClean="0">
                <a:cs typeface="B Nazanin" panose="00000400000000000000" pitchFamily="2" charset="-78"/>
              </a:rPr>
              <a:t> </a:t>
            </a:r>
            <a:r>
              <a:rPr lang="ar-SA" dirty="0" smtClean="0">
                <a:cs typeface="B Nazanin" panose="00000400000000000000" pitchFamily="2" charset="-78"/>
              </a:rPr>
              <a:t>ﮔﻨﺪم </a:t>
            </a:r>
            <a:r>
              <a:rPr lang="ar-SA" dirty="0">
                <a:cs typeface="B Nazanin" panose="00000400000000000000" pitchFamily="2" charset="-78"/>
              </a:rPr>
              <a:t>ﻳﻜﻲ از </a:t>
            </a:r>
            <a:r>
              <a:rPr lang="ar-SA" dirty="0" smtClean="0">
                <a:cs typeface="B Nazanin" panose="00000400000000000000" pitchFamily="2" charset="-78"/>
              </a:rPr>
              <a:t>اﺻﻠﻲ </a:t>
            </a:r>
            <a:r>
              <a:rPr lang="ar-SA" dirty="0">
                <a:cs typeface="B Nazanin" panose="00000400000000000000" pitchFamily="2" charset="-78"/>
              </a:rPr>
              <a:t>ﺗﺮﻳﻦ و ﻣﻬﻤﺘﺮﻳﻦ ﮔﻴﺎه زراﻋﻲ در ﺟﻬﺎن ﻣﺤﺴﻮب ﻣﻲ ﺷﻮد</a:t>
            </a:r>
            <a:r>
              <a:rPr lang="fa-IR" dirty="0" smtClean="0"/>
              <a:t>.</a:t>
            </a:r>
          </a:p>
          <a:p>
            <a:pPr algn="r" rtl="1">
              <a:lnSpc>
                <a:spcPct val="200000"/>
              </a:lnSpc>
              <a:buFont typeface="Wingdings" panose="05000000000000000000" pitchFamily="2" charset="2"/>
              <a:buChar char="v"/>
            </a:pPr>
            <a:r>
              <a:rPr lang="fa-IR" dirty="0" smtClean="0">
                <a:cs typeface="B Nazanin" panose="00000400000000000000" pitchFamily="2" charset="-78"/>
              </a:rPr>
              <a:t> </a:t>
            </a:r>
            <a:r>
              <a:rPr lang="ar-SA" dirty="0" smtClean="0">
                <a:cs typeface="B Nazanin" panose="00000400000000000000" pitchFamily="2" charset="-78"/>
              </a:rPr>
              <a:t>ﺑﺮﺧﻼف </a:t>
            </a:r>
            <a:r>
              <a:rPr lang="ar-SA" dirty="0">
                <a:cs typeface="B Nazanin" panose="00000400000000000000" pitchFamily="2" charset="-78"/>
              </a:rPr>
              <a:t>ﺳﺎﻳﺮ ﻏﻼت، ﮔﻨﺪم را ﻣﻲﺗﻮان از ﻃﺮق ﻣﺨﺘﻠﻒ از ﺟﻤﻠﻪ در ﺗﻬﻴﻪ ﻧﺎن، </a:t>
            </a:r>
            <a:r>
              <a:rPr lang="ar-SA" dirty="0" smtClean="0">
                <a:cs typeface="B Nazanin" panose="00000400000000000000" pitchFamily="2" charset="-78"/>
              </a:rPr>
              <a:t>ﺑﻴﺴﻜﻮﻳﺖ</a:t>
            </a:r>
            <a:r>
              <a:rPr lang="ar-SA" dirty="0">
                <a:cs typeface="B Nazanin" panose="00000400000000000000" pitchFamily="2" charset="-78"/>
              </a:rPr>
              <a:t>، ﺷﻴﺮﻳﻨﻲ، ﻛﻴﻚ، ﭘﺎﺳﺘﺎ، ﻣﺎﻛﺎروﻧﻲ و</a:t>
            </a:r>
            <a:r>
              <a:rPr lang="en-US" dirty="0">
                <a:cs typeface="B Nazanin" panose="00000400000000000000" pitchFamily="2" charset="-78"/>
              </a:rPr>
              <a:t>... </a:t>
            </a:r>
            <a:r>
              <a:rPr lang="ar-SA" dirty="0">
                <a:cs typeface="B Nazanin" panose="00000400000000000000" pitchFamily="2" charset="-78"/>
              </a:rPr>
              <a:t>ﻣﻮرد ﻣﺼﺮف ﻗﺮار </a:t>
            </a:r>
            <a:r>
              <a:rPr lang="ar-SA" dirty="0" smtClean="0">
                <a:cs typeface="B Nazanin" panose="00000400000000000000" pitchFamily="2" charset="-78"/>
              </a:rPr>
              <a:t>داد</a:t>
            </a:r>
            <a:r>
              <a:rPr lang="fa-IR" dirty="0" smtClean="0">
                <a:cs typeface="B Nazanin" panose="00000400000000000000" pitchFamily="2" charset="-78"/>
              </a:rPr>
              <a:t>.</a:t>
            </a:r>
          </a:p>
          <a:p>
            <a:pPr algn="r" rtl="1">
              <a:lnSpc>
                <a:spcPct val="200000"/>
              </a:lnSpc>
              <a:buFont typeface="Wingdings" panose="05000000000000000000" pitchFamily="2" charset="2"/>
              <a:buChar char="v"/>
            </a:pPr>
            <a:r>
              <a:rPr lang="fa-IR" dirty="0" smtClean="0">
                <a:cs typeface="B Nazanin" panose="00000400000000000000" pitchFamily="2" charset="-78"/>
              </a:rPr>
              <a:t> به دلیل سهم بالای فرآورده های گندم در الگوی غذایی و تامین </a:t>
            </a:r>
            <a:r>
              <a:rPr lang="fa-IR" u="sng" dirty="0" smtClean="0">
                <a:cs typeface="B Nazanin" panose="00000400000000000000" pitchFamily="2" charset="-78"/>
              </a:rPr>
              <a:t>40</a:t>
            </a:r>
            <a:r>
              <a:rPr lang="fa-IR" dirty="0" smtClean="0">
                <a:cs typeface="B Nazanin" panose="00000400000000000000" pitchFamily="2" charset="-78"/>
              </a:rPr>
              <a:t> الی </a:t>
            </a:r>
            <a:r>
              <a:rPr lang="fa-IR" u="sng" dirty="0" smtClean="0">
                <a:cs typeface="B Nazanin" panose="00000400000000000000" pitchFamily="2" charset="-78"/>
              </a:rPr>
              <a:t>45</a:t>
            </a:r>
            <a:r>
              <a:rPr lang="fa-IR" dirty="0" smtClean="0">
                <a:cs typeface="B Nazanin" panose="00000400000000000000" pitchFamily="2" charset="-78"/>
              </a:rPr>
              <a:t> درﺻﺪ </a:t>
            </a:r>
            <a:r>
              <a:rPr lang="fa-IR" dirty="0">
                <a:cs typeface="B Nazanin" panose="00000400000000000000" pitchFamily="2" charset="-78"/>
              </a:rPr>
              <a:t>ﻛﺎﻟﺮي </a:t>
            </a:r>
            <a:r>
              <a:rPr lang="fa-IR" dirty="0" smtClean="0">
                <a:cs typeface="B Nazanin" panose="00000400000000000000" pitchFamily="2" charset="-78"/>
              </a:rPr>
              <a:t>و ﺣﺪود </a:t>
            </a:r>
            <a:r>
              <a:rPr lang="fa-IR" u="sng" dirty="0" smtClean="0">
                <a:cs typeface="B Nazanin" panose="00000400000000000000" pitchFamily="2" charset="-78"/>
              </a:rPr>
              <a:t>50</a:t>
            </a:r>
            <a:r>
              <a:rPr lang="fa-IR" dirty="0" smtClean="0">
                <a:cs typeface="B Nazanin" panose="00000400000000000000" pitchFamily="2" charset="-78"/>
              </a:rPr>
              <a:t> درﺻﺪ </a:t>
            </a:r>
            <a:r>
              <a:rPr lang="fa-IR" dirty="0">
                <a:cs typeface="B Nazanin" panose="00000400000000000000" pitchFamily="2" charset="-78"/>
              </a:rPr>
              <a:t>ﭘﺮوﺗﺌﻴﻦ ﻣﻮرد ﻧﻴﺎز روزاﻧﻪ ﻫﺮ ﻓﺮد ﻟﺬا ﺑﻴﺸﺘﺮﻳﻦ ﺳﻬﻢ ﻣﺼﺮف ﮔﻨﺪم در ﻛﺸﻮرﻣﺘﻌﻠﻖ ﺑﻪ ﻣﺼﺮف </a:t>
            </a:r>
            <a:r>
              <a:rPr lang="fa-IR" u="sng" dirty="0">
                <a:cs typeface="B Nazanin" panose="00000400000000000000" pitchFamily="2" charset="-78"/>
              </a:rPr>
              <a:t>ﺧﺎﻧﻮار</a:t>
            </a:r>
            <a:r>
              <a:rPr lang="fa-IR" dirty="0">
                <a:cs typeface="B Nazanin" panose="00000400000000000000" pitchFamily="2" charset="-78"/>
              </a:rPr>
              <a:t> </a:t>
            </a:r>
            <a:r>
              <a:rPr lang="fa-IR" dirty="0" smtClean="0">
                <a:cs typeface="B Nazanin" panose="00000400000000000000" pitchFamily="2" charset="-78"/>
              </a:rPr>
              <a:t>اﺳﺖ.</a:t>
            </a:r>
            <a:endParaRPr lang="fa-IR" dirty="0">
              <a:cs typeface="B Nazanin" panose="00000400000000000000" pitchFamily="2" charset="-78"/>
            </a:endParaRPr>
          </a:p>
          <a:p>
            <a:pPr algn="r" rtl="1">
              <a:lnSpc>
                <a:spcPct val="200000"/>
              </a:lnSpc>
              <a:buFont typeface="Wingdings" panose="05000000000000000000" pitchFamily="2" charset="2"/>
              <a:buChar char="v"/>
            </a:pPr>
            <a:endParaRPr lang="en-US" dirty="0">
              <a:cs typeface="B Nazanin" panose="00000400000000000000" pitchFamily="2" charset="-78"/>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76200"/>
            <a:ext cx="838200" cy="7045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6230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381000"/>
            <a:ext cx="8229600" cy="1143000"/>
          </a:xfrm>
        </p:spPr>
        <p:txBody>
          <a:bodyPr>
            <a:normAutofit/>
          </a:bodyPr>
          <a:lstStyle/>
          <a:p>
            <a:pPr marL="685800" indent="-685800" algn="r" rtl="1">
              <a:buFont typeface="Wingdings" panose="05000000000000000000" pitchFamily="2" charset="2"/>
              <a:buChar char="ü"/>
            </a:pPr>
            <a:r>
              <a:rPr lang="fa-IR" sz="4400" dirty="0" smtClean="0">
                <a:solidFill>
                  <a:srgbClr val="FFFF00"/>
                </a:solidFill>
                <a:cs typeface="B Nazanin" panose="00000400000000000000" pitchFamily="2" charset="-78"/>
              </a:rPr>
              <a:t>رتبه بندی تولید کننده گندم در جهان:</a:t>
            </a:r>
            <a:endParaRPr lang="en-US" sz="4400" dirty="0"/>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7850" y="-76200"/>
            <a:ext cx="823649" cy="701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Chart 6"/>
          <p:cNvGraphicFramePr>
            <a:graphicFrameLocks/>
          </p:cNvGraphicFramePr>
          <p:nvPr>
            <p:extLst>
              <p:ext uri="{D42A27DB-BD31-4B8C-83A1-F6EECF244321}">
                <p14:modId xmlns:p14="http://schemas.microsoft.com/office/powerpoint/2010/main" val="305666966"/>
              </p:ext>
            </p:extLst>
          </p:nvPr>
        </p:nvGraphicFramePr>
        <p:xfrm>
          <a:off x="2438400" y="2971800"/>
          <a:ext cx="4572000" cy="2743200"/>
        </p:xfrm>
        <a:graphic>
          <a:graphicData uri="http://schemas.openxmlformats.org/drawingml/2006/chart">
            <c:chart xmlns:c="http://schemas.openxmlformats.org/drawingml/2006/chart" xmlns:r="http://schemas.openxmlformats.org/officeDocument/2006/relationships" r:id="rId3"/>
          </a:graphicData>
        </a:graphic>
      </p:graphicFrame>
      <p:cxnSp>
        <p:nvCxnSpPr>
          <p:cNvPr id="9" name="Straight Arrow Connector 8"/>
          <p:cNvCxnSpPr/>
          <p:nvPr/>
        </p:nvCxnSpPr>
        <p:spPr>
          <a:xfrm flipH="1" flipV="1">
            <a:off x="3943350" y="2639989"/>
            <a:ext cx="495300" cy="789011"/>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10" name="Straight Arrow Connector 9"/>
          <p:cNvCxnSpPr/>
          <p:nvPr/>
        </p:nvCxnSpPr>
        <p:spPr>
          <a:xfrm flipH="1" flipV="1">
            <a:off x="2502374" y="3295934"/>
            <a:ext cx="1028700" cy="297976"/>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11" name="Straight Arrow Connector 10"/>
          <p:cNvCxnSpPr/>
          <p:nvPr/>
        </p:nvCxnSpPr>
        <p:spPr>
          <a:xfrm flipH="1">
            <a:off x="2502374" y="4343400"/>
            <a:ext cx="939990" cy="45720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a:off x="4895850" y="4572000"/>
            <a:ext cx="361950" cy="91440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sp>
        <p:nvSpPr>
          <p:cNvPr id="22" name="Rounded Rectangle 21"/>
          <p:cNvSpPr/>
          <p:nvPr/>
        </p:nvSpPr>
        <p:spPr>
          <a:xfrm>
            <a:off x="6781800" y="2514600"/>
            <a:ext cx="1600200" cy="4270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cs typeface="B Nazanin" panose="00000400000000000000" pitchFamily="2" charset="-78"/>
              </a:rPr>
              <a:t>هند – 99.7</a:t>
            </a:r>
          </a:p>
        </p:txBody>
      </p:sp>
      <p:sp>
        <p:nvSpPr>
          <p:cNvPr id="23" name="Rounded Rectangle 22"/>
          <p:cNvSpPr/>
          <p:nvPr/>
        </p:nvSpPr>
        <p:spPr>
          <a:xfrm>
            <a:off x="4526224" y="5705901"/>
            <a:ext cx="17526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cs typeface="B Nazanin" panose="00000400000000000000" pitchFamily="2" charset="-78"/>
              </a:rPr>
              <a:t>چین - 131</a:t>
            </a:r>
            <a:endParaRPr lang="en-US" sz="2000" dirty="0">
              <a:cs typeface="B Nazanin" panose="00000400000000000000" pitchFamily="2" charset="-78"/>
            </a:endParaRPr>
          </a:p>
        </p:txBody>
      </p:sp>
      <p:sp>
        <p:nvSpPr>
          <p:cNvPr id="24" name="Rounded Rectangle 23"/>
          <p:cNvSpPr/>
          <p:nvPr/>
        </p:nvSpPr>
        <p:spPr>
          <a:xfrm>
            <a:off x="1219200" y="5029200"/>
            <a:ext cx="16002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cs typeface="B Nazanin" panose="00000400000000000000" pitchFamily="2" charset="-78"/>
              </a:rPr>
              <a:t>روسیه – 72.1</a:t>
            </a:r>
            <a:endParaRPr lang="en-US" sz="2000" dirty="0">
              <a:cs typeface="B Nazanin" panose="00000400000000000000" pitchFamily="2" charset="-78"/>
            </a:endParaRPr>
          </a:p>
        </p:txBody>
      </p:sp>
      <p:sp>
        <p:nvSpPr>
          <p:cNvPr id="25" name="Rounded Rectangle 24"/>
          <p:cNvSpPr/>
          <p:nvPr/>
        </p:nvSpPr>
        <p:spPr>
          <a:xfrm>
            <a:off x="685800" y="2868873"/>
            <a:ext cx="1600200" cy="4270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cs typeface="B Nazanin" panose="00000400000000000000" pitchFamily="2" charset="-78"/>
              </a:rPr>
              <a:t>آمریکا – 51.2</a:t>
            </a:r>
            <a:endParaRPr lang="en-US" sz="2000" dirty="0">
              <a:cs typeface="B Nazanin" panose="00000400000000000000" pitchFamily="2" charset="-78"/>
            </a:endParaRPr>
          </a:p>
        </p:txBody>
      </p:sp>
      <p:sp>
        <p:nvSpPr>
          <p:cNvPr id="26" name="Rounded Rectangle 25"/>
          <p:cNvSpPr/>
          <p:nvPr/>
        </p:nvSpPr>
        <p:spPr>
          <a:xfrm>
            <a:off x="3018999" y="2057400"/>
            <a:ext cx="165735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cs typeface="B Nazanin" panose="00000400000000000000" pitchFamily="2" charset="-78"/>
              </a:rPr>
              <a:t>فرانسه –</a:t>
            </a:r>
            <a:r>
              <a:rPr lang="fa-IR" dirty="0" smtClean="0"/>
              <a:t> </a:t>
            </a:r>
            <a:r>
              <a:rPr lang="fa-IR" sz="2000" dirty="0">
                <a:cs typeface="B Nazanin" panose="00000400000000000000" pitchFamily="2" charset="-78"/>
              </a:rPr>
              <a:t>35.7</a:t>
            </a:r>
            <a:endParaRPr lang="en-US" sz="2000" dirty="0">
              <a:cs typeface="B Nazanin" panose="00000400000000000000" pitchFamily="2" charset="-78"/>
            </a:endParaRPr>
          </a:p>
        </p:txBody>
      </p:sp>
      <p:sp>
        <p:nvSpPr>
          <p:cNvPr id="31" name="Rectangle 30"/>
          <p:cNvSpPr/>
          <p:nvPr/>
        </p:nvSpPr>
        <p:spPr>
          <a:xfrm>
            <a:off x="7162800" y="6163101"/>
            <a:ext cx="1981200" cy="694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FFFF00"/>
                </a:solidFill>
                <a:cs typeface="B Nazanin" panose="00000400000000000000" pitchFamily="2" charset="-78"/>
              </a:rPr>
              <a:t>اعداد برحسب میلیون تن</a:t>
            </a:r>
            <a:endParaRPr lang="en-US" dirty="0">
              <a:solidFill>
                <a:srgbClr val="FFFF00"/>
              </a:solidFill>
              <a:cs typeface="B Nazanin" panose="00000400000000000000" pitchFamily="2" charset="-78"/>
            </a:endParaRPr>
          </a:p>
        </p:txBody>
      </p:sp>
      <p:cxnSp>
        <p:nvCxnSpPr>
          <p:cNvPr id="32" name="Straight Arrow Connector 31"/>
          <p:cNvCxnSpPr/>
          <p:nvPr/>
        </p:nvCxnSpPr>
        <p:spPr>
          <a:xfrm flipV="1">
            <a:off x="5638800" y="2998525"/>
            <a:ext cx="922076" cy="699306"/>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475491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additive="base">
                                        <p:cTn id="30" dur="500" fill="hold"/>
                                        <p:tgtEl>
                                          <p:spTgt spid="12"/>
                                        </p:tgtEl>
                                        <p:attrNameLst>
                                          <p:attrName>ppt_x</p:attrName>
                                        </p:attrNameLst>
                                      </p:cBhvr>
                                      <p:tavLst>
                                        <p:tav tm="0">
                                          <p:val>
                                            <p:strVal val="#ppt_x"/>
                                          </p:val>
                                        </p:tav>
                                        <p:tav tm="100000">
                                          <p:val>
                                            <p:strVal val="#ppt_x"/>
                                          </p:val>
                                        </p:tav>
                                      </p:tavLst>
                                    </p:anim>
                                    <p:anim calcmode="lin" valueType="num">
                                      <p:cBhvr additive="base">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fade">
                                      <p:cBhvr>
                                        <p:cTn id="36" dur="500"/>
                                        <p:tgtEl>
                                          <p:spTgt spid="23"/>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2"/>
                                        </p:tgtEl>
                                        <p:attrNameLst>
                                          <p:attrName>style.visibility</p:attrName>
                                        </p:attrNameLst>
                                      </p:cBhvr>
                                      <p:to>
                                        <p:strVal val="visible"/>
                                      </p:to>
                                    </p:set>
                                    <p:animEffect transition="in" filter="barn(inVertical)">
                                      <p:cBhvr>
                                        <p:cTn id="41" dur="500"/>
                                        <p:tgtEl>
                                          <p:spTgt spid="32"/>
                                        </p:tgtEl>
                                      </p:cBhvr>
                                    </p:animEffect>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1000"/>
                                        <p:tgtEl>
                                          <p:spTgt spid="22"/>
                                        </p:tgtEl>
                                      </p:cBhvr>
                                    </p:animEffect>
                                    <p:anim calcmode="lin" valueType="num">
                                      <p:cBhvr>
                                        <p:cTn id="47" dur="1000" fill="hold"/>
                                        <p:tgtEl>
                                          <p:spTgt spid="22"/>
                                        </p:tgtEl>
                                        <p:attrNameLst>
                                          <p:attrName>ppt_x</p:attrName>
                                        </p:attrNameLst>
                                      </p:cBhvr>
                                      <p:tavLst>
                                        <p:tav tm="0">
                                          <p:val>
                                            <p:strVal val="#ppt_x"/>
                                          </p:val>
                                        </p:tav>
                                        <p:tav tm="100000">
                                          <p:val>
                                            <p:strVal val="#ppt_x"/>
                                          </p:val>
                                        </p:tav>
                                      </p:tavLst>
                                    </p:anim>
                                    <p:anim calcmode="lin" valueType="num">
                                      <p:cBhvr>
                                        <p:cTn id="48"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fade">
                                      <p:cBhvr>
                                        <p:cTn id="53" dur="1000"/>
                                        <p:tgtEl>
                                          <p:spTgt spid="11"/>
                                        </p:tgtEl>
                                      </p:cBhvr>
                                    </p:animEffect>
                                    <p:anim calcmode="lin" valueType="num">
                                      <p:cBhvr>
                                        <p:cTn id="54" dur="1000" fill="hold"/>
                                        <p:tgtEl>
                                          <p:spTgt spid="11"/>
                                        </p:tgtEl>
                                        <p:attrNameLst>
                                          <p:attrName>ppt_x</p:attrName>
                                        </p:attrNameLst>
                                      </p:cBhvr>
                                      <p:tavLst>
                                        <p:tav tm="0">
                                          <p:val>
                                            <p:strVal val="#ppt_x"/>
                                          </p:val>
                                        </p:tav>
                                        <p:tav tm="100000">
                                          <p:val>
                                            <p:strVal val="#ppt_x"/>
                                          </p:val>
                                        </p:tav>
                                      </p:tavLst>
                                    </p:anim>
                                    <p:anim calcmode="lin" valueType="num">
                                      <p:cBhvr>
                                        <p:cTn id="5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24"/>
                                        </p:tgtEl>
                                        <p:attrNameLst>
                                          <p:attrName>style.visibility</p:attrName>
                                        </p:attrNameLst>
                                      </p:cBhvr>
                                      <p:to>
                                        <p:strVal val="visible"/>
                                      </p:to>
                                    </p:set>
                                    <p:animEffect transition="in" filter="fade">
                                      <p:cBhvr>
                                        <p:cTn id="60" dur="1000"/>
                                        <p:tgtEl>
                                          <p:spTgt spid="24"/>
                                        </p:tgtEl>
                                      </p:cBhvr>
                                    </p:animEffect>
                                    <p:anim calcmode="lin" valueType="num">
                                      <p:cBhvr>
                                        <p:cTn id="61" dur="1000" fill="hold"/>
                                        <p:tgtEl>
                                          <p:spTgt spid="24"/>
                                        </p:tgtEl>
                                        <p:attrNameLst>
                                          <p:attrName>ppt_x</p:attrName>
                                        </p:attrNameLst>
                                      </p:cBhvr>
                                      <p:tavLst>
                                        <p:tav tm="0">
                                          <p:val>
                                            <p:strVal val="#ppt_x"/>
                                          </p:val>
                                        </p:tav>
                                        <p:tav tm="100000">
                                          <p:val>
                                            <p:strVal val="#ppt_x"/>
                                          </p:val>
                                        </p:tav>
                                      </p:tavLst>
                                    </p:anim>
                                    <p:anim calcmode="lin" valueType="num">
                                      <p:cBhvr>
                                        <p:cTn id="62"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fade">
                                      <p:cBhvr>
                                        <p:cTn id="67" dur="1000"/>
                                        <p:tgtEl>
                                          <p:spTgt spid="10"/>
                                        </p:tgtEl>
                                      </p:cBhvr>
                                    </p:animEffect>
                                    <p:anim calcmode="lin" valueType="num">
                                      <p:cBhvr>
                                        <p:cTn id="68" dur="1000" fill="hold"/>
                                        <p:tgtEl>
                                          <p:spTgt spid="10"/>
                                        </p:tgtEl>
                                        <p:attrNameLst>
                                          <p:attrName>ppt_x</p:attrName>
                                        </p:attrNameLst>
                                      </p:cBhvr>
                                      <p:tavLst>
                                        <p:tav tm="0">
                                          <p:val>
                                            <p:strVal val="#ppt_x"/>
                                          </p:val>
                                        </p:tav>
                                        <p:tav tm="100000">
                                          <p:val>
                                            <p:strVal val="#ppt_x"/>
                                          </p:val>
                                        </p:tav>
                                      </p:tavLst>
                                    </p:anim>
                                    <p:anim calcmode="lin" valueType="num">
                                      <p:cBhvr>
                                        <p:cTn id="6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25"/>
                                        </p:tgtEl>
                                        <p:attrNameLst>
                                          <p:attrName>style.visibility</p:attrName>
                                        </p:attrNameLst>
                                      </p:cBhvr>
                                      <p:to>
                                        <p:strVal val="visible"/>
                                      </p:to>
                                    </p:set>
                                    <p:anim calcmode="lin" valueType="num">
                                      <p:cBhvr additive="base">
                                        <p:cTn id="74" dur="500" fill="hold"/>
                                        <p:tgtEl>
                                          <p:spTgt spid="25"/>
                                        </p:tgtEl>
                                        <p:attrNameLst>
                                          <p:attrName>ppt_x</p:attrName>
                                        </p:attrNameLst>
                                      </p:cBhvr>
                                      <p:tavLst>
                                        <p:tav tm="0">
                                          <p:val>
                                            <p:strVal val="#ppt_x"/>
                                          </p:val>
                                        </p:tav>
                                        <p:tav tm="100000">
                                          <p:val>
                                            <p:strVal val="#ppt_x"/>
                                          </p:val>
                                        </p:tav>
                                      </p:tavLst>
                                    </p:anim>
                                    <p:anim calcmode="lin" valueType="num">
                                      <p:cBhvr additive="base">
                                        <p:cTn id="75"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nodeType="clickEffect">
                                  <p:stCondLst>
                                    <p:cond delay="0"/>
                                  </p:stCondLst>
                                  <p:childTnLst>
                                    <p:set>
                                      <p:cBhvr>
                                        <p:cTn id="79" dur="1" fill="hold">
                                          <p:stCondLst>
                                            <p:cond delay="0"/>
                                          </p:stCondLst>
                                        </p:cTn>
                                        <p:tgtEl>
                                          <p:spTgt spid="9"/>
                                        </p:tgtEl>
                                        <p:attrNameLst>
                                          <p:attrName>style.visibility</p:attrName>
                                        </p:attrNameLst>
                                      </p:cBhvr>
                                      <p:to>
                                        <p:strVal val="visible"/>
                                      </p:to>
                                    </p:set>
                                    <p:animEffect transition="in" filter="fade">
                                      <p:cBhvr>
                                        <p:cTn id="80" dur="1000"/>
                                        <p:tgtEl>
                                          <p:spTgt spid="9"/>
                                        </p:tgtEl>
                                      </p:cBhvr>
                                    </p:animEffect>
                                    <p:anim calcmode="lin" valueType="num">
                                      <p:cBhvr>
                                        <p:cTn id="81" dur="1000" fill="hold"/>
                                        <p:tgtEl>
                                          <p:spTgt spid="9"/>
                                        </p:tgtEl>
                                        <p:attrNameLst>
                                          <p:attrName>ppt_x</p:attrName>
                                        </p:attrNameLst>
                                      </p:cBhvr>
                                      <p:tavLst>
                                        <p:tav tm="0">
                                          <p:val>
                                            <p:strVal val="#ppt_x"/>
                                          </p:val>
                                        </p:tav>
                                        <p:tav tm="100000">
                                          <p:val>
                                            <p:strVal val="#ppt_x"/>
                                          </p:val>
                                        </p:tav>
                                      </p:tavLst>
                                    </p:anim>
                                    <p:anim calcmode="lin" valueType="num">
                                      <p:cBhvr>
                                        <p:cTn id="8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wipe(down)">
                                      <p:cBhvr>
                                        <p:cTn id="87" dur="500"/>
                                        <p:tgtEl>
                                          <p:spTgt spid="26"/>
                                        </p:tgtEl>
                                      </p:cBhvr>
                                    </p:animEffect>
                                  </p:childTnLst>
                                </p:cTn>
                              </p:par>
                            </p:childTnLst>
                          </p:cTn>
                        </p:par>
                      </p:childTnLst>
                    </p:cTn>
                  </p:par>
                  <p:par>
                    <p:cTn id="88" fill="hold">
                      <p:stCondLst>
                        <p:cond delay="indefinite"/>
                      </p:stCondLst>
                      <p:childTnLst>
                        <p:par>
                          <p:cTn id="89" fill="hold">
                            <p:stCondLst>
                              <p:cond delay="0"/>
                            </p:stCondLst>
                            <p:childTnLst>
                              <p:par>
                                <p:cTn id="90" presetID="42" presetClass="entr" presetSubtype="0" fill="hold" grpId="0" nodeType="clickEffect">
                                  <p:stCondLst>
                                    <p:cond delay="0"/>
                                  </p:stCondLst>
                                  <p:childTnLst>
                                    <p:set>
                                      <p:cBhvr>
                                        <p:cTn id="91" dur="1" fill="hold">
                                          <p:stCondLst>
                                            <p:cond delay="0"/>
                                          </p:stCondLst>
                                        </p:cTn>
                                        <p:tgtEl>
                                          <p:spTgt spid="31"/>
                                        </p:tgtEl>
                                        <p:attrNameLst>
                                          <p:attrName>style.visibility</p:attrName>
                                        </p:attrNameLst>
                                      </p:cBhvr>
                                      <p:to>
                                        <p:strVal val="visible"/>
                                      </p:to>
                                    </p:set>
                                    <p:animEffect transition="in" filter="fade">
                                      <p:cBhvr>
                                        <p:cTn id="92" dur="1000"/>
                                        <p:tgtEl>
                                          <p:spTgt spid="31"/>
                                        </p:tgtEl>
                                      </p:cBhvr>
                                    </p:animEffect>
                                    <p:anim calcmode="lin" valueType="num">
                                      <p:cBhvr>
                                        <p:cTn id="93" dur="1000" fill="hold"/>
                                        <p:tgtEl>
                                          <p:spTgt spid="31"/>
                                        </p:tgtEl>
                                        <p:attrNameLst>
                                          <p:attrName>ppt_x</p:attrName>
                                        </p:attrNameLst>
                                      </p:cBhvr>
                                      <p:tavLst>
                                        <p:tav tm="0">
                                          <p:val>
                                            <p:strVal val="#ppt_x"/>
                                          </p:val>
                                        </p:tav>
                                        <p:tav tm="100000">
                                          <p:val>
                                            <p:strVal val="#ppt_x"/>
                                          </p:val>
                                        </p:tav>
                                      </p:tavLst>
                                    </p:anim>
                                    <p:anim calcmode="lin" valueType="num">
                                      <p:cBhvr>
                                        <p:cTn id="94"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7" grpId="0">
        <p:bldAsOne/>
      </p:bldGraphic>
      <p:bldP spid="22" grpId="0" animBg="1"/>
      <p:bldP spid="23" grpId="0" animBg="1"/>
      <p:bldP spid="24" grpId="0" animBg="1"/>
      <p:bldP spid="25" grpId="0" animBg="1"/>
      <p:bldP spid="26" grpId="0" animBg="1"/>
      <p:bldP spid="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7239000" y="838200"/>
            <a:ext cx="1600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cs typeface="B Nazanin" panose="00000400000000000000" pitchFamily="2" charset="-78"/>
              </a:rPr>
              <a:t>چین</a:t>
            </a:r>
            <a:r>
              <a:rPr lang="fa-IR" dirty="0" smtClean="0"/>
              <a:t> </a:t>
            </a:r>
            <a:endParaRPr lang="en-US" dirty="0"/>
          </a:p>
        </p:txBody>
      </p:sp>
      <p:cxnSp>
        <p:nvCxnSpPr>
          <p:cNvPr id="6" name="Straight Arrow Connector 5"/>
          <p:cNvCxnSpPr>
            <a:stCxn id="4" idx="2"/>
          </p:cNvCxnSpPr>
          <p:nvPr/>
        </p:nvCxnSpPr>
        <p:spPr>
          <a:xfrm flipH="1">
            <a:off x="6477000" y="1257300"/>
            <a:ext cx="762000" cy="34290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sp>
        <p:nvSpPr>
          <p:cNvPr id="7" name="Rectangle 6"/>
          <p:cNvSpPr/>
          <p:nvPr/>
        </p:nvSpPr>
        <p:spPr>
          <a:xfrm>
            <a:off x="609600" y="1143000"/>
            <a:ext cx="58674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FFFF00"/>
                </a:solidFill>
                <a:cs typeface="B Nazanin" panose="00000400000000000000" pitchFamily="2" charset="-78"/>
              </a:rPr>
              <a:t>چین زمین مناسب کشاورزی کمی دارد اما همچنین بزرگترین تولید کننده گندم در جهانه چرا؟</a:t>
            </a:r>
            <a:endParaRPr lang="en-US" dirty="0">
              <a:solidFill>
                <a:srgbClr val="FFFF00"/>
              </a:solidFill>
              <a:cs typeface="B Nazanin" panose="00000400000000000000" pitchFamily="2" charset="-78"/>
            </a:endParaRPr>
          </a:p>
        </p:txBody>
      </p:sp>
      <p:sp>
        <p:nvSpPr>
          <p:cNvPr id="8" name="Cloud Callout 7"/>
          <p:cNvSpPr/>
          <p:nvPr/>
        </p:nvSpPr>
        <p:spPr>
          <a:xfrm>
            <a:off x="2165445" y="2209800"/>
            <a:ext cx="6521355" cy="2123933"/>
          </a:xfrm>
          <a:prstGeom prst="cloudCallout">
            <a:avLst>
              <a:gd name="adj1" fmla="val -24507"/>
              <a:gd name="adj2" fmla="val -58531"/>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u="sng" dirty="0">
                <a:solidFill>
                  <a:schemeClr val="bg1"/>
                </a:solidFill>
                <a:cs typeface="B Nazanin" panose="00000400000000000000" pitchFamily="2" charset="-78"/>
              </a:rPr>
              <a:t>چین تکنیک‌های </a:t>
            </a:r>
            <a:r>
              <a:rPr lang="fa-IR" dirty="0">
                <a:solidFill>
                  <a:schemeClr val="bg1"/>
                </a:solidFill>
                <a:cs typeface="B Nazanin" panose="00000400000000000000" pitchFamily="2" charset="-78"/>
              </a:rPr>
              <a:t>کشاورزی متعددی را در مناطق زراعی در حال توسعه به کار بسته است و مکان‌های متعددی مانند گلخانه‌ها را برای تولید محصولات کشاورزی اساسی </a:t>
            </a:r>
            <a:r>
              <a:rPr lang="fa-IR" dirty="0" smtClean="0">
                <a:solidFill>
                  <a:schemeClr val="bg1"/>
                </a:solidFill>
                <a:cs typeface="B Nazanin" panose="00000400000000000000" pitchFamily="2" charset="-78"/>
              </a:rPr>
              <a:t>ساخته. </a:t>
            </a:r>
            <a:r>
              <a:rPr lang="fa-IR" dirty="0" smtClean="0"/>
              <a:t>ا .</a:t>
            </a:r>
            <a:endParaRPr lang="en-US" dirty="0"/>
          </a:p>
        </p:txBody>
      </p:sp>
      <p:cxnSp>
        <p:nvCxnSpPr>
          <p:cNvPr id="10" name="Straight Arrow Connector 9"/>
          <p:cNvCxnSpPr/>
          <p:nvPr/>
        </p:nvCxnSpPr>
        <p:spPr>
          <a:xfrm>
            <a:off x="7109346" y="2970094"/>
            <a:ext cx="1181100" cy="13716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1" name="Oval 10"/>
          <p:cNvSpPr/>
          <p:nvPr/>
        </p:nvSpPr>
        <p:spPr>
          <a:xfrm>
            <a:off x="5105400" y="4253552"/>
            <a:ext cx="3962400" cy="168606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bg1"/>
                </a:solidFill>
                <a:cs typeface="B Nazanin" panose="00000400000000000000" pitchFamily="2" charset="-78"/>
              </a:rPr>
              <a:t> در زمین هایی برنج وگندم به صورت چرخشی کشت میشوند.</a:t>
            </a:r>
            <a:endParaRPr lang="en-US" dirty="0">
              <a:solidFill>
                <a:schemeClr val="bg1"/>
              </a:solidFill>
              <a:cs typeface="B Nazanin" panose="00000400000000000000" pitchFamily="2" charset="-78"/>
            </a:endParaRPr>
          </a:p>
        </p:txBody>
      </p:sp>
      <p:sp>
        <p:nvSpPr>
          <p:cNvPr id="12" name="Oval 11"/>
          <p:cNvSpPr/>
          <p:nvPr/>
        </p:nvSpPr>
        <p:spPr>
          <a:xfrm>
            <a:off x="3137847" y="4341694"/>
            <a:ext cx="1600200" cy="838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هند </a:t>
            </a:r>
            <a:endParaRPr lang="en-US" dirty="0"/>
          </a:p>
        </p:txBody>
      </p:sp>
      <p:cxnSp>
        <p:nvCxnSpPr>
          <p:cNvPr id="14" name="Straight Arrow Connector 13"/>
          <p:cNvCxnSpPr/>
          <p:nvPr/>
        </p:nvCxnSpPr>
        <p:spPr>
          <a:xfrm flipH="1">
            <a:off x="2693697" y="4858240"/>
            <a:ext cx="888299" cy="45756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6" name="Vertical Scroll 15"/>
          <p:cNvSpPr/>
          <p:nvPr/>
        </p:nvSpPr>
        <p:spPr>
          <a:xfrm>
            <a:off x="609600" y="4085230"/>
            <a:ext cx="2209800" cy="274320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solidFill>
                  <a:schemeClr val="tx1"/>
                </a:solidFill>
                <a:cs typeface="B Nazanin" panose="00000400000000000000" pitchFamily="2" charset="-78"/>
              </a:rPr>
              <a:t>هم زمین زراعی مناسب زیادی دارد و هم آب و هوای متنوع داره برای کاشت</a:t>
            </a:r>
            <a:r>
              <a:rPr lang="fa-IR" dirty="0" smtClean="0">
                <a:solidFill>
                  <a:schemeClr val="tx1"/>
                </a:solidFill>
              </a:rPr>
              <a:t> </a:t>
            </a:r>
            <a:r>
              <a:rPr lang="fa-IR" dirty="0" smtClean="0">
                <a:solidFill>
                  <a:schemeClr val="tx1"/>
                </a:solidFill>
                <a:cs typeface="B Nazanin" panose="00000400000000000000" pitchFamily="2" charset="-78"/>
              </a:rPr>
              <a:t>محصولات کشاورزی.</a:t>
            </a:r>
            <a:endParaRPr lang="en-US" dirty="0">
              <a:solidFill>
                <a:schemeClr val="tx1"/>
              </a:solidFill>
              <a:cs typeface="B Nazanin" panose="00000400000000000000" pitchFamily="2" charset="-78"/>
            </a:endParaRPr>
          </a:p>
        </p:txBody>
      </p:sp>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849" y="-65964"/>
            <a:ext cx="823649" cy="7076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223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p:cTn id="14" dur="500" fill="hold"/>
                                        <p:tgtEl>
                                          <p:spTgt spid="16"/>
                                        </p:tgtEl>
                                        <p:attrNameLst>
                                          <p:attrName>ppt_w</p:attrName>
                                        </p:attrNameLst>
                                      </p:cBhvr>
                                      <p:tavLst>
                                        <p:tav tm="0">
                                          <p:val>
                                            <p:fltVal val="0"/>
                                          </p:val>
                                        </p:tav>
                                        <p:tav tm="100000">
                                          <p:val>
                                            <p:strVal val="#ppt_w"/>
                                          </p:val>
                                        </p:tav>
                                      </p:tavLst>
                                    </p:anim>
                                    <p:anim calcmode="lin" valueType="num">
                                      <p:cBhvr>
                                        <p:cTn id="15" dur="500" fill="hold"/>
                                        <p:tgtEl>
                                          <p:spTgt spid="16"/>
                                        </p:tgtEl>
                                        <p:attrNameLst>
                                          <p:attrName>ppt_h</p:attrName>
                                        </p:attrNameLst>
                                      </p:cBhvr>
                                      <p:tavLst>
                                        <p:tav tm="0">
                                          <p:val>
                                            <p:fltVal val="0"/>
                                          </p:val>
                                        </p:tav>
                                        <p:tav tm="100000">
                                          <p:val>
                                            <p:strVal val="#ppt_h"/>
                                          </p:val>
                                        </p:tav>
                                      </p:tavLst>
                                    </p:anim>
                                    <p:animEffect transition="in" filter="fade">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1000"/>
                                        <p:tgtEl>
                                          <p:spTgt spid="4"/>
                                        </p:tgtEl>
                                      </p:cBhvr>
                                    </p:animEffect>
                                    <p:anim calcmode="lin" valueType="num">
                                      <p:cBhvr>
                                        <p:cTn id="28" dur="1000" fill="hold"/>
                                        <p:tgtEl>
                                          <p:spTgt spid="4"/>
                                        </p:tgtEl>
                                        <p:attrNameLst>
                                          <p:attrName>ppt_x</p:attrName>
                                        </p:attrNameLst>
                                      </p:cBhvr>
                                      <p:tavLst>
                                        <p:tav tm="0">
                                          <p:val>
                                            <p:strVal val="#ppt_x"/>
                                          </p:val>
                                        </p:tav>
                                        <p:tav tm="100000">
                                          <p:val>
                                            <p:strVal val="#ppt_x"/>
                                          </p:val>
                                        </p:tav>
                                      </p:tavLst>
                                    </p:anim>
                                    <p:anim calcmode="lin" valueType="num">
                                      <p:cBhvr>
                                        <p:cTn id="2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additive="base">
                                        <p:cTn id="34" dur="500" fill="hold"/>
                                        <p:tgtEl>
                                          <p:spTgt spid="6"/>
                                        </p:tgtEl>
                                        <p:attrNameLst>
                                          <p:attrName>ppt_x</p:attrName>
                                        </p:attrNameLst>
                                      </p:cBhvr>
                                      <p:tavLst>
                                        <p:tav tm="0">
                                          <p:val>
                                            <p:strVal val="#ppt_x"/>
                                          </p:val>
                                        </p:tav>
                                        <p:tav tm="100000">
                                          <p:val>
                                            <p:strVal val="#ppt_x"/>
                                          </p:val>
                                        </p:tav>
                                      </p:tavLst>
                                    </p:anim>
                                    <p:anim calcmode="lin" valueType="num">
                                      <p:cBhvr additive="base">
                                        <p:cTn id="3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1000"/>
                                        <p:tgtEl>
                                          <p:spTgt spid="7"/>
                                        </p:tgtEl>
                                      </p:cBhvr>
                                    </p:animEffect>
                                    <p:anim calcmode="lin" valueType="num">
                                      <p:cBhvr>
                                        <p:cTn id="41" dur="1000" fill="hold"/>
                                        <p:tgtEl>
                                          <p:spTgt spid="7"/>
                                        </p:tgtEl>
                                        <p:attrNameLst>
                                          <p:attrName>ppt_x</p:attrName>
                                        </p:attrNameLst>
                                      </p:cBhvr>
                                      <p:tavLst>
                                        <p:tav tm="0">
                                          <p:val>
                                            <p:strVal val="#ppt_x"/>
                                          </p:val>
                                        </p:tav>
                                        <p:tav tm="100000">
                                          <p:val>
                                            <p:strVal val="#ppt_x"/>
                                          </p:val>
                                        </p:tav>
                                      </p:tavLst>
                                    </p:anim>
                                    <p:anim calcmode="lin" valueType="num">
                                      <p:cBhvr>
                                        <p:cTn id="4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 calcmode="lin" valueType="num">
                                      <p:cBhvr>
                                        <p:cTn id="47" dur="500" fill="hold"/>
                                        <p:tgtEl>
                                          <p:spTgt spid="8"/>
                                        </p:tgtEl>
                                        <p:attrNameLst>
                                          <p:attrName>ppt_w</p:attrName>
                                        </p:attrNameLst>
                                      </p:cBhvr>
                                      <p:tavLst>
                                        <p:tav tm="0">
                                          <p:val>
                                            <p:fltVal val="0"/>
                                          </p:val>
                                        </p:tav>
                                        <p:tav tm="100000">
                                          <p:val>
                                            <p:strVal val="#ppt_w"/>
                                          </p:val>
                                        </p:tav>
                                      </p:tavLst>
                                    </p:anim>
                                    <p:anim calcmode="lin" valueType="num">
                                      <p:cBhvr>
                                        <p:cTn id="48" dur="500" fill="hold"/>
                                        <p:tgtEl>
                                          <p:spTgt spid="8"/>
                                        </p:tgtEl>
                                        <p:attrNameLst>
                                          <p:attrName>ppt_h</p:attrName>
                                        </p:attrNameLst>
                                      </p:cBhvr>
                                      <p:tavLst>
                                        <p:tav tm="0">
                                          <p:val>
                                            <p:fltVal val="0"/>
                                          </p:val>
                                        </p:tav>
                                        <p:tav tm="100000">
                                          <p:val>
                                            <p:strVal val="#ppt_h"/>
                                          </p:val>
                                        </p:tav>
                                      </p:tavLst>
                                    </p:anim>
                                    <p:animEffect transition="in" filter="fade">
                                      <p:cBhvr>
                                        <p:cTn id="49" dur="500"/>
                                        <p:tgtEl>
                                          <p:spTgt spid="8"/>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fade">
                                      <p:cBhvr>
                                        <p:cTn id="54" dur="500"/>
                                        <p:tgtEl>
                                          <p:spTgt spid="10"/>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11"/>
                                        </p:tgtEl>
                                        <p:attrNameLst>
                                          <p:attrName>style.visibility</p:attrName>
                                        </p:attrNameLst>
                                      </p:cBhvr>
                                      <p:to>
                                        <p:strVal val="visible"/>
                                      </p:to>
                                    </p:set>
                                    <p:anim calcmode="lin" valueType="num">
                                      <p:cBhvr>
                                        <p:cTn id="59" dur="500" fill="hold"/>
                                        <p:tgtEl>
                                          <p:spTgt spid="11"/>
                                        </p:tgtEl>
                                        <p:attrNameLst>
                                          <p:attrName>ppt_w</p:attrName>
                                        </p:attrNameLst>
                                      </p:cBhvr>
                                      <p:tavLst>
                                        <p:tav tm="0">
                                          <p:val>
                                            <p:fltVal val="0"/>
                                          </p:val>
                                        </p:tav>
                                        <p:tav tm="100000">
                                          <p:val>
                                            <p:strVal val="#ppt_w"/>
                                          </p:val>
                                        </p:tav>
                                      </p:tavLst>
                                    </p:anim>
                                    <p:anim calcmode="lin" valueType="num">
                                      <p:cBhvr>
                                        <p:cTn id="60" dur="500" fill="hold"/>
                                        <p:tgtEl>
                                          <p:spTgt spid="11"/>
                                        </p:tgtEl>
                                        <p:attrNameLst>
                                          <p:attrName>ppt_h</p:attrName>
                                        </p:attrNameLst>
                                      </p:cBhvr>
                                      <p:tavLst>
                                        <p:tav tm="0">
                                          <p:val>
                                            <p:fltVal val="0"/>
                                          </p:val>
                                        </p:tav>
                                        <p:tav tm="100000">
                                          <p:val>
                                            <p:strVal val="#ppt_h"/>
                                          </p:val>
                                        </p:tav>
                                      </p:tavLst>
                                    </p:anim>
                                    <p:animEffect transition="in" filter="fade">
                                      <p:cBhvr>
                                        <p:cTn id="6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11" grpId="0" animBg="1"/>
      <p:bldP spid="12"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2667000"/>
          </a:xfrm>
        </p:spPr>
        <p:txBody>
          <a:bodyPr/>
          <a:lstStyle/>
          <a:p>
            <a:pPr algn="r" rtl="1">
              <a:buFont typeface="Wingdings" panose="05000000000000000000" pitchFamily="2" charset="2"/>
              <a:buChar char="v"/>
            </a:pPr>
            <a:r>
              <a:rPr lang="fa-IR" dirty="0"/>
              <a:t> </a:t>
            </a:r>
            <a:r>
              <a:rPr lang="fa-IR" dirty="0" smtClean="0">
                <a:cs typeface="B Nazanin" panose="00000400000000000000" pitchFamily="2" charset="-78"/>
              </a:rPr>
              <a:t>کشور ایران با تولید 14میلیون تن گندم در رتبه </a:t>
            </a:r>
            <a:r>
              <a:rPr lang="fa-IR" u="sng" dirty="0" smtClean="0">
                <a:cs typeface="B Nazanin" panose="00000400000000000000" pitchFamily="2" charset="-78"/>
              </a:rPr>
              <a:t>15</a:t>
            </a:r>
            <a:r>
              <a:rPr lang="fa-IR" dirty="0" smtClean="0">
                <a:cs typeface="B Nazanin" panose="00000400000000000000" pitchFamily="2" charset="-78"/>
              </a:rPr>
              <a:t> جهان قرار دارد.</a:t>
            </a:r>
          </a:p>
          <a:p>
            <a:pPr algn="r" rtl="1">
              <a:lnSpc>
                <a:spcPct val="250000"/>
              </a:lnSpc>
              <a:buFont typeface="Wingdings" panose="05000000000000000000" pitchFamily="2" charset="2"/>
              <a:buChar char="v"/>
            </a:pPr>
            <a:r>
              <a:rPr lang="fa-IR" dirty="0" smtClean="0">
                <a:cs typeface="B Nazanin" panose="00000400000000000000" pitchFamily="2" charset="-78"/>
              </a:rPr>
              <a:t> در تولید گندم در ایران سه استان</a:t>
            </a:r>
            <a:r>
              <a:rPr lang="en-US" dirty="0" smtClean="0">
                <a:cs typeface="B Nazanin" panose="00000400000000000000" pitchFamily="2" charset="-78"/>
              </a:rPr>
              <a:t> </a:t>
            </a:r>
            <a:r>
              <a:rPr lang="fa-IR" dirty="0" smtClean="0">
                <a:cs typeface="B Nazanin" panose="00000400000000000000" pitchFamily="2" charset="-78"/>
              </a:rPr>
              <a:t>خوزستان ، گلستان و فارس به ترتیب با تولید 1.396 ، 1.360، 902 در جایگاه اول تا سوم قرار دارند.</a:t>
            </a:r>
          </a:p>
          <a:p>
            <a:pPr algn="r" rtl="1">
              <a:lnSpc>
                <a:spcPct val="250000"/>
              </a:lnSpc>
              <a:buFont typeface="Wingdings" panose="05000000000000000000" pitchFamily="2" charset="2"/>
              <a:buChar char="v"/>
            </a:pPr>
            <a:endParaRPr lang="fa-IR" dirty="0" smtClean="0">
              <a:cs typeface="B Nazanin" panose="00000400000000000000" pitchFamily="2" charset="-78"/>
            </a:endParaRPr>
          </a:p>
          <a:p>
            <a:pPr algn="r" rtl="1">
              <a:buFont typeface="Wingdings" panose="05000000000000000000" pitchFamily="2" charset="2"/>
              <a:buChar char="v"/>
            </a:pP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914255669"/>
              </p:ext>
            </p:extLst>
          </p:nvPr>
        </p:nvGraphicFramePr>
        <p:xfrm>
          <a:off x="2590800" y="3886200"/>
          <a:ext cx="4572000" cy="2743200"/>
        </p:xfrm>
        <a:graphic>
          <a:graphicData uri="http://schemas.openxmlformats.org/drawingml/2006/chart">
            <c:chart xmlns:c="http://schemas.openxmlformats.org/drawingml/2006/chart" xmlns:r="http://schemas.openxmlformats.org/officeDocument/2006/relationships" r:id="rId2"/>
          </a:graphicData>
        </a:graphic>
      </p:graphicFrame>
      <p:cxnSp>
        <p:nvCxnSpPr>
          <p:cNvPr id="5" name="Straight Arrow Connector 4"/>
          <p:cNvCxnSpPr/>
          <p:nvPr/>
        </p:nvCxnSpPr>
        <p:spPr>
          <a:xfrm flipH="1" flipV="1">
            <a:off x="3276600" y="4523096"/>
            <a:ext cx="990600" cy="15240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6" name="Straight Arrow Connector 5"/>
          <p:cNvCxnSpPr/>
          <p:nvPr/>
        </p:nvCxnSpPr>
        <p:spPr>
          <a:xfrm flipH="1">
            <a:off x="3314700" y="5751963"/>
            <a:ext cx="914400" cy="53340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sp>
        <p:nvSpPr>
          <p:cNvPr id="10" name="Rounded Rectangle 9"/>
          <p:cNvSpPr/>
          <p:nvPr/>
        </p:nvSpPr>
        <p:spPr>
          <a:xfrm>
            <a:off x="6781800" y="4800600"/>
            <a:ext cx="1752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cs typeface="B Nazanin" panose="00000400000000000000" pitchFamily="2" charset="-78"/>
              </a:rPr>
              <a:t>خوزستان – </a:t>
            </a:r>
            <a:r>
              <a:rPr lang="fa-IR" sz="2000" dirty="0" smtClean="0">
                <a:cs typeface="B Nazanin" panose="00000400000000000000" pitchFamily="2" charset="-78"/>
              </a:rPr>
              <a:t>1.396</a:t>
            </a:r>
            <a:endParaRPr lang="en-US" sz="2000" dirty="0">
              <a:cs typeface="B Nazanin" panose="00000400000000000000" pitchFamily="2" charset="-78"/>
            </a:endParaRPr>
          </a:p>
        </p:txBody>
      </p:sp>
      <p:sp>
        <p:nvSpPr>
          <p:cNvPr id="11" name="Rounded Rectangle 10"/>
          <p:cNvSpPr/>
          <p:nvPr/>
        </p:nvSpPr>
        <p:spPr>
          <a:xfrm>
            <a:off x="1295400" y="6018663"/>
            <a:ext cx="19050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cs typeface="B Nazanin" panose="00000400000000000000" pitchFamily="2" charset="-78"/>
              </a:rPr>
              <a:t>گلستان – 1.360</a:t>
            </a:r>
            <a:endParaRPr lang="en-US" sz="2000" dirty="0">
              <a:cs typeface="B Nazanin" panose="00000400000000000000" pitchFamily="2" charset="-78"/>
            </a:endParaRPr>
          </a:p>
        </p:txBody>
      </p:sp>
      <p:sp>
        <p:nvSpPr>
          <p:cNvPr id="13" name="Rounded Rectangle 12"/>
          <p:cNvSpPr/>
          <p:nvPr/>
        </p:nvSpPr>
        <p:spPr>
          <a:xfrm>
            <a:off x="1333500" y="4294496"/>
            <a:ext cx="1828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cs typeface="B Nazanin" panose="00000400000000000000" pitchFamily="2" charset="-78"/>
              </a:rPr>
              <a:t>فارس – 902</a:t>
            </a:r>
          </a:p>
        </p:txBody>
      </p:sp>
      <p:sp>
        <p:nvSpPr>
          <p:cNvPr id="14" name="Rectangle 13"/>
          <p:cNvSpPr/>
          <p:nvPr/>
        </p:nvSpPr>
        <p:spPr>
          <a:xfrm>
            <a:off x="7162800" y="6163101"/>
            <a:ext cx="1981200" cy="694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FFFF00"/>
                </a:solidFill>
                <a:cs typeface="B Nazanin" panose="00000400000000000000" pitchFamily="2" charset="-78"/>
              </a:rPr>
              <a:t>اعداد برحسب میلیون تن</a:t>
            </a:r>
            <a:endParaRPr lang="en-US" dirty="0">
              <a:solidFill>
                <a:srgbClr val="FFFF00"/>
              </a:solidFill>
              <a:cs typeface="B Nazanin" panose="00000400000000000000" pitchFamily="2" charset="-78"/>
            </a:endParaRPr>
          </a:p>
        </p:txBody>
      </p:sp>
      <p:cxnSp>
        <p:nvCxnSpPr>
          <p:cNvPr id="15" name="Straight Arrow Connector 14"/>
          <p:cNvCxnSpPr/>
          <p:nvPr/>
        </p:nvCxnSpPr>
        <p:spPr>
          <a:xfrm>
            <a:off x="5486400" y="5105400"/>
            <a:ext cx="1066800" cy="0"/>
          </a:xfrm>
          <a:prstGeom prst="straightConnector1">
            <a:avLst/>
          </a:prstGeom>
          <a:ln>
            <a:solidFill>
              <a:schemeClr val="tx1"/>
            </a:solidFill>
            <a:tailEnd type="arrow"/>
          </a:ln>
        </p:spPr>
        <p:style>
          <a:lnRef idx="3">
            <a:schemeClr val="dk1"/>
          </a:lnRef>
          <a:fillRef idx="0">
            <a:schemeClr val="dk1"/>
          </a:fillRef>
          <a:effectRef idx="2">
            <a:schemeClr val="dk1"/>
          </a:effectRef>
          <a:fontRef idx="minor">
            <a:schemeClr val="tx1"/>
          </a:fontRef>
        </p:style>
      </p:cxn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849" y="-65964"/>
            <a:ext cx="823649" cy="7076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7864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1000"/>
                                        <p:tgtEl>
                                          <p:spTgt spid="15"/>
                                        </p:tgtEl>
                                      </p:cBhvr>
                                    </p:animEffect>
                                    <p:anim calcmode="lin" valueType="num">
                                      <p:cBhvr>
                                        <p:cTn id="26" dur="1000" fill="hold"/>
                                        <p:tgtEl>
                                          <p:spTgt spid="15"/>
                                        </p:tgtEl>
                                        <p:attrNameLst>
                                          <p:attrName>ppt_x</p:attrName>
                                        </p:attrNameLst>
                                      </p:cBhvr>
                                      <p:tavLst>
                                        <p:tav tm="0">
                                          <p:val>
                                            <p:strVal val="#ppt_x"/>
                                          </p:val>
                                        </p:tav>
                                        <p:tav tm="100000">
                                          <p:val>
                                            <p:strVal val="#ppt_x"/>
                                          </p:val>
                                        </p:tav>
                                      </p:tavLst>
                                    </p:anim>
                                    <p:anim calcmode="lin" valueType="num">
                                      <p:cBhvr>
                                        <p:cTn id="2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anim calcmode="lin" valueType="num">
                                      <p:cBhvr>
                                        <p:cTn id="33" dur="1000" fill="hold"/>
                                        <p:tgtEl>
                                          <p:spTgt spid="10"/>
                                        </p:tgtEl>
                                        <p:attrNameLst>
                                          <p:attrName>ppt_x</p:attrName>
                                        </p:attrNameLst>
                                      </p:cBhvr>
                                      <p:tavLst>
                                        <p:tav tm="0">
                                          <p:val>
                                            <p:strVal val="#ppt_x"/>
                                          </p:val>
                                        </p:tav>
                                        <p:tav tm="100000">
                                          <p:val>
                                            <p:strVal val="#ppt_x"/>
                                          </p:val>
                                        </p:tav>
                                      </p:tavLst>
                                    </p:anim>
                                    <p:anim calcmode="lin" valueType="num">
                                      <p:cBhvr>
                                        <p:cTn id="3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additive="base">
                                        <p:cTn id="39" dur="500" fill="hold"/>
                                        <p:tgtEl>
                                          <p:spTgt spid="5"/>
                                        </p:tgtEl>
                                        <p:attrNameLst>
                                          <p:attrName>ppt_x</p:attrName>
                                        </p:attrNameLst>
                                      </p:cBhvr>
                                      <p:tavLst>
                                        <p:tav tm="0">
                                          <p:val>
                                            <p:strVal val="#ppt_x"/>
                                          </p:val>
                                        </p:tav>
                                        <p:tav tm="100000">
                                          <p:val>
                                            <p:strVal val="#ppt_x"/>
                                          </p:val>
                                        </p:tav>
                                      </p:tavLst>
                                    </p:anim>
                                    <p:anim calcmode="lin" valueType="num">
                                      <p:cBhvr additive="base">
                                        <p:cTn id="4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1000"/>
                                        <p:tgtEl>
                                          <p:spTgt spid="11"/>
                                        </p:tgtEl>
                                      </p:cBhvr>
                                    </p:animEffect>
                                    <p:anim calcmode="lin" valueType="num">
                                      <p:cBhvr>
                                        <p:cTn id="46" dur="1000" fill="hold"/>
                                        <p:tgtEl>
                                          <p:spTgt spid="11"/>
                                        </p:tgtEl>
                                        <p:attrNameLst>
                                          <p:attrName>ppt_x</p:attrName>
                                        </p:attrNameLst>
                                      </p:cBhvr>
                                      <p:tavLst>
                                        <p:tav tm="0">
                                          <p:val>
                                            <p:strVal val="#ppt_x"/>
                                          </p:val>
                                        </p:tav>
                                        <p:tav tm="100000">
                                          <p:val>
                                            <p:strVal val="#ppt_x"/>
                                          </p:val>
                                        </p:tav>
                                      </p:tavLst>
                                    </p:anim>
                                    <p:anim calcmode="lin" valueType="num">
                                      <p:cBhvr>
                                        <p:cTn id="4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fade">
                                      <p:cBhvr>
                                        <p:cTn id="52" dur="1000"/>
                                        <p:tgtEl>
                                          <p:spTgt spid="6"/>
                                        </p:tgtEl>
                                      </p:cBhvr>
                                    </p:animEffect>
                                    <p:anim calcmode="lin" valueType="num">
                                      <p:cBhvr>
                                        <p:cTn id="53" dur="1000" fill="hold"/>
                                        <p:tgtEl>
                                          <p:spTgt spid="6"/>
                                        </p:tgtEl>
                                        <p:attrNameLst>
                                          <p:attrName>ppt_x</p:attrName>
                                        </p:attrNameLst>
                                      </p:cBhvr>
                                      <p:tavLst>
                                        <p:tav tm="0">
                                          <p:val>
                                            <p:strVal val="#ppt_x"/>
                                          </p:val>
                                        </p:tav>
                                        <p:tav tm="100000">
                                          <p:val>
                                            <p:strVal val="#ppt_x"/>
                                          </p:val>
                                        </p:tav>
                                      </p:tavLst>
                                    </p:anim>
                                    <p:anim calcmode="lin" valueType="num">
                                      <p:cBhvr>
                                        <p:cTn id="5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additive="base">
                                        <p:cTn id="59" dur="500" fill="hold"/>
                                        <p:tgtEl>
                                          <p:spTgt spid="13"/>
                                        </p:tgtEl>
                                        <p:attrNameLst>
                                          <p:attrName>ppt_x</p:attrName>
                                        </p:attrNameLst>
                                      </p:cBhvr>
                                      <p:tavLst>
                                        <p:tav tm="0">
                                          <p:val>
                                            <p:strVal val="#ppt_x"/>
                                          </p:val>
                                        </p:tav>
                                        <p:tav tm="100000">
                                          <p:val>
                                            <p:strVal val="#ppt_x"/>
                                          </p:val>
                                        </p:tav>
                                      </p:tavLst>
                                    </p:anim>
                                    <p:anim calcmode="lin" valueType="num">
                                      <p:cBhvr additive="base">
                                        <p:cTn id="6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barn(inVertical)">
                                      <p:cBhvr>
                                        <p:cTn id="6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10" grpId="0" animBg="1"/>
      <p:bldP spid="11"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1066800" cy="6974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ounded Rectangle 6"/>
          <p:cNvSpPr/>
          <p:nvPr/>
        </p:nvSpPr>
        <p:spPr>
          <a:xfrm>
            <a:off x="2078509" y="359391"/>
            <a:ext cx="5520753"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solidFill>
                  <a:schemeClr val="tx1"/>
                </a:solidFill>
                <a:cs typeface="B Nazanin" panose="00000400000000000000" pitchFamily="2" charset="-78"/>
              </a:rPr>
              <a:t>مقایسه میزان تولیدگندم در طی سال 83 تا 98</a:t>
            </a:r>
          </a:p>
        </p:txBody>
      </p:sp>
      <p:graphicFrame>
        <p:nvGraphicFramePr>
          <p:cNvPr id="30" name="Content Placeholder 4"/>
          <p:cNvGraphicFramePr>
            <a:graphicFrameLocks noGrp="1"/>
          </p:cNvGraphicFramePr>
          <p:nvPr>
            <p:ph idx="1"/>
            <p:extLst>
              <p:ext uri="{D42A27DB-BD31-4B8C-83A1-F6EECF244321}">
                <p14:modId xmlns:p14="http://schemas.microsoft.com/office/powerpoint/2010/main" val="1565124671"/>
              </p:ext>
            </p:extLst>
          </p:nvPr>
        </p:nvGraphicFramePr>
        <p:xfrm>
          <a:off x="609601" y="1058846"/>
          <a:ext cx="8534400" cy="5799154"/>
        </p:xfrm>
        <a:graphic>
          <a:graphicData uri="http://schemas.openxmlformats.org/drawingml/2006/chart">
            <c:chart xmlns:c="http://schemas.openxmlformats.org/drawingml/2006/chart" xmlns:r="http://schemas.openxmlformats.org/officeDocument/2006/relationships" r:id="rId3"/>
          </a:graphicData>
        </a:graphic>
      </p:graphicFrame>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905000"/>
            <a:ext cx="798513"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0246" y="2957257"/>
            <a:ext cx="835025" cy="106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chart"/>
          <p:cNvPicPr>
            <a:picLocks noChangeAspect="1"/>
          </p:cNvPicPr>
          <p:nvPr/>
        </p:nvPicPr>
        <p:blipFill>
          <a:blip r:embed="rId6"/>
          <a:stretch>
            <a:fillRect/>
          </a:stretch>
        </p:blipFill>
        <p:spPr>
          <a:xfrm rot="254507">
            <a:off x="2318165" y="1685490"/>
            <a:ext cx="1008791" cy="721071"/>
          </a:xfrm>
          <a:prstGeom prst="rect">
            <a:avLst/>
          </a:prstGeom>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268047">
            <a:off x="1826939" y="2923796"/>
            <a:ext cx="982453" cy="755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4572000"/>
            <a:ext cx="927100" cy="57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13454" y="2671289"/>
            <a:ext cx="933450"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15155" y="2388217"/>
            <a:ext cx="854075" cy="871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84350" y="4202906"/>
            <a:ext cx="8175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21198384">
            <a:off x="4755107" y="4210796"/>
            <a:ext cx="78105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61490" y="3432175"/>
            <a:ext cx="828675"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7"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rot="21282622">
            <a:off x="5867399" y="3716256"/>
            <a:ext cx="1049337"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8"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21044" y="2718737"/>
            <a:ext cx="7493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9" name="Picture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29524" y="1606550"/>
            <a:ext cx="847725"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0" name="Picture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rot="21378373">
            <a:off x="7315200" y="1923617"/>
            <a:ext cx="774700" cy="96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1"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606840" y="3171952"/>
            <a:ext cx="93345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2" name="Picture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210138" y="2010753"/>
            <a:ext cx="981075" cy="1017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78278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0"/>
                                        </p:tgtEl>
                                        <p:attrNameLst>
                                          <p:attrName>style.visibility</p:attrName>
                                        </p:attrNameLst>
                                      </p:cBhvr>
                                      <p:to>
                                        <p:strVal val="visible"/>
                                      </p:to>
                                    </p:set>
                                    <p:animEffect transition="in" filter="barn(inVertical)">
                                      <p:cBhvr>
                                        <p:cTn id="25" dur="500"/>
                                        <p:tgtEl>
                                          <p:spTgt spid="30"/>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1028"/>
                                        </p:tgtEl>
                                        <p:attrNameLst>
                                          <p:attrName>style.visibility</p:attrName>
                                        </p:attrNameLst>
                                      </p:cBhvr>
                                      <p:to>
                                        <p:strVal val="visible"/>
                                      </p:to>
                                    </p:set>
                                    <p:animEffect transition="in" filter="barn(inVertical)">
                                      <p:cBhvr>
                                        <p:cTn id="30" dur="500"/>
                                        <p:tgtEl>
                                          <p:spTgt spid="1028"/>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1029"/>
                                        </p:tgtEl>
                                        <p:attrNameLst>
                                          <p:attrName>style.visibility</p:attrName>
                                        </p:attrNameLst>
                                      </p:cBhvr>
                                      <p:to>
                                        <p:strVal val="visible"/>
                                      </p:to>
                                    </p:set>
                                    <p:animEffect transition="in" filter="barn(inVertical)">
                                      <p:cBhvr>
                                        <p:cTn id="35" dur="500"/>
                                        <p:tgtEl>
                                          <p:spTgt spid="1029"/>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030"/>
                                        </p:tgtEl>
                                        <p:attrNameLst>
                                          <p:attrName>style.visibility</p:attrName>
                                        </p:attrNameLst>
                                      </p:cBhvr>
                                      <p:to>
                                        <p:strVal val="visible"/>
                                      </p:to>
                                    </p:set>
                                    <p:animEffect transition="in" filter="fade">
                                      <p:cBhvr>
                                        <p:cTn id="40" dur="1000"/>
                                        <p:tgtEl>
                                          <p:spTgt spid="1030"/>
                                        </p:tgtEl>
                                      </p:cBhvr>
                                    </p:animEffect>
                                    <p:anim calcmode="lin" valueType="num">
                                      <p:cBhvr>
                                        <p:cTn id="41" dur="1000" fill="hold"/>
                                        <p:tgtEl>
                                          <p:spTgt spid="1030"/>
                                        </p:tgtEl>
                                        <p:attrNameLst>
                                          <p:attrName>ppt_x</p:attrName>
                                        </p:attrNameLst>
                                      </p:cBhvr>
                                      <p:tavLst>
                                        <p:tav tm="0">
                                          <p:val>
                                            <p:strVal val="#ppt_x"/>
                                          </p:val>
                                        </p:tav>
                                        <p:tav tm="100000">
                                          <p:val>
                                            <p:strVal val="#ppt_x"/>
                                          </p:val>
                                        </p:tav>
                                      </p:tavLst>
                                    </p:anim>
                                    <p:anim calcmode="lin" valueType="num">
                                      <p:cBhvr>
                                        <p:cTn id="42" dur="1000" fill="hold"/>
                                        <p:tgtEl>
                                          <p:spTgt spid="103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barn(inVertical)">
                                      <p:cBhvr>
                                        <p:cTn id="47" dur="500"/>
                                        <p:tgtEl>
                                          <p:spTgt spid="3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1031"/>
                                        </p:tgtEl>
                                        <p:attrNameLst>
                                          <p:attrName>style.visibility</p:attrName>
                                        </p:attrNameLst>
                                      </p:cBhvr>
                                      <p:to>
                                        <p:strVal val="visible"/>
                                      </p:to>
                                    </p:set>
                                    <p:animEffect transition="in" filter="barn(inVertical)">
                                      <p:cBhvr>
                                        <p:cTn id="52" dur="500"/>
                                        <p:tgtEl>
                                          <p:spTgt spid="103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1032"/>
                                        </p:tgtEl>
                                        <p:attrNameLst>
                                          <p:attrName>style.visibility</p:attrName>
                                        </p:attrNameLst>
                                      </p:cBhvr>
                                      <p:to>
                                        <p:strVal val="visible"/>
                                      </p:to>
                                    </p:set>
                                    <p:animEffect transition="in" filter="wipe(down)">
                                      <p:cBhvr>
                                        <p:cTn id="57" dur="500"/>
                                        <p:tgtEl>
                                          <p:spTgt spid="103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1033"/>
                                        </p:tgtEl>
                                        <p:attrNameLst>
                                          <p:attrName>style.visibility</p:attrName>
                                        </p:attrNameLst>
                                      </p:cBhvr>
                                      <p:to>
                                        <p:strVal val="visible"/>
                                      </p:to>
                                    </p:set>
                                    <p:animEffect transition="in" filter="wipe(down)">
                                      <p:cBhvr>
                                        <p:cTn id="62" dur="500"/>
                                        <p:tgtEl>
                                          <p:spTgt spid="1033"/>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1034"/>
                                        </p:tgtEl>
                                        <p:attrNameLst>
                                          <p:attrName>style.visibility</p:attrName>
                                        </p:attrNameLst>
                                      </p:cBhvr>
                                      <p:to>
                                        <p:strVal val="visible"/>
                                      </p:to>
                                    </p:set>
                                    <p:animEffect transition="in" filter="wipe(down)">
                                      <p:cBhvr>
                                        <p:cTn id="67" dur="500"/>
                                        <p:tgtEl>
                                          <p:spTgt spid="1034"/>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1035"/>
                                        </p:tgtEl>
                                        <p:attrNameLst>
                                          <p:attrName>style.visibility</p:attrName>
                                        </p:attrNameLst>
                                      </p:cBhvr>
                                      <p:to>
                                        <p:strVal val="visible"/>
                                      </p:to>
                                    </p:set>
                                    <p:animEffect transition="in" filter="wipe(down)">
                                      <p:cBhvr>
                                        <p:cTn id="72" dur="500"/>
                                        <p:tgtEl>
                                          <p:spTgt spid="1035"/>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1036"/>
                                        </p:tgtEl>
                                        <p:attrNameLst>
                                          <p:attrName>style.visibility</p:attrName>
                                        </p:attrNameLst>
                                      </p:cBhvr>
                                      <p:to>
                                        <p:strVal val="visible"/>
                                      </p:to>
                                    </p:set>
                                    <p:animEffect transition="in" filter="wipe(down)">
                                      <p:cBhvr>
                                        <p:cTn id="77" dur="500"/>
                                        <p:tgtEl>
                                          <p:spTgt spid="1036"/>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1037"/>
                                        </p:tgtEl>
                                        <p:attrNameLst>
                                          <p:attrName>style.visibility</p:attrName>
                                        </p:attrNameLst>
                                      </p:cBhvr>
                                      <p:to>
                                        <p:strVal val="visible"/>
                                      </p:to>
                                    </p:set>
                                    <p:animEffect transition="in" filter="wipe(down)">
                                      <p:cBhvr>
                                        <p:cTn id="82" dur="500"/>
                                        <p:tgtEl>
                                          <p:spTgt spid="1037"/>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1038"/>
                                        </p:tgtEl>
                                        <p:attrNameLst>
                                          <p:attrName>style.visibility</p:attrName>
                                        </p:attrNameLst>
                                      </p:cBhvr>
                                      <p:to>
                                        <p:strVal val="visible"/>
                                      </p:to>
                                    </p:set>
                                    <p:animEffect transition="in" filter="wipe(down)">
                                      <p:cBhvr>
                                        <p:cTn id="87" dur="500"/>
                                        <p:tgtEl>
                                          <p:spTgt spid="1038"/>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nodeType="clickEffect">
                                  <p:stCondLst>
                                    <p:cond delay="0"/>
                                  </p:stCondLst>
                                  <p:childTnLst>
                                    <p:set>
                                      <p:cBhvr>
                                        <p:cTn id="91" dur="1" fill="hold">
                                          <p:stCondLst>
                                            <p:cond delay="0"/>
                                          </p:stCondLst>
                                        </p:cTn>
                                        <p:tgtEl>
                                          <p:spTgt spid="1039"/>
                                        </p:tgtEl>
                                        <p:attrNameLst>
                                          <p:attrName>style.visibility</p:attrName>
                                        </p:attrNameLst>
                                      </p:cBhvr>
                                      <p:to>
                                        <p:strVal val="visible"/>
                                      </p:to>
                                    </p:set>
                                    <p:animEffect transition="in" filter="wipe(down)">
                                      <p:cBhvr>
                                        <p:cTn id="92" dur="500"/>
                                        <p:tgtEl>
                                          <p:spTgt spid="103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nodeType="clickEffect">
                                  <p:stCondLst>
                                    <p:cond delay="0"/>
                                  </p:stCondLst>
                                  <p:childTnLst>
                                    <p:set>
                                      <p:cBhvr>
                                        <p:cTn id="96" dur="1" fill="hold">
                                          <p:stCondLst>
                                            <p:cond delay="0"/>
                                          </p:stCondLst>
                                        </p:cTn>
                                        <p:tgtEl>
                                          <p:spTgt spid="1040"/>
                                        </p:tgtEl>
                                        <p:attrNameLst>
                                          <p:attrName>style.visibility</p:attrName>
                                        </p:attrNameLst>
                                      </p:cBhvr>
                                      <p:to>
                                        <p:strVal val="visible"/>
                                      </p:to>
                                    </p:set>
                                    <p:animEffect transition="in" filter="wipe(down)">
                                      <p:cBhvr>
                                        <p:cTn id="97" dur="500"/>
                                        <p:tgtEl>
                                          <p:spTgt spid="1040"/>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1041"/>
                                        </p:tgtEl>
                                        <p:attrNameLst>
                                          <p:attrName>style.visibility</p:attrName>
                                        </p:attrNameLst>
                                      </p:cBhvr>
                                      <p:to>
                                        <p:strVal val="visible"/>
                                      </p:to>
                                    </p:set>
                                    <p:animEffect transition="in" filter="wipe(down)">
                                      <p:cBhvr>
                                        <p:cTn id="102" dur="500"/>
                                        <p:tgtEl>
                                          <p:spTgt spid="1041"/>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nodeType="clickEffect">
                                  <p:stCondLst>
                                    <p:cond delay="0"/>
                                  </p:stCondLst>
                                  <p:childTnLst>
                                    <p:set>
                                      <p:cBhvr>
                                        <p:cTn id="106" dur="1" fill="hold">
                                          <p:stCondLst>
                                            <p:cond delay="0"/>
                                          </p:stCondLst>
                                        </p:cTn>
                                        <p:tgtEl>
                                          <p:spTgt spid="1042"/>
                                        </p:tgtEl>
                                        <p:attrNameLst>
                                          <p:attrName>style.visibility</p:attrName>
                                        </p:attrNameLst>
                                      </p:cBhvr>
                                      <p:to>
                                        <p:strVal val="visible"/>
                                      </p:to>
                                    </p:set>
                                    <p:animEffect transition="in" filter="wipe(down)">
                                      <p:cBhvr>
                                        <p:cTn id="107" dur="500"/>
                                        <p:tgtEl>
                                          <p:spTgt spid="10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Graphic spid="30"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838200" cy="7051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ontent Placeholder 1"/>
          <p:cNvSpPr>
            <a:spLocks noGrp="1"/>
          </p:cNvSpPr>
          <p:nvPr>
            <p:ph idx="1"/>
          </p:nvPr>
        </p:nvSpPr>
        <p:spPr>
          <a:xfrm>
            <a:off x="694330" y="1828800"/>
            <a:ext cx="8229600" cy="4829211"/>
          </a:xfrm>
        </p:spPr>
        <p:txBody>
          <a:bodyPr/>
          <a:lstStyle/>
          <a:p>
            <a:pPr algn="just" rtl="1">
              <a:buFont typeface="Wingdings" panose="05000000000000000000" pitchFamily="2" charset="2"/>
              <a:buChar char="v"/>
            </a:pPr>
            <a:r>
              <a:rPr lang="fa-IR" dirty="0">
                <a:cs typeface="B Nazanin" panose="00000400000000000000" pitchFamily="2" charset="-78"/>
              </a:rPr>
              <a:t> </a:t>
            </a:r>
            <a:r>
              <a:rPr lang="ar-SA" dirty="0">
                <a:cs typeface="B Nazanin" panose="00000400000000000000" pitchFamily="2" charset="-78"/>
              </a:rPr>
              <a:t>در ﻃﻲ ﺳﺎل ﻫﺎي</a:t>
            </a:r>
            <a:r>
              <a:rPr lang="fa-IR" dirty="0">
                <a:cs typeface="B Nazanin" panose="00000400000000000000" pitchFamily="2" charset="-78"/>
              </a:rPr>
              <a:t> 86 - 83</a:t>
            </a:r>
            <a:r>
              <a:rPr lang="ar-SA" dirty="0">
                <a:cs typeface="B Nazanin" panose="00000400000000000000" pitchFamily="2" charset="-78"/>
              </a:rPr>
              <a:t> ﺑﻪ دﻟﻴﻞ اﺟﺮاي ﻃﺮح</a:t>
            </a:r>
            <a:r>
              <a:rPr lang="fa-IR" dirty="0">
                <a:cs typeface="B Nazanin" panose="00000400000000000000" pitchFamily="2" charset="-78"/>
              </a:rPr>
              <a:t> خودكفايي گندم توفیق چشمگیری در تولید این محصول استراتژیک به دست آمد طوریکه در سال 86 به بالاترین میزان تولید گندم </a:t>
            </a:r>
            <a:r>
              <a:rPr lang="fa-IR" dirty="0" smtClean="0">
                <a:cs typeface="B Nazanin" panose="00000400000000000000" pitchFamily="2" charset="-78"/>
              </a:rPr>
              <a:t>رسیدیم. ( </a:t>
            </a:r>
            <a:r>
              <a:rPr lang="fa-IR" u="sng" dirty="0" smtClean="0">
                <a:cs typeface="B Nazanin" panose="00000400000000000000" pitchFamily="2" charset="-78"/>
              </a:rPr>
              <a:t>15.89</a:t>
            </a:r>
            <a:r>
              <a:rPr lang="fa-IR" dirty="0" smtClean="0">
                <a:cs typeface="B Nazanin" panose="00000400000000000000" pitchFamily="2" charset="-78"/>
              </a:rPr>
              <a:t> میلون تن )</a:t>
            </a:r>
          </a:p>
          <a:p>
            <a:pPr algn="just" rtl="1">
              <a:buFont typeface="Wingdings" panose="05000000000000000000" pitchFamily="2" charset="2"/>
              <a:buChar char="v"/>
            </a:pPr>
            <a:r>
              <a:rPr lang="fa-IR" dirty="0" smtClean="0">
                <a:cs typeface="B Nazanin" panose="00000400000000000000" pitchFamily="2" charset="-78"/>
              </a:rPr>
              <a:t>در سال 1387 به دلیل خشکسالی بی سابقه و توقف طرح خودکفایی گندم میزان تولید گندم از 15.89به 6.99 رسید0 </a:t>
            </a:r>
          </a:p>
          <a:p>
            <a:pPr algn="just" rtl="1">
              <a:buFont typeface="Wingdings" panose="05000000000000000000" pitchFamily="2" charset="2"/>
              <a:buChar char="v"/>
            </a:pPr>
            <a:r>
              <a:rPr lang="fa-IR" dirty="0">
                <a:cs typeface="B Nazanin" panose="00000400000000000000" pitchFamily="2" charset="-78"/>
              </a:rPr>
              <a:t>در سال </a:t>
            </a:r>
            <a:r>
              <a:rPr lang="fa-IR" dirty="0" smtClean="0">
                <a:cs typeface="B Nazanin" panose="00000400000000000000" pitchFamily="2" charset="-78"/>
              </a:rPr>
              <a:t>1390 </a:t>
            </a:r>
            <a:r>
              <a:rPr lang="fa-IR" dirty="0">
                <a:cs typeface="B Nazanin" panose="00000400000000000000" pitchFamily="2" charset="-78"/>
              </a:rPr>
              <a:t>به دلیل كمبود كود، اعتبار و تاثیر خشکسالی در سال 87 دوباره کاهشی در </a:t>
            </a:r>
            <a:r>
              <a:rPr lang="fa-IR" dirty="0" smtClean="0">
                <a:cs typeface="B Nazanin" panose="00000400000000000000" pitchFamily="2" charset="-78"/>
              </a:rPr>
              <a:t>میزان تولید گندم داشتیم و از 12.14به 8.67 رسیدیم.</a:t>
            </a:r>
            <a:endParaRPr lang="fa-IR" dirty="0">
              <a:cs typeface="B Nazanin" panose="00000400000000000000" pitchFamily="2" charset="-78"/>
            </a:endParaRPr>
          </a:p>
          <a:p>
            <a:pPr algn="just" rtl="1">
              <a:buFont typeface="Wingdings" panose="05000000000000000000" pitchFamily="2" charset="2"/>
              <a:buChar char="v"/>
            </a:pPr>
            <a:r>
              <a:rPr lang="fa-IR" dirty="0" smtClean="0">
                <a:cs typeface="B Nazanin" panose="00000400000000000000" pitchFamily="2" charset="-78"/>
              </a:rPr>
              <a:t>با </a:t>
            </a:r>
            <a:r>
              <a:rPr lang="fa-IR" dirty="0">
                <a:cs typeface="B Nazanin" panose="00000400000000000000" pitchFamily="2" charset="-78"/>
              </a:rPr>
              <a:t>پیش بینی های انجام شده توسط </a:t>
            </a:r>
            <a:r>
              <a:rPr lang="fa-IR" dirty="0" smtClean="0">
                <a:cs typeface="B Nazanin" panose="00000400000000000000" pitchFamily="2" charset="-78"/>
              </a:rPr>
              <a:t>کارشناسان </a:t>
            </a:r>
            <a:r>
              <a:rPr lang="fa-IR" dirty="0">
                <a:cs typeface="B Nazanin" panose="00000400000000000000" pitchFamily="2" charset="-78"/>
              </a:rPr>
              <a:t>گفته شده در سال </a:t>
            </a:r>
            <a:r>
              <a:rPr lang="fa-IR" u="sng" dirty="0">
                <a:cs typeface="B Nazanin" panose="00000400000000000000" pitchFamily="2" charset="-78"/>
              </a:rPr>
              <a:t>1399</a:t>
            </a:r>
            <a:r>
              <a:rPr lang="fa-IR" dirty="0">
                <a:cs typeface="B Nazanin" panose="00000400000000000000" pitchFamily="2" charset="-78"/>
              </a:rPr>
              <a:t> تولید گندم ما به </a:t>
            </a:r>
            <a:r>
              <a:rPr lang="fa-IR" u="sng" dirty="0" smtClean="0">
                <a:cs typeface="B Nazanin" panose="00000400000000000000" pitchFamily="2" charset="-78"/>
              </a:rPr>
              <a:t>14</a:t>
            </a:r>
            <a:r>
              <a:rPr lang="fa-IR" dirty="0" smtClean="0">
                <a:cs typeface="B Nazanin" panose="00000400000000000000" pitchFamily="2" charset="-78"/>
              </a:rPr>
              <a:t> میلیون </a:t>
            </a:r>
            <a:r>
              <a:rPr lang="fa-IR" dirty="0">
                <a:cs typeface="B Nazanin" panose="00000400000000000000" pitchFamily="2" charset="-78"/>
              </a:rPr>
              <a:t>تن خواهد رسید. </a:t>
            </a:r>
            <a:endParaRPr lang="fa-IR" dirty="0" smtClean="0">
              <a:cs typeface="B Nazanin" panose="00000400000000000000" pitchFamily="2" charset="-78"/>
            </a:endParaRPr>
          </a:p>
          <a:p>
            <a:pPr algn="r" rtl="1">
              <a:lnSpc>
                <a:spcPct val="200000"/>
              </a:lnSpc>
              <a:buFont typeface="Wingdings" panose="05000000000000000000" pitchFamily="2" charset="2"/>
              <a:buChar char="v"/>
            </a:pPr>
            <a:endParaRPr lang="en-US" dirty="0">
              <a:cs typeface="B Nazanin" panose="00000400000000000000" pitchFamily="2" charset="-78"/>
            </a:endParaRPr>
          </a:p>
        </p:txBody>
      </p:sp>
      <p:sp>
        <p:nvSpPr>
          <p:cNvPr id="7" name="Rounded Rectangle 6"/>
          <p:cNvSpPr/>
          <p:nvPr/>
        </p:nvSpPr>
        <p:spPr>
          <a:xfrm>
            <a:off x="3327779" y="762000"/>
            <a:ext cx="29718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solidFill>
                  <a:srgbClr val="FFFF00"/>
                </a:solidFill>
                <a:cs typeface="B Nazanin" panose="00000400000000000000" pitchFamily="2" charset="-78"/>
              </a:rPr>
              <a:t>ن</a:t>
            </a:r>
            <a:r>
              <a:rPr lang="fa-IR" sz="2400" dirty="0" smtClean="0">
                <a:solidFill>
                  <a:srgbClr val="FFFF00"/>
                </a:solidFill>
                <a:cs typeface="B Nazanin" panose="00000400000000000000" pitchFamily="2" charset="-78"/>
              </a:rPr>
              <a:t>کات در مورد نمودار تولید</a:t>
            </a:r>
            <a:endParaRPr lang="en-US" sz="2400" dirty="0">
              <a:solidFill>
                <a:srgbClr val="FFFF00"/>
              </a:solidFill>
              <a:cs typeface="B Nazanin" panose="00000400000000000000" pitchFamily="2" charset="-78"/>
            </a:endParaRPr>
          </a:p>
        </p:txBody>
      </p:sp>
      <p:sp>
        <p:nvSpPr>
          <p:cNvPr id="8" name="5-Point Star 7"/>
          <p:cNvSpPr/>
          <p:nvPr/>
        </p:nvSpPr>
        <p:spPr>
          <a:xfrm>
            <a:off x="6001603" y="651112"/>
            <a:ext cx="457200" cy="381000"/>
          </a:xfrm>
          <a:prstGeom prst="star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4224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2">
                                            <p:txEl>
                                              <p:pRg st="0" end="0"/>
                                            </p:txEl>
                                          </p:spTgt>
                                        </p:tgtEl>
                                        <p:attrNameLst>
                                          <p:attrName>style.visibility</p:attrName>
                                        </p:attrNameLst>
                                      </p:cBhvr>
                                      <p:to>
                                        <p:strVal val="visible"/>
                                      </p:to>
                                    </p:set>
                                    <p:animEffect transition="in" filter="fade">
                                      <p:cBhvr>
                                        <p:cTn id="18" dur="1000"/>
                                        <p:tgtEl>
                                          <p:spTgt spid="2">
                                            <p:txEl>
                                              <p:pRg st="0" end="0"/>
                                            </p:txEl>
                                          </p:spTgt>
                                        </p:tgtEl>
                                      </p:cBhvr>
                                    </p:animEffect>
                                    <p:anim calcmode="lin" valueType="num">
                                      <p:cBhvr>
                                        <p:cTn id="19"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 calcmode="lin" valueType="num">
                                      <p:cBhvr additive="base">
                                        <p:cTn id="2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2">
                                            <p:txEl>
                                              <p:pRg st="2" end="2"/>
                                            </p:txEl>
                                          </p:spTgt>
                                        </p:tgtEl>
                                        <p:attrNameLst>
                                          <p:attrName>style.visibility</p:attrName>
                                        </p:attrNameLst>
                                      </p:cBhvr>
                                      <p:to>
                                        <p:strVal val="visible"/>
                                      </p:to>
                                    </p:set>
                                    <p:animEffect transition="in" filter="barn(inVertical)">
                                      <p:cBhvr>
                                        <p:cTn id="31" dur="500"/>
                                        <p:tgtEl>
                                          <p:spTgt spid="2">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2">
                                            <p:txEl>
                                              <p:pRg st="3" end="3"/>
                                            </p:txEl>
                                          </p:spTgt>
                                        </p:tgtEl>
                                        <p:attrNameLst>
                                          <p:attrName>style.visibility</p:attrName>
                                        </p:attrNameLst>
                                      </p:cBhvr>
                                      <p:to>
                                        <p:strVal val="visible"/>
                                      </p:to>
                                    </p:set>
                                    <p:animEffect transition="in" filter="fade">
                                      <p:cBhvr>
                                        <p:cTn id="36" dur="1000"/>
                                        <p:tgtEl>
                                          <p:spTgt spid="2">
                                            <p:txEl>
                                              <p:pRg st="3" end="3"/>
                                            </p:txEl>
                                          </p:spTgt>
                                        </p:tgtEl>
                                      </p:cBhvr>
                                    </p:animEffect>
                                    <p:anim calcmode="lin" valueType="num">
                                      <p:cBhvr>
                                        <p:cTn id="3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1000489" cy="7045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Chart 7"/>
          <p:cNvGraphicFramePr>
            <a:graphicFrameLocks/>
          </p:cNvGraphicFramePr>
          <p:nvPr>
            <p:extLst>
              <p:ext uri="{D42A27DB-BD31-4B8C-83A1-F6EECF244321}">
                <p14:modId xmlns:p14="http://schemas.microsoft.com/office/powerpoint/2010/main" val="3279397043"/>
              </p:ext>
            </p:extLst>
          </p:nvPr>
        </p:nvGraphicFramePr>
        <p:xfrm>
          <a:off x="542499" y="1013346"/>
          <a:ext cx="8610600" cy="5867400"/>
        </p:xfrm>
        <a:graphic>
          <a:graphicData uri="http://schemas.openxmlformats.org/drawingml/2006/chart">
            <c:chart xmlns:c="http://schemas.openxmlformats.org/drawingml/2006/chart" xmlns:r="http://schemas.openxmlformats.org/officeDocument/2006/relationships" r:id="rId3"/>
          </a:graphicData>
        </a:graphic>
      </p:graphicFrame>
      <p:sp>
        <p:nvSpPr>
          <p:cNvPr id="6" name="Cloud Callout 5"/>
          <p:cNvSpPr/>
          <p:nvPr/>
        </p:nvSpPr>
        <p:spPr>
          <a:xfrm>
            <a:off x="2122227" y="1981200"/>
            <a:ext cx="1143000" cy="762000"/>
          </a:xfrm>
          <a:prstGeom prst="cloudCallout">
            <a:avLst>
              <a:gd name="adj1" fmla="val 44839"/>
              <a:gd name="adj2" fmla="val 499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cs typeface="B Nasim" panose="00000700000000000000" pitchFamily="2" charset="-78"/>
              </a:rPr>
              <a:t>5.919</a:t>
            </a:r>
            <a:endParaRPr lang="en-US" sz="1600" dirty="0">
              <a:cs typeface="B Nasim" panose="00000700000000000000" pitchFamily="2" charset="-78"/>
            </a:endParaRPr>
          </a:p>
        </p:txBody>
      </p:sp>
      <p:sp>
        <p:nvSpPr>
          <p:cNvPr id="9" name="Cloud Callout 8"/>
          <p:cNvSpPr/>
          <p:nvPr/>
        </p:nvSpPr>
        <p:spPr>
          <a:xfrm>
            <a:off x="3733800" y="2438400"/>
            <a:ext cx="1066800" cy="609600"/>
          </a:xfrm>
          <a:prstGeom prst="cloudCallout">
            <a:avLst>
              <a:gd name="adj1" fmla="val -34906"/>
              <a:gd name="adj2" fmla="val 669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cs typeface="B Nasim" panose="00000700000000000000" pitchFamily="2" charset="-78"/>
              </a:rPr>
              <a:t>5.06</a:t>
            </a:r>
            <a:endParaRPr lang="en-US" dirty="0">
              <a:cs typeface="B Nasim" panose="00000700000000000000" pitchFamily="2" charset="-78"/>
            </a:endParaRPr>
          </a:p>
        </p:txBody>
      </p:sp>
      <p:sp>
        <p:nvSpPr>
          <p:cNvPr id="10" name="Cloud Callout 9"/>
          <p:cNvSpPr/>
          <p:nvPr/>
        </p:nvSpPr>
        <p:spPr>
          <a:xfrm>
            <a:off x="3048000" y="4953000"/>
            <a:ext cx="1066800" cy="533400"/>
          </a:xfrm>
          <a:prstGeom prst="cloudCallout">
            <a:avLst>
              <a:gd name="adj1" fmla="val 54647"/>
              <a:gd name="adj2" fmla="val 87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cs typeface="B Nasim" panose="00000700000000000000" pitchFamily="2" charset="-78"/>
              </a:rPr>
              <a:t>0.869</a:t>
            </a:r>
            <a:endParaRPr lang="en-US" sz="1600" dirty="0">
              <a:cs typeface="B Nasim" panose="00000700000000000000" pitchFamily="2" charset="-78"/>
            </a:endParaRPr>
          </a:p>
        </p:txBody>
      </p:sp>
      <p:sp>
        <p:nvSpPr>
          <p:cNvPr id="11" name="Cloud Callout 10"/>
          <p:cNvSpPr/>
          <p:nvPr/>
        </p:nvSpPr>
        <p:spPr>
          <a:xfrm>
            <a:off x="4876800" y="4951863"/>
            <a:ext cx="1219200" cy="495300"/>
          </a:xfrm>
          <a:prstGeom prst="cloudCallout">
            <a:avLst>
              <a:gd name="adj1" fmla="val -49938"/>
              <a:gd name="adj2" fmla="val 7076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cs typeface="B Nasim" panose="00000700000000000000" pitchFamily="2" charset="-78"/>
              </a:rPr>
              <a:t>0.282</a:t>
            </a:r>
            <a:endParaRPr lang="en-US" dirty="0">
              <a:cs typeface="B Nasim" panose="00000700000000000000" pitchFamily="2" charset="-78"/>
            </a:endParaRPr>
          </a:p>
        </p:txBody>
      </p:sp>
      <p:sp>
        <p:nvSpPr>
          <p:cNvPr id="12" name="Cloud Callout 11"/>
          <p:cNvSpPr/>
          <p:nvPr/>
        </p:nvSpPr>
        <p:spPr>
          <a:xfrm>
            <a:off x="5029200" y="1676400"/>
            <a:ext cx="990600" cy="457200"/>
          </a:xfrm>
          <a:prstGeom prst="cloudCallout">
            <a:avLst>
              <a:gd name="adj1" fmla="val -22211"/>
              <a:gd name="adj2" fmla="val 744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cs typeface="B Nasim" panose="00000700000000000000" pitchFamily="2" charset="-78"/>
              </a:rPr>
              <a:t>6.771</a:t>
            </a:r>
          </a:p>
        </p:txBody>
      </p:sp>
      <p:sp>
        <p:nvSpPr>
          <p:cNvPr id="13" name="Cloud Callout 12"/>
          <p:cNvSpPr/>
          <p:nvPr/>
        </p:nvSpPr>
        <p:spPr>
          <a:xfrm>
            <a:off x="5334000" y="3962400"/>
            <a:ext cx="1066800" cy="457200"/>
          </a:xfrm>
          <a:prstGeom prst="cloudCallout">
            <a:avLst>
              <a:gd name="adj1" fmla="val -10598"/>
              <a:gd name="adj2" fmla="val -748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cs typeface="B Nasim" panose="00000700000000000000" pitchFamily="2" charset="-78"/>
              </a:rPr>
              <a:t>3.968</a:t>
            </a:r>
            <a:endParaRPr lang="en-US" sz="1400" dirty="0">
              <a:cs typeface="B Nasim" panose="00000700000000000000" pitchFamily="2" charset="-78"/>
            </a:endParaRPr>
          </a:p>
        </p:txBody>
      </p:sp>
      <p:sp>
        <p:nvSpPr>
          <p:cNvPr id="14" name="Cloud Callout 13"/>
          <p:cNvSpPr/>
          <p:nvPr/>
        </p:nvSpPr>
        <p:spPr>
          <a:xfrm>
            <a:off x="6400800" y="1524000"/>
            <a:ext cx="1066800" cy="609600"/>
          </a:xfrm>
          <a:prstGeom prst="cloudCallout">
            <a:avLst>
              <a:gd name="adj1" fmla="val -54095"/>
              <a:gd name="adj2" fmla="val 5130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400" dirty="0" smtClean="0">
                <a:cs typeface="B Nasim" panose="00000700000000000000" pitchFamily="2" charset="-78"/>
              </a:rPr>
              <a:t>7.249</a:t>
            </a:r>
            <a:endParaRPr lang="en-US" sz="1400" dirty="0">
              <a:cs typeface="B Nasim" panose="00000700000000000000" pitchFamily="2" charset="-78"/>
            </a:endParaRPr>
          </a:p>
        </p:txBody>
      </p:sp>
      <p:sp>
        <p:nvSpPr>
          <p:cNvPr id="15" name="Cloud Callout 14"/>
          <p:cNvSpPr/>
          <p:nvPr/>
        </p:nvSpPr>
        <p:spPr>
          <a:xfrm>
            <a:off x="6934200" y="3505200"/>
            <a:ext cx="1066800" cy="457200"/>
          </a:xfrm>
          <a:prstGeom prst="cloudCallout">
            <a:avLst>
              <a:gd name="adj1" fmla="val -51537"/>
              <a:gd name="adj2" fmla="val 535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cs typeface="B Nasim" panose="00000700000000000000" pitchFamily="2" charset="-78"/>
              </a:rPr>
              <a:t>3.316</a:t>
            </a:r>
            <a:endParaRPr lang="en-US" sz="1600" dirty="0">
              <a:cs typeface="B Nasim" panose="00000700000000000000" pitchFamily="2" charset="-78"/>
            </a:endParaRPr>
          </a:p>
        </p:txBody>
      </p:sp>
      <p:sp>
        <p:nvSpPr>
          <p:cNvPr id="16" name="Cloud Callout 15"/>
          <p:cNvSpPr/>
          <p:nvPr/>
        </p:nvSpPr>
        <p:spPr>
          <a:xfrm>
            <a:off x="7162800" y="4419600"/>
            <a:ext cx="1191312" cy="457200"/>
          </a:xfrm>
          <a:prstGeom prst="cloudCallout">
            <a:avLst>
              <a:gd name="adj1" fmla="val -34580"/>
              <a:gd name="adj2" fmla="val 565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cs typeface="B Nasim" panose="00000700000000000000" pitchFamily="2" charset="-78"/>
              </a:rPr>
              <a:t>1.478</a:t>
            </a:r>
            <a:endParaRPr lang="en-US" dirty="0">
              <a:cs typeface="B Nasim" panose="00000700000000000000" pitchFamily="2" charset="-78"/>
            </a:endParaRPr>
          </a:p>
        </p:txBody>
      </p:sp>
      <p:sp>
        <p:nvSpPr>
          <p:cNvPr id="17" name="Cloud Callout 16"/>
          <p:cNvSpPr/>
          <p:nvPr/>
        </p:nvSpPr>
        <p:spPr>
          <a:xfrm>
            <a:off x="2825655" y="6019800"/>
            <a:ext cx="838200" cy="457200"/>
          </a:xfrm>
          <a:prstGeom prst="cloudCallout">
            <a:avLst>
              <a:gd name="adj1" fmla="val -51769"/>
              <a:gd name="adj2" fmla="val -1315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200" dirty="0" smtClean="0">
                <a:cs typeface="B Nasim" panose="00000700000000000000" pitchFamily="2" charset="-78"/>
              </a:rPr>
              <a:t>0.189</a:t>
            </a:r>
            <a:endParaRPr lang="en-US" sz="1200" dirty="0">
              <a:cs typeface="B Nasim" panose="00000700000000000000" pitchFamily="2" charset="-78"/>
            </a:endParaRPr>
          </a:p>
        </p:txBody>
      </p:sp>
      <p:sp>
        <p:nvSpPr>
          <p:cNvPr id="20" name="Cloud Callout 19"/>
          <p:cNvSpPr/>
          <p:nvPr/>
        </p:nvSpPr>
        <p:spPr>
          <a:xfrm>
            <a:off x="804175" y="4639101"/>
            <a:ext cx="990600" cy="762000"/>
          </a:xfrm>
          <a:prstGeom prst="cloudCallout">
            <a:avLst>
              <a:gd name="adj1" fmla="val -9811"/>
              <a:gd name="adj2" fmla="val 62500"/>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a-IR" sz="2000" dirty="0" smtClean="0">
                <a:cs typeface="B Nasim" panose="00000700000000000000" pitchFamily="2" charset="-78"/>
              </a:rPr>
              <a:t>0.17</a:t>
            </a:r>
            <a:endParaRPr lang="en-US" sz="2000" dirty="0">
              <a:cs typeface="B Nasim" panose="00000700000000000000" pitchFamily="2" charset="-78"/>
            </a:endParaRPr>
          </a:p>
        </p:txBody>
      </p:sp>
      <p:sp>
        <p:nvSpPr>
          <p:cNvPr id="21" name="Cloud Callout 20"/>
          <p:cNvSpPr/>
          <p:nvPr/>
        </p:nvSpPr>
        <p:spPr>
          <a:xfrm>
            <a:off x="1703127" y="5715000"/>
            <a:ext cx="838200" cy="609600"/>
          </a:xfrm>
          <a:prstGeom prst="cloudCallout">
            <a:avLst>
              <a:gd name="adj1" fmla="val -42000"/>
              <a:gd name="adj2" fmla="val -47202"/>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a-IR" sz="1200" dirty="0" smtClean="0">
                <a:cs typeface="B Nasim" panose="00000700000000000000" pitchFamily="2" charset="-78"/>
              </a:rPr>
              <a:t>0.105</a:t>
            </a:r>
            <a:endParaRPr lang="en-US" sz="1200" dirty="0">
              <a:cs typeface="B Nasim" panose="00000700000000000000" pitchFamily="2" charset="-78"/>
            </a:endParaRPr>
          </a:p>
        </p:txBody>
      </p:sp>
      <p:sp>
        <p:nvSpPr>
          <p:cNvPr id="22" name="Cloud Callout 21"/>
          <p:cNvSpPr/>
          <p:nvPr/>
        </p:nvSpPr>
        <p:spPr>
          <a:xfrm>
            <a:off x="1767954" y="4092054"/>
            <a:ext cx="990600" cy="762000"/>
          </a:xfrm>
          <a:prstGeom prst="cloudCallout">
            <a:avLst>
              <a:gd name="adj1" fmla="val -2923"/>
              <a:gd name="adj2" fmla="val 69664"/>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fa-IR" sz="1600" dirty="0" smtClean="0">
                <a:cs typeface="B Nasim" panose="00000700000000000000" pitchFamily="2" charset="-78"/>
              </a:rPr>
              <a:t>1.152</a:t>
            </a:r>
            <a:endParaRPr lang="en-US" sz="1600" dirty="0">
              <a:cs typeface="B Nasim" panose="00000700000000000000" pitchFamily="2" charset="-78"/>
            </a:endParaRPr>
          </a:p>
        </p:txBody>
      </p:sp>
      <p:sp>
        <p:nvSpPr>
          <p:cNvPr id="23" name="Rounded Rectangle 22"/>
          <p:cNvSpPr/>
          <p:nvPr/>
        </p:nvSpPr>
        <p:spPr>
          <a:xfrm>
            <a:off x="1873422" y="228600"/>
            <a:ext cx="5618062"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solidFill>
                  <a:schemeClr val="tx1"/>
                </a:solidFill>
                <a:cs typeface="B Nazanin" panose="00000400000000000000" pitchFamily="2" charset="-78"/>
              </a:rPr>
              <a:t>مقایسه میزان واردات گندم در طی سال 83 تا 98</a:t>
            </a:r>
          </a:p>
        </p:txBody>
      </p:sp>
    </p:spTree>
    <p:extLst>
      <p:ext uri="{BB962C8B-B14F-4D97-AF65-F5344CB8AC3E}">
        <p14:creationId xmlns:p14="http://schemas.microsoft.com/office/powerpoint/2010/main" val="2622231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80">
                                          <p:stCondLst>
                                            <p:cond delay="0"/>
                                          </p:stCondLst>
                                        </p:cTn>
                                        <p:tgtEl>
                                          <p:spTgt spid="23"/>
                                        </p:tgtEl>
                                      </p:cBhvr>
                                    </p:animEffect>
                                    <p:anim calcmode="lin" valueType="num">
                                      <p:cBhvr>
                                        <p:cTn id="8"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3" dur="26">
                                          <p:stCondLst>
                                            <p:cond delay="650"/>
                                          </p:stCondLst>
                                        </p:cTn>
                                        <p:tgtEl>
                                          <p:spTgt spid="23"/>
                                        </p:tgtEl>
                                      </p:cBhvr>
                                      <p:to x="100000" y="60000"/>
                                    </p:animScale>
                                    <p:animScale>
                                      <p:cBhvr>
                                        <p:cTn id="14" dur="166" decel="50000">
                                          <p:stCondLst>
                                            <p:cond delay="676"/>
                                          </p:stCondLst>
                                        </p:cTn>
                                        <p:tgtEl>
                                          <p:spTgt spid="23"/>
                                        </p:tgtEl>
                                      </p:cBhvr>
                                      <p:to x="100000" y="100000"/>
                                    </p:animScale>
                                    <p:animScale>
                                      <p:cBhvr>
                                        <p:cTn id="15" dur="26">
                                          <p:stCondLst>
                                            <p:cond delay="1312"/>
                                          </p:stCondLst>
                                        </p:cTn>
                                        <p:tgtEl>
                                          <p:spTgt spid="23"/>
                                        </p:tgtEl>
                                      </p:cBhvr>
                                      <p:to x="100000" y="80000"/>
                                    </p:animScale>
                                    <p:animScale>
                                      <p:cBhvr>
                                        <p:cTn id="16" dur="166" decel="50000">
                                          <p:stCondLst>
                                            <p:cond delay="1338"/>
                                          </p:stCondLst>
                                        </p:cTn>
                                        <p:tgtEl>
                                          <p:spTgt spid="23"/>
                                        </p:tgtEl>
                                      </p:cBhvr>
                                      <p:to x="100000" y="100000"/>
                                    </p:animScale>
                                    <p:animScale>
                                      <p:cBhvr>
                                        <p:cTn id="17" dur="26">
                                          <p:stCondLst>
                                            <p:cond delay="1642"/>
                                          </p:stCondLst>
                                        </p:cTn>
                                        <p:tgtEl>
                                          <p:spTgt spid="23"/>
                                        </p:tgtEl>
                                      </p:cBhvr>
                                      <p:to x="100000" y="90000"/>
                                    </p:animScale>
                                    <p:animScale>
                                      <p:cBhvr>
                                        <p:cTn id="18" dur="166" decel="50000">
                                          <p:stCondLst>
                                            <p:cond delay="1668"/>
                                          </p:stCondLst>
                                        </p:cTn>
                                        <p:tgtEl>
                                          <p:spTgt spid="23"/>
                                        </p:tgtEl>
                                      </p:cBhvr>
                                      <p:to x="100000" y="100000"/>
                                    </p:animScale>
                                    <p:animScale>
                                      <p:cBhvr>
                                        <p:cTn id="19" dur="26">
                                          <p:stCondLst>
                                            <p:cond delay="1808"/>
                                          </p:stCondLst>
                                        </p:cTn>
                                        <p:tgtEl>
                                          <p:spTgt spid="23"/>
                                        </p:tgtEl>
                                      </p:cBhvr>
                                      <p:to x="100000" y="95000"/>
                                    </p:animScale>
                                    <p:animScale>
                                      <p:cBhvr>
                                        <p:cTn id="20" dur="166" decel="50000">
                                          <p:stCondLst>
                                            <p:cond delay="1834"/>
                                          </p:stCondLst>
                                        </p:cTn>
                                        <p:tgtEl>
                                          <p:spTgt spid="2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circle(in)">
                                      <p:cBhvr>
                                        <p:cTn id="32" dur="20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circle(in)">
                                      <p:cBhvr>
                                        <p:cTn id="37" dur="2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circle(in)">
                                      <p:cBhvr>
                                        <p:cTn id="42" dur="20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circle(in)">
                                      <p:cBhvr>
                                        <p:cTn id="47" dur="20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circle(in)">
                                      <p:cBhvr>
                                        <p:cTn id="52" dur="20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circle(in)">
                                      <p:cBhvr>
                                        <p:cTn id="57" dur="20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circle(in)">
                                      <p:cBhvr>
                                        <p:cTn id="62" dur="2000"/>
                                        <p:tgtEl>
                                          <p:spTgt spid="10"/>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circle(in)">
                                      <p:cBhvr>
                                        <p:cTn id="67" dur="20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grpId="0" nodeType="clickEffect">
                                  <p:stCondLst>
                                    <p:cond delay="0"/>
                                  </p:stCondLst>
                                  <p:childTnLst>
                                    <p:set>
                                      <p:cBhvr>
                                        <p:cTn id="71" dur="1" fill="hold">
                                          <p:stCondLst>
                                            <p:cond delay="0"/>
                                          </p:stCondLst>
                                        </p:cTn>
                                        <p:tgtEl>
                                          <p:spTgt spid="12"/>
                                        </p:tgtEl>
                                        <p:attrNameLst>
                                          <p:attrName>style.visibility</p:attrName>
                                        </p:attrNameLst>
                                      </p:cBhvr>
                                      <p:to>
                                        <p:strVal val="visible"/>
                                      </p:to>
                                    </p:set>
                                    <p:animEffect transition="in" filter="circle(in)">
                                      <p:cBhvr>
                                        <p:cTn id="72" dur="20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6" presetClass="entr" presetSubtype="16"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circle(in)">
                                      <p:cBhvr>
                                        <p:cTn id="77" dur="20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6" presetClass="entr" presetSubtype="16" fill="hold" grpId="0" nodeType="click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circle(in)">
                                      <p:cBhvr>
                                        <p:cTn id="82" dur="2000"/>
                                        <p:tgtEl>
                                          <p:spTgt spid="14"/>
                                        </p:tgtEl>
                                      </p:cBhvr>
                                    </p:animEffect>
                                  </p:childTnLst>
                                </p:cTn>
                              </p:par>
                            </p:childTnLst>
                          </p:cTn>
                        </p:par>
                      </p:childTnLst>
                    </p:cTn>
                  </p:par>
                  <p:par>
                    <p:cTn id="83" fill="hold">
                      <p:stCondLst>
                        <p:cond delay="indefinite"/>
                      </p:stCondLst>
                      <p:childTnLst>
                        <p:par>
                          <p:cTn id="84" fill="hold">
                            <p:stCondLst>
                              <p:cond delay="0"/>
                            </p:stCondLst>
                            <p:childTnLst>
                              <p:par>
                                <p:cTn id="85" presetID="6" presetClass="entr" presetSubtype="16" fill="hold" grpId="0"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circle(in)">
                                      <p:cBhvr>
                                        <p:cTn id="87" dur="20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6" presetClass="entr" presetSubtype="16"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circle(in)">
                                      <p:cBhvr>
                                        <p:cTn id="92"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6" grpId="0" animBg="1"/>
      <p:bldP spid="9" grpId="0" animBg="1"/>
      <p:bldP spid="10" grpId="0" animBg="1"/>
      <p:bldP spid="11" grpId="0" animBg="1"/>
      <p:bldP spid="12" grpId="0" animBg="1"/>
      <p:bldP spid="13" grpId="0" animBg="1"/>
      <p:bldP spid="14" grpId="0" animBg="1"/>
      <p:bldP spid="15" grpId="0" animBg="1"/>
      <p:bldP spid="16" grpId="0" animBg="1"/>
      <p:bldP spid="17" grpId="0" animBg="1"/>
      <p:bldP spid="20" grpId="0" animBg="1"/>
      <p:bldP spid="21" grpId="0" animBg="1"/>
      <p:bldP spid="22" grpId="0" animBg="1"/>
      <p:bldP spid="2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Flow</Template>
  <TotalTime>4845</TotalTime>
  <Words>923</Words>
  <Application>Microsoft Office PowerPoint</Application>
  <PresentationFormat>On-screen Show (4:3)</PresentationFormat>
  <Paragraphs>110</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بسمه تعالی </vt:lpstr>
      <vt:lpstr>هدف از این ارائه :</vt:lpstr>
      <vt:lpstr>اهمیت گندم</vt:lpstr>
      <vt:lpstr>رتبه بندی تولید کننده گندم در جهان: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بسمه تعالی</dc:title>
  <dc:creator>ismail - [2010]</dc:creator>
  <cp:lastModifiedBy>ismail - [2010]</cp:lastModifiedBy>
  <cp:revision>104</cp:revision>
  <dcterms:created xsi:type="dcterms:W3CDTF">2020-10-23T07:42:26Z</dcterms:created>
  <dcterms:modified xsi:type="dcterms:W3CDTF">2020-10-31T06:28:48Z</dcterms:modified>
</cp:coreProperties>
</file>