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62" r:id="rId4"/>
    <p:sldId id="260" r:id="rId5"/>
    <p:sldId id="265" r:id="rId6"/>
    <p:sldId id="263" r:id="rId7"/>
    <p:sldId id="264" r:id="rId8"/>
    <p:sldId id="266" r:id="rId9"/>
    <p:sldId id="267" r:id="rId10"/>
    <p:sldId id="268" r:id="rId11"/>
    <p:sldId id="259"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8149" autoAdjust="0"/>
  </p:normalViewPr>
  <p:slideViewPr>
    <p:cSldViewPr>
      <p:cViewPr varScale="1">
        <p:scale>
          <a:sx n="74" d="100"/>
          <a:sy n="74" d="100"/>
        </p:scale>
        <p:origin x="-125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912B41B-DB3B-4161-B145-9AB719FC0E9B}" type="datetimeFigureOut">
              <a:rPr lang="en-US" smtClean="0"/>
              <a:t>10/25/2020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1FB9F6B-07A8-475D-B2B9-C05D5728B2A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FB9F6B-07A8-475D-B2B9-C05D5728B2A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FB9F6B-07A8-475D-B2B9-C05D5728B2A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FB9F6B-07A8-475D-B2B9-C05D5728B2A9}"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1FB9F6B-07A8-475D-B2B9-C05D5728B2A9}"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1FB9F6B-07A8-475D-B2B9-C05D5728B2A9}"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1FB9F6B-07A8-475D-B2B9-C05D5728B2A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1FB9F6B-07A8-475D-B2B9-C05D5728B2A9}"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912B41B-DB3B-4161-B145-9AB719FC0E9B}" type="datetimeFigureOut">
              <a:rPr lang="en-US" smtClean="0"/>
              <a:t>10/25/2020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1FB9F6B-07A8-475D-B2B9-C05D5728B2A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912B41B-DB3B-4161-B145-9AB719FC0E9B}" type="datetimeFigureOut">
              <a:rPr lang="en-US" smtClean="0"/>
              <a:t>10/25/2020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1FB9F6B-07A8-475D-B2B9-C05D5728B2A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912B41B-DB3B-4161-B145-9AB719FC0E9B}" type="datetimeFigureOut">
              <a:rPr lang="en-US" smtClean="0"/>
              <a:t>10/25/2020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1FB9F6B-07A8-475D-B2B9-C05D5728B2A9}"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912B41B-DB3B-4161-B145-9AB719FC0E9B}" type="datetimeFigureOut">
              <a:rPr lang="en-US" smtClean="0"/>
              <a:t>10/25/2020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1FB9F6B-07A8-475D-B2B9-C05D5728B2A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828799"/>
          </a:xfrm>
        </p:spPr>
        <p:txBody>
          <a:bodyPr>
            <a:normAutofit/>
          </a:bodyPr>
          <a:lstStyle/>
          <a:p>
            <a:r>
              <a:rPr lang="fa-IR" dirty="0" smtClean="0"/>
              <a:t>اقتصاد سیاسی </a:t>
            </a:r>
            <a:br>
              <a:rPr lang="fa-IR" dirty="0" smtClean="0"/>
            </a:br>
            <a:r>
              <a:rPr lang="fa-IR" dirty="0" smtClean="0"/>
              <a:t>(</a:t>
            </a:r>
            <a:r>
              <a:rPr lang="fa-IR" dirty="0" smtClean="0"/>
              <a:t>نقش نهاد های سیاسی درتوسعه)</a:t>
            </a:r>
            <a:endParaRPr lang="en-US" dirty="0"/>
          </a:p>
        </p:txBody>
      </p:sp>
    </p:spTree>
    <p:extLst>
      <p:ext uri="{BB962C8B-B14F-4D97-AF65-F5344CB8AC3E}">
        <p14:creationId xmlns:p14="http://schemas.microsoft.com/office/powerpoint/2010/main" val="4160664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Autofit/>
          </a:bodyPr>
          <a:lstStyle/>
          <a:p>
            <a:r>
              <a:rPr lang="fa-IR" sz="2400" dirty="0" smtClean="0">
                <a:latin typeface="Aldhabi" panose="01000000000000000000" pitchFamily="2" charset="-78"/>
                <a:cs typeface="+mn-cs"/>
              </a:rPr>
              <a:t>لذا براساس يافته هاي نظري و تجربي اين تحقيق، پيشنهاد مـيشـود بـه منظـور</a:t>
            </a:r>
            <a:r>
              <a:rPr lang="en-US" sz="2400" dirty="0" smtClean="0">
                <a:latin typeface="Aldhabi" panose="01000000000000000000" pitchFamily="2" charset="-78"/>
                <a:cs typeface="+mn-cs"/>
              </a:rPr>
              <a:t/>
            </a:r>
            <a:br>
              <a:rPr lang="en-US" sz="2400" dirty="0" smtClean="0">
                <a:latin typeface="Aldhabi" panose="01000000000000000000" pitchFamily="2" charset="-78"/>
                <a:cs typeface="+mn-cs"/>
              </a:rPr>
            </a:br>
            <a:r>
              <a:rPr lang="fa-IR" sz="2400" dirty="0">
                <a:latin typeface="Aldhabi" panose="01000000000000000000" pitchFamily="2" charset="-78"/>
                <a:cs typeface="+mn-cs"/>
              </a:rPr>
              <a:t>ف</a:t>
            </a:r>
            <a:r>
              <a:rPr lang="fa-IR" sz="2400" dirty="0" smtClean="0">
                <a:latin typeface="Aldhabi" panose="01000000000000000000" pitchFamily="2" charset="-78"/>
                <a:cs typeface="+mn-cs"/>
              </a:rPr>
              <a:t>راهم کردن بستر مناسب براي سرمايهگذاري و فعاليتهاي مولّد و دسـتيابي بـه رشـد </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توسعه اقتصادي در کشورهاي درحال توسعه، اصلاح ساختاري و ارتقاي کيفيت و کارايي</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نهادهاي سياسي و حقوقي در اولويت سياستگزاري و برنامهريزي کلان قـرار گيـرد. اهـم</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اين اصلاحات شامل ايجاد ثبات و پايداري سياسي و اقتصادي، تسهيل ضـوابط و حـذف</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مقررات زايد مربوط بـه توليـد و تجـارت، افـزايش کـارايي قـوانين و مقـررات، برقـراری</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حاکميت قانون، فراهم کردن امنيت لازم براي سرمايه گذاری، تصريح و تـضمين حقـوق</a:t>
            </a:r>
            <a:br>
              <a:rPr lang="fa-IR" sz="2400" dirty="0" smtClean="0">
                <a:latin typeface="Aldhabi" panose="01000000000000000000" pitchFamily="2" charset="-78"/>
                <a:cs typeface="+mn-cs"/>
              </a:rPr>
            </a:br>
            <a:r>
              <a:rPr lang="fa-IR" sz="2400" dirty="0" smtClean="0">
                <a:latin typeface="Aldhabi" panose="01000000000000000000" pitchFamily="2" charset="-78"/>
                <a:cs typeface="+mn-cs"/>
              </a:rPr>
              <a:t>مالکيت و همچنين ايجاد فضايي سالم، شفاف و رقابتي در اقتصاد </a:t>
            </a:r>
            <a:r>
              <a:rPr lang="fa-IR" sz="2400" dirty="0" smtClean="0"/>
              <a:t>ميباشد</a:t>
            </a:r>
            <a:r>
              <a:rPr lang="fa-IR" sz="2000" dirty="0" smtClean="0"/>
              <a:t>.</a:t>
            </a:r>
            <a:endParaRPr lang="en-US" sz="2000" dirty="0"/>
          </a:p>
        </p:txBody>
      </p:sp>
    </p:spTree>
    <p:extLst>
      <p:ext uri="{BB962C8B-B14F-4D97-AF65-F5344CB8AC3E}">
        <p14:creationId xmlns:p14="http://schemas.microsoft.com/office/powerpoint/2010/main" val="1087974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lgn="r">
              <a:buNone/>
            </a:pPr>
            <a:r>
              <a:rPr lang="fa-IR" dirty="0" smtClean="0"/>
              <a:t>سیاست نقش تعیین‌کننده را در اقتصاد ایران دارد</a:t>
            </a:r>
            <a:endParaRPr lang="en-US" dirty="0" smtClean="0"/>
          </a:p>
          <a:p>
            <a:pPr marL="0" indent="0" algn="r">
              <a:buNone/>
            </a:pPr>
            <a:r>
              <a:rPr lang="fa-IR" dirty="0" smtClean="0"/>
              <a:t> دولتمردان تنها درصدد این هستند که بگویند اقتصاد رشد کرده و تورم کم شده است، درحالی‌که برای مردم عادی این متغیرهای بی‌معنی هستند، زیرا مبهم‌اند. دولتمردان برای اینکه حرفی برای گفتن داشته باشند، منابع را در فعالیت‌های زودبازده تزریق می‌کنند تا رشد اقتصادی بالا رود و از آنجا هم به سمت واردات سوق می‌دهند که عرضه کالا افزایش پیدا کرده و قیمت‌ها کاهش یابد.</a:t>
            </a:r>
          </a:p>
          <a:p>
            <a:pPr marL="0" indent="0" algn="r">
              <a:buNone/>
            </a:pPr>
            <a:r>
              <a:rPr lang="fa-IR" dirty="0" smtClean="0"/>
              <a:t> </a:t>
            </a:r>
          </a:p>
          <a:p>
            <a:pPr marL="0" indent="0" algn="r">
              <a:buNone/>
            </a:pPr>
            <a:r>
              <a:rPr lang="fa-IR" dirty="0" smtClean="0"/>
              <a:t>تا زمانی که اقتصاد ایران، سیاست زده باشد و در جهت منافع نیروهای خاص عمل کرده و منافع مردم نادیده گرفته می‌شود، وضعیت همین‌گونه خواهد بود؛ در مورد ریشه‌یابی مشکلات تولید در ایران، گفت: مجموعه سیاست‌ها دست‌به‌دست هم داده‌اند و اقداماتی که صورت گرفت، باعث شده به‌جای اینکه افراد خود تصمیم‌گیر باشند و آینده خود را رقم بزنند، دیگران برایشان تصمیم می‌گیرند.</a:t>
            </a:r>
          </a:p>
          <a:p>
            <a:pPr marL="0" indent="0" algn="r">
              <a:buNone/>
            </a:pPr>
            <a:r>
              <a:rPr lang="fa-IR" dirty="0" smtClean="0"/>
              <a:t>اگر مسئولین و دولتمردان به نحوی کار می‌کردند که آزادی‌ها و انگیزه‌های فردی تقویت می‌شد، خود افراد در جهت تأمین منافعشان راه‌های درست را تشخص داده و گام برمی‌داشتند. مشکل این است که جمع‌گرا هستند؛ سیاست‌ها تحت عنوان منافع جناحی،گروهی، حزبی و یا قومی در سطح ملی مطرح و منافع فردی را قربانی می‌کنند.</a:t>
            </a:r>
            <a:endParaRPr lang="en-US" dirty="0"/>
          </a:p>
        </p:txBody>
      </p:sp>
    </p:spTree>
    <p:extLst>
      <p:ext uri="{BB962C8B-B14F-4D97-AF65-F5344CB8AC3E}">
        <p14:creationId xmlns:p14="http://schemas.microsoft.com/office/powerpoint/2010/main" val="2822894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fa-IR" dirty="0" smtClean="0"/>
              <a:t>نقش </a:t>
            </a:r>
            <a:r>
              <a:rPr lang="fa-IR" dirty="0"/>
              <a:t>ﻧﻬﺎﺩﻫﺎﻱ ﺳﻴﺎﺳﻲ ﻭ ﺣﻘﻮﻗﻲ ﺩﺭ ﺗﻮﺳﻌﻪ </a:t>
            </a:r>
            <a:r>
              <a:rPr lang="fa-IR" dirty="0" smtClean="0"/>
              <a:t>ﺍﻗﺘﺼﺎﺩی</a:t>
            </a:r>
            <a:endParaRPr lang="fa-IR" dirty="0"/>
          </a:p>
          <a:p>
            <a:pPr marL="109728" indent="0" algn="ctr">
              <a:buNone/>
            </a:pPr>
            <a:r>
              <a:rPr lang="fa-IR" dirty="0" smtClean="0"/>
              <a:t>ﺣﻤﻴﺪ </a:t>
            </a:r>
            <a:r>
              <a:rPr lang="fa-IR" dirty="0"/>
              <a:t>ﺁﺫﺭﻣﻨﺪ</a:t>
            </a:r>
            <a:endParaRPr lang="en-US" dirty="0"/>
          </a:p>
        </p:txBody>
      </p:sp>
    </p:spTree>
    <p:extLst>
      <p:ext uri="{BB962C8B-B14F-4D97-AF65-F5344CB8AC3E}">
        <p14:creationId xmlns:p14="http://schemas.microsoft.com/office/powerpoint/2010/main" val="1730222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5211763"/>
          </a:xfrm>
        </p:spPr>
        <p:txBody>
          <a:bodyPr>
            <a:normAutofit/>
          </a:bodyPr>
          <a:lstStyle/>
          <a:p>
            <a:pPr marL="0" indent="0" algn="r">
              <a:buNone/>
            </a:pPr>
            <a:r>
              <a:rPr lang="fa-IR" dirty="0" smtClean="0"/>
              <a:t>اقتصاد سیاسی شاخه‌ای است از علوم اجتماعی که قوانین مربوط به تولید و توزیع درآمد و ثروت و اثرات آن را در مراحل مختلف رشد و توسعه جامعهٔ بشری مورد بررسی قرار می‌دهد. اغلب مباحثی که امروزه در علم اقتصاد مورد بررسی قرار می‌گیرد، در گذشته در قلمرو اقتصاد سیاسی به‌طور پراکنده مطرح می‌شده‌است. نخستین بار، اصطلاح اقتصاد سیاسی توسط پیروان مکتب مرکانتیلیسم (سوداگری) عنوان گردید و سپس مورد بحث علمای کلاسیک اقتصاد نظیر ویلیام پتی و کنه وآدام اسمیت، دیوید ریکاردو وسی قرار گرفت.</a:t>
            </a:r>
            <a:endParaRPr lang="en-US" dirty="0"/>
          </a:p>
        </p:txBody>
      </p:sp>
    </p:spTree>
    <p:extLst>
      <p:ext uri="{BB962C8B-B14F-4D97-AF65-F5344CB8AC3E}">
        <p14:creationId xmlns:p14="http://schemas.microsoft.com/office/powerpoint/2010/main" val="1956342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pPr rtl="1"/>
            <a:r>
              <a:rPr lang="fa-IR" sz="3200" dirty="0" smtClean="0"/>
              <a:t>عوامل نهادي نظير قوانين اقتصادي، سياستهاي دولت، نظامهاي حقـوقي و غيـره</a:t>
            </a:r>
            <a:br>
              <a:rPr lang="fa-IR" sz="3200" dirty="0" smtClean="0"/>
            </a:br>
            <a:r>
              <a:rPr lang="fa-IR" sz="3200" dirty="0" smtClean="0"/>
              <a:t>شكل دهنده محيطهاي اقتصادي براي توليد و تجارت هستند. اگر ساختار يـك اقتـصاد،</a:t>
            </a:r>
            <a:br>
              <a:rPr lang="fa-IR" sz="3200" dirty="0" smtClean="0"/>
            </a:br>
            <a:r>
              <a:rPr lang="fa-IR" sz="3200" dirty="0" smtClean="0"/>
              <a:t>سرمايه گذاري و توليد را تشويق كنـد موجبـات توسـعه و پيـشرفت اقتـصادي را فـراهم</a:t>
            </a:r>
            <a:br>
              <a:rPr lang="fa-IR" sz="3200" dirty="0" smtClean="0"/>
            </a:br>
            <a:r>
              <a:rPr lang="fa-IR" sz="3200" dirty="0" smtClean="0"/>
              <a:t>می كند. اگر كارآفرينان نتوانند نسبت به دريافت بازده سرمايه گذاري خود مطمئن باشـند،</a:t>
            </a:r>
            <a:br>
              <a:rPr lang="fa-IR" sz="3200" dirty="0" smtClean="0"/>
            </a:br>
            <a:r>
              <a:rPr lang="fa-IR" sz="3200" dirty="0" smtClean="0"/>
              <a:t>سرمايه گذاري نخواهند كرد</a:t>
            </a:r>
            <a:r>
              <a:rPr lang="fa-IR" dirty="0" smtClean="0"/>
              <a:t>. </a:t>
            </a:r>
            <a:endParaRPr lang="en-US" dirty="0"/>
          </a:p>
        </p:txBody>
      </p:sp>
    </p:spTree>
    <p:extLst>
      <p:ext uri="{BB962C8B-B14F-4D97-AF65-F5344CB8AC3E}">
        <p14:creationId xmlns:p14="http://schemas.microsoft.com/office/powerpoint/2010/main" val="3012025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4191000"/>
          </a:xfrm>
        </p:spPr>
        <p:txBody>
          <a:bodyPr>
            <a:noAutofit/>
          </a:bodyPr>
          <a:lstStyle/>
          <a:p>
            <a:pPr marL="0" indent="0" algn="ctr">
              <a:buNone/>
            </a:pPr>
            <a:r>
              <a:rPr lang="fa-IR" sz="1400" dirty="0" smtClean="0"/>
              <a:t>     </a:t>
            </a:r>
            <a:r>
              <a:rPr lang="fa-IR" sz="2000" dirty="0" smtClean="0"/>
              <a:t>عواملي نظير سلب مالكيت، فساد اقتصادي و اداري، انحصار، ناامنـي و</a:t>
            </a:r>
          </a:p>
          <a:p>
            <a:pPr marL="0" indent="0" algn="ctr">
              <a:buNone/>
            </a:pPr>
            <a:r>
              <a:rPr lang="fa-IR" sz="2000" dirty="0" smtClean="0"/>
              <a:t>بي ثباتي، انگيزه براي سرمايه</a:t>
            </a:r>
            <a:r>
              <a:rPr lang="fa-IR" sz="2000" dirty="0"/>
              <a:t> </a:t>
            </a:r>
            <a:r>
              <a:rPr lang="fa-IR" sz="2000" dirty="0" smtClean="0"/>
              <a:t>گذاري و توليد را كاهش داده و موجب افـت بهره وري عوامل توليد ميشود.</a:t>
            </a:r>
          </a:p>
          <a:p>
            <a:pPr marL="0" indent="0" algn="ctr">
              <a:buNone/>
            </a:pPr>
            <a:r>
              <a:rPr lang="fa-IR" sz="2000" dirty="0" smtClean="0"/>
              <a:t>بر طبق نظريات موجود در ادبيات رشد و توسعه، رشد اقتصادي ناشـي از دو عامـل</a:t>
            </a:r>
          </a:p>
          <a:p>
            <a:pPr marL="0" indent="0" algn="ctr">
              <a:buNone/>
            </a:pPr>
            <a:r>
              <a:rPr lang="fa-IR" sz="2000" dirty="0" smtClean="0"/>
              <a:t>عمده ميباشد:</a:t>
            </a:r>
          </a:p>
          <a:p>
            <a:pPr marL="0" indent="0" algn="ctr">
              <a:buNone/>
            </a:pPr>
            <a:r>
              <a:rPr lang="fa-IR" sz="2000" dirty="0" smtClean="0"/>
              <a:t>عامل اول رشد «انباشت عوامل توليد»كه خود به دو عامل سرمايه فيزيكي (منابع</a:t>
            </a:r>
          </a:p>
          <a:p>
            <a:pPr marL="0" indent="0" algn="ctr">
              <a:buNone/>
            </a:pPr>
            <a:r>
              <a:rPr lang="fa-IR" sz="2000" dirty="0" smtClean="0"/>
              <a:t>مالي، تاسيسات، تجهيزات، ماشين آلات و ...) و سرمايه انساني (نيروي كار بـا توجـه بـه</a:t>
            </a:r>
          </a:p>
          <a:p>
            <a:pPr marL="0" indent="0" algn="ctr">
              <a:buNone/>
            </a:pPr>
            <a:r>
              <a:rPr lang="fa-IR" sz="2000" dirty="0" smtClean="0"/>
              <a:t>سطح دانش، مهارت، سلامت و ...) تقسيم ميشود. عامل دوم رشد،    </a:t>
            </a:r>
          </a:p>
          <a:p>
            <a:pPr marL="0" indent="0" algn="ctr">
              <a:buNone/>
            </a:pPr>
            <a:r>
              <a:rPr lang="fa-IR" sz="2000" dirty="0" smtClean="0"/>
              <a:t>«بهره وري كل عوامل توليد»است. </a:t>
            </a:r>
          </a:p>
          <a:p>
            <a:pPr marL="0" indent="0" algn="ctr">
              <a:buNone/>
            </a:pPr>
            <a:r>
              <a:rPr lang="fa-IR" sz="2000" dirty="0" smtClean="0"/>
              <a:t>بـسياري </a:t>
            </a:r>
            <a:r>
              <a:rPr lang="fa-IR" sz="2000" dirty="0" smtClean="0"/>
              <a:t>از</a:t>
            </a:r>
          </a:p>
          <a:p>
            <a:pPr marL="0" indent="0" algn="ctr">
              <a:buNone/>
            </a:pPr>
            <a:r>
              <a:rPr lang="fa-IR" sz="2000" dirty="0" smtClean="0"/>
              <a:t>اقتصاددانان به ذكر اين نكته كه بهره وري كل عوامل دلالت بر تغييرات فـنآوري داشـته</a:t>
            </a:r>
          </a:p>
          <a:p>
            <a:pPr marL="0" indent="0" algn="ctr">
              <a:buNone/>
            </a:pPr>
            <a:r>
              <a:rPr lang="fa-IR" sz="2000" dirty="0" smtClean="0"/>
              <a:t>اكتفا ميكنند، ولي ذكر اين نكته ضروري است كه بهـره وري كـل عوامـل لزومـاً مقياسـي</a:t>
            </a:r>
          </a:p>
          <a:p>
            <a:pPr marL="0" indent="0" algn="ctr">
              <a:buNone/>
            </a:pPr>
            <a:r>
              <a:rPr lang="fa-IR" sz="2000" dirty="0" smtClean="0"/>
              <a:t>براي پيشرفتهاي فنآوري نيست. چرا كه ميتواند تابعي از عوامل متعـدد و حتـي بـسيار</a:t>
            </a:r>
          </a:p>
          <a:p>
            <a:pPr marL="0" indent="0" algn="ctr">
              <a:buNone/>
            </a:pPr>
            <a:r>
              <a:rPr lang="fa-IR" sz="2000" dirty="0" smtClean="0"/>
              <a:t>متفاوت نظير متغيرهاي نهادي، عوامل انساني و يا حتي شرايط جغرافيايي باشـد . بنـابراين</a:t>
            </a:r>
          </a:p>
          <a:p>
            <a:pPr marL="0" indent="0" algn="ctr">
              <a:buNone/>
            </a:pPr>
            <a:r>
              <a:rPr lang="fa-IR" sz="2000" dirty="0" smtClean="0"/>
              <a:t>ميتوان بهره وري كل عوامل توليد را، بدون محدود كردن دامنه تعريـف، مقياسـي دانـست ناظر بر </a:t>
            </a:r>
            <a:r>
              <a:rPr lang="en-US" sz="2000" dirty="0" smtClean="0"/>
              <a:t>.</a:t>
            </a:r>
            <a:r>
              <a:rPr lang="fa-IR" sz="2000" dirty="0" smtClean="0"/>
              <a:t>كليه عوامل بجز نهادههاي توليد كه توليد ملي را تحت تاثير قرار ميدهند</a:t>
            </a:r>
            <a:endParaRPr lang="en-US" sz="2000" dirty="0"/>
          </a:p>
        </p:txBody>
      </p:sp>
    </p:spTree>
    <p:extLst>
      <p:ext uri="{BB962C8B-B14F-4D97-AF65-F5344CB8AC3E}">
        <p14:creationId xmlns:p14="http://schemas.microsoft.com/office/powerpoint/2010/main" val="1968764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gn="ctr">
              <a:buNone/>
            </a:pPr>
            <a:r>
              <a:rPr lang="fa-IR" dirty="0" smtClean="0"/>
              <a:t>نهادهای سياسي و حقوقی، به نسبت ميزان سازگاريشان با فرآيند توسعه، بر روند</a:t>
            </a:r>
          </a:p>
          <a:p>
            <a:pPr marL="0" indent="0" algn="ctr">
              <a:buNone/>
            </a:pPr>
            <a:r>
              <a:rPr lang="fa-IR" dirty="0" smtClean="0"/>
              <a:t>«انباشت عوامل توليد» و همچنين بر ميزان «بهره وري كل عوامل توليد» و در نهايت بـر</a:t>
            </a:r>
          </a:p>
          <a:p>
            <a:pPr marL="0" indent="0" algn="ctr">
              <a:buNone/>
            </a:pPr>
            <a:r>
              <a:rPr lang="fa-IR" dirty="0" smtClean="0"/>
              <a:t>«توليد ملّي» تاثير ميگذارند. اين نهادها ميتوانند با شکل دهي ساختارهاي انگيزشي در</a:t>
            </a:r>
          </a:p>
          <a:p>
            <a:pPr marL="0" indent="0" algn="ctr">
              <a:buNone/>
            </a:pPr>
            <a:r>
              <a:rPr lang="fa-IR" dirty="0" smtClean="0"/>
              <a:t>جهت حمايت از توليد و همچنين با فراهم کردن بستر مناسب براي فعاليتهاي مولّد، بـه</a:t>
            </a:r>
          </a:p>
          <a:p>
            <a:pPr marL="0" indent="0" algn="ctr">
              <a:buNone/>
            </a:pPr>
            <a:r>
              <a:rPr lang="fa-IR" dirty="0" smtClean="0"/>
              <a:t>عنوان يك عامل پيشبرنده ظاهر شده و يا در مقابل با ايجاد انحراف از توليـد و افـزايش</a:t>
            </a:r>
          </a:p>
          <a:p>
            <a:pPr marL="0" indent="0" algn="ctr">
              <a:buNone/>
            </a:pPr>
            <a:r>
              <a:rPr lang="fa-IR" dirty="0" smtClean="0"/>
              <a:t>هزينه هاي مبادلاتي به عنوان يك عامل بازدارنده نقش ايفا کنند</a:t>
            </a:r>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593970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Autofit/>
          </a:bodyPr>
          <a:lstStyle/>
          <a:p>
            <a:pPr marL="0" indent="0" algn="ctr" rtl="1">
              <a:buNone/>
            </a:pPr>
            <a:r>
              <a:rPr lang="fa-IR" sz="2400" dirty="0" smtClean="0"/>
              <a:t>نهادهـاي اقتـصادي تعيـين کننـده انگيـزه هـا و محدوديتهاي اقتصادي بـوده و پيامـدهاي اقتـصادي را شـکل مـيدهنـد. شـکل گيـري نهادهاي اقتصادي نيز خود تحت تاثير نهادهاي سياسي و نحوه توزيع قدرت سياسـي در جامعه ميباشد. توزيع قدرت سياسي نيز در جهت تعيين شده توسط نهادهاي سياسي وتوزيع منابع ميباشد. نهادهاي سياسـي متغيرهـاي پويـايي بـوده و در طـول زمـان، بـا</a:t>
            </a:r>
          </a:p>
          <a:p>
            <a:pPr marL="0" indent="0" algn="ctr" rtl="1">
              <a:buNone/>
            </a:pPr>
            <a:r>
              <a:rPr lang="fa-IR" sz="2400" dirty="0" smtClean="0"/>
              <a:t>تاثيرگذاري نهادهاي اقتصادي غالب بر توزيع منابع، تغيير ميکنند. بنابراين در اين فرايند،</a:t>
            </a:r>
          </a:p>
          <a:p>
            <a:pPr marL="0" indent="0" algn="ctr" rtl="1">
              <a:buNone/>
            </a:pPr>
            <a:r>
              <a:rPr lang="fa-IR" sz="2400" dirty="0" smtClean="0"/>
              <a:t>اگــر نهادهــاي سياســي محــدوديتهاي مــوثري را بــر صــاحبان قــدرت اِعمــال کــرده و</a:t>
            </a:r>
          </a:p>
          <a:p>
            <a:pPr marL="0" indent="0" algn="ctr" rtl="1">
              <a:buNone/>
            </a:pPr>
            <a:r>
              <a:rPr lang="fa-IR" sz="2400" dirty="0" smtClean="0"/>
              <a:t>رانتجوييهاي صاحبان قدرت را محدود کرده و چنانچه نهادهاي سياسي قـدرت را بـه</a:t>
            </a:r>
          </a:p>
          <a:p>
            <a:pPr marL="0" indent="0" algn="ctr" rtl="1">
              <a:buNone/>
            </a:pPr>
            <a:r>
              <a:rPr lang="fa-IR" sz="2400" dirty="0" smtClean="0"/>
              <a:t>گروههايي بسپارند که به طور گسترده به الزام حقوق مالکيت علاقهمند باشند، نهادهـاي</a:t>
            </a:r>
          </a:p>
          <a:p>
            <a:pPr marL="0" indent="0" algn="ctr" rtl="1">
              <a:buNone/>
            </a:pPr>
            <a:r>
              <a:rPr lang="fa-IR" sz="2400" dirty="0" smtClean="0"/>
              <a:t>اقتصادي مشوّق رشد اقتصادي پديدار خواهند شد. </a:t>
            </a:r>
            <a:endParaRPr lang="en-US" sz="2400" dirty="0"/>
          </a:p>
        </p:txBody>
      </p:sp>
    </p:spTree>
    <p:extLst>
      <p:ext uri="{BB962C8B-B14F-4D97-AF65-F5344CB8AC3E}">
        <p14:creationId xmlns:p14="http://schemas.microsoft.com/office/powerpoint/2010/main" val="904453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934200" y="457200"/>
            <a:ext cx="1828800" cy="1905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شرايط اوليه •</a:t>
            </a:r>
          </a:p>
          <a:p>
            <a:pPr algn="ctr"/>
            <a:r>
              <a:rPr lang="fa-IR" dirty="0" smtClean="0">
                <a:solidFill>
                  <a:schemeClr val="bg1"/>
                </a:solidFill>
              </a:rPr>
              <a:t>( نظاماجتماعيو</a:t>
            </a:r>
          </a:p>
          <a:p>
            <a:pPr algn="ctr"/>
            <a:r>
              <a:rPr lang="fa-IR" dirty="0" smtClean="0">
                <a:solidFill>
                  <a:schemeClr val="bg1"/>
                </a:solidFill>
              </a:rPr>
              <a:t>فرهنگي، شرايط</a:t>
            </a:r>
          </a:p>
          <a:p>
            <a:pPr algn="ctr"/>
            <a:r>
              <a:rPr lang="fa-IR" dirty="0" smtClean="0">
                <a:solidFill>
                  <a:schemeClr val="bg1"/>
                </a:solidFill>
              </a:rPr>
              <a:t>جغرافيايي و ... )</a:t>
            </a:r>
            <a:endParaRPr lang="en-US" dirty="0">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2590800"/>
            <a:ext cx="18526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46187"/>
            <a:ext cx="18526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345" y="4038600"/>
            <a:ext cx="18526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4724400" y="1471135"/>
            <a:ext cx="1828800" cy="1477328"/>
          </a:xfrm>
          <a:prstGeom prst="rect">
            <a:avLst/>
          </a:prstGeom>
        </p:spPr>
        <p:txBody>
          <a:bodyPr wrap="square">
            <a:spAutoFit/>
          </a:bodyPr>
          <a:lstStyle/>
          <a:p>
            <a:r>
              <a:rPr lang="fa-IR" dirty="0" smtClean="0">
                <a:solidFill>
                  <a:schemeClr val="bg1"/>
                </a:solidFill>
              </a:rPr>
              <a:t>نهادهاي سياسي و•</a:t>
            </a:r>
          </a:p>
          <a:p>
            <a:r>
              <a:rPr lang="fa-IR" dirty="0" smtClean="0">
                <a:solidFill>
                  <a:schemeClr val="bg1"/>
                </a:solidFill>
              </a:rPr>
              <a:t>حقوقي</a:t>
            </a:r>
          </a:p>
          <a:p>
            <a:r>
              <a:rPr lang="fa-IR" dirty="0" smtClean="0">
                <a:solidFill>
                  <a:schemeClr val="bg1"/>
                </a:solidFill>
              </a:rPr>
              <a:t>( دستگاههاي اجرايي،</a:t>
            </a:r>
          </a:p>
          <a:p>
            <a:r>
              <a:rPr lang="fa-IR" dirty="0" smtClean="0">
                <a:solidFill>
                  <a:schemeClr val="bg1"/>
                </a:solidFill>
              </a:rPr>
              <a:t>قانونگذاري، قضايي،</a:t>
            </a:r>
          </a:p>
          <a:p>
            <a:r>
              <a:rPr lang="fa-IR" dirty="0" smtClean="0">
                <a:solidFill>
                  <a:schemeClr val="bg1"/>
                </a:solidFill>
              </a:rPr>
              <a:t>قوانين و مقررات ) </a:t>
            </a:r>
            <a:endParaRPr lang="en-US" dirty="0">
              <a:solidFill>
                <a:schemeClr val="bg1"/>
              </a:solidFill>
            </a:endParaRPr>
          </a:p>
        </p:txBody>
      </p:sp>
      <p:sp>
        <p:nvSpPr>
          <p:cNvPr id="8" name="Rectangle 7"/>
          <p:cNvSpPr/>
          <p:nvPr/>
        </p:nvSpPr>
        <p:spPr>
          <a:xfrm>
            <a:off x="2678906" y="2743935"/>
            <a:ext cx="1676400" cy="1477328"/>
          </a:xfrm>
          <a:prstGeom prst="rect">
            <a:avLst/>
          </a:prstGeom>
        </p:spPr>
        <p:txBody>
          <a:bodyPr wrap="square">
            <a:spAutoFit/>
          </a:bodyPr>
          <a:lstStyle/>
          <a:p>
            <a:r>
              <a:rPr lang="fa-IR" dirty="0" smtClean="0">
                <a:solidFill>
                  <a:schemeClr val="bg1"/>
                </a:solidFill>
              </a:rPr>
              <a:t>عوامل توليد •</a:t>
            </a:r>
          </a:p>
          <a:p>
            <a:r>
              <a:rPr lang="fa-IR" dirty="0" smtClean="0">
                <a:solidFill>
                  <a:schemeClr val="bg1"/>
                </a:solidFill>
              </a:rPr>
              <a:t>( سرمايه فيزيكي</a:t>
            </a:r>
          </a:p>
          <a:p>
            <a:r>
              <a:rPr lang="fa-IR" dirty="0" smtClean="0">
                <a:solidFill>
                  <a:schemeClr val="bg1"/>
                </a:solidFill>
              </a:rPr>
              <a:t>و انساني )</a:t>
            </a:r>
          </a:p>
          <a:p>
            <a:r>
              <a:rPr lang="fa-IR" dirty="0" smtClean="0">
                <a:solidFill>
                  <a:schemeClr val="bg1"/>
                </a:solidFill>
              </a:rPr>
              <a:t>بهره  وري کل</a:t>
            </a:r>
          </a:p>
          <a:p>
            <a:r>
              <a:rPr lang="fa-IR" dirty="0" smtClean="0">
                <a:solidFill>
                  <a:schemeClr val="bg1"/>
                </a:solidFill>
              </a:rPr>
              <a:t>عوامل توليد</a:t>
            </a:r>
            <a:endParaRPr lang="en-US" dirty="0">
              <a:solidFill>
                <a:schemeClr val="bg1"/>
              </a:solidFill>
            </a:endParaRPr>
          </a:p>
        </p:txBody>
      </p:sp>
      <p:sp>
        <p:nvSpPr>
          <p:cNvPr id="9" name="Rectangle 8"/>
          <p:cNvSpPr/>
          <p:nvPr/>
        </p:nvSpPr>
        <p:spPr>
          <a:xfrm>
            <a:off x="767953" y="4831446"/>
            <a:ext cx="1231106" cy="830997"/>
          </a:xfrm>
          <a:prstGeom prst="rect">
            <a:avLst/>
          </a:prstGeom>
        </p:spPr>
        <p:txBody>
          <a:bodyPr wrap="square">
            <a:spAutoFit/>
          </a:bodyPr>
          <a:lstStyle/>
          <a:p>
            <a:r>
              <a:rPr lang="fa-IR" sz="2400" dirty="0" smtClean="0">
                <a:solidFill>
                  <a:schemeClr val="bg1"/>
                </a:solidFill>
              </a:rPr>
              <a:t>توسعه •</a:t>
            </a:r>
          </a:p>
          <a:p>
            <a:r>
              <a:rPr lang="fa-IR" sz="2400" dirty="0" smtClean="0">
                <a:solidFill>
                  <a:schemeClr val="bg1"/>
                </a:solidFill>
              </a:rPr>
              <a:t>اقتصادي</a:t>
            </a:r>
            <a:endParaRPr lang="en-US" sz="2400" dirty="0">
              <a:solidFill>
                <a:schemeClr val="bg1"/>
              </a:solidFill>
            </a:endParaRPr>
          </a:p>
        </p:txBody>
      </p:sp>
      <p:sp>
        <p:nvSpPr>
          <p:cNvPr id="10" name="Left Arrow 9"/>
          <p:cNvSpPr/>
          <p:nvPr/>
        </p:nvSpPr>
        <p:spPr>
          <a:xfrm>
            <a:off x="6577013" y="2057400"/>
            <a:ext cx="357187"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eft Arrow 10"/>
          <p:cNvSpPr/>
          <p:nvPr/>
        </p:nvSpPr>
        <p:spPr>
          <a:xfrm>
            <a:off x="4443413" y="2791869"/>
            <a:ext cx="334457" cy="38154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 Arrow 11"/>
          <p:cNvSpPr/>
          <p:nvPr/>
        </p:nvSpPr>
        <p:spPr>
          <a:xfrm>
            <a:off x="2295958" y="4074680"/>
            <a:ext cx="280987" cy="457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9095" y="3276600"/>
            <a:ext cx="3097213" cy="279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1062362" y="476518"/>
            <a:ext cx="5514651" cy="523220"/>
          </a:xfrm>
          <a:prstGeom prst="rect">
            <a:avLst/>
          </a:prstGeom>
        </p:spPr>
        <p:txBody>
          <a:bodyPr wrap="none">
            <a:spAutoFit/>
          </a:bodyPr>
          <a:lstStyle/>
          <a:p>
            <a:r>
              <a:rPr lang="fa-IR" sz="2800" dirty="0" smtClean="0"/>
              <a:t>سازوکار تاثير متقابل نهادها و توسعه اقتصادي</a:t>
            </a:r>
            <a:endParaRPr lang="en-US" sz="2800" dirty="0"/>
          </a:p>
        </p:txBody>
      </p:sp>
    </p:spTree>
    <p:extLst>
      <p:ext uri="{BB962C8B-B14F-4D97-AF65-F5344CB8AC3E}">
        <p14:creationId xmlns:p14="http://schemas.microsoft.com/office/powerpoint/2010/main" val="27744390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244923765"/>
              </p:ext>
            </p:extLst>
          </p:nvPr>
        </p:nvGraphicFramePr>
        <p:xfrm>
          <a:off x="1981200" y="381000"/>
          <a:ext cx="7162800" cy="6405395"/>
        </p:xfrm>
        <a:graphic>
          <a:graphicData uri="http://schemas.openxmlformats.org/drawingml/2006/table">
            <a:tbl>
              <a:tblPr firstRow="1" bandRow="1">
                <a:tableStyleId>{5C22544A-7EE6-4342-B048-85BDC9FD1C3A}</a:tableStyleId>
              </a:tblPr>
              <a:tblGrid>
                <a:gridCol w="1885628"/>
                <a:gridCol w="5277172"/>
              </a:tblGrid>
              <a:tr h="491183">
                <a:tc>
                  <a:txBody>
                    <a:bodyPr/>
                    <a:lstStyle/>
                    <a:p>
                      <a:r>
                        <a:rPr lang="fa-IR" dirty="0" smtClean="0"/>
                        <a:t>ایران</a:t>
                      </a:r>
                      <a:r>
                        <a:rPr lang="fa-IR" baseline="0" dirty="0" smtClean="0"/>
                        <a:t>                            </a:t>
                      </a:r>
                      <a:endParaRPr lang="en-US" dirty="0"/>
                    </a:p>
                  </a:txBody>
                  <a:tcPr/>
                </a:tc>
                <a:tc>
                  <a:txBody>
                    <a:bodyPr/>
                    <a:lstStyle/>
                    <a:p>
                      <a:pPr algn="r" rtl="1"/>
                      <a:r>
                        <a:rPr lang="fa-IR" dirty="0" smtClean="0"/>
                        <a:t> نام کشور</a:t>
                      </a:r>
                      <a:endParaRPr lang="en-US" dirty="0"/>
                    </a:p>
                  </a:txBody>
                  <a:tcPr/>
                </a:tc>
              </a:tr>
              <a:tr h="315251">
                <a:tc>
                  <a:txBody>
                    <a:bodyPr/>
                    <a:lstStyle/>
                    <a:p>
                      <a:r>
                        <a:rPr lang="fa-IR" dirty="0" smtClean="0"/>
                        <a:t>2.65</a:t>
                      </a:r>
                      <a:endParaRPr lang="en-US" dirty="0"/>
                    </a:p>
                  </a:txBody>
                  <a:tcPr/>
                </a:tc>
                <a:tc>
                  <a:txBody>
                    <a:bodyPr/>
                    <a:lstStyle/>
                    <a:p>
                      <a:pPr algn="r" rtl="1"/>
                      <a:r>
                        <a:rPr lang="fa-IR" dirty="0" smtClean="0"/>
                        <a:t> ميانگين رشد اقتصادي</a:t>
                      </a:r>
                      <a:endParaRPr lang="en-US" dirty="0"/>
                    </a:p>
                  </a:txBody>
                  <a:tcPr/>
                </a:tc>
              </a:tr>
              <a:tr h="315251">
                <a:tc>
                  <a:txBody>
                    <a:bodyPr/>
                    <a:lstStyle/>
                    <a:p>
                      <a:r>
                        <a:rPr lang="fa-IR" dirty="0" smtClean="0"/>
                        <a:t>3027</a:t>
                      </a:r>
                    </a:p>
                  </a:txBody>
                  <a:tcPr/>
                </a:tc>
                <a:tc>
                  <a:txBody>
                    <a:bodyPr/>
                    <a:lstStyle/>
                    <a:p>
                      <a:pPr algn="r" rtl="1"/>
                      <a:r>
                        <a:rPr lang="fa-IR" dirty="0" smtClean="0"/>
                        <a:t>سرانه پايه</a:t>
                      </a:r>
                      <a:r>
                        <a:rPr lang="en-US" dirty="0" smtClean="0"/>
                        <a:t> </a:t>
                      </a:r>
                      <a:r>
                        <a:rPr lang="fa-IR" dirty="0" smtClean="0"/>
                        <a:t> </a:t>
                      </a:r>
                      <a:r>
                        <a:rPr lang="en-US" dirty="0" smtClean="0"/>
                        <a:t>GDP</a:t>
                      </a:r>
                      <a:endParaRPr lang="en-US" dirty="0"/>
                    </a:p>
                  </a:txBody>
                  <a:tcPr/>
                </a:tc>
              </a:tr>
              <a:tr h="502860">
                <a:tc>
                  <a:txBody>
                    <a:bodyPr/>
                    <a:lstStyle/>
                    <a:p>
                      <a:r>
                        <a:rPr lang="fa-IR" dirty="0" smtClean="0"/>
                        <a:t>19.83</a:t>
                      </a:r>
                      <a:endParaRPr lang="en-US" dirty="0"/>
                    </a:p>
                  </a:txBody>
                  <a:tcPr/>
                </a:tc>
                <a:tc>
                  <a:txBody>
                    <a:bodyPr/>
                    <a:lstStyle/>
                    <a:p>
                      <a:pPr algn="l" rtl="0"/>
                      <a:r>
                        <a:rPr lang="fa-IR" dirty="0" smtClean="0"/>
                        <a:t>٢٠٠١  تا ١٩٨٠ </a:t>
                      </a:r>
                      <a:r>
                        <a:rPr lang="fa-IR" baseline="0" dirty="0" smtClean="0"/>
                        <a:t>       </a:t>
                      </a:r>
                      <a:r>
                        <a:rPr lang="fa-IR" dirty="0" smtClean="0"/>
                        <a:t> </a:t>
                      </a:r>
                      <a:r>
                        <a:rPr lang="en-US" dirty="0" smtClean="0"/>
                        <a:t> </a:t>
                      </a:r>
                      <a:r>
                        <a:rPr lang="fa-IR" dirty="0" smtClean="0"/>
                        <a:t>میانگین</a:t>
                      </a:r>
                      <a:r>
                        <a:rPr lang="fa-IR" baseline="0" dirty="0" smtClean="0"/>
                        <a:t> نرخ  سرمایه گذاری</a:t>
                      </a:r>
                      <a:endParaRPr lang="en-US" dirty="0"/>
                    </a:p>
                  </a:txBody>
                  <a:tcPr/>
                </a:tc>
              </a:tr>
              <a:tr h="315251">
                <a:tc>
                  <a:txBody>
                    <a:bodyPr/>
                    <a:lstStyle/>
                    <a:p>
                      <a:r>
                        <a:rPr lang="fa-IR" dirty="0" smtClean="0"/>
                        <a:t>88.30</a:t>
                      </a:r>
                      <a:endParaRPr lang="en-US" dirty="0"/>
                    </a:p>
                  </a:txBody>
                  <a:tcPr/>
                </a:tc>
                <a:tc>
                  <a:txBody>
                    <a:bodyPr/>
                    <a:lstStyle/>
                    <a:p>
                      <a:pPr algn="r" rtl="1"/>
                      <a:r>
                        <a:rPr lang="fa-IR" dirty="0" smtClean="0"/>
                        <a:t>  رشد شاخص آموزش</a:t>
                      </a:r>
                      <a:endParaRPr lang="en-US" dirty="0"/>
                    </a:p>
                  </a:txBody>
                  <a:tcPr/>
                </a:tc>
              </a:tr>
              <a:tr h="502860">
                <a:tc>
                  <a:txBody>
                    <a:bodyPr/>
                    <a:lstStyle/>
                    <a:p>
                      <a:r>
                        <a:rPr lang="fa-IR" dirty="0" smtClean="0"/>
                        <a:t>0.7</a:t>
                      </a:r>
                      <a:endParaRPr lang="en-US" dirty="0"/>
                    </a:p>
                  </a:txBody>
                  <a:tcPr/>
                </a:tc>
                <a:tc>
                  <a:txBody>
                    <a:bodyPr/>
                    <a:lstStyle/>
                    <a:p>
                      <a:pPr algn="r" rtl="1"/>
                      <a:r>
                        <a:rPr lang="fa-IR" dirty="0" smtClean="0"/>
                        <a:t>وابستگي جمعيتی                                            </a:t>
                      </a:r>
                      <a:endParaRPr lang="en-US" dirty="0"/>
                    </a:p>
                  </a:txBody>
                  <a:tcPr/>
                </a:tc>
              </a:tr>
              <a:tr h="502860">
                <a:tc>
                  <a:txBody>
                    <a:bodyPr/>
                    <a:lstStyle/>
                    <a:p>
                      <a:pPr algn="l" rtl="0"/>
                      <a:r>
                        <a:rPr lang="fa-IR" dirty="0" smtClean="0"/>
                        <a:t>0.50-</a:t>
                      </a:r>
                      <a:endParaRPr lang="en-US" dirty="0"/>
                    </a:p>
                  </a:txBody>
                  <a:tcPr/>
                </a:tc>
                <a:tc>
                  <a:txBody>
                    <a:bodyPr/>
                    <a:lstStyle/>
                    <a:p>
                      <a:pPr algn="r" rtl="1"/>
                      <a:r>
                        <a:rPr lang="fa-IR" dirty="0" smtClean="0"/>
                        <a:t>ميانگين شاخص ثبات سياسی   (میانگین بین 2.5- و 2.5 است)</a:t>
                      </a:r>
                    </a:p>
                    <a:p>
                      <a:pPr algn="r" rtl="1"/>
                      <a:r>
                        <a:rPr lang="fa-IR" dirty="0" smtClean="0"/>
                        <a:t>                        </a:t>
                      </a:r>
                      <a:endParaRPr lang="en-US" dirty="0"/>
                    </a:p>
                  </a:txBody>
                  <a:tcPr/>
                </a:tc>
              </a:tr>
              <a:tr h="491183">
                <a:tc>
                  <a:txBody>
                    <a:bodyPr/>
                    <a:lstStyle/>
                    <a:p>
                      <a:r>
                        <a:rPr lang="fa-IR" dirty="0" smtClean="0"/>
                        <a:t>0.38-</a:t>
                      </a:r>
                      <a:endParaRPr lang="en-US" dirty="0"/>
                    </a:p>
                  </a:txBody>
                  <a:tcPr/>
                </a:tc>
                <a:tc>
                  <a:txBody>
                    <a:bodyPr/>
                    <a:lstStyle/>
                    <a:p>
                      <a:pPr algn="r" rtl="1"/>
                      <a:r>
                        <a:rPr lang="fa-IR" dirty="0" smtClean="0"/>
                        <a:t>ميانگين شاخص کارايي دولت   (میانگین بین 2.5- و 2.5 است)</a:t>
                      </a:r>
                    </a:p>
                    <a:p>
                      <a:pPr algn="r" rtl="1"/>
                      <a:endParaRPr lang="en-US" dirty="0"/>
                    </a:p>
                  </a:txBody>
                  <a:tcPr/>
                </a:tc>
              </a:tr>
              <a:tr h="644795">
                <a:tc>
                  <a:txBody>
                    <a:bodyPr/>
                    <a:lstStyle/>
                    <a:p>
                      <a:r>
                        <a:rPr lang="fa-IR" dirty="0" smtClean="0"/>
                        <a:t>0.68-</a:t>
                      </a:r>
                      <a:endParaRPr lang="en-US" dirty="0"/>
                    </a:p>
                  </a:txBody>
                  <a:tcPr/>
                </a:tc>
                <a:tc>
                  <a:txBody>
                    <a:bodyPr/>
                    <a:lstStyle/>
                    <a:p>
                      <a:pPr algn="r" rtl="1"/>
                      <a:r>
                        <a:rPr lang="fa-IR" dirty="0" smtClean="0"/>
                        <a:t>ميانگين شاخص حاکميت قانون(میانگین</a:t>
                      </a:r>
                      <a:r>
                        <a:rPr lang="fa-IR" baseline="0" dirty="0" smtClean="0"/>
                        <a:t> بین 2.5- و 2.5 است)</a:t>
                      </a:r>
                      <a:endParaRPr lang="en-US" dirty="0"/>
                    </a:p>
                  </a:txBody>
                  <a:tcPr/>
                </a:tc>
              </a:tr>
              <a:tr h="315251">
                <a:tc>
                  <a:txBody>
                    <a:bodyPr/>
                    <a:lstStyle/>
                    <a:p>
                      <a:r>
                        <a:rPr lang="fa-IR" dirty="0" smtClean="0"/>
                        <a:t>0.61-</a:t>
                      </a:r>
                      <a:endParaRPr lang="en-US" dirty="0"/>
                    </a:p>
                  </a:txBody>
                  <a:tcPr/>
                </a:tc>
                <a:tc>
                  <a:txBody>
                    <a:bodyPr/>
                    <a:lstStyle/>
                    <a:p>
                      <a:pPr algn="r" rtl="1"/>
                      <a:r>
                        <a:rPr lang="fa-IR" dirty="0" smtClean="0"/>
                        <a:t>ميانگين شاخص کنترل فساد </a:t>
                      </a:r>
                      <a:endParaRPr lang="en-US" dirty="0"/>
                    </a:p>
                  </a:txBody>
                  <a:tcPr/>
                </a:tc>
              </a:tr>
              <a:tr h="315251">
                <a:tc>
                  <a:txBody>
                    <a:bodyPr/>
                    <a:lstStyle/>
                    <a:p>
                      <a:r>
                        <a:rPr lang="fa-IR" dirty="0" smtClean="0"/>
                        <a:t>0.64-</a:t>
                      </a:r>
                      <a:endParaRPr lang="en-US" dirty="0"/>
                    </a:p>
                  </a:txBody>
                  <a:tcPr/>
                </a:tc>
                <a:tc>
                  <a:txBody>
                    <a:bodyPr/>
                    <a:lstStyle/>
                    <a:p>
                      <a:pPr algn="r" rtl="1"/>
                      <a:r>
                        <a:rPr lang="fa-IR" dirty="0" smtClean="0"/>
                        <a:t>ميانگين شاخص کیفیت</a:t>
                      </a:r>
                      <a:r>
                        <a:rPr lang="fa-IR" baseline="0" dirty="0" smtClean="0"/>
                        <a:t> قوانین </a:t>
                      </a:r>
                      <a:endParaRPr lang="en-US" dirty="0"/>
                    </a:p>
                  </a:txBody>
                  <a:tcPr/>
                </a:tc>
              </a:tr>
              <a:tr h="502860">
                <a:tc>
                  <a:txBody>
                    <a:bodyPr/>
                    <a:lstStyle/>
                    <a:p>
                      <a:r>
                        <a:rPr lang="fa-IR" dirty="0" smtClean="0"/>
                        <a:t>5.90</a:t>
                      </a:r>
                      <a:endParaRPr lang="en-US" dirty="0"/>
                    </a:p>
                  </a:txBody>
                  <a:tcPr/>
                </a:tc>
                <a:tc>
                  <a:txBody>
                    <a:bodyPr/>
                    <a:lstStyle/>
                    <a:p>
                      <a:pPr algn="r" rtl="1"/>
                      <a:r>
                        <a:rPr lang="fa-IR" dirty="0" smtClean="0"/>
                        <a:t>شاخص ساختار حقوقی و امنیت حقوق مالکیت</a:t>
                      </a:r>
                      <a:r>
                        <a:rPr lang="fa-IR" baseline="0" dirty="0" smtClean="0"/>
                        <a:t>  (میانگین بین 1تا 10 )      </a:t>
                      </a:r>
                      <a:endParaRPr lang="en-US" dirty="0"/>
                    </a:p>
                  </a:txBody>
                  <a:tcPr/>
                </a:tc>
              </a:tr>
              <a:tr h="315251">
                <a:tc>
                  <a:txBody>
                    <a:bodyPr/>
                    <a:lstStyle/>
                    <a:p>
                      <a:r>
                        <a:rPr lang="fa-IR" dirty="0" smtClean="0"/>
                        <a:t>3</a:t>
                      </a:r>
                      <a:endParaRPr lang="en-US" dirty="0"/>
                    </a:p>
                  </a:txBody>
                  <a:tcPr/>
                </a:tc>
                <a:tc>
                  <a:txBody>
                    <a:bodyPr/>
                    <a:lstStyle/>
                    <a:p>
                      <a:pPr algn="r" rtl="1"/>
                      <a:r>
                        <a:rPr lang="fa-IR" dirty="0" smtClean="0"/>
                        <a:t>شاخص فساد</a:t>
                      </a:r>
                      <a:r>
                        <a:rPr lang="en-US" dirty="0" smtClean="0"/>
                        <a:t>(</a:t>
                      </a:r>
                      <a:r>
                        <a:rPr lang="en-US" dirty="0" err="1" smtClean="0"/>
                        <a:t>cpi</a:t>
                      </a:r>
                      <a:r>
                        <a:rPr lang="en-US" dirty="0" smtClean="0"/>
                        <a:t>)</a:t>
                      </a:r>
                      <a:endParaRPr lang="en-US" dirty="0"/>
                    </a:p>
                  </a:txBody>
                  <a:tcPr/>
                </a:tc>
              </a:tr>
            </a:tbl>
          </a:graphicData>
        </a:graphic>
      </p:graphicFrame>
    </p:spTree>
    <p:extLst>
      <p:ext uri="{BB962C8B-B14F-4D97-AF65-F5344CB8AC3E}">
        <p14:creationId xmlns:p14="http://schemas.microsoft.com/office/powerpoint/2010/main" val="1925287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Autofit/>
          </a:bodyPr>
          <a:lstStyle/>
          <a:p>
            <a:r>
              <a:rPr lang="fa-IR" sz="2000" dirty="0" smtClean="0"/>
              <a:t>نتیجه گیری :</a:t>
            </a:r>
            <a:br>
              <a:rPr lang="fa-IR" sz="2000" dirty="0" smtClean="0"/>
            </a:br>
            <a:r>
              <a:rPr lang="fa-IR" sz="2000" dirty="0" smtClean="0"/>
              <a:t> عملکرد نهادهاي سياسي و حقوقي شامل نظـام اجرايـي،</a:t>
            </a:r>
            <a:br>
              <a:rPr lang="fa-IR" sz="2000" dirty="0" smtClean="0"/>
            </a:br>
            <a:r>
              <a:rPr lang="fa-IR" sz="2000" dirty="0" smtClean="0"/>
              <a:t>قانونگذاري و قضايي و همچنين مجموعه قوانين و مقررات، از طريق ايجاد ثبـات سياسـي و</a:t>
            </a:r>
            <a:br>
              <a:rPr lang="fa-IR" sz="2000" dirty="0" smtClean="0"/>
            </a:br>
            <a:r>
              <a:rPr lang="fa-IR" sz="2000" dirty="0" smtClean="0"/>
              <a:t>اقتصادي، تصريح و تضمين حقـوق مالكيـت، ارتقـاي كـارايي قـوانين و مقـررات، برقـراري</a:t>
            </a:r>
            <a:br>
              <a:rPr lang="fa-IR" sz="2000" dirty="0" smtClean="0"/>
            </a:br>
            <a:r>
              <a:rPr lang="fa-IR" sz="2000" dirty="0" smtClean="0"/>
              <a:t>حاكميت قانون و كاهش انحراف از توليد ميتواند بر ميزان انباشت «عوامل توليد»و همچنين</a:t>
            </a:r>
            <a:br>
              <a:rPr lang="fa-IR" sz="2000" dirty="0" smtClean="0"/>
            </a:br>
            <a:r>
              <a:rPr lang="fa-IR" sz="2000" dirty="0" smtClean="0"/>
              <a:t>«بهرهوري کل عوامل»و در نتيجه بر «درآمد ملّي»تاثير بگذارد.</a:t>
            </a:r>
            <a:br>
              <a:rPr lang="fa-IR" sz="2000" dirty="0" smtClean="0"/>
            </a:br>
            <a:r>
              <a:rPr lang="fa-IR" sz="2000" dirty="0" smtClean="0"/>
              <a:t>به منظور بررسـي تجربـي تـاثير عملکـرد نهادهـا بـر رشـد اقتـصادي بلندمـدت در</a:t>
            </a:r>
            <a:br>
              <a:rPr lang="fa-IR" sz="2000" dirty="0" smtClean="0"/>
            </a:br>
            <a:r>
              <a:rPr lang="fa-IR" sz="2000" dirty="0" smtClean="0"/>
              <a:t>کشورهاي در حال توسعه، مجموعـهاي از شاخـصهاي معتبـر در زمينـه عملکـرد نهادهـاي</a:t>
            </a:r>
            <a:br>
              <a:rPr lang="fa-IR" sz="2000" dirty="0" smtClean="0"/>
            </a:br>
            <a:r>
              <a:rPr lang="fa-IR" sz="2000" dirty="0" smtClean="0"/>
              <a:t>سياسي و حقوقي گردآوري شده و در الگوهاي رشد مورد استفاده قرار گرفته است. بر اساس</a:t>
            </a:r>
            <a:br>
              <a:rPr lang="fa-IR" sz="2000" dirty="0" smtClean="0"/>
            </a:br>
            <a:r>
              <a:rPr lang="fa-IR" sz="2000" dirty="0" smtClean="0"/>
              <a:t>نتايج برآورد الگوها ارتباط مستقيم و معنيداري بين شاخصهاي «ثبات سياسـي»، «کـارايي</a:t>
            </a:r>
            <a:br>
              <a:rPr lang="fa-IR" sz="2000" dirty="0" smtClean="0"/>
            </a:br>
            <a:r>
              <a:rPr lang="fa-IR" sz="2000" dirty="0" smtClean="0"/>
              <a:t>دولت»، «حاکميت دولت»، «کنترل فساد»، «کيفيت قوانين»، «سـاختار حقـوقي و امنيـت</a:t>
            </a:r>
            <a:br>
              <a:rPr lang="fa-IR" sz="2000" dirty="0" smtClean="0"/>
            </a:br>
            <a:r>
              <a:rPr lang="fa-IR" sz="2000" dirty="0" smtClean="0"/>
              <a:t>حقوق مالکيت»و «فساد»وجود دارد.</a:t>
            </a:r>
            <a:br>
              <a:rPr lang="fa-IR" sz="2000" dirty="0" smtClean="0"/>
            </a:br>
            <a:r>
              <a:rPr lang="fa-IR" sz="2000" dirty="0" smtClean="0"/>
              <a:t>بررسي تجربه کشورهاي مختلف در طي دهههاي اخير نشان مي دهـد عـواملي نظيـر</a:t>
            </a:r>
            <a:br>
              <a:rPr lang="fa-IR" sz="2000" dirty="0" smtClean="0"/>
            </a:br>
            <a:r>
              <a:rPr lang="fa-IR" sz="2000" dirty="0" smtClean="0"/>
              <a:t>وجود بيثباتي و ناامنيهاي اقتصادي و اجتماعي، وجود کشمکشهـاي داخلـي و تـنشهـاي</a:t>
            </a:r>
            <a:br>
              <a:rPr lang="fa-IR" sz="2000" dirty="0" smtClean="0"/>
            </a:br>
            <a:r>
              <a:rPr lang="fa-IR" sz="2000" dirty="0" smtClean="0"/>
              <a:t>بينالمللي، ناکارامدي نظام قضايي و گسترش فـساد در نظـام اداري و اقتـصادي کـشورها،</a:t>
            </a:r>
            <a:br>
              <a:rPr lang="fa-IR" sz="2000" dirty="0" smtClean="0"/>
            </a:br>
            <a:r>
              <a:rPr lang="fa-IR" sz="2000" dirty="0" smtClean="0"/>
              <a:t>موجب افزايش هزينههاي مبادلاتي، افزايش ريسک سرمايهگذاري و کـاهش انگيـزه بـراي</a:t>
            </a:r>
            <a:br>
              <a:rPr lang="fa-IR" sz="2000" dirty="0" smtClean="0"/>
            </a:br>
            <a:r>
              <a:rPr lang="fa-IR" sz="2000" dirty="0" smtClean="0"/>
              <a:t>فعاليتهاي مولّد شده که پيامد آن کاهش انباشت عوامل توليد و کاهش بهره وري و در نتيجه</a:t>
            </a:r>
            <a:br>
              <a:rPr lang="fa-IR" sz="2000" dirty="0" smtClean="0"/>
            </a:br>
            <a:r>
              <a:rPr lang="fa-IR" sz="2000" dirty="0" smtClean="0"/>
              <a:t>رکود در روند توسعه اقتصادي ميباشد.</a:t>
            </a:r>
            <a:br>
              <a:rPr lang="fa-IR" sz="2000" dirty="0" smtClean="0"/>
            </a:br>
            <a:endParaRPr lang="en-US" sz="2000" dirty="0"/>
          </a:p>
        </p:txBody>
      </p:sp>
    </p:spTree>
    <p:extLst>
      <p:ext uri="{BB962C8B-B14F-4D97-AF65-F5344CB8AC3E}">
        <p14:creationId xmlns:p14="http://schemas.microsoft.com/office/powerpoint/2010/main" val="42375773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1764</TotalTime>
  <Words>918</Words>
  <Application>Microsoft Office PowerPoint</Application>
  <PresentationFormat>On-screen Show (4:3)</PresentationFormat>
  <Paragraphs>82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اقتصاد سیاسی  (نقش نهاد های سیاسی درتوسعه)</vt:lpstr>
      <vt:lpstr>PowerPoint Presentation</vt:lpstr>
      <vt:lpstr>عوامل نهادي نظير قوانين اقتصادي، سياستهاي دولت، نظامهاي حقـوقي و غيـره شكل دهنده محيطهاي اقتصادي براي توليد و تجارت هستند. اگر ساختار يـك اقتـصاد، سرمايه گذاري و توليد را تشويق كنـد موجبـات توسـعه و پيـشرفت اقتـصادي را فـراهم می كند. اگر كارآفرينان نتوانند نسبت به دريافت بازده سرمايه گذاري خود مطمئن باشـند، سرمايه گذاري نخواهند كرد. </vt:lpstr>
      <vt:lpstr>PowerPoint Presentation</vt:lpstr>
      <vt:lpstr>PowerPoint Presentation</vt:lpstr>
      <vt:lpstr>PowerPoint Presentation</vt:lpstr>
      <vt:lpstr>PowerPoint Presentation</vt:lpstr>
      <vt:lpstr>PowerPoint Presentation</vt:lpstr>
      <vt:lpstr>نتیجه گیری :  عملکرد نهادهاي سياسي و حقوقي شامل نظـام اجرايـي، قانونگذاري و قضايي و همچنين مجموعه قوانين و مقررات، از طريق ايجاد ثبـات سياسـي و اقتصادي، تصريح و تضمين حقـوق مالكيـت، ارتقـاي كـارايي قـوانين و مقـررات، برقـراري حاكميت قانون و كاهش انحراف از توليد ميتواند بر ميزان انباشت «عوامل توليد»و همچنين «بهرهوري کل عوامل»و در نتيجه بر «درآمد ملّي»تاثير بگذارد. به منظور بررسـي تجربـي تـاثير عملکـرد نهادهـا بـر رشـد اقتـصادي بلندمـدت در کشورهاي در حال توسعه، مجموعـهاي از شاخـصهاي معتبـر در زمينـه عملکـرد نهادهـاي سياسي و حقوقي گردآوري شده و در الگوهاي رشد مورد استفاده قرار گرفته است. بر اساس نتايج برآورد الگوها ارتباط مستقيم و معنيداري بين شاخصهاي «ثبات سياسـي»، «کـارايي دولت»، «حاکميت دولت»، «کنترل فساد»، «کيفيت قوانين»، «سـاختار حقـوقي و امنيـت حقوق مالکيت»و «فساد»وجود دارد. بررسي تجربه کشورهاي مختلف در طي دهههاي اخير نشان مي دهـد عـواملي نظيـر وجود بيثباتي و ناامنيهاي اقتصادي و اجتماعي، وجود کشمکشهـاي داخلـي و تـنشهـاي بينالمللي، ناکارامدي نظام قضايي و گسترش فـساد در نظـام اداري و اقتـصادي کـشورها، موجب افزايش هزينههاي مبادلاتي، افزايش ريسک سرمايهگذاري و کـاهش انگيـزه بـراي فعاليتهاي مولّد شده که پيامد آن کاهش انباشت عوامل توليد و کاهش بهره وري و در نتيجه رکود در روند توسعه اقتصادي ميباشد. </vt:lpstr>
      <vt:lpstr>لذا براساس يافته هاي نظري و تجربي اين تحقيق، پيشنهاد مـيشـود بـه منظـور فراهم کردن بستر مناسب براي سرمايهگذاري و فعاليتهاي مولّد و دسـتيابي بـه رشـد  توسعه اقتصادي در کشورهاي درحال توسعه، اصلاح ساختاري و ارتقاي کيفيت و کارايي نهادهاي سياسي و حقوقي در اولويت سياستگزاري و برنامهريزي کلان قـرار گيـرد. اهـم اين اصلاحات شامل ايجاد ثبات و پايداري سياسي و اقتصادي، تسهيل ضـوابط و حـذف مقررات زايد مربوط بـه توليـد و تجـارت، افـزايش کـارايي قـوانين و مقـررات، برقـراری حاکميت قانون، فراهم کردن امنيت لازم براي سرمايه گذاری، تصريح و تـضمين حقـوق مالکيت و همچنين ايجاد فضايي سالم، شفاف و رقابتي در اقتصاد ميباشد.</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اقتصاد سیاسی  (نقش سیاست در اقصاد ایران)</dc:title>
  <dc:creator>dell</dc:creator>
  <cp:lastModifiedBy>dell</cp:lastModifiedBy>
  <cp:revision>23</cp:revision>
  <dcterms:created xsi:type="dcterms:W3CDTF">2020-10-18T10:16:18Z</dcterms:created>
  <dcterms:modified xsi:type="dcterms:W3CDTF">2020-10-26T07:47:39Z</dcterms:modified>
</cp:coreProperties>
</file>