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3" r:id="rId2"/>
  </p:sldMasterIdLst>
  <p:notesMasterIdLst>
    <p:notesMasterId r:id="rId31"/>
  </p:notesMasterIdLst>
  <p:sldIdLst>
    <p:sldId id="256" r:id="rId3"/>
    <p:sldId id="258" r:id="rId4"/>
    <p:sldId id="259" r:id="rId5"/>
    <p:sldId id="260" r:id="rId6"/>
    <p:sldId id="261" r:id="rId7"/>
    <p:sldId id="262" r:id="rId8"/>
    <p:sldId id="263" r:id="rId9"/>
    <p:sldId id="264" r:id="rId10"/>
    <p:sldId id="267" r:id="rId11"/>
    <p:sldId id="266" r:id="rId12"/>
    <p:sldId id="265"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242"/>
    <a:srgbClr val="F09415"/>
    <a:srgbClr val="323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D:\PARMIDA\uni\&#1575;&#1602;&#1578;&#1589;&#1575;&#1583;\&#1575;&#1740;&#1585;&#1575;&#1606;\New%20folder\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dirty="0">
                <a:latin typeface="Adobe Arabic" panose="02040503050201020203" pitchFamily="18" charset="-78"/>
                <a:cs typeface="Adobe Arabic" panose="02040503050201020203" pitchFamily="18" charset="-78"/>
              </a:rPr>
              <a:t>جمعیت دانش آموزان</a:t>
            </a:r>
          </a:p>
          <a:p>
            <a:pPr>
              <a:defRPr/>
            </a:pPr>
            <a:r>
              <a:rPr lang="fa-IR" dirty="0">
                <a:latin typeface="Adobe Arabic" panose="02040503050201020203" pitchFamily="18" charset="-78"/>
                <a:cs typeface="Adobe Arabic" panose="02040503050201020203" pitchFamily="18" charset="-78"/>
              </a:rPr>
              <a:t> از سال 1357 تا سال 1392</a:t>
            </a:r>
          </a:p>
          <a:p>
            <a:pPr>
              <a:defRPr/>
            </a:pPr>
            <a:endParaRPr lang="fa-IR"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6813720897805171E-2"/>
          <c:y val="0.10410414799844935"/>
          <c:w val="0.92294999193875193"/>
          <c:h val="0.83155547173369793"/>
        </c:manualLayout>
      </c:layout>
      <c:lineChart>
        <c:grouping val="stacked"/>
        <c:varyColors val="0"/>
        <c:dLbls>
          <c:showLegendKey val="0"/>
          <c:showVal val="0"/>
          <c:showCatName val="0"/>
          <c:showSerName val="0"/>
          <c:showPercent val="0"/>
          <c:showBubbleSize val="0"/>
        </c:dLbls>
        <c:marker val="1"/>
        <c:smooth val="0"/>
        <c:axId val="1539924592"/>
        <c:axId val="1539925136"/>
        <c:extLst>
          <c:ext xmlns:c15="http://schemas.microsoft.com/office/drawing/2012/chart" uri="{02D57815-91ED-43cb-92C2-25804820EDAC}">
            <c15:filteredLineSeries>
              <c15:ser>
                <c:idx val="0"/>
                <c:order val="0"/>
                <c:tx>
                  <c:v>تعداد دانش آموزان پسر</c:v>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extLst>
                      <c:ext uri="{02D57815-91ED-43cb-92C2-25804820EDAC}">
                        <c15:formulaRef>
                          <c15:sqref>Sheet1!$G$3:$G$38</c15:sqref>
                        </c15:formulaRef>
                      </c:ext>
                    </c:extLst>
                    <c:strCache>
                      <c:ptCount val="36"/>
                      <c:pt idx="0">
                        <c:v>1356-1357</c:v>
                      </c:pt>
                      <c:pt idx="1">
                        <c:v>1357-1358</c:v>
                      </c:pt>
                      <c:pt idx="2">
                        <c:v>1358-1359</c:v>
                      </c:pt>
                      <c:pt idx="3">
                        <c:v>1359-1360</c:v>
                      </c:pt>
                      <c:pt idx="4">
                        <c:v>1360-1361</c:v>
                      </c:pt>
                      <c:pt idx="5">
                        <c:v>1361-1362</c:v>
                      </c:pt>
                      <c:pt idx="6">
                        <c:v>1362-1363</c:v>
                      </c:pt>
                      <c:pt idx="7">
                        <c:v>1363-1364</c:v>
                      </c:pt>
                      <c:pt idx="8">
                        <c:v>1364-1365</c:v>
                      </c:pt>
                      <c:pt idx="9">
                        <c:v>1365-1366</c:v>
                      </c:pt>
                      <c:pt idx="10">
                        <c:v>1366-1367</c:v>
                      </c:pt>
                      <c:pt idx="11">
                        <c:v>1367-1368</c:v>
                      </c:pt>
                      <c:pt idx="12">
                        <c:v>1368-1369</c:v>
                      </c:pt>
                      <c:pt idx="13">
                        <c:v>1369-1370</c:v>
                      </c:pt>
                      <c:pt idx="14">
                        <c:v>1370-1371</c:v>
                      </c:pt>
                      <c:pt idx="15">
                        <c:v>1371-1372</c:v>
                      </c:pt>
                      <c:pt idx="16">
                        <c:v>1372-1373</c:v>
                      </c:pt>
                      <c:pt idx="17">
                        <c:v>1373-1374</c:v>
                      </c:pt>
                      <c:pt idx="18">
                        <c:v>1374-1375</c:v>
                      </c:pt>
                      <c:pt idx="19">
                        <c:v>1375-1376</c:v>
                      </c:pt>
                      <c:pt idx="20">
                        <c:v>1376-1377</c:v>
                      </c:pt>
                      <c:pt idx="21">
                        <c:v>1377-1378</c:v>
                      </c:pt>
                      <c:pt idx="22">
                        <c:v>1378-1379</c:v>
                      </c:pt>
                      <c:pt idx="23">
                        <c:v>1379-1380</c:v>
                      </c:pt>
                      <c:pt idx="24">
                        <c:v>1380-1381</c:v>
                      </c:pt>
                      <c:pt idx="25">
                        <c:v>1381-1382</c:v>
                      </c:pt>
                      <c:pt idx="26">
                        <c:v>1382-1383</c:v>
                      </c:pt>
                      <c:pt idx="27">
                        <c:v>1383-1384</c:v>
                      </c:pt>
                      <c:pt idx="28">
                        <c:v>1384-1385</c:v>
                      </c:pt>
                      <c:pt idx="29">
                        <c:v>1385-1386</c:v>
                      </c:pt>
                      <c:pt idx="30">
                        <c:v>1386-1387</c:v>
                      </c:pt>
                      <c:pt idx="31">
                        <c:v>1387-1388</c:v>
                      </c:pt>
                      <c:pt idx="32">
                        <c:v>1388-1389</c:v>
                      </c:pt>
                      <c:pt idx="33">
                        <c:v>1389-1390</c:v>
                      </c:pt>
                      <c:pt idx="34">
                        <c:v>1390-1391</c:v>
                      </c:pt>
                      <c:pt idx="35">
                        <c:v>1391-1392</c:v>
                      </c:pt>
                    </c:strCache>
                  </c:strRef>
                </c:cat>
                <c:val>
                  <c:numRef>
                    <c:extLst>
                      <c:ext uri="{02D57815-91ED-43cb-92C2-25804820EDAC}">
                        <c15:formulaRef>
                          <c15:sqref>Sheet1!$D$3:$D$37</c15:sqref>
                        </c15:formulaRef>
                      </c:ext>
                    </c:extLst>
                    <c:numCache>
                      <c:formatCode>General</c:formatCode>
                      <c:ptCount val="35"/>
                      <c:pt idx="0">
                        <c:v>3.9936342923982321E-2</c:v>
                      </c:pt>
                      <c:pt idx="1">
                        <c:v>0.1132588736534734</c:v>
                      </c:pt>
                      <c:pt idx="2">
                        <c:v>-6.9094242494456198E-2</c:v>
                      </c:pt>
                      <c:pt idx="3">
                        <c:v>7.2280149629388959E-2</c:v>
                      </c:pt>
                      <c:pt idx="4">
                        <c:v>2.2051690198366513E-2</c:v>
                      </c:pt>
                      <c:pt idx="5">
                        <c:v>4.8357615101861824E-2</c:v>
                      </c:pt>
                      <c:pt idx="6">
                        <c:v>4.6722547193735885E-2</c:v>
                      </c:pt>
                      <c:pt idx="7">
                        <c:v>7.5791571503407776E-2</c:v>
                      </c:pt>
                      <c:pt idx="8">
                        <c:v>6.0138984643890142E-2</c:v>
                      </c:pt>
                      <c:pt idx="9">
                        <c:v>6.5188360370184134E-2</c:v>
                      </c:pt>
                      <c:pt idx="10">
                        <c:v>7.5220302401564479E-2</c:v>
                      </c:pt>
                      <c:pt idx="11">
                        <c:v>6.567571576506076E-2</c:v>
                      </c:pt>
                      <c:pt idx="12">
                        <c:v>5.6255137485920086E-2</c:v>
                      </c:pt>
                      <c:pt idx="13">
                        <c:v>5.9133185538650289E-2</c:v>
                      </c:pt>
                      <c:pt idx="14">
                        <c:v>4.8602239960260342E-2</c:v>
                      </c:pt>
                      <c:pt idx="15">
                        <c:v>2.6006791785984223E-2</c:v>
                      </c:pt>
                      <c:pt idx="16">
                        <c:v>1.9465700006917063E-2</c:v>
                      </c:pt>
                      <c:pt idx="17">
                        <c:v>7.5936757957997944E-3</c:v>
                      </c:pt>
                      <c:pt idx="18">
                        <c:v>1.5067632105085176E-2</c:v>
                      </c:pt>
                      <c:pt idx="19">
                        <c:v>-3.9651015504663422E-3</c:v>
                      </c:pt>
                      <c:pt idx="20">
                        <c:v>-2.6121931276665293E-3</c:v>
                      </c:pt>
                      <c:pt idx="21">
                        <c:v>-2.4010268710586927E-2</c:v>
                      </c:pt>
                      <c:pt idx="22">
                        <c:v>-2.3671710881499261E-2</c:v>
                      </c:pt>
                      <c:pt idx="23">
                        <c:v>-3.5924452884119905E-2</c:v>
                      </c:pt>
                      <c:pt idx="24">
                        <c:v>-4.1887819164069966E-2</c:v>
                      </c:pt>
                      <c:pt idx="25">
                        <c:v>-3.6347186688488353E-2</c:v>
                      </c:pt>
                      <c:pt idx="26">
                        <c:v>-5.0692862153116837E-2</c:v>
                      </c:pt>
                      <c:pt idx="27">
                        <c:v>-2.771094797815199E-2</c:v>
                      </c:pt>
                      <c:pt idx="28">
                        <c:v>-3.1151765682105516E-2</c:v>
                      </c:pt>
                      <c:pt idx="29">
                        <c:v>-3.6157186089415441E-2</c:v>
                      </c:pt>
                      <c:pt idx="30">
                        <c:v>-2.9824887665522354E-2</c:v>
                      </c:pt>
                      <c:pt idx="31">
                        <c:v>-3.6763327793111707E-2</c:v>
                      </c:pt>
                      <c:pt idx="32">
                        <c:v>-1.7812467688843391E-2</c:v>
                      </c:pt>
                      <c:pt idx="33">
                        <c:v>-8.0204869172610118E-4</c:v>
                      </c:pt>
                      <c:pt idx="34">
                        <c:v>3.3633873560837572E-2</c:v>
                      </c:pt>
                    </c:numCache>
                  </c:numRef>
                </c:val>
                <c:smooth val="0"/>
              </c15:ser>
            </c15:filteredLineSeries>
            <c15:filteredLineSeries>
              <c15:ser>
                <c:idx val="1"/>
                <c:order val="1"/>
                <c:tx>
                  <c:v>تعداد دانش آموزان دختر</c:v>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Sheet1!$G$3:$G$38</c15:sqref>
                        </c15:formulaRef>
                      </c:ext>
                    </c:extLst>
                    <c:strCache>
                      <c:ptCount val="36"/>
                      <c:pt idx="0">
                        <c:v>1356-1357</c:v>
                      </c:pt>
                      <c:pt idx="1">
                        <c:v>1357-1358</c:v>
                      </c:pt>
                      <c:pt idx="2">
                        <c:v>1358-1359</c:v>
                      </c:pt>
                      <c:pt idx="3">
                        <c:v>1359-1360</c:v>
                      </c:pt>
                      <c:pt idx="4">
                        <c:v>1360-1361</c:v>
                      </c:pt>
                      <c:pt idx="5">
                        <c:v>1361-1362</c:v>
                      </c:pt>
                      <c:pt idx="6">
                        <c:v>1362-1363</c:v>
                      </c:pt>
                      <c:pt idx="7">
                        <c:v>1363-1364</c:v>
                      </c:pt>
                      <c:pt idx="8">
                        <c:v>1364-1365</c:v>
                      </c:pt>
                      <c:pt idx="9">
                        <c:v>1365-1366</c:v>
                      </c:pt>
                      <c:pt idx="10">
                        <c:v>1366-1367</c:v>
                      </c:pt>
                      <c:pt idx="11">
                        <c:v>1367-1368</c:v>
                      </c:pt>
                      <c:pt idx="12">
                        <c:v>1368-1369</c:v>
                      </c:pt>
                      <c:pt idx="13">
                        <c:v>1369-1370</c:v>
                      </c:pt>
                      <c:pt idx="14">
                        <c:v>1370-1371</c:v>
                      </c:pt>
                      <c:pt idx="15">
                        <c:v>1371-1372</c:v>
                      </c:pt>
                      <c:pt idx="16">
                        <c:v>1372-1373</c:v>
                      </c:pt>
                      <c:pt idx="17">
                        <c:v>1373-1374</c:v>
                      </c:pt>
                      <c:pt idx="18">
                        <c:v>1374-1375</c:v>
                      </c:pt>
                      <c:pt idx="19">
                        <c:v>1375-1376</c:v>
                      </c:pt>
                      <c:pt idx="20">
                        <c:v>1376-1377</c:v>
                      </c:pt>
                      <c:pt idx="21">
                        <c:v>1377-1378</c:v>
                      </c:pt>
                      <c:pt idx="22">
                        <c:v>1378-1379</c:v>
                      </c:pt>
                      <c:pt idx="23">
                        <c:v>1379-1380</c:v>
                      </c:pt>
                      <c:pt idx="24">
                        <c:v>1380-1381</c:v>
                      </c:pt>
                      <c:pt idx="25">
                        <c:v>1381-1382</c:v>
                      </c:pt>
                      <c:pt idx="26">
                        <c:v>1382-1383</c:v>
                      </c:pt>
                      <c:pt idx="27">
                        <c:v>1383-1384</c:v>
                      </c:pt>
                      <c:pt idx="28">
                        <c:v>1384-1385</c:v>
                      </c:pt>
                      <c:pt idx="29">
                        <c:v>1385-1386</c:v>
                      </c:pt>
                      <c:pt idx="30">
                        <c:v>1386-1387</c:v>
                      </c:pt>
                      <c:pt idx="31">
                        <c:v>1387-1388</c:v>
                      </c:pt>
                      <c:pt idx="32">
                        <c:v>1388-1389</c:v>
                      </c:pt>
                      <c:pt idx="33">
                        <c:v>1389-1390</c:v>
                      </c:pt>
                      <c:pt idx="34">
                        <c:v>1390-1391</c:v>
                      </c:pt>
                      <c:pt idx="35">
                        <c:v>1391-1392</c:v>
                      </c:pt>
                    </c:strCache>
                  </c:strRef>
                </c:cat>
                <c:val>
                  <c:numRef>
                    <c:extLst xmlns:c15="http://schemas.microsoft.com/office/drawing/2012/chart">
                      <c:ext xmlns:c15="http://schemas.microsoft.com/office/drawing/2012/chart" uri="{02D57815-91ED-43cb-92C2-25804820EDAC}">
                        <c15:formulaRef>
                          <c15:sqref>Sheet1!$E$3:$E$37</c15:sqref>
                        </c15:formulaRef>
                      </c:ext>
                    </c:extLst>
                    <c:numCache>
                      <c:formatCode>General</c:formatCode>
                      <c:ptCount val="35"/>
                      <c:pt idx="0">
                        <c:v>4.4767057495137125E-2</c:v>
                      </c:pt>
                      <c:pt idx="1">
                        <c:v>9.478533944587951E-2</c:v>
                      </c:pt>
                      <c:pt idx="2">
                        <c:v>-3.8201276467509197E-2</c:v>
                      </c:pt>
                      <c:pt idx="3">
                        <c:v>9.8333283281780232E-2</c:v>
                      </c:pt>
                      <c:pt idx="4">
                        <c:v>4.2415769080503561E-2</c:v>
                      </c:pt>
                      <c:pt idx="5">
                        <c:v>9.4107288890080562E-2</c:v>
                      </c:pt>
                      <c:pt idx="6">
                        <c:v>6.2492591482702357E-2</c:v>
                      </c:pt>
                      <c:pt idx="7">
                        <c:v>9.1580026725298525E-2</c:v>
                      </c:pt>
                      <c:pt idx="8">
                        <c:v>6.462789083554546E-2</c:v>
                      </c:pt>
                      <c:pt idx="9">
                        <c:v>8.692307410198323E-2</c:v>
                      </c:pt>
                      <c:pt idx="10">
                        <c:v>9.648032394841706E-2</c:v>
                      </c:pt>
                      <c:pt idx="11">
                        <c:v>8.8929307315338962E-2</c:v>
                      </c:pt>
                      <c:pt idx="12">
                        <c:v>8.540062639249818E-2</c:v>
                      </c:pt>
                      <c:pt idx="13">
                        <c:v>7.4008076927612576E-2</c:v>
                      </c:pt>
                      <c:pt idx="14">
                        <c:v>6.6081147678439214E-2</c:v>
                      </c:pt>
                      <c:pt idx="15">
                        <c:v>3.8951175498785934E-2</c:v>
                      </c:pt>
                      <c:pt idx="16">
                        <c:v>4.1076661586398167E-2</c:v>
                      </c:pt>
                      <c:pt idx="17">
                        <c:v>1.6865435515431477E-2</c:v>
                      </c:pt>
                      <c:pt idx="18">
                        <c:v>2.8197410085031255E-2</c:v>
                      </c:pt>
                      <c:pt idx="19">
                        <c:v>7.845077490942506E-3</c:v>
                      </c:pt>
                      <c:pt idx="20">
                        <c:v>-3.6557051062982809E-4</c:v>
                      </c:pt>
                      <c:pt idx="21">
                        <c:v>-1.7795412977486123E-2</c:v>
                      </c:pt>
                      <c:pt idx="22">
                        <c:v>-1.8226000106379991E-2</c:v>
                      </c:pt>
                      <c:pt idx="23">
                        <c:v>-2.8863301448594992E-2</c:v>
                      </c:pt>
                      <c:pt idx="24">
                        <c:v>-3.5806518905870062E-2</c:v>
                      </c:pt>
                      <c:pt idx="25">
                        <c:v>-3.0823063507899238E-2</c:v>
                      </c:pt>
                      <c:pt idx="26">
                        <c:v>-4.402040945280767E-2</c:v>
                      </c:pt>
                      <c:pt idx="27">
                        <c:v>-2.4260760336739282E-2</c:v>
                      </c:pt>
                      <c:pt idx="28">
                        <c:v>-2.9767049859125354E-2</c:v>
                      </c:pt>
                      <c:pt idx="29">
                        <c:v>-3.5218395439088529E-2</c:v>
                      </c:pt>
                      <c:pt idx="30">
                        <c:v>-3.186034248473827E-2</c:v>
                      </c:pt>
                      <c:pt idx="31">
                        <c:v>-4.0123470995028623E-2</c:v>
                      </c:pt>
                      <c:pt idx="32">
                        <c:v>-1.6245845495245406E-2</c:v>
                      </c:pt>
                      <c:pt idx="33">
                        <c:v>-2.2216825392290247E-3</c:v>
                      </c:pt>
                      <c:pt idx="34">
                        <c:v>-4.6957473214418059E-2</c:v>
                      </c:pt>
                    </c:numCache>
                  </c:numRef>
                </c:val>
                <c:smooth val="0"/>
              </c15:ser>
            </c15:filteredLineSeries>
            <c15:filteredLineSeries>
              <c15:ser>
                <c:idx val="2"/>
                <c:order val="2"/>
                <c:tx>
                  <c:v>تعداد کل دانش آموزان</c:v>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Sheet1!$G$3:$G$38</c15:sqref>
                        </c15:formulaRef>
                      </c:ext>
                    </c:extLst>
                    <c:strCache>
                      <c:ptCount val="36"/>
                      <c:pt idx="0">
                        <c:v>1356-1357</c:v>
                      </c:pt>
                      <c:pt idx="1">
                        <c:v>1357-1358</c:v>
                      </c:pt>
                      <c:pt idx="2">
                        <c:v>1358-1359</c:v>
                      </c:pt>
                      <c:pt idx="3">
                        <c:v>1359-1360</c:v>
                      </c:pt>
                      <c:pt idx="4">
                        <c:v>1360-1361</c:v>
                      </c:pt>
                      <c:pt idx="5">
                        <c:v>1361-1362</c:v>
                      </c:pt>
                      <c:pt idx="6">
                        <c:v>1362-1363</c:v>
                      </c:pt>
                      <c:pt idx="7">
                        <c:v>1363-1364</c:v>
                      </c:pt>
                      <c:pt idx="8">
                        <c:v>1364-1365</c:v>
                      </c:pt>
                      <c:pt idx="9">
                        <c:v>1365-1366</c:v>
                      </c:pt>
                      <c:pt idx="10">
                        <c:v>1366-1367</c:v>
                      </c:pt>
                      <c:pt idx="11">
                        <c:v>1367-1368</c:v>
                      </c:pt>
                      <c:pt idx="12">
                        <c:v>1368-1369</c:v>
                      </c:pt>
                      <c:pt idx="13">
                        <c:v>1369-1370</c:v>
                      </c:pt>
                      <c:pt idx="14">
                        <c:v>1370-1371</c:v>
                      </c:pt>
                      <c:pt idx="15">
                        <c:v>1371-1372</c:v>
                      </c:pt>
                      <c:pt idx="16">
                        <c:v>1372-1373</c:v>
                      </c:pt>
                      <c:pt idx="17">
                        <c:v>1373-1374</c:v>
                      </c:pt>
                      <c:pt idx="18">
                        <c:v>1374-1375</c:v>
                      </c:pt>
                      <c:pt idx="19">
                        <c:v>1375-1376</c:v>
                      </c:pt>
                      <c:pt idx="20">
                        <c:v>1376-1377</c:v>
                      </c:pt>
                      <c:pt idx="21">
                        <c:v>1377-1378</c:v>
                      </c:pt>
                      <c:pt idx="22">
                        <c:v>1378-1379</c:v>
                      </c:pt>
                      <c:pt idx="23">
                        <c:v>1379-1380</c:v>
                      </c:pt>
                      <c:pt idx="24">
                        <c:v>1380-1381</c:v>
                      </c:pt>
                      <c:pt idx="25">
                        <c:v>1381-1382</c:v>
                      </c:pt>
                      <c:pt idx="26">
                        <c:v>1382-1383</c:v>
                      </c:pt>
                      <c:pt idx="27">
                        <c:v>1383-1384</c:v>
                      </c:pt>
                      <c:pt idx="28">
                        <c:v>1384-1385</c:v>
                      </c:pt>
                      <c:pt idx="29">
                        <c:v>1385-1386</c:v>
                      </c:pt>
                      <c:pt idx="30">
                        <c:v>1386-1387</c:v>
                      </c:pt>
                      <c:pt idx="31">
                        <c:v>1387-1388</c:v>
                      </c:pt>
                      <c:pt idx="32">
                        <c:v>1388-1389</c:v>
                      </c:pt>
                      <c:pt idx="33">
                        <c:v>1389-1390</c:v>
                      </c:pt>
                      <c:pt idx="34">
                        <c:v>1390-1391</c:v>
                      </c:pt>
                      <c:pt idx="35">
                        <c:v>1391-1392</c:v>
                      </c:pt>
                    </c:strCache>
                  </c:strRef>
                </c:cat>
                <c:val>
                  <c:numRef>
                    <c:extLst xmlns:c15="http://schemas.microsoft.com/office/drawing/2012/chart">
                      <c:ext xmlns:c15="http://schemas.microsoft.com/office/drawing/2012/chart" uri="{02D57815-91ED-43cb-92C2-25804820EDAC}">
                        <c15:formulaRef>
                          <c15:sqref>Sheet1!$F$3:$F$37</c15:sqref>
                        </c15:formulaRef>
                      </c:ext>
                    </c:extLst>
                    <c:numCache>
                      <c:formatCode>General</c:formatCode>
                      <c:ptCount val="35"/>
                      <c:pt idx="0">
                        <c:v>4.1820319594271807E-2</c:v>
                      </c:pt>
                      <c:pt idx="1">
                        <c:v>0.10603382494942143</c:v>
                      </c:pt>
                      <c:pt idx="2">
                        <c:v>-5.7134799283879968E-2</c:v>
                      </c:pt>
                      <c:pt idx="3">
                        <c:v>8.2568503908786547E-2</c:v>
                      </c:pt>
                      <c:pt idx="4">
                        <c:v>3.021055000606767E-2</c:v>
                      </c:pt>
                      <c:pt idx="5">
                        <c:v>6.6904359269095839E-2</c:v>
                      </c:pt>
                      <c:pt idx="6">
                        <c:v>5.3278669008896093E-2</c:v>
                      </c:pt>
                      <c:pt idx="7">
                        <c:v>8.2412766262124973E-2</c:v>
                      </c:pt>
                      <c:pt idx="8">
                        <c:v>6.2037437982668656E-2</c:v>
                      </c:pt>
                      <c:pt idx="9">
                        <c:v>7.4402851052169663E-2</c:v>
                      </c:pt>
                      <c:pt idx="10">
                        <c:v>8.4338579109246706E-2</c:v>
                      </c:pt>
                      <c:pt idx="11">
                        <c:v>7.5760695736385886E-2</c:v>
                      </c:pt>
                      <c:pt idx="12">
                        <c:v>6.9050139508720881E-2</c:v>
                      </c:pt>
                      <c:pt idx="13">
                        <c:v>6.5763205114570095E-2</c:v>
                      </c:pt>
                      <c:pt idx="14">
                        <c:v>5.6453188339982849E-2</c:v>
                      </c:pt>
                      <c:pt idx="15">
                        <c:v>3.187396913615239E-2</c:v>
                      </c:pt>
                      <c:pt idx="16">
                        <c:v>2.9328277100546387E-2</c:v>
                      </c:pt>
                      <c:pt idx="17">
                        <c:v>1.1873316358568812E-2</c:v>
                      </c:pt>
                      <c:pt idx="18">
                        <c:v>2.1157948446306769E-2</c:v>
                      </c:pt>
                      <c:pt idx="19">
                        <c:v>1.5508765568220256E-3</c:v>
                      </c:pt>
                      <c:pt idx="20">
                        <c:v>-1.5563073442251682E-3</c:v>
                      </c:pt>
                      <c:pt idx="21">
                        <c:v>-2.1085877327983466E-2</c:v>
                      </c:pt>
                      <c:pt idx="22">
                        <c:v>-2.1100626206780573E-2</c:v>
                      </c:pt>
                      <c:pt idx="23">
                        <c:v>-3.2580879886739966E-2</c:v>
                      </c:pt>
                      <c:pt idx="24">
                        <c:v>-3.8997156387824153E-2</c:v>
                      </c:pt>
                      <c:pt idx="25">
                        <c:v>-3.3712652398614595E-2</c:v>
                      </c:pt>
                      <c:pt idx="26">
                        <c:v>-4.7501156867364253E-2</c:v>
                      </c:pt>
                      <c:pt idx="27">
                        <c:v>-2.6054552036240554E-2</c:v>
                      </c:pt>
                      <c:pt idx="28">
                        <c:v>-3.0485754936879224E-2</c:v>
                      </c:pt>
                      <c:pt idx="29">
                        <c:v>-3.5705318531605718E-2</c:v>
                      </c:pt>
                      <c:pt idx="30">
                        <c:v>-3.0805106664337396E-2</c:v>
                      </c:pt>
                      <c:pt idx="31">
                        <c:v>-3.8379718439407094E-2</c:v>
                      </c:pt>
                      <c:pt idx="32">
                        <c:v>-1.7060213569240503E-2</c:v>
                      </c:pt>
                      <c:pt idx="33">
                        <c:v>-1.4842873280453495E-3</c:v>
                      </c:pt>
                      <c:pt idx="34">
                        <c:v>-5.06760322969616E-3</c:v>
                      </c:pt>
                    </c:numCache>
                  </c:numRef>
                </c:val>
                <c:smooth val="0"/>
              </c15:ser>
            </c15:filteredLineSeries>
          </c:ext>
        </c:extLst>
      </c:lineChart>
      <c:lineChart>
        <c:grouping val="stacked"/>
        <c:varyColors val="0"/>
        <c:ser>
          <c:idx val="3"/>
          <c:order val="3"/>
          <c:tx>
            <c:v>جمعیت کل دانش آموزان</c:v>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Sheet1!$G$3:$G$38</c:f>
              <c:strCache>
                <c:ptCount val="36"/>
                <c:pt idx="0">
                  <c:v>1356-1357</c:v>
                </c:pt>
                <c:pt idx="1">
                  <c:v>1357-1358</c:v>
                </c:pt>
                <c:pt idx="2">
                  <c:v>1358-1359</c:v>
                </c:pt>
                <c:pt idx="3">
                  <c:v>1359-1360</c:v>
                </c:pt>
                <c:pt idx="4">
                  <c:v>1360-1361</c:v>
                </c:pt>
                <c:pt idx="5">
                  <c:v>1361-1362</c:v>
                </c:pt>
                <c:pt idx="6">
                  <c:v>1362-1363</c:v>
                </c:pt>
                <c:pt idx="7">
                  <c:v>1363-1364</c:v>
                </c:pt>
                <c:pt idx="8">
                  <c:v>1364-1365</c:v>
                </c:pt>
                <c:pt idx="9">
                  <c:v>1365-1366</c:v>
                </c:pt>
                <c:pt idx="10">
                  <c:v>1366-1367</c:v>
                </c:pt>
                <c:pt idx="11">
                  <c:v>1367-1368</c:v>
                </c:pt>
                <c:pt idx="12">
                  <c:v>1368-1369</c:v>
                </c:pt>
                <c:pt idx="13">
                  <c:v>1369-1370</c:v>
                </c:pt>
                <c:pt idx="14">
                  <c:v>1370-1371</c:v>
                </c:pt>
                <c:pt idx="15">
                  <c:v>1371-1372</c:v>
                </c:pt>
                <c:pt idx="16">
                  <c:v>1372-1373</c:v>
                </c:pt>
                <c:pt idx="17">
                  <c:v>1373-1374</c:v>
                </c:pt>
                <c:pt idx="18">
                  <c:v>1374-1375</c:v>
                </c:pt>
                <c:pt idx="19">
                  <c:v>1375-1376</c:v>
                </c:pt>
                <c:pt idx="20">
                  <c:v>1376-1377</c:v>
                </c:pt>
                <c:pt idx="21">
                  <c:v>1377-1378</c:v>
                </c:pt>
                <c:pt idx="22">
                  <c:v>1378-1379</c:v>
                </c:pt>
                <c:pt idx="23">
                  <c:v>1379-1380</c:v>
                </c:pt>
                <c:pt idx="24">
                  <c:v>1380-1381</c:v>
                </c:pt>
                <c:pt idx="25">
                  <c:v>1381-1382</c:v>
                </c:pt>
                <c:pt idx="26">
                  <c:v>1382-1383</c:v>
                </c:pt>
                <c:pt idx="27">
                  <c:v>1383-1384</c:v>
                </c:pt>
                <c:pt idx="28">
                  <c:v>1384-1385</c:v>
                </c:pt>
                <c:pt idx="29">
                  <c:v>1385-1386</c:v>
                </c:pt>
                <c:pt idx="30">
                  <c:v>1386-1387</c:v>
                </c:pt>
                <c:pt idx="31">
                  <c:v>1387-1388</c:v>
                </c:pt>
                <c:pt idx="32">
                  <c:v>1388-1389</c:v>
                </c:pt>
                <c:pt idx="33">
                  <c:v>1389-1390</c:v>
                </c:pt>
                <c:pt idx="34">
                  <c:v>1390-1391</c:v>
                </c:pt>
                <c:pt idx="35">
                  <c:v>1391-1392</c:v>
                </c:pt>
              </c:strCache>
            </c:strRef>
          </c:cat>
          <c:val>
            <c:numRef>
              <c:f>Sheet1!$C$2:$C$37</c:f>
              <c:numCache>
                <c:formatCode>General</c:formatCode>
                <c:ptCount val="36"/>
                <c:pt idx="0">
                  <c:v>6985169</c:v>
                </c:pt>
                <c:pt idx="1">
                  <c:v>7277291</c:v>
                </c:pt>
                <c:pt idx="2">
                  <c:v>8048930</c:v>
                </c:pt>
                <c:pt idx="3">
                  <c:v>7589056</c:v>
                </c:pt>
                <c:pt idx="4">
                  <c:v>8215673</c:v>
                </c:pt>
                <c:pt idx="5">
                  <c:v>8463873</c:v>
                </c:pt>
                <c:pt idx="6">
                  <c:v>9030143</c:v>
                </c:pt>
                <c:pt idx="7">
                  <c:v>9511257</c:v>
                </c:pt>
                <c:pt idx="8">
                  <c:v>10295106</c:v>
                </c:pt>
                <c:pt idx="9">
                  <c:v>10933788</c:v>
                </c:pt>
                <c:pt idx="10">
                  <c:v>11747293</c:v>
                </c:pt>
                <c:pt idx="11">
                  <c:v>12738043</c:v>
                </c:pt>
                <c:pt idx="12">
                  <c:v>13703086</c:v>
                </c:pt>
                <c:pt idx="13">
                  <c:v>14649286</c:v>
                </c:pt>
                <c:pt idx="14">
                  <c:v>15612670</c:v>
                </c:pt>
                <c:pt idx="15">
                  <c:v>16494055</c:v>
                </c:pt>
                <c:pt idx="16">
                  <c:v>17019786</c:v>
                </c:pt>
                <c:pt idx="17">
                  <c:v>17518947</c:v>
                </c:pt>
                <c:pt idx="18">
                  <c:v>17726955</c:v>
                </c:pt>
                <c:pt idx="19">
                  <c:v>18102021</c:v>
                </c:pt>
                <c:pt idx="20">
                  <c:v>18130095</c:v>
                </c:pt>
                <c:pt idx="21">
                  <c:v>18101879</c:v>
                </c:pt>
                <c:pt idx="22">
                  <c:v>17720185</c:v>
                </c:pt>
                <c:pt idx="23">
                  <c:v>17346278</c:v>
                </c:pt>
                <c:pt idx="24">
                  <c:v>16781121</c:v>
                </c:pt>
                <c:pt idx="25">
                  <c:v>16126705</c:v>
                </c:pt>
                <c:pt idx="26">
                  <c:v>15583031</c:v>
                </c:pt>
                <c:pt idx="27">
                  <c:v>14842819</c:v>
                </c:pt>
                <c:pt idx="28">
                  <c:v>14456096</c:v>
                </c:pt>
                <c:pt idx="29">
                  <c:v>14015391</c:v>
                </c:pt>
                <c:pt idx="30">
                  <c:v>13514967</c:v>
                </c:pt>
                <c:pt idx="31">
                  <c:v>13098637</c:v>
                </c:pt>
                <c:pt idx="32">
                  <c:v>12595915</c:v>
                </c:pt>
                <c:pt idx="33">
                  <c:v>12381026</c:v>
                </c:pt>
                <c:pt idx="34">
                  <c:v>12362649</c:v>
                </c:pt>
                <c:pt idx="35">
                  <c:v>12300000</c:v>
                </c:pt>
              </c:numCache>
            </c:numRef>
          </c:val>
          <c:smooth val="0"/>
        </c:ser>
        <c:dLbls>
          <c:showLegendKey val="0"/>
          <c:showVal val="0"/>
          <c:showCatName val="0"/>
          <c:showSerName val="0"/>
          <c:showPercent val="0"/>
          <c:showBubbleSize val="0"/>
        </c:dLbls>
        <c:marker val="1"/>
        <c:smooth val="0"/>
        <c:axId val="1539927312"/>
        <c:axId val="1539926768"/>
      </c:lineChart>
      <c:catAx>
        <c:axId val="15399245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39925136"/>
        <c:crosses val="autoZero"/>
        <c:auto val="1"/>
        <c:lblAlgn val="ctr"/>
        <c:lblOffset val="100"/>
        <c:noMultiLvlLbl val="0"/>
      </c:catAx>
      <c:valAx>
        <c:axId val="15399251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39924592"/>
        <c:crosses val="autoZero"/>
        <c:crossBetween val="between"/>
      </c:valAx>
      <c:valAx>
        <c:axId val="1539926768"/>
        <c:scaling>
          <c:orientation val="minMax"/>
        </c:scaling>
        <c:delete val="1"/>
        <c:axPos val="r"/>
        <c:numFmt formatCode="General" sourceLinked="1"/>
        <c:majorTickMark val="none"/>
        <c:minorTickMark val="none"/>
        <c:tickLblPos val="nextTo"/>
        <c:crossAx val="1539927312"/>
        <c:crosses val="max"/>
        <c:crossBetween val="between"/>
      </c:valAx>
      <c:catAx>
        <c:axId val="1539927312"/>
        <c:scaling>
          <c:orientation val="minMax"/>
        </c:scaling>
        <c:delete val="1"/>
        <c:axPos val="b"/>
        <c:numFmt formatCode="General" sourceLinked="1"/>
        <c:majorTickMark val="none"/>
        <c:minorTickMark val="none"/>
        <c:tickLblPos val="nextTo"/>
        <c:crossAx val="1539926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97242-AD26-43DF-808D-A4F3D733598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664446D-A92F-41BF-9547-0F2F6B0E1991}">
      <dgm:prSet phldrT="[Text]" custT="1"/>
      <dgm:spPr/>
      <dgm:t>
        <a:bodyPr/>
        <a:lstStyle/>
        <a:p>
          <a:pPr rtl="1"/>
          <a:r>
            <a:rPr lang="fa-IR" sz="2400" dirty="0" smtClean="0">
              <a:latin typeface="Adobe Arabic" panose="02040503050201020203" pitchFamily="18" charset="-78"/>
              <a:cs typeface="Adobe Arabic" panose="02040503050201020203" pitchFamily="18" charset="-78"/>
            </a:rPr>
            <a:t>2.بازنگری در اهداف و تعیین مجدد آنها به صورت مشخص تر و شفاف تر</a:t>
          </a:r>
          <a:endParaRPr lang="en-US" sz="2400" dirty="0">
            <a:latin typeface="Adobe Arabic" panose="02040503050201020203" pitchFamily="18" charset="-78"/>
            <a:cs typeface="Adobe Arabic" panose="02040503050201020203" pitchFamily="18" charset="-78"/>
          </a:endParaRPr>
        </a:p>
      </dgm:t>
    </dgm:pt>
    <dgm:pt modelId="{B0048B32-6ECC-410D-9FB4-5B552AC6B885}" type="parTrans" cxnId="{47DBF788-02AD-4D0C-96BA-F12144CEDCAB}">
      <dgm:prSet/>
      <dgm:spPr/>
      <dgm:t>
        <a:bodyPr/>
        <a:lstStyle/>
        <a:p>
          <a:endParaRPr lang="en-US"/>
        </a:p>
      </dgm:t>
    </dgm:pt>
    <dgm:pt modelId="{5E844942-D1B1-489B-B408-40F8B94BE020}" type="sibTrans" cxnId="{47DBF788-02AD-4D0C-96BA-F12144CEDCAB}">
      <dgm:prSet/>
      <dgm:spPr>
        <a:ln w="57150">
          <a:solidFill>
            <a:schemeClr val="bg2">
              <a:lumMod val="75000"/>
            </a:schemeClr>
          </a:solidFill>
        </a:ln>
      </dgm:spPr>
      <dgm:t>
        <a:bodyPr/>
        <a:lstStyle/>
        <a:p>
          <a:endParaRPr lang="en-US"/>
        </a:p>
      </dgm:t>
    </dgm:pt>
    <dgm:pt modelId="{2CB3F1EA-8200-4D87-92F8-396E35E0FA38}">
      <dgm:prSet phldrT="[Text]" custT="1"/>
      <dgm:spPr/>
      <dgm:t>
        <a:bodyPr/>
        <a:lstStyle/>
        <a:p>
          <a:pPr rtl="1"/>
          <a:r>
            <a:rPr lang="fa-IR" sz="2400" dirty="0" smtClean="0">
              <a:latin typeface="Adobe Arabic" panose="02040503050201020203" pitchFamily="18" charset="-78"/>
              <a:cs typeface="Adobe Arabic" panose="02040503050201020203" pitchFamily="18" charset="-78"/>
            </a:rPr>
            <a:t>3.همکاری تموم سطوح جامعه در تدوین ، برنامه ریزی و اجرای سیاست ها</a:t>
          </a:r>
          <a:endParaRPr lang="en-US" sz="2400" dirty="0">
            <a:latin typeface="Adobe Arabic" panose="02040503050201020203" pitchFamily="18" charset="-78"/>
            <a:cs typeface="Adobe Arabic" panose="02040503050201020203" pitchFamily="18" charset="-78"/>
          </a:endParaRPr>
        </a:p>
      </dgm:t>
    </dgm:pt>
    <dgm:pt modelId="{708E3127-0432-4657-9085-25C3F0A57934}" type="parTrans" cxnId="{E436A968-5D3D-4F3F-A5C7-9D47117735B1}">
      <dgm:prSet/>
      <dgm:spPr/>
      <dgm:t>
        <a:bodyPr/>
        <a:lstStyle/>
        <a:p>
          <a:endParaRPr lang="en-US"/>
        </a:p>
      </dgm:t>
    </dgm:pt>
    <dgm:pt modelId="{D5D6123A-628F-4C6D-B600-4CF92F3FA909}" type="sibTrans" cxnId="{E436A968-5D3D-4F3F-A5C7-9D47117735B1}">
      <dgm:prSet/>
      <dgm:spPr>
        <a:ln w="57150">
          <a:solidFill>
            <a:schemeClr val="bg2">
              <a:lumMod val="75000"/>
            </a:schemeClr>
          </a:solidFill>
        </a:ln>
      </dgm:spPr>
      <dgm:t>
        <a:bodyPr/>
        <a:lstStyle/>
        <a:p>
          <a:endParaRPr lang="en-US"/>
        </a:p>
      </dgm:t>
    </dgm:pt>
    <dgm:pt modelId="{3F99A3CB-2DC1-4231-A4BD-D1011AB13E76}">
      <dgm:prSet phldrT="[Text]" custT="1"/>
      <dgm:spPr/>
      <dgm:t>
        <a:bodyPr/>
        <a:lstStyle/>
        <a:p>
          <a:pPr rtl="1"/>
          <a:r>
            <a:rPr lang="fa-IR" sz="2400" dirty="0" smtClean="0">
              <a:latin typeface="Adobe Arabic" panose="02040503050201020203" pitchFamily="18" charset="-78"/>
              <a:cs typeface="Adobe Arabic" panose="02040503050201020203" pitchFamily="18" charset="-78"/>
            </a:rPr>
            <a:t>4.حرکت به سمت آموزش سواد زندگی</a:t>
          </a:r>
          <a:endParaRPr lang="en-US" sz="2400" dirty="0">
            <a:latin typeface="Adobe Arabic" panose="02040503050201020203" pitchFamily="18" charset="-78"/>
            <a:cs typeface="Adobe Arabic" panose="02040503050201020203" pitchFamily="18" charset="-78"/>
          </a:endParaRPr>
        </a:p>
      </dgm:t>
    </dgm:pt>
    <dgm:pt modelId="{B49ACDF9-C217-4032-BD68-FFC8392FF2CB}" type="parTrans" cxnId="{A6E8B00F-4249-4411-9310-2A3333597D9C}">
      <dgm:prSet/>
      <dgm:spPr/>
      <dgm:t>
        <a:bodyPr/>
        <a:lstStyle/>
        <a:p>
          <a:endParaRPr lang="en-US"/>
        </a:p>
      </dgm:t>
    </dgm:pt>
    <dgm:pt modelId="{85CE700E-6675-404E-9B83-E8489A2D6F00}" type="sibTrans" cxnId="{A6E8B00F-4249-4411-9310-2A3333597D9C}">
      <dgm:prSet/>
      <dgm:spPr>
        <a:ln w="57150">
          <a:solidFill>
            <a:schemeClr val="bg2">
              <a:lumMod val="75000"/>
            </a:schemeClr>
          </a:solidFill>
        </a:ln>
      </dgm:spPr>
      <dgm:t>
        <a:bodyPr/>
        <a:lstStyle/>
        <a:p>
          <a:endParaRPr lang="en-US"/>
        </a:p>
      </dgm:t>
    </dgm:pt>
    <dgm:pt modelId="{DDDB1A78-7D10-4861-AB64-7EA46B8FB193}">
      <dgm:prSet custT="1"/>
      <dgm:spPr/>
      <dgm:t>
        <a:bodyPr/>
        <a:lstStyle/>
        <a:p>
          <a:pPr rtl="1"/>
          <a:r>
            <a:rPr lang="fa-IR" sz="2400" dirty="0" smtClean="0">
              <a:latin typeface="Adobe Arabic" panose="02040503050201020203" pitchFamily="18" charset="-78"/>
              <a:cs typeface="Adobe Arabic" panose="02040503050201020203" pitchFamily="18" charset="-78"/>
            </a:rPr>
            <a:t>1.تخصیص بودجه ی بیشتر به وزارت آموزش و پرورش </a:t>
          </a:r>
          <a:endParaRPr lang="en-US" sz="2400" dirty="0">
            <a:latin typeface="Adobe Arabic" panose="02040503050201020203" pitchFamily="18" charset="-78"/>
            <a:cs typeface="Adobe Arabic" panose="02040503050201020203" pitchFamily="18" charset="-78"/>
          </a:endParaRPr>
        </a:p>
      </dgm:t>
    </dgm:pt>
    <dgm:pt modelId="{87A18C34-89C3-4343-BBD2-5D0B1CEEC12A}" type="parTrans" cxnId="{10BCE5F4-D153-4392-B7BB-29537B97DDD7}">
      <dgm:prSet/>
      <dgm:spPr/>
      <dgm:t>
        <a:bodyPr/>
        <a:lstStyle/>
        <a:p>
          <a:endParaRPr lang="en-US"/>
        </a:p>
      </dgm:t>
    </dgm:pt>
    <dgm:pt modelId="{AF21D186-7626-4183-B50E-73089AC246AF}" type="sibTrans" cxnId="{10BCE5F4-D153-4392-B7BB-29537B97DDD7}">
      <dgm:prSet/>
      <dgm:spPr>
        <a:ln w="57150">
          <a:solidFill>
            <a:schemeClr val="bg2">
              <a:lumMod val="75000"/>
            </a:schemeClr>
          </a:solidFill>
        </a:ln>
      </dgm:spPr>
      <dgm:t>
        <a:bodyPr/>
        <a:lstStyle/>
        <a:p>
          <a:endParaRPr lang="en-US"/>
        </a:p>
      </dgm:t>
    </dgm:pt>
    <dgm:pt modelId="{D936F6C4-BF90-4018-9CC2-17F0919A420D}" type="pres">
      <dgm:prSet presAssocID="{81E97242-AD26-43DF-808D-A4F3D7335983}" presName="cycle" presStyleCnt="0">
        <dgm:presLayoutVars>
          <dgm:dir/>
          <dgm:resizeHandles val="exact"/>
        </dgm:presLayoutVars>
      </dgm:prSet>
      <dgm:spPr/>
      <dgm:t>
        <a:bodyPr/>
        <a:lstStyle/>
        <a:p>
          <a:endParaRPr lang="en-US"/>
        </a:p>
      </dgm:t>
    </dgm:pt>
    <dgm:pt modelId="{59DF3EE2-016E-497A-A37A-90F46C73533F}" type="pres">
      <dgm:prSet presAssocID="{DDDB1A78-7D10-4861-AB64-7EA46B8FB193}" presName="node" presStyleLbl="node1" presStyleIdx="0" presStyleCnt="4" custScaleX="179808" custScaleY="139580" custRadScaleRad="99892" custRadScaleInc="-15128">
        <dgm:presLayoutVars>
          <dgm:bulletEnabled val="1"/>
        </dgm:presLayoutVars>
      </dgm:prSet>
      <dgm:spPr/>
      <dgm:t>
        <a:bodyPr/>
        <a:lstStyle/>
        <a:p>
          <a:endParaRPr lang="en-US"/>
        </a:p>
      </dgm:t>
    </dgm:pt>
    <dgm:pt modelId="{D406F318-DD01-415B-B4C3-8EE68E9C236B}" type="pres">
      <dgm:prSet presAssocID="{DDDB1A78-7D10-4861-AB64-7EA46B8FB193}" presName="spNode" presStyleCnt="0"/>
      <dgm:spPr/>
    </dgm:pt>
    <dgm:pt modelId="{7FA8B141-9371-4ACD-8CCD-E433BD0AEFA9}" type="pres">
      <dgm:prSet presAssocID="{AF21D186-7626-4183-B50E-73089AC246AF}" presName="sibTrans" presStyleLbl="sibTrans1D1" presStyleIdx="0" presStyleCnt="4"/>
      <dgm:spPr/>
      <dgm:t>
        <a:bodyPr/>
        <a:lstStyle/>
        <a:p>
          <a:endParaRPr lang="en-US"/>
        </a:p>
      </dgm:t>
    </dgm:pt>
    <dgm:pt modelId="{A01345CE-0746-4F5F-A9D7-36FCC31F228F}" type="pres">
      <dgm:prSet presAssocID="{9664446D-A92F-41BF-9547-0F2F6B0E1991}" presName="node" presStyleLbl="node1" presStyleIdx="1" presStyleCnt="4" custScaleX="200441" custScaleY="151507">
        <dgm:presLayoutVars>
          <dgm:bulletEnabled val="1"/>
        </dgm:presLayoutVars>
      </dgm:prSet>
      <dgm:spPr/>
      <dgm:t>
        <a:bodyPr/>
        <a:lstStyle/>
        <a:p>
          <a:endParaRPr lang="en-US"/>
        </a:p>
      </dgm:t>
    </dgm:pt>
    <dgm:pt modelId="{790E8D10-EC53-43F7-BD80-110236073389}" type="pres">
      <dgm:prSet presAssocID="{9664446D-A92F-41BF-9547-0F2F6B0E1991}" presName="spNode" presStyleCnt="0"/>
      <dgm:spPr/>
    </dgm:pt>
    <dgm:pt modelId="{E0F437A8-ED10-4041-87B5-CAFAB1540E5F}" type="pres">
      <dgm:prSet presAssocID="{5E844942-D1B1-489B-B408-40F8B94BE020}" presName="sibTrans" presStyleLbl="sibTrans1D1" presStyleIdx="1" presStyleCnt="4"/>
      <dgm:spPr/>
      <dgm:t>
        <a:bodyPr/>
        <a:lstStyle/>
        <a:p>
          <a:endParaRPr lang="en-US"/>
        </a:p>
      </dgm:t>
    </dgm:pt>
    <dgm:pt modelId="{D78E3C97-EF25-4E84-92E6-5C39E3DA352B}" type="pres">
      <dgm:prSet presAssocID="{2CB3F1EA-8200-4D87-92F8-396E35E0FA38}" presName="node" presStyleLbl="node1" presStyleIdx="2" presStyleCnt="4" custScaleX="209441" custScaleY="136331">
        <dgm:presLayoutVars>
          <dgm:bulletEnabled val="1"/>
        </dgm:presLayoutVars>
      </dgm:prSet>
      <dgm:spPr/>
      <dgm:t>
        <a:bodyPr/>
        <a:lstStyle/>
        <a:p>
          <a:endParaRPr lang="en-US"/>
        </a:p>
      </dgm:t>
    </dgm:pt>
    <dgm:pt modelId="{E23D59F9-5CC6-49F3-8E75-8E6D4C3658D3}" type="pres">
      <dgm:prSet presAssocID="{2CB3F1EA-8200-4D87-92F8-396E35E0FA38}" presName="spNode" presStyleCnt="0"/>
      <dgm:spPr/>
    </dgm:pt>
    <dgm:pt modelId="{2FE12AFD-33B6-410E-B47C-CCBC9EBA0C5D}" type="pres">
      <dgm:prSet presAssocID="{D5D6123A-628F-4C6D-B600-4CF92F3FA909}" presName="sibTrans" presStyleLbl="sibTrans1D1" presStyleIdx="2" presStyleCnt="4"/>
      <dgm:spPr/>
      <dgm:t>
        <a:bodyPr/>
        <a:lstStyle/>
        <a:p>
          <a:endParaRPr lang="en-US"/>
        </a:p>
      </dgm:t>
    </dgm:pt>
    <dgm:pt modelId="{B94B0B28-2CF0-4123-B97F-8E90BB8EF044}" type="pres">
      <dgm:prSet presAssocID="{3F99A3CB-2DC1-4231-A4BD-D1011AB13E76}" presName="node" presStyleLbl="node1" presStyleIdx="3" presStyleCnt="4" custScaleX="211795" custScaleY="145073" custRadScaleRad="100019" custRadScaleInc="-3721">
        <dgm:presLayoutVars>
          <dgm:bulletEnabled val="1"/>
        </dgm:presLayoutVars>
      </dgm:prSet>
      <dgm:spPr/>
      <dgm:t>
        <a:bodyPr/>
        <a:lstStyle/>
        <a:p>
          <a:endParaRPr lang="en-US"/>
        </a:p>
      </dgm:t>
    </dgm:pt>
    <dgm:pt modelId="{0A40520F-4897-4D73-83D1-1851E55BB897}" type="pres">
      <dgm:prSet presAssocID="{3F99A3CB-2DC1-4231-A4BD-D1011AB13E76}" presName="spNode" presStyleCnt="0"/>
      <dgm:spPr/>
    </dgm:pt>
    <dgm:pt modelId="{991CC2F1-DCEA-44BE-849C-05E84EA6969C}" type="pres">
      <dgm:prSet presAssocID="{85CE700E-6675-404E-9B83-E8489A2D6F00}" presName="sibTrans" presStyleLbl="sibTrans1D1" presStyleIdx="3" presStyleCnt="4"/>
      <dgm:spPr/>
      <dgm:t>
        <a:bodyPr/>
        <a:lstStyle/>
        <a:p>
          <a:endParaRPr lang="en-US"/>
        </a:p>
      </dgm:t>
    </dgm:pt>
  </dgm:ptLst>
  <dgm:cxnLst>
    <dgm:cxn modelId="{5B9ADF57-2E54-4EFC-9DA5-FFDF205EBAC6}" type="presOf" srcId="{85CE700E-6675-404E-9B83-E8489A2D6F00}" destId="{991CC2F1-DCEA-44BE-849C-05E84EA6969C}" srcOrd="0" destOrd="0" presId="urn:microsoft.com/office/officeart/2005/8/layout/cycle6"/>
    <dgm:cxn modelId="{88A48DF4-EE9C-47A9-A295-D76353D3B500}" type="presOf" srcId="{D5D6123A-628F-4C6D-B600-4CF92F3FA909}" destId="{2FE12AFD-33B6-410E-B47C-CCBC9EBA0C5D}" srcOrd="0" destOrd="0" presId="urn:microsoft.com/office/officeart/2005/8/layout/cycle6"/>
    <dgm:cxn modelId="{922438C1-D2C6-4682-B151-4F4BC84B04CF}" type="presOf" srcId="{AF21D186-7626-4183-B50E-73089AC246AF}" destId="{7FA8B141-9371-4ACD-8CCD-E433BD0AEFA9}" srcOrd="0" destOrd="0" presId="urn:microsoft.com/office/officeart/2005/8/layout/cycle6"/>
    <dgm:cxn modelId="{E436A968-5D3D-4F3F-A5C7-9D47117735B1}" srcId="{81E97242-AD26-43DF-808D-A4F3D7335983}" destId="{2CB3F1EA-8200-4D87-92F8-396E35E0FA38}" srcOrd="2" destOrd="0" parTransId="{708E3127-0432-4657-9085-25C3F0A57934}" sibTransId="{D5D6123A-628F-4C6D-B600-4CF92F3FA909}"/>
    <dgm:cxn modelId="{CF244C81-ECD1-4FB5-AC4F-79F7452A856F}" type="presOf" srcId="{5E844942-D1B1-489B-B408-40F8B94BE020}" destId="{E0F437A8-ED10-4041-87B5-CAFAB1540E5F}" srcOrd="0" destOrd="0" presId="urn:microsoft.com/office/officeart/2005/8/layout/cycle6"/>
    <dgm:cxn modelId="{97794E4D-9306-47F7-932E-1CC5B36DC554}" type="presOf" srcId="{3F99A3CB-2DC1-4231-A4BD-D1011AB13E76}" destId="{B94B0B28-2CF0-4123-B97F-8E90BB8EF044}" srcOrd="0" destOrd="0" presId="urn:microsoft.com/office/officeart/2005/8/layout/cycle6"/>
    <dgm:cxn modelId="{7BB75131-471C-48AB-B247-0BA484A7849A}" type="presOf" srcId="{DDDB1A78-7D10-4861-AB64-7EA46B8FB193}" destId="{59DF3EE2-016E-497A-A37A-90F46C73533F}" srcOrd="0" destOrd="0" presId="urn:microsoft.com/office/officeart/2005/8/layout/cycle6"/>
    <dgm:cxn modelId="{10BCE5F4-D153-4392-B7BB-29537B97DDD7}" srcId="{81E97242-AD26-43DF-808D-A4F3D7335983}" destId="{DDDB1A78-7D10-4861-AB64-7EA46B8FB193}" srcOrd="0" destOrd="0" parTransId="{87A18C34-89C3-4343-BBD2-5D0B1CEEC12A}" sibTransId="{AF21D186-7626-4183-B50E-73089AC246AF}"/>
    <dgm:cxn modelId="{4649DC5A-3E74-41CD-A3FD-33139A58F6AA}" type="presOf" srcId="{81E97242-AD26-43DF-808D-A4F3D7335983}" destId="{D936F6C4-BF90-4018-9CC2-17F0919A420D}" srcOrd="0" destOrd="0" presId="urn:microsoft.com/office/officeart/2005/8/layout/cycle6"/>
    <dgm:cxn modelId="{65E4AE90-479C-48D1-8C42-E97B54F0B5A8}" type="presOf" srcId="{9664446D-A92F-41BF-9547-0F2F6B0E1991}" destId="{A01345CE-0746-4F5F-A9D7-36FCC31F228F}" srcOrd="0" destOrd="0" presId="urn:microsoft.com/office/officeart/2005/8/layout/cycle6"/>
    <dgm:cxn modelId="{90C2A962-4845-422E-83AA-A64FBEB457D4}" type="presOf" srcId="{2CB3F1EA-8200-4D87-92F8-396E35E0FA38}" destId="{D78E3C97-EF25-4E84-92E6-5C39E3DA352B}" srcOrd="0" destOrd="0" presId="urn:microsoft.com/office/officeart/2005/8/layout/cycle6"/>
    <dgm:cxn modelId="{47DBF788-02AD-4D0C-96BA-F12144CEDCAB}" srcId="{81E97242-AD26-43DF-808D-A4F3D7335983}" destId="{9664446D-A92F-41BF-9547-0F2F6B0E1991}" srcOrd="1" destOrd="0" parTransId="{B0048B32-6ECC-410D-9FB4-5B552AC6B885}" sibTransId="{5E844942-D1B1-489B-B408-40F8B94BE020}"/>
    <dgm:cxn modelId="{A6E8B00F-4249-4411-9310-2A3333597D9C}" srcId="{81E97242-AD26-43DF-808D-A4F3D7335983}" destId="{3F99A3CB-2DC1-4231-A4BD-D1011AB13E76}" srcOrd="3" destOrd="0" parTransId="{B49ACDF9-C217-4032-BD68-FFC8392FF2CB}" sibTransId="{85CE700E-6675-404E-9B83-E8489A2D6F00}"/>
    <dgm:cxn modelId="{B6C4FAF5-0C5D-471B-B8E0-311EC68D7030}" type="presParOf" srcId="{D936F6C4-BF90-4018-9CC2-17F0919A420D}" destId="{59DF3EE2-016E-497A-A37A-90F46C73533F}" srcOrd="0" destOrd="0" presId="urn:microsoft.com/office/officeart/2005/8/layout/cycle6"/>
    <dgm:cxn modelId="{0FCECBAF-318B-4C76-86C7-2367E8064DFA}" type="presParOf" srcId="{D936F6C4-BF90-4018-9CC2-17F0919A420D}" destId="{D406F318-DD01-415B-B4C3-8EE68E9C236B}" srcOrd="1" destOrd="0" presId="urn:microsoft.com/office/officeart/2005/8/layout/cycle6"/>
    <dgm:cxn modelId="{B34C3167-E4B3-4777-B0C4-599A61FB6CEA}" type="presParOf" srcId="{D936F6C4-BF90-4018-9CC2-17F0919A420D}" destId="{7FA8B141-9371-4ACD-8CCD-E433BD0AEFA9}" srcOrd="2" destOrd="0" presId="urn:microsoft.com/office/officeart/2005/8/layout/cycle6"/>
    <dgm:cxn modelId="{4202B2F6-2E39-4008-996C-4668B4F0978B}" type="presParOf" srcId="{D936F6C4-BF90-4018-9CC2-17F0919A420D}" destId="{A01345CE-0746-4F5F-A9D7-36FCC31F228F}" srcOrd="3" destOrd="0" presId="urn:microsoft.com/office/officeart/2005/8/layout/cycle6"/>
    <dgm:cxn modelId="{01EFA995-3887-4FD9-85D0-5144D0C908EE}" type="presParOf" srcId="{D936F6C4-BF90-4018-9CC2-17F0919A420D}" destId="{790E8D10-EC53-43F7-BD80-110236073389}" srcOrd="4" destOrd="0" presId="urn:microsoft.com/office/officeart/2005/8/layout/cycle6"/>
    <dgm:cxn modelId="{DD1DBABB-AC88-4221-8311-B09E40CB9451}" type="presParOf" srcId="{D936F6C4-BF90-4018-9CC2-17F0919A420D}" destId="{E0F437A8-ED10-4041-87B5-CAFAB1540E5F}" srcOrd="5" destOrd="0" presId="urn:microsoft.com/office/officeart/2005/8/layout/cycle6"/>
    <dgm:cxn modelId="{18A99B91-B63F-4964-9FAB-AADC266621FB}" type="presParOf" srcId="{D936F6C4-BF90-4018-9CC2-17F0919A420D}" destId="{D78E3C97-EF25-4E84-92E6-5C39E3DA352B}" srcOrd="6" destOrd="0" presId="urn:microsoft.com/office/officeart/2005/8/layout/cycle6"/>
    <dgm:cxn modelId="{03187B6D-2D1E-409B-9837-F7E38FFFD9A9}" type="presParOf" srcId="{D936F6C4-BF90-4018-9CC2-17F0919A420D}" destId="{E23D59F9-5CC6-49F3-8E75-8E6D4C3658D3}" srcOrd="7" destOrd="0" presId="urn:microsoft.com/office/officeart/2005/8/layout/cycle6"/>
    <dgm:cxn modelId="{571C48FA-516D-4064-8B37-7F914F1D6BAD}" type="presParOf" srcId="{D936F6C4-BF90-4018-9CC2-17F0919A420D}" destId="{2FE12AFD-33B6-410E-B47C-CCBC9EBA0C5D}" srcOrd="8" destOrd="0" presId="urn:microsoft.com/office/officeart/2005/8/layout/cycle6"/>
    <dgm:cxn modelId="{5576177D-EECC-4B29-B9D3-F171CBFDADA3}" type="presParOf" srcId="{D936F6C4-BF90-4018-9CC2-17F0919A420D}" destId="{B94B0B28-2CF0-4123-B97F-8E90BB8EF044}" srcOrd="9" destOrd="0" presId="urn:microsoft.com/office/officeart/2005/8/layout/cycle6"/>
    <dgm:cxn modelId="{615A5BC8-D583-427B-A46C-62BFEF4771F9}" type="presParOf" srcId="{D936F6C4-BF90-4018-9CC2-17F0919A420D}" destId="{0A40520F-4897-4D73-83D1-1851E55BB897}" srcOrd="10" destOrd="0" presId="urn:microsoft.com/office/officeart/2005/8/layout/cycle6"/>
    <dgm:cxn modelId="{2E916077-F348-46F4-AB9F-0B487194EB7B}" type="presParOf" srcId="{D936F6C4-BF90-4018-9CC2-17F0919A420D}" destId="{991CC2F1-DCEA-44BE-849C-05E84EA6969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DAFE62-56A4-4828-8985-3DAF3EC26F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8BDBC82-AD14-48CB-9526-461155F1EDCB}">
      <dgm:prSet phldrT="[Text]" custT="1"/>
      <dgm:spPr>
        <a:ln w="38100">
          <a:solidFill>
            <a:srgbClr val="5E5242"/>
          </a:solidFill>
        </a:ln>
      </dgm:spPr>
      <dgm:t>
        <a:bodyPr/>
        <a:lstStyle/>
        <a:p>
          <a:pPr rtl="1"/>
          <a:r>
            <a:rPr lang="fa-IR" sz="2800" b="1" dirty="0" smtClean="0">
              <a:latin typeface="Adobe Arabic" panose="02040503050201020203" pitchFamily="18" charset="-78"/>
              <a:cs typeface="Adobe Arabic" panose="02040503050201020203" pitchFamily="18" charset="-78"/>
            </a:rPr>
            <a:t>تغییر نظام امتحانات</a:t>
          </a:r>
          <a:endParaRPr lang="en-US" sz="2800" dirty="0">
            <a:latin typeface="Adobe Arabic" panose="02040503050201020203" pitchFamily="18" charset="-78"/>
            <a:cs typeface="Adobe Arabic" panose="02040503050201020203" pitchFamily="18" charset="-78"/>
          </a:endParaRPr>
        </a:p>
      </dgm:t>
    </dgm:pt>
    <dgm:pt modelId="{E70444E2-7535-42D3-8ED7-FA5EA7D39503}" type="parTrans" cxnId="{45E9EF48-45CE-4FCF-B257-A260E1F8DE8D}">
      <dgm:prSet/>
      <dgm:spPr/>
      <dgm:t>
        <a:bodyPr/>
        <a:lstStyle/>
        <a:p>
          <a:endParaRPr lang="en-US"/>
        </a:p>
      </dgm:t>
    </dgm:pt>
    <dgm:pt modelId="{600211FC-0AD8-42D9-94CB-3D3C647CF3F8}" type="sibTrans" cxnId="{45E9EF48-45CE-4FCF-B257-A260E1F8DE8D}">
      <dgm:prSet/>
      <dgm:spPr/>
      <dgm:t>
        <a:bodyPr/>
        <a:lstStyle/>
        <a:p>
          <a:endParaRPr lang="en-US"/>
        </a:p>
      </dgm:t>
    </dgm:pt>
    <dgm:pt modelId="{E5AB3C84-49F3-458D-89C9-5CAD77978DEA}">
      <dgm:prSet phldrT="[Text]" custT="1"/>
      <dgm:spPr>
        <a:ln w="38100">
          <a:solidFill>
            <a:srgbClr val="5E5242"/>
          </a:solidFill>
        </a:ln>
      </dgm:spPr>
      <dgm:t>
        <a:bodyPr/>
        <a:lstStyle/>
        <a:p>
          <a:pPr rtl="1"/>
          <a:r>
            <a:rPr lang="fa-IR" sz="2800" b="1" dirty="0" smtClean="0">
              <a:latin typeface="Adobe Arabic" panose="02040503050201020203" pitchFamily="18" charset="-78"/>
              <a:cs typeface="Adobe Arabic" panose="02040503050201020203" pitchFamily="18" charset="-78"/>
            </a:rPr>
            <a:t>حذف برخی کتب درسی</a:t>
          </a:r>
          <a:endParaRPr lang="en-US" sz="2800" dirty="0">
            <a:latin typeface="Adobe Arabic" panose="02040503050201020203" pitchFamily="18" charset="-78"/>
            <a:cs typeface="Adobe Arabic" panose="02040503050201020203" pitchFamily="18" charset="-78"/>
          </a:endParaRPr>
        </a:p>
      </dgm:t>
    </dgm:pt>
    <dgm:pt modelId="{F9EA3604-5E50-49E9-BF6C-090F7D69FDC4}" type="parTrans" cxnId="{9F371ABF-F7BE-4CCF-B0C2-2CA744EE8860}">
      <dgm:prSet/>
      <dgm:spPr/>
      <dgm:t>
        <a:bodyPr/>
        <a:lstStyle/>
        <a:p>
          <a:endParaRPr lang="en-US"/>
        </a:p>
      </dgm:t>
    </dgm:pt>
    <dgm:pt modelId="{791AE99F-7D8D-4CDD-BB09-AFE654189E86}" type="sibTrans" cxnId="{9F371ABF-F7BE-4CCF-B0C2-2CA744EE8860}">
      <dgm:prSet/>
      <dgm:spPr/>
      <dgm:t>
        <a:bodyPr/>
        <a:lstStyle/>
        <a:p>
          <a:endParaRPr lang="en-US"/>
        </a:p>
      </dgm:t>
    </dgm:pt>
    <dgm:pt modelId="{65747F09-3911-4274-B0D4-0B34211217FB}">
      <dgm:prSet phldrT="[Text]" custT="1"/>
      <dgm:spPr>
        <a:ln w="38100">
          <a:solidFill>
            <a:srgbClr val="5E5242"/>
          </a:solidFill>
        </a:ln>
      </dgm:spPr>
      <dgm:t>
        <a:bodyPr/>
        <a:lstStyle/>
        <a:p>
          <a:pPr rtl="1"/>
          <a:r>
            <a:rPr lang="fa-IR" sz="2800" b="1" dirty="0" smtClean="0">
              <a:latin typeface="Adobe Arabic" panose="02040503050201020203" pitchFamily="18" charset="-78"/>
              <a:cs typeface="Adobe Arabic" panose="02040503050201020203" pitchFamily="18" charset="-78"/>
            </a:rPr>
            <a:t>تغییر محتوای کتب درسی</a:t>
          </a:r>
          <a:endParaRPr lang="en-US" sz="2800" dirty="0">
            <a:latin typeface="Adobe Arabic" panose="02040503050201020203" pitchFamily="18" charset="-78"/>
            <a:cs typeface="Adobe Arabic" panose="02040503050201020203" pitchFamily="18" charset="-78"/>
          </a:endParaRPr>
        </a:p>
      </dgm:t>
    </dgm:pt>
    <dgm:pt modelId="{F5D8D862-51BC-4994-98F4-0ABFA5956C6F}" type="parTrans" cxnId="{372297DC-F503-48B5-9548-AF77C4A7A5AF}">
      <dgm:prSet/>
      <dgm:spPr/>
      <dgm:t>
        <a:bodyPr/>
        <a:lstStyle/>
        <a:p>
          <a:endParaRPr lang="en-US"/>
        </a:p>
      </dgm:t>
    </dgm:pt>
    <dgm:pt modelId="{FB389E45-B039-4C23-A0A5-A081612C05E1}" type="sibTrans" cxnId="{372297DC-F503-48B5-9548-AF77C4A7A5AF}">
      <dgm:prSet/>
      <dgm:spPr/>
      <dgm:t>
        <a:bodyPr/>
        <a:lstStyle/>
        <a:p>
          <a:endParaRPr lang="en-US"/>
        </a:p>
      </dgm:t>
    </dgm:pt>
    <dgm:pt modelId="{44296677-05B3-4A5D-AB74-9DB3881654F4}">
      <dgm:prSet custT="1"/>
      <dgm:spPr>
        <a:ln w="38100">
          <a:solidFill>
            <a:srgbClr val="5E5242"/>
          </a:solidFill>
        </a:ln>
      </dgm:spPr>
      <dgm:t>
        <a:bodyPr/>
        <a:lstStyle/>
        <a:p>
          <a:pPr rtl="1"/>
          <a:r>
            <a:rPr lang="fa-IR" sz="2400" b="1" dirty="0" smtClean="0">
              <a:latin typeface="Adobe Arabic" panose="02040503050201020203" pitchFamily="18" charset="-78"/>
              <a:cs typeface="Adobe Arabic" panose="02040503050201020203" pitchFamily="18" charset="-78"/>
            </a:rPr>
            <a:t>حرکت به سوی توسعه ظرفیت های فردی دانش آموزان</a:t>
          </a:r>
          <a:endParaRPr lang="en-US" sz="2400" dirty="0">
            <a:latin typeface="Adobe Arabic" panose="02040503050201020203" pitchFamily="18" charset="-78"/>
            <a:cs typeface="Adobe Arabic" panose="02040503050201020203" pitchFamily="18" charset="-78"/>
          </a:endParaRPr>
        </a:p>
      </dgm:t>
    </dgm:pt>
    <dgm:pt modelId="{B1642DCA-D913-47D4-9CE8-D149CAEECF3F}" type="parTrans" cxnId="{64EB6F4F-E73E-46D4-A98B-0AD2BF2C618B}">
      <dgm:prSet/>
      <dgm:spPr/>
      <dgm:t>
        <a:bodyPr/>
        <a:lstStyle/>
        <a:p>
          <a:endParaRPr lang="en-US"/>
        </a:p>
      </dgm:t>
    </dgm:pt>
    <dgm:pt modelId="{3886F0B3-EF03-43F7-9250-4F7139ADC929}" type="sibTrans" cxnId="{64EB6F4F-E73E-46D4-A98B-0AD2BF2C618B}">
      <dgm:prSet/>
      <dgm:spPr/>
      <dgm:t>
        <a:bodyPr/>
        <a:lstStyle/>
        <a:p>
          <a:endParaRPr lang="en-US"/>
        </a:p>
      </dgm:t>
    </dgm:pt>
    <dgm:pt modelId="{B4514CEA-70BB-4E41-B24D-21732886D63B}">
      <dgm:prSet custT="1"/>
      <dgm:spPr>
        <a:ln w="38100">
          <a:solidFill>
            <a:srgbClr val="5E5242"/>
          </a:solidFill>
        </a:ln>
      </dgm:spPr>
      <dgm:t>
        <a:bodyPr/>
        <a:lstStyle/>
        <a:p>
          <a:pPr rtl="1"/>
          <a:r>
            <a:rPr lang="fa-IR" sz="2800" b="1" dirty="0" smtClean="0">
              <a:latin typeface="Adobe Arabic" panose="02040503050201020203" pitchFamily="18" charset="-78"/>
              <a:cs typeface="Adobe Arabic" panose="02040503050201020203" pitchFamily="18" charset="-78"/>
            </a:rPr>
            <a:t>اختصاص زمانی برای مطالعه و گفت و گوی آزاد و خارج از درس برای دانش آموزان</a:t>
          </a:r>
          <a:endParaRPr lang="en-US" sz="2800" dirty="0">
            <a:latin typeface="Adobe Arabic" panose="02040503050201020203" pitchFamily="18" charset="-78"/>
            <a:cs typeface="Adobe Arabic" panose="02040503050201020203" pitchFamily="18" charset="-78"/>
          </a:endParaRPr>
        </a:p>
      </dgm:t>
    </dgm:pt>
    <dgm:pt modelId="{4A98E375-93A9-4E96-ADEA-7566B85BD98A}" type="parTrans" cxnId="{852ADBD0-1AFB-4F25-9A6F-6115487A66D9}">
      <dgm:prSet/>
      <dgm:spPr/>
      <dgm:t>
        <a:bodyPr/>
        <a:lstStyle/>
        <a:p>
          <a:endParaRPr lang="en-US"/>
        </a:p>
      </dgm:t>
    </dgm:pt>
    <dgm:pt modelId="{C610DF81-B016-4BCA-80C3-F0659F5A0A72}" type="sibTrans" cxnId="{852ADBD0-1AFB-4F25-9A6F-6115487A66D9}">
      <dgm:prSet/>
      <dgm:spPr/>
      <dgm:t>
        <a:bodyPr/>
        <a:lstStyle/>
        <a:p>
          <a:endParaRPr lang="en-US"/>
        </a:p>
      </dgm:t>
    </dgm:pt>
    <dgm:pt modelId="{0E929202-AEC8-4711-9535-A048B16A4621}">
      <dgm:prSet custT="1"/>
      <dgm:spPr>
        <a:ln w="38100">
          <a:solidFill>
            <a:srgbClr val="5E5242"/>
          </a:solidFill>
        </a:ln>
      </dgm:spPr>
      <dgm:t>
        <a:bodyPr/>
        <a:lstStyle/>
        <a:p>
          <a:pPr rtl="1"/>
          <a:r>
            <a:rPr lang="fa-IR" sz="2800" b="1" dirty="0" smtClean="0">
              <a:latin typeface="Adobe Arabic" panose="02040503050201020203" pitchFamily="18" charset="-78"/>
              <a:cs typeface="Adobe Arabic" panose="02040503050201020203" pitchFamily="18" charset="-78"/>
            </a:rPr>
            <a:t>بومی سازی برخی آموزش ها خارج کردن برخی آموزش ها از محیط چهار دیواری مدارس</a:t>
          </a:r>
          <a:endParaRPr lang="en-US" sz="2800" dirty="0">
            <a:latin typeface="Adobe Arabic" panose="02040503050201020203" pitchFamily="18" charset="-78"/>
            <a:cs typeface="Adobe Arabic" panose="02040503050201020203" pitchFamily="18" charset="-78"/>
          </a:endParaRPr>
        </a:p>
      </dgm:t>
    </dgm:pt>
    <dgm:pt modelId="{4843747D-EA7F-4242-84FA-953F72ABEE08}" type="parTrans" cxnId="{D982F254-EF6A-4CB6-9EF0-1FC927067467}">
      <dgm:prSet/>
      <dgm:spPr/>
      <dgm:t>
        <a:bodyPr/>
        <a:lstStyle/>
        <a:p>
          <a:endParaRPr lang="en-US"/>
        </a:p>
      </dgm:t>
    </dgm:pt>
    <dgm:pt modelId="{12A579BC-595F-4C31-BEDC-E3A8DA07E07A}" type="sibTrans" cxnId="{D982F254-EF6A-4CB6-9EF0-1FC927067467}">
      <dgm:prSet/>
      <dgm:spPr/>
      <dgm:t>
        <a:bodyPr/>
        <a:lstStyle/>
        <a:p>
          <a:endParaRPr lang="en-US"/>
        </a:p>
      </dgm:t>
    </dgm:pt>
    <dgm:pt modelId="{7AC9C673-ACA6-4D09-8F5C-A3DFB6E62B47}">
      <dgm:prSet custT="1"/>
      <dgm:spPr>
        <a:ln w="38100">
          <a:solidFill>
            <a:srgbClr val="5E5242"/>
          </a:solidFill>
        </a:ln>
      </dgm:spPr>
      <dgm:t>
        <a:bodyPr/>
        <a:lstStyle/>
        <a:p>
          <a:pPr rtl="1"/>
          <a:r>
            <a:rPr lang="fa-IR" sz="2800" b="1" dirty="0" smtClean="0">
              <a:latin typeface="Adobe Arabic" panose="02040503050201020203" pitchFamily="18" charset="-78"/>
              <a:cs typeface="Adobe Arabic" panose="02040503050201020203" pitchFamily="18" charset="-78"/>
            </a:rPr>
            <a:t>واگذاری برخی آموزش ها به اصناف مختلف</a:t>
          </a:r>
          <a:endParaRPr lang="en-US" sz="2800" dirty="0">
            <a:latin typeface="Adobe Arabic" panose="02040503050201020203" pitchFamily="18" charset="-78"/>
            <a:cs typeface="Adobe Arabic" panose="02040503050201020203" pitchFamily="18" charset="-78"/>
          </a:endParaRPr>
        </a:p>
      </dgm:t>
    </dgm:pt>
    <dgm:pt modelId="{BA19178A-00F0-4F27-9595-3A933ACC5C58}" type="parTrans" cxnId="{09C5B2D0-A996-4732-BA5D-AB798E199ECE}">
      <dgm:prSet/>
      <dgm:spPr/>
      <dgm:t>
        <a:bodyPr/>
        <a:lstStyle/>
        <a:p>
          <a:endParaRPr lang="en-US"/>
        </a:p>
      </dgm:t>
    </dgm:pt>
    <dgm:pt modelId="{60147433-4F86-4500-AA15-33C2DBDC9B6F}" type="sibTrans" cxnId="{09C5B2D0-A996-4732-BA5D-AB798E199ECE}">
      <dgm:prSet/>
      <dgm:spPr/>
      <dgm:t>
        <a:bodyPr/>
        <a:lstStyle/>
        <a:p>
          <a:endParaRPr lang="en-US"/>
        </a:p>
      </dgm:t>
    </dgm:pt>
    <dgm:pt modelId="{5B4D609B-6904-4417-AD01-DA356DE6C965}">
      <dgm:prSet/>
      <dgm:spPr>
        <a:ln w="38100">
          <a:solidFill>
            <a:srgbClr val="5E5242"/>
          </a:solidFill>
        </a:ln>
      </dgm:spPr>
      <dgm:t>
        <a:bodyPr/>
        <a:lstStyle/>
        <a:p>
          <a:pPr rtl="1"/>
          <a:r>
            <a:rPr lang="fa-IR" b="1" dirty="0" smtClean="0">
              <a:latin typeface="Adobe Arabic" panose="02040503050201020203" pitchFamily="18" charset="-78"/>
              <a:cs typeface="Adobe Arabic" panose="02040503050201020203" pitchFamily="18" charset="-78"/>
            </a:rPr>
            <a:t>چاپ ماهنامه و راه اندازی سایت مخصوص جهت ارتباط سریعتر با دانش آموزان</a:t>
          </a:r>
          <a:endParaRPr lang="en-US" dirty="0">
            <a:latin typeface="Adobe Arabic" panose="02040503050201020203" pitchFamily="18" charset="-78"/>
            <a:cs typeface="Adobe Arabic" panose="02040503050201020203" pitchFamily="18" charset="-78"/>
          </a:endParaRPr>
        </a:p>
      </dgm:t>
    </dgm:pt>
    <dgm:pt modelId="{FCDBFDD1-216C-42E7-9D0D-D58C5766F9C9}" type="parTrans" cxnId="{FA4C170F-5787-4036-B64D-DF3D559AEF50}">
      <dgm:prSet/>
      <dgm:spPr/>
      <dgm:t>
        <a:bodyPr/>
        <a:lstStyle/>
        <a:p>
          <a:endParaRPr lang="en-US"/>
        </a:p>
      </dgm:t>
    </dgm:pt>
    <dgm:pt modelId="{3EB513E9-719C-40F5-B6F7-239C7670F779}" type="sibTrans" cxnId="{FA4C170F-5787-4036-B64D-DF3D559AEF50}">
      <dgm:prSet/>
      <dgm:spPr/>
      <dgm:t>
        <a:bodyPr/>
        <a:lstStyle/>
        <a:p>
          <a:endParaRPr lang="en-US"/>
        </a:p>
      </dgm:t>
    </dgm:pt>
    <dgm:pt modelId="{84530EBE-DB64-4DC5-9A6A-74A4E1A95A44}" type="pres">
      <dgm:prSet presAssocID="{1BDAFE62-56A4-4828-8985-3DAF3EC26FAF}" presName="diagram" presStyleCnt="0">
        <dgm:presLayoutVars>
          <dgm:dir/>
          <dgm:resizeHandles val="exact"/>
        </dgm:presLayoutVars>
      </dgm:prSet>
      <dgm:spPr/>
      <dgm:t>
        <a:bodyPr/>
        <a:lstStyle/>
        <a:p>
          <a:endParaRPr lang="en-US"/>
        </a:p>
      </dgm:t>
    </dgm:pt>
    <dgm:pt modelId="{7D30DA66-2096-487D-B07C-D4BF31FE1F42}" type="pres">
      <dgm:prSet presAssocID="{78BDBC82-AD14-48CB-9526-461155F1EDCB}" presName="node" presStyleLbl="node1" presStyleIdx="0" presStyleCnt="8">
        <dgm:presLayoutVars>
          <dgm:bulletEnabled val="1"/>
        </dgm:presLayoutVars>
      </dgm:prSet>
      <dgm:spPr/>
      <dgm:t>
        <a:bodyPr/>
        <a:lstStyle/>
        <a:p>
          <a:endParaRPr lang="en-US"/>
        </a:p>
      </dgm:t>
    </dgm:pt>
    <dgm:pt modelId="{EE7A4AD0-C786-4A63-AE25-B5F0050B4A60}" type="pres">
      <dgm:prSet presAssocID="{600211FC-0AD8-42D9-94CB-3D3C647CF3F8}" presName="sibTrans" presStyleCnt="0"/>
      <dgm:spPr/>
    </dgm:pt>
    <dgm:pt modelId="{297B1B82-57F2-4622-BA9C-1AC1B7013C44}" type="pres">
      <dgm:prSet presAssocID="{E5AB3C84-49F3-458D-89C9-5CAD77978DEA}" presName="node" presStyleLbl="node1" presStyleIdx="1" presStyleCnt="8">
        <dgm:presLayoutVars>
          <dgm:bulletEnabled val="1"/>
        </dgm:presLayoutVars>
      </dgm:prSet>
      <dgm:spPr/>
      <dgm:t>
        <a:bodyPr/>
        <a:lstStyle/>
        <a:p>
          <a:endParaRPr lang="en-US"/>
        </a:p>
      </dgm:t>
    </dgm:pt>
    <dgm:pt modelId="{BFC79BD3-7F55-44F5-8BFD-59FFA656FFCA}" type="pres">
      <dgm:prSet presAssocID="{791AE99F-7D8D-4CDD-BB09-AFE654189E86}" presName="sibTrans" presStyleCnt="0"/>
      <dgm:spPr/>
    </dgm:pt>
    <dgm:pt modelId="{C819A253-027F-4DB1-A81E-1D7F3C77928F}" type="pres">
      <dgm:prSet presAssocID="{65747F09-3911-4274-B0D4-0B34211217FB}" presName="node" presStyleLbl="node1" presStyleIdx="2" presStyleCnt="8">
        <dgm:presLayoutVars>
          <dgm:bulletEnabled val="1"/>
        </dgm:presLayoutVars>
      </dgm:prSet>
      <dgm:spPr/>
      <dgm:t>
        <a:bodyPr/>
        <a:lstStyle/>
        <a:p>
          <a:endParaRPr lang="en-US"/>
        </a:p>
      </dgm:t>
    </dgm:pt>
    <dgm:pt modelId="{A8135A33-EFDD-48D0-AB1A-352024C28640}" type="pres">
      <dgm:prSet presAssocID="{FB389E45-B039-4C23-A0A5-A081612C05E1}" presName="sibTrans" presStyleCnt="0"/>
      <dgm:spPr/>
    </dgm:pt>
    <dgm:pt modelId="{16C9660E-01F4-4F59-B652-FCC9D9F14372}" type="pres">
      <dgm:prSet presAssocID="{44296677-05B3-4A5D-AB74-9DB3881654F4}" presName="node" presStyleLbl="node1" presStyleIdx="3" presStyleCnt="8">
        <dgm:presLayoutVars>
          <dgm:bulletEnabled val="1"/>
        </dgm:presLayoutVars>
      </dgm:prSet>
      <dgm:spPr/>
      <dgm:t>
        <a:bodyPr/>
        <a:lstStyle/>
        <a:p>
          <a:endParaRPr lang="en-US"/>
        </a:p>
      </dgm:t>
    </dgm:pt>
    <dgm:pt modelId="{A23A53F9-0AFD-4888-9E4A-F24E2E0AD195}" type="pres">
      <dgm:prSet presAssocID="{3886F0B3-EF03-43F7-9250-4F7139ADC929}" presName="sibTrans" presStyleCnt="0"/>
      <dgm:spPr/>
    </dgm:pt>
    <dgm:pt modelId="{AE99C965-C17D-4349-AE00-D0D349E44ED6}" type="pres">
      <dgm:prSet presAssocID="{B4514CEA-70BB-4E41-B24D-21732886D63B}" presName="node" presStyleLbl="node1" presStyleIdx="4" presStyleCnt="8">
        <dgm:presLayoutVars>
          <dgm:bulletEnabled val="1"/>
        </dgm:presLayoutVars>
      </dgm:prSet>
      <dgm:spPr/>
      <dgm:t>
        <a:bodyPr/>
        <a:lstStyle/>
        <a:p>
          <a:endParaRPr lang="en-US"/>
        </a:p>
      </dgm:t>
    </dgm:pt>
    <dgm:pt modelId="{CC7EA7BF-6169-4138-A4FF-585C188C48C0}" type="pres">
      <dgm:prSet presAssocID="{C610DF81-B016-4BCA-80C3-F0659F5A0A72}" presName="sibTrans" presStyleCnt="0"/>
      <dgm:spPr/>
    </dgm:pt>
    <dgm:pt modelId="{93FEE169-1746-4909-BB25-B827171D9606}" type="pres">
      <dgm:prSet presAssocID="{0E929202-AEC8-4711-9535-A048B16A4621}" presName="node" presStyleLbl="node1" presStyleIdx="5" presStyleCnt="8">
        <dgm:presLayoutVars>
          <dgm:bulletEnabled val="1"/>
        </dgm:presLayoutVars>
      </dgm:prSet>
      <dgm:spPr/>
      <dgm:t>
        <a:bodyPr/>
        <a:lstStyle/>
        <a:p>
          <a:endParaRPr lang="en-US"/>
        </a:p>
      </dgm:t>
    </dgm:pt>
    <dgm:pt modelId="{F8690D71-2CA6-4CDA-87BA-DDB49D7A34D6}" type="pres">
      <dgm:prSet presAssocID="{12A579BC-595F-4C31-BEDC-E3A8DA07E07A}" presName="sibTrans" presStyleCnt="0"/>
      <dgm:spPr/>
    </dgm:pt>
    <dgm:pt modelId="{50264BC1-0EA0-4A3C-97FA-1748A39D398E}" type="pres">
      <dgm:prSet presAssocID="{7AC9C673-ACA6-4D09-8F5C-A3DFB6E62B47}" presName="node" presStyleLbl="node1" presStyleIdx="6" presStyleCnt="8">
        <dgm:presLayoutVars>
          <dgm:bulletEnabled val="1"/>
        </dgm:presLayoutVars>
      </dgm:prSet>
      <dgm:spPr/>
      <dgm:t>
        <a:bodyPr/>
        <a:lstStyle/>
        <a:p>
          <a:endParaRPr lang="en-US"/>
        </a:p>
      </dgm:t>
    </dgm:pt>
    <dgm:pt modelId="{29376BDF-9981-4E38-BF06-8312571EB52C}" type="pres">
      <dgm:prSet presAssocID="{60147433-4F86-4500-AA15-33C2DBDC9B6F}" presName="sibTrans" presStyleCnt="0"/>
      <dgm:spPr/>
    </dgm:pt>
    <dgm:pt modelId="{34151DFA-76E5-4158-866F-8C1A066BE6C0}" type="pres">
      <dgm:prSet presAssocID="{5B4D609B-6904-4417-AD01-DA356DE6C965}" presName="node" presStyleLbl="node1" presStyleIdx="7" presStyleCnt="8">
        <dgm:presLayoutVars>
          <dgm:bulletEnabled val="1"/>
        </dgm:presLayoutVars>
      </dgm:prSet>
      <dgm:spPr/>
      <dgm:t>
        <a:bodyPr/>
        <a:lstStyle/>
        <a:p>
          <a:endParaRPr lang="en-US"/>
        </a:p>
      </dgm:t>
    </dgm:pt>
  </dgm:ptLst>
  <dgm:cxnLst>
    <dgm:cxn modelId="{1C1D4015-5913-4F23-863B-B9350161CFAA}" type="presOf" srcId="{7AC9C673-ACA6-4D09-8F5C-A3DFB6E62B47}" destId="{50264BC1-0EA0-4A3C-97FA-1748A39D398E}" srcOrd="0" destOrd="0" presId="urn:microsoft.com/office/officeart/2005/8/layout/default"/>
    <dgm:cxn modelId="{4BA3119A-D61A-4110-A56C-D984432151DC}" type="presOf" srcId="{1BDAFE62-56A4-4828-8985-3DAF3EC26FAF}" destId="{84530EBE-DB64-4DC5-9A6A-74A4E1A95A44}" srcOrd="0" destOrd="0" presId="urn:microsoft.com/office/officeart/2005/8/layout/default"/>
    <dgm:cxn modelId="{372297DC-F503-48B5-9548-AF77C4A7A5AF}" srcId="{1BDAFE62-56A4-4828-8985-3DAF3EC26FAF}" destId="{65747F09-3911-4274-B0D4-0B34211217FB}" srcOrd="2" destOrd="0" parTransId="{F5D8D862-51BC-4994-98F4-0ABFA5956C6F}" sibTransId="{FB389E45-B039-4C23-A0A5-A081612C05E1}"/>
    <dgm:cxn modelId="{FA1F8D61-0AA3-48B0-B17B-60E70443B0DA}" type="presOf" srcId="{65747F09-3911-4274-B0D4-0B34211217FB}" destId="{C819A253-027F-4DB1-A81E-1D7F3C77928F}" srcOrd="0" destOrd="0" presId="urn:microsoft.com/office/officeart/2005/8/layout/default"/>
    <dgm:cxn modelId="{773125C0-7483-4EAE-B1C0-59F7636DA422}" type="presOf" srcId="{78BDBC82-AD14-48CB-9526-461155F1EDCB}" destId="{7D30DA66-2096-487D-B07C-D4BF31FE1F42}" srcOrd="0" destOrd="0" presId="urn:microsoft.com/office/officeart/2005/8/layout/default"/>
    <dgm:cxn modelId="{F41363BE-8BD5-44CD-8CE4-DDF39A4DA0CA}" type="presOf" srcId="{5B4D609B-6904-4417-AD01-DA356DE6C965}" destId="{34151DFA-76E5-4158-866F-8C1A066BE6C0}" srcOrd="0" destOrd="0" presId="urn:microsoft.com/office/officeart/2005/8/layout/default"/>
    <dgm:cxn modelId="{80E42AA2-90FD-4EA8-94D2-3000663B7122}" type="presOf" srcId="{0E929202-AEC8-4711-9535-A048B16A4621}" destId="{93FEE169-1746-4909-BB25-B827171D9606}" srcOrd="0" destOrd="0" presId="urn:microsoft.com/office/officeart/2005/8/layout/default"/>
    <dgm:cxn modelId="{09C5B2D0-A996-4732-BA5D-AB798E199ECE}" srcId="{1BDAFE62-56A4-4828-8985-3DAF3EC26FAF}" destId="{7AC9C673-ACA6-4D09-8F5C-A3DFB6E62B47}" srcOrd="6" destOrd="0" parTransId="{BA19178A-00F0-4F27-9595-3A933ACC5C58}" sibTransId="{60147433-4F86-4500-AA15-33C2DBDC9B6F}"/>
    <dgm:cxn modelId="{45E9EF48-45CE-4FCF-B257-A260E1F8DE8D}" srcId="{1BDAFE62-56A4-4828-8985-3DAF3EC26FAF}" destId="{78BDBC82-AD14-48CB-9526-461155F1EDCB}" srcOrd="0" destOrd="0" parTransId="{E70444E2-7535-42D3-8ED7-FA5EA7D39503}" sibTransId="{600211FC-0AD8-42D9-94CB-3D3C647CF3F8}"/>
    <dgm:cxn modelId="{D982F254-EF6A-4CB6-9EF0-1FC927067467}" srcId="{1BDAFE62-56A4-4828-8985-3DAF3EC26FAF}" destId="{0E929202-AEC8-4711-9535-A048B16A4621}" srcOrd="5" destOrd="0" parTransId="{4843747D-EA7F-4242-84FA-953F72ABEE08}" sibTransId="{12A579BC-595F-4C31-BEDC-E3A8DA07E07A}"/>
    <dgm:cxn modelId="{4D6C59A9-6042-46CB-B3AA-08D5C6EA5FE1}" type="presOf" srcId="{B4514CEA-70BB-4E41-B24D-21732886D63B}" destId="{AE99C965-C17D-4349-AE00-D0D349E44ED6}" srcOrd="0" destOrd="0" presId="urn:microsoft.com/office/officeart/2005/8/layout/default"/>
    <dgm:cxn modelId="{AAC5750E-07E6-4CB5-8015-AD10427232C9}" type="presOf" srcId="{E5AB3C84-49F3-458D-89C9-5CAD77978DEA}" destId="{297B1B82-57F2-4622-BA9C-1AC1B7013C44}" srcOrd="0" destOrd="0" presId="urn:microsoft.com/office/officeart/2005/8/layout/default"/>
    <dgm:cxn modelId="{BCDDAA04-D3DF-4E48-8E5A-D775FE8FD53D}" type="presOf" srcId="{44296677-05B3-4A5D-AB74-9DB3881654F4}" destId="{16C9660E-01F4-4F59-B652-FCC9D9F14372}" srcOrd="0" destOrd="0" presId="urn:microsoft.com/office/officeart/2005/8/layout/default"/>
    <dgm:cxn modelId="{9F371ABF-F7BE-4CCF-B0C2-2CA744EE8860}" srcId="{1BDAFE62-56A4-4828-8985-3DAF3EC26FAF}" destId="{E5AB3C84-49F3-458D-89C9-5CAD77978DEA}" srcOrd="1" destOrd="0" parTransId="{F9EA3604-5E50-49E9-BF6C-090F7D69FDC4}" sibTransId="{791AE99F-7D8D-4CDD-BB09-AFE654189E86}"/>
    <dgm:cxn modelId="{852ADBD0-1AFB-4F25-9A6F-6115487A66D9}" srcId="{1BDAFE62-56A4-4828-8985-3DAF3EC26FAF}" destId="{B4514CEA-70BB-4E41-B24D-21732886D63B}" srcOrd="4" destOrd="0" parTransId="{4A98E375-93A9-4E96-ADEA-7566B85BD98A}" sibTransId="{C610DF81-B016-4BCA-80C3-F0659F5A0A72}"/>
    <dgm:cxn modelId="{FA4C170F-5787-4036-B64D-DF3D559AEF50}" srcId="{1BDAFE62-56A4-4828-8985-3DAF3EC26FAF}" destId="{5B4D609B-6904-4417-AD01-DA356DE6C965}" srcOrd="7" destOrd="0" parTransId="{FCDBFDD1-216C-42E7-9D0D-D58C5766F9C9}" sibTransId="{3EB513E9-719C-40F5-B6F7-239C7670F779}"/>
    <dgm:cxn modelId="{64EB6F4F-E73E-46D4-A98B-0AD2BF2C618B}" srcId="{1BDAFE62-56A4-4828-8985-3DAF3EC26FAF}" destId="{44296677-05B3-4A5D-AB74-9DB3881654F4}" srcOrd="3" destOrd="0" parTransId="{B1642DCA-D913-47D4-9CE8-D149CAEECF3F}" sibTransId="{3886F0B3-EF03-43F7-9250-4F7139ADC929}"/>
    <dgm:cxn modelId="{A6ABEBAA-72B2-420B-8075-BAB875A7EEE4}" type="presParOf" srcId="{84530EBE-DB64-4DC5-9A6A-74A4E1A95A44}" destId="{7D30DA66-2096-487D-B07C-D4BF31FE1F42}" srcOrd="0" destOrd="0" presId="urn:microsoft.com/office/officeart/2005/8/layout/default"/>
    <dgm:cxn modelId="{BF58B6EA-6A1E-4CA2-8822-4219ADBF8546}" type="presParOf" srcId="{84530EBE-DB64-4DC5-9A6A-74A4E1A95A44}" destId="{EE7A4AD0-C786-4A63-AE25-B5F0050B4A60}" srcOrd="1" destOrd="0" presId="urn:microsoft.com/office/officeart/2005/8/layout/default"/>
    <dgm:cxn modelId="{D25A5E71-953F-4385-90B8-6D186CACA5BF}" type="presParOf" srcId="{84530EBE-DB64-4DC5-9A6A-74A4E1A95A44}" destId="{297B1B82-57F2-4622-BA9C-1AC1B7013C44}" srcOrd="2" destOrd="0" presId="urn:microsoft.com/office/officeart/2005/8/layout/default"/>
    <dgm:cxn modelId="{AF80BF3C-41AF-4D3C-A2EF-65FB6B6D9B35}" type="presParOf" srcId="{84530EBE-DB64-4DC5-9A6A-74A4E1A95A44}" destId="{BFC79BD3-7F55-44F5-8BFD-59FFA656FFCA}" srcOrd="3" destOrd="0" presId="urn:microsoft.com/office/officeart/2005/8/layout/default"/>
    <dgm:cxn modelId="{774EB49F-6A50-4061-9B50-9923F7F3F93B}" type="presParOf" srcId="{84530EBE-DB64-4DC5-9A6A-74A4E1A95A44}" destId="{C819A253-027F-4DB1-A81E-1D7F3C77928F}" srcOrd="4" destOrd="0" presId="urn:microsoft.com/office/officeart/2005/8/layout/default"/>
    <dgm:cxn modelId="{F7828C59-015F-4655-A72A-9283D4DE56C9}" type="presParOf" srcId="{84530EBE-DB64-4DC5-9A6A-74A4E1A95A44}" destId="{A8135A33-EFDD-48D0-AB1A-352024C28640}" srcOrd="5" destOrd="0" presId="urn:microsoft.com/office/officeart/2005/8/layout/default"/>
    <dgm:cxn modelId="{EF263652-4B2C-4C33-9C95-25906F5A3766}" type="presParOf" srcId="{84530EBE-DB64-4DC5-9A6A-74A4E1A95A44}" destId="{16C9660E-01F4-4F59-B652-FCC9D9F14372}" srcOrd="6" destOrd="0" presId="urn:microsoft.com/office/officeart/2005/8/layout/default"/>
    <dgm:cxn modelId="{19DE4E49-374C-417F-8FFF-E5ACAC51CB28}" type="presParOf" srcId="{84530EBE-DB64-4DC5-9A6A-74A4E1A95A44}" destId="{A23A53F9-0AFD-4888-9E4A-F24E2E0AD195}" srcOrd="7" destOrd="0" presId="urn:microsoft.com/office/officeart/2005/8/layout/default"/>
    <dgm:cxn modelId="{E022A7D5-91B8-4A6D-86BD-ACF04EDDD768}" type="presParOf" srcId="{84530EBE-DB64-4DC5-9A6A-74A4E1A95A44}" destId="{AE99C965-C17D-4349-AE00-D0D349E44ED6}" srcOrd="8" destOrd="0" presId="urn:microsoft.com/office/officeart/2005/8/layout/default"/>
    <dgm:cxn modelId="{87C6A975-9B3C-485F-8D50-86DE5FEC8EDB}" type="presParOf" srcId="{84530EBE-DB64-4DC5-9A6A-74A4E1A95A44}" destId="{CC7EA7BF-6169-4138-A4FF-585C188C48C0}" srcOrd="9" destOrd="0" presId="urn:microsoft.com/office/officeart/2005/8/layout/default"/>
    <dgm:cxn modelId="{0ECFD583-EB7B-4531-9A5F-C2A8FE1176F4}" type="presParOf" srcId="{84530EBE-DB64-4DC5-9A6A-74A4E1A95A44}" destId="{93FEE169-1746-4909-BB25-B827171D9606}" srcOrd="10" destOrd="0" presId="urn:microsoft.com/office/officeart/2005/8/layout/default"/>
    <dgm:cxn modelId="{75A7FF9F-728F-4CC1-A2FD-F2D61AB527F7}" type="presParOf" srcId="{84530EBE-DB64-4DC5-9A6A-74A4E1A95A44}" destId="{F8690D71-2CA6-4CDA-87BA-DDB49D7A34D6}" srcOrd="11" destOrd="0" presId="urn:microsoft.com/office/officeart/2005/8/layout/default"/>
    <dgm:cxn modelId="{69B78447-5A8F-4513-B854-59A9B577522B}" type="presParOf" srcId="{84530EBE-DB64-4DC5-9A6A-74A4E1A95A44}" destId="{50264BC1-0EA0-4A3C-97FA-1748A39D398E}" srcOrd="12" destOrd="0" presId="urn:microsoft.com/office/officeart/2005/8/layout/default"/>
    <dgm:cxn modelId="{8CCA5177-2332-4E3E-99CF-FAD2104C0F13}" type="presParOf" srcId="{84530EBE-DB64-4DC5-9A6A-74A4E1A95A44}" destId="{29376BDF-9981-4E38-BF06-8312571EB52C}" srcOrd="13" destOrd="0" presId="urn:microsoft.com/office/officeart/2005/8/layout/default"/>
    <dgm:cxn modelId="{9DBE49D1-C4AB-4883-8DD5-D1FC02FBAE7E}" type="presParOf" srcId="{84530EBE-DB64-4DC5-9A6A-74A4E1A95A44}" destId="{34151DFA-76E5-4158-866F-8C1A066BE6C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C59FB-78C0-4291-A635-04528E0F7080}"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DAD51-1D11-4356-AF19-575EAD9B5BCC}" type="slidenum">
              <a:rPr lang="en-US" smtClean="0"/>
              <a:t>‹#›</a:t>
            </a:fld>
            <a:endParaRPr lang="en-US"/>
          </a:p>
        </p:txBody>
      </p:sp>
    </p:spTree>
    <p:extLst>
      <p:ext uri="{BB962C8B-B14F-4D97-AF65-F5344CB8AC3E}">
        <p14:creationId xmlns:p14="http://schemas.microsoft.com/office/powerpoint/2010/main" val="339412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DAD51-1D11-4356-AF19-575EAD9B5BCC}" type="slidenum">
              <a:rPr lang="en-US" smtClean="0"/>
              <a:t>8</a:t>
            </a:fld>
            <a:endParaRPr lang="en-US"/>
          </a:p>
        </p:txBody>
      </p:sp>
    </p:spTree>
    <p:extLst>
      <p:ext uri="{BB962C8B-B14F-4D97-AF65-F5344CB8AC3E}">
        <p14:creationId xmlns:p14="http://schemas.microsoft.com/office/powerpoint/2010/main" val="149907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271545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192450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2840159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E539A88-69C1-4D7F-95D9-861290F8BC3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8429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378391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AD6BC2C-AC37-4616-BE92-519583DF537C}"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387537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AD6BC2C-AC37-4616-BE92-519583DF537C}"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2115484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281774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E539A88-69C1-4D7F-95D9-861290F8BC35}" type="slidenum">
              <a:rPr lang="en-US" smtClean="0"/>
              <a:t>‹#›</a:t>
            </a:fld>
            <a:endParaRPr lang="en-US"/>
          </a:p>
        </p:txBody>
      </p:sp>
    </p:spTree>
    <p:extLst>
      <p:ext uri="{BB962C8B-B14F-4D97-AF65-F5344CB8AC3E}">
        <p14:creationId xmlns:p14="http://schemas.microsoft.com/office/powerpoint/2010/main" val="739610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539A88-69C1-4D7F-95D9-861290F8BC3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794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246621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3839320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60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241490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D6BC2C-AC37-4616-BE92-519583DF537C}"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39A88-69C1-4D7F-95D9-861290F8BC3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947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D6BC2C-AC37-4616-BE92-519583DF537C}"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39A88-69C1-4D7F-95D9-861290F8BC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056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BC2C-AC37-4616-BE92-519583DF537C}"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833035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A88-69C1-4D7F-95D9-861290F8BC3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162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165044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4070821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057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67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918212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842204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672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998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029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D6BC2C-AC37-4616-BE92-519583DF537C}"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39A88-69C1-4D7F-95D9-861290F8BC3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29781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D6BC2C-AC37-4616-BE92-519583DF537C}"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407478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D6BC2C-AC37-4616-BE92-519583DF537C}"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409103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AD6BC2C-AC37-4616-BE92-519583DF537C}"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392956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359037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6BC2C-AC37-4616-BE92-519583DF537C}"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39A88-69C1-4D7F-95D9-861290F8BC35}" type="slidenum">
              <a:rPr lang="en-US" smtClean="0"/>
              <a:t>‹#›</a:t>
            </a:fld>
            <a:endParaRPr lang="en-US"/>
          </a:p>
        </p:txBody>
      </p:sp>
    </p:spTree>
    <p:extLst>
      <p:ext uri="{BB962C8B-B14F-4D97-AF65-F5344CB8AC3E}">
        <p14:creationId xmlns:p14="http://schemas.microsoft.com/office/powerpoint/2010/main" val="389328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D6BC2C-AC37-4616-BE92-519583DF537C}" type="datetimeFigureOut">
              <a:rPr lang="en-US" smtClean="0"/>
              <a:t>11/3/2020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E539A88-69C1-4D7F-95D9-861290F8BC35}" type="slidenum">
              <a:rPr lang="en-US" smtClean="0"/>
              <a:t>‹#›</a:t>
            </a:fld>
            <a:endParaRPr lang="en-US"/>
          </a:p>
        </p:txBody>
      </p:sp>
    </p:spTree>
    <p:extLst>
      <p:ext uri="{BB962C8B-B14F-4D97-AF65-F5344CB8AC3E}">
        <p14:creationId xmlns:p14="http://schemas.microsoft.com/office/powerpoint/2010/main" val="33011462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D6BC2C-AC37-4616-BE92-519583DF537C}" type="datetimeFigureOut">
              <a:rPr lang="en-US" smtClean="0"/>
              <a:t>11/3/2020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539A88-69C1-4D7F-95D9-861290F8BC35}" type="slidenum">
              <a:rPr lang="en-US" smtClean="0"/>
              <a:t>‹#›</a:t>
            </a:fld>
            <a:endParaRPr lang="en-US"/>
          </a:p>
        </p:txBody>
      </p:sp>
    </p:spTree>
    <p:extLst>
      <p:ext uri="{BB962C8B-B14F-4D97-AF65-F5344CB8AC3E}">
        <p14:creationId xmlns:p14="http://schemas.microsoft.com/office/powerpoint/2010/main" val="78110418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hyperlink" Target="http://www.asriran.com/" TargetMode="External"/><Relationship Id="rId2" Type="http://schemas.openxmlformats.org/officeDocument/2006/relationships/hyperlink" Target="https://www.radiofarda.com/a/why-education-is-poor-iran/28837574.html" TargetMode="External"/><Relationship Id="rId1" Type="http://schemas.openxmlformats.org/officeDocument/2006/relationships/slideLayout" Target="../slideLayouts/slideLayout6.xml"/><Relationship Id="rId5" Type="http://schemas.openxmlformats.org/officeDocument/2006/relationships/hyperlink" Target="http://hdr.undp.org/en/content/2019-human-development-index-ranking" TargetMode="External"/><Relationship Id="rId4" Type="http://schemas.openxmlformats.org/officeDocument/2006/relationships/hyperlink" Target="https://www.prosperity.com/Rank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1.xml"/><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2525" y="2670430"/>
            <a:ext cx="8144134" cy="1373070"/>
          </a:xfrm>
        </p:spPr>
        <p:txBody>
          <a:bodyPr/>
          <a:lstStyle/>
          <a:p>
            <a:pPr algn="ctr"/>
            <a:r>
              <a:rPr lang="fa-IR" sz="8800" dirty="0" smtClean="0">
                <a:latin typeface="Adobe Arabic" panose="02040503050201020203" pitchFamily="18" charset="-78"/>
                <a:cs typeface="Adobe Arabic" panose="02040503050201020203" pitchFamily="18" charset="-78"/>
              </a:rPr>
              <a:t>آموزش در ایران</a:t>
            </a:r>
            <a:endParaRPr lang="en-US" sz="8800" dirty="0">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a:xfrm>
            <a:off x="9332259" y="2670430"/>
            <a:ext cx="2638809" cy="1361302"/>
          </a:xfrm>
        </p:spPr>
        <p:txBody>
          <a:bodyPr>
            <a:noAutofit/>
          </a:bodyPr>
          <a:lstStyle/>
          <a:p>
            <a:pPr rtl="1">
              <a:lnSpc>
                <a:spcPct val="107000"/>
              </a:lnSpc>
              <a:spcAft>
                <a:spcPts val="800"/>
              </a:spcAft>
            </a:pPr>
            <a:r>
              <a:rPr lang="ar-SA" b="1" dirty="0">
                <a:solidFill>
                  <a:srgbClr val="323E4F"/>
                </a:solidFill>
                <a:latin typeface="Calibri" panose="020F0502020204030204" pitchFamily="34" charset="0"/>
                <a:ea typeface="Calibri" panose="020F0502020204030204" pitchFamily="34" charset="0"/>
                <a:cs typeface="Adobe Arabic" panose="02040503050201020203" pitchFamily="18" charset="-78"/>
              </a:rPr>
              <a:t>اقتصاد ایران 2</a:t>
            </a:r>
            <a:endParaRPr lang="en-US" sz="1400" b="1"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ar-SA" b="1" dirty="0">
                <a:solidFill>
                  <a:srgbClr val="323E4F"/>
                </a:solidFill>
                <a:latin typeface="Calibri" panose="020F0502020204030204" pitchFamily="34" charset="0"/>
                <a:ea typeface="Calibri" panose="020F0502020204030204" pitchFamily="34" charset="0"/>
                <a:cs typeface="Adobe Arabic" panose="02040503050201020203" pitchFamily="18" charset="-78"/>
              </a:rPr>
              <a:t>دکتر سید محمد مستولی زاده</a:t>
            </a:r>
            <a:endParaRPr lang="en-US" sz="1400" b="1" dirty="0">
              <a:latin typeface="Calibri" panose="020F0502020204030204" pitchFamily="34" charset="0"/>
              <a:ea typeface="Calibri" panose="020F0502020204030204" pitchFamily="34" charset="0"/>
              <a:cs typeface="Arial" panose="020B0604020202020204" pitchFamily="34" charset="0"/>
            </a:endParaRPr>
          </a:p>
          <a:p>
            <a:r>
              <a:rPr lang="ar-SA" b="1" dirty="0">
                <a:solidFill>
                  <a:srgbClr val="323E4F"/>
                </a:solidFill>
                <a:ea typeface="Calibri" panose="020F0502020204030204" pitchFamily="34" charset="0"/>
                <a:cs typeface="Adobe Arabic" panose="02040503050201020203" pitchFamily="18" charset="-78"/>
              </a:rPr>
              <a:t>پارمیدا هادیان </a:t>
            </a:r>
            <a:endParaRPr lang="en-US" b="1" dirty="0"/>
          </a:p>
        </p:txBody>
      </p:sp>
    </p:spTree>
    <p:extLst>
      <p:ext uri="{BB962C8B-B14F-4D97-AF65-F5344CB8AC3E}">
        <p14:creationId xmlns:p14="http://schemas.microsoft.com/office/powerpoint/2010/main" val="1436160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976157" y="2207068"/>
            <a:ext cx="3926542" cy="4368888"/>
          </a:xfrm>
          <a:prstGeom prst="rect">
            <a:avLst/>
          </a:prstGeom>
          <a:noFill/>
        </p:spPr>
        <p:txBody>
          <a:bodyPr wrap="square" rtlCol="0">
            <a:spAutoFit/>
          </a:bodyPr>
          <a:lstStyle/>
          <a:p>
            <a:pPr algn="r" rtl="1"/>
            <a:r>
              <a:rPr lang="fa-IR" sz="2800" dirty="0" smtClean="0">
                <a:latin typeface="Adobe Arabic" panose="02040503050201020203" pitchFamily="18" charset="-78"/>
                <a:cs typeface="Adobe Arabic" panose="02040503050201020203" pitchFamily="18" charset="-78"/>
              </a:rPr>
              <a:t>فقر </a:t>
            </a:r>
            <a:r>
              <a:rPr lang="fa-IR" sz="2800" dirty="0" err="1">
                <a:latin typeface="Adobe Arabic" panose="02040503050201020203" pitchFamily="18" charset="-78"/>
                <a:cs typeface="Adobe Arabic" panose="02040503050201020203" pitchFamily="18" charset="-78"/>
              </a:rPr>
              <a:t>خانواده‌ها</a:t>
            </a:r>
            <a:r>
              <a:rPr lang="fa-IR" sz="2800" dirty="0">
                <a:latin typeface="Adobe Arabic" panose="02040503050201020203" pitchFamily="18" charset="-78"/>
                <a:cs typeface="Adobe Arabic" panose="02040503050201020203" pitchFamily="18" charset="-78"/>
              </a:rPr>
              <a:t> و نبودن امکانات آموزشی مناسب بویژه در مناطق روستایی و توسعه نیافته و محلات فقیر حاشیه شهرها، </a:t>
            </a:r>
            <a:r>
              <a:rPr lang="fa-IR" sz="2800" dirty="0" err="1">
                <a:latin typeface="Adobe Arabic" panose="02040503050201020203" pitchFamily="18" charset="-78"/>
                <a:cs typeface="Adobe Arabic" panose="02040503050201020203" pitchFamily="18" charset="-78"/>
              </a:rPr>
              <a:t>روش‌های</a:t>
            </a:r>
            <a:r>
              <a:rPr lang="fa-IR" sz="2800" dirty="0">
                <a:latin typeface="Adobe Arabic" panose="02040503050201020203" pitchFamily="18" charset="-78"/>
                <a:cs typeface="Adobe Arabic" panose="02040503050201020203" pitchFamily="18" charset="-78"/>
              </a:rPr>
              <a:t> آموزشی نامناسب و دیر پایی </a:t>
            </a:r>
            <a:r>
              <a:rPr lang="fa-IR" sz="2800" dirty="0" err="1">
                <a:latin typeface="Adobe Arabic" panose="02040503050201020203" pitchFamily="18" charset="-78"/>
                <a:cs typeface="Adobe Arabic" panose="02040503050201020203" pitchFamily="18" charset="-78"/>
              </a:rPr>
              <a:t>سنت‌های</a:t>
            </a:r>
            <a:r>
              <a:rPr lang="fa-IR" sz="2800" dirty="0">
                <a:latin typeface="Adobe Arabic" panose="02040503050201020203" pitchFamily="18" charset="-78"/>
                <a:cs typeface="Adobe Arabic" panose="02040503050201020203" pitchFamily="18" charset="-78"/>
              </a:rPr>
              <a:t> فرهنگی (بویژه در رابطه با دختران و مخصوصا در مناطق محروم</a:t>
            </a:r>
            <a:r>
              <a:rPr lang="fa-IR" sz="2800" dirty="0" smtClean="0">
                <a:latin typeface="Adobe Arabic" panose="02040503050201020203" pitchFamily="18" charset="-78"/>
                <a:cs typeface="Adobe Arabic" panose="02040503050201020203" pitchFamily="18" charset="-78"/>
              </a:rPr>
              <a:t>).</a:t>
            </a:r>
            <a:r>
              <a:rPr lang="fa-IR" sz="2800" dirty="0">
                <a:latin typeface="Adobe Arabic" panose="02040503050201020203" pitchFamily="18" charset="-78"/>
                <a:cs typeface="Adobe Arabic" panose="02040503050201020203" pitchFamily="18" charset="-78"/>
              </a:rPr>
              <a:t> همچنین برخی از هموطنانی که زبان اصلی </a:t>
            </a:r>
            <a:r>
              <a:rPr lang="fa-IR" sz="2800" dirty="0" err="1">
                <a:latin typeface="Adobe Arabic" panose="02040503050201020203" pitchFamily="18" charset="-78"/>
                <a:cs typeface="Adobe Arabic" panose="02040503050201020203" pitchFamily="18" charset="-78"/>
              </a:rPr>
              <a:t>انها</a:t>
            </a:r>
            <a:r>
              <a:rPr lang="fa-IR" sz="2800" dirty="0">
                <a:latin typeface="Adobe Arabic" panose="02040503050201020203" pitchFamily="18" charset="-78"/>
                <a:cs typeface="Adobe Arabic" panose="02040503050201020203" pitchFamily="18" charset="-78"/>
              </a:rPr>
              <a:t> فارسی نیست و یا فرزندان مهاجران نیز با مشکلاتی زیادی در سیستم </a:t>
            </a:r>
            <a:r>
              <a:rPr lang="fa-IR" sz="2800" dirty="0" err="1">
                <a:latin typeface="Adobe Arabic" panose="02040503050201020203" pitchFamily="18" charset="-78"/>
                <a:cs typeface="Adobe Arabic" panose="02040503050201020203" pitchFamily="18" charset="-78"/>
              </a:rPr>
              <a:t>اموزشی</a:t>
            </a:r>
            <a:r>
              <a:rPr lang="fa-IR" sz="2800" dirty="0">
                <a:latin typeface="Adobe Arabic" panose="02040503050201020203" pitchFamily="18" charset="-78"/>
                <a:cs typeface="Adobe Arabic" panose="02040503050201020203" pitchFamily="18" charset="-78"/>
              </a:rPr>
              <a:t> دست و پنجه نرم </a:t>
            </a:r>
            <a:r>
              <a:rPr lang="fa-IR" sz="2800" dirty="0" smtClean="0">
                <a:latin typeface="Adobe Arabic" panose="02040503050201020203" pitchFamily="18" charset="-78"/>
                <a:cs typeface="Adobe Arabic" panose="02040503050201020203" pitchFamily="18" charset="-78"/>
              </a:rPr>
              <a:t>میکنند.</a:t>
            </a:r>
            <a:endParaRPr lang="en-US" sz="2800" dirty="0">
              <a:latin typeface="Adobe Arabic" panose="02040503050201020203" pitchFamily="18" charset="-78"/>
              <a:cs typeface="Adobe Arabic" panose="02040503050201020203" pitchFamily="18" charset="-78"/>
            </a:endParaRPr>
          </a:p>
        </p:txBody>
      </p:sp>
      <p:sp>
        <p:nvSpPr>
          <p:cNvPr id="7" name="Text Placeholder 6"/>
          <p:cNvSpPr>
            <a:spLocks noGrp="1"/>
          </p:cNvSpPr>
          <p:nvPr>
            <p:ph type="body" sz="half" idx="2"/>
          </p:nvPr>
        </p:nvSpPr>
        <p:spPr>
          <a:xfrm>
            <a:off x="680322" y="3979564"/>
            <a:ext cx="3790078" cy="313932"/>
          </a:xfrm>
          <a:prstGeom prst="rect">
            <a:avLst/>
          </a:prstGeom>
        </p:spPr>
        <p:txBody>
          <a:bodyPr wrap="square">
            <a:spAutoFit/>
          </a:bodyPr>
          <a:lstStyle/>
          <a:p>
            <a:r>
              <a:rPr lang="fa-IR" dirty="0" smtClean="0"/>
              <a:t>.</a:t>
            </a:r>
            <a:endParaRPr lang="en-US" dirty="0"/>
          </a:p>
        </p:txBody>
      </p:sp>
      <p:sp>
        <p:nvSpPr>
          <p:cNvPr id="8" name="Title 7"/>
          <p:cNvSpPr>
            <a:spLocks noGrp="1"/>
          </p:cNvSpPr>
          <p:nvPr>
            <p:ph type="title"/>
          </p:nvPr>
        </p:nvSpPr>
        <p:spPr/>
        <p:txBody>
          <a:bodyPr>
            <a:normAutofit/>
          </a:bodyPr>
          <a:lstStyle/>
          <a:p>
            <a:pPr algn="r" rtl="1"/>
            <a:r>
              <a:rPr lang="fa-IR" sz="4000" dirty="0">
                <a:latin typeface="Adobe Arabic" panose="02040503050201020203" pitchFamily="18" charset="-78"/>
                <a:cs typeface="Adobe Arabic" panose="02040503050201020203" pitchFamily="18" charset="-78"/>
              </a:rPr>
              <a:t>مشکلات دیگری که </a:t>
            </a:r>
            <a:r>
              <a:rPr lang="fa-IR" sz="4000" dirty="0" smtClean="0">
                <a:latin typeface="Adobe Arabic" panose="02040503050201020203" pitchFamily="18" charset="-78"/>
                <a:cs typeface="Adobe Arabic" panose="02040503050201020203" pitchFamily="18" charset="-78"/>
              </a:rPr>
              <a:t>به این </a:t>
            </a:r>
            <a:r>
              <a:rPr lang="fa-IR" sz="4000" dirty="0">
                <a:latin typeface="Adobe Arabic" panose="02040503050201020203" pitchFamily="18" charset="-78"/>
                <a:cs typeface="Adobe Arabic" panose="02040503050201020203" pitchFamily="18" charset="-78"/>
              </a:rPr>
              <a:t>پدیده </a:t>
            </a:r>
            <a:r>
              <a:rPr lang="fa-IR" sz="4000" dirty="0" smtClean="0">
                <a:latin typeface="Adobe Arabic" panose="02040503050201020203" pitchFamily="18" charset="-78"/>
                <a:cs typeface="Adobe Arabic" panose="02040503050201020203" pitchFamily="18" charset="-78"/>
              </a:rPr>
              <a:t>دامن میزنند </a:t>
            </a:r>
            <a:r>
              <a:rPr lang="fa-IR" sz="4000" dirty="0">
                <a:latin typeface="Adobe Arabic" panose="02040503050201020203" pitchFamily="18" charset="-78"/>
                <a:cs typeface="Adobe Arabic" panose="02040503050201020203" pitchFamily="18" charset="-78"/>
              </a:rPr>
              <a:t>عبارت </a:t>
            </a:r>
            <a:r>
              <a:rPr lang="fa-IR" sz="4000" dirty="0" err="1">
                <a:latin typeface="Adobe Arabic" panose="02040503050201020203" pitchFamily="18" charset="-78"/>
                <a:cs typeface="Adobe Arabic" panose="02040503050201020203" pitchFamily="18" charset="-78"/>
              </a:rPr>
              <a:t>اند</a:t>
            </a:r>
            <a:r>
              <a:rPr lang="fa-IR" sz="4000" dirty="0">
                <a:latin typeface="Adobe Arabic" panose="02040503050201020203" pitchFamily="18" charset="-78"/>
                <a:cs typeface="Adobe Arabic" panose="02040503050201020203" pitchFamily="18" charset="-78"/>
              </a:rPr>
              <a:t> از:</a:t>
            </a:r>
            <a:endParaRPr lang="en-US" sz="4000" dirty="0">
              <a:latin typeface="Adobe Arabic" panose="02040503050201020203" pitchFamily="18" charset="-78"/>
              <a:cs typeface="Adobe Arabic" panose="02040503050201020203" pitchFamily="18"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494" y="2634802"/>
            <a:ext cx="4849906" cy="3653383"/>
          </a:xfrm>
          <a:prstGeom prst="rect">
            <a:avLst/>
          </a:prstGeom>
          <a:ln>
            <a:noFill/>
          </a:ln>
          <a:effectLst>
            <a:softEdge rad="112500"/>
          </a:effectLst>
        </p:spPr>
      </p:pic>
    </p:spTree>
    <p:extLst>
      <p:ext uri="{BB962C8B-B14F-4D97-AF65-F5344CB8AC3E}">
        <p14:creationId xmlns:p14="http://schemas.microsoft.com/office/powerpoint/2010/main" val="2595848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err="1">
                <a:latin typeface="Adobe Arabic" panose="02040503050201020203" pitchFamily="18" charset="-78"/>
                <a:cs typeface="Adobe Arabic" panose="02040503050201020203" pitchFamily="18" charset="-78"/>
              </a:rPr>
              <a:t>داده‌های</a:t>
            </a:r>
            <a:r>
              <a:rPr lang="fa-IR" dirty="0">
                <a:latin typeface="Adobe Arabic" panose="02040503050201020203" pitchFamily="18" charset="-78"/>
                <a:cs typeface="Adobe Arabic" panose="02040503050201020203" pitchFamily="18" charset="-78"/>
              </a:rPr>
              <a:t> آماری همزمان نشان می دهند که در دو دهه اخیر هیچ بهبود محسوسی در زمینه پوشش آموزشی صورت نگرفته است. این در حالی است که در حوزه آموزش بدون دخالت موثر دولت در حمایت از کودکان </a:t>
            </a:r>
            <a:r>
              <a:rPr lang="fa-IR" dirty="0" err="1">
                <a:latin typeface="Adobe Arabic" panose="02040503050201020203" pitchFamily="18" charset="-78"/>
                <a:cs typeface="Adobe Arabic" panose="02040503050201020203" pitchFamily="18" charset="-78"/>
              </a:rPr>
              <a:t>خانواده‌های</a:t>
            </a:r>
            <a:r>
              <a:rPr lang="fa-IR" dirty="0">
                <a:latin typeface="Adobe Arabic" panose="02040503050201020203" pitchFamily="18" charset="-78"/>
                <a:cs typeface="Adobe Arabic" panose="02040503050201020203" pitchFamily="18" charset="-78"/>
              </a:rPr>
              <a:t> تهیدست و یا فراهم آوردن شرایط آموزشی مناسب و امکانات جانبی (مانند </a:t>
            </a:r>
            <a:r>
              <a:rPr lang="fa-IR" dirty="0" err="1">
                <a:latin typeface="Adobe Arabic" panose="02040503050201020203" pitchFamily="18" charset="-78"/>
                <a:cs typeface="Adobe Arabic" panose="02040503050201020203" pitchFamily="18" charset="-78"/>
              </a:rPr>
              <a:t>وسائل</a:t>
            </a:r>
            <a:r>
              <a:rPr lang="fa-IR" dirty="0">
                <a:latin typeface="Adobe Arabic" panose="02040503050201020203" pitchFamily="18" charset="-78"/>
                <a:cs typeface="Adobe Arabic" panose="02040503050201020203" pitchFamily="18" charset="-78"/>
              </a:rPr>
              <a:t> حمل و نقل برای مناطق روستایی و یا دورافتاده) هیچ </a:t>
            </a:r>
            <a:r>
              <a:rPr lang="fa-IR" dirty="0" err="1">
                <a:latin typeface="Adobe Arabic" panose="02040503050201020203" pitchFamily="18" charset="-78"/>
                <a:cs typeface="Adobe Arabic" panose="02040503050201020203" pitchFamily="18" charset="-78"/>
              </a:rPr>
              <a:t>دورنمای</a:t>
            </a:r>
            <a:r>
              <a:rPr lang="fa-IR" dirty="0">
                <a:latin typeface="Adobe Arabic" panose="02040503050201020203" pitchFamily="18" charset="-78"/>
                <a:cs typeface="Adobe Arabic" panose="02040503050201020203" pitchFamily="18" charset="-78"/>
              </a:rPr>
              <a:t> روشنی برای بهبود وضعیت پوشش آموزشی در ایران وجود ندارد.</a:t>
            </a:r>
            <a:endParaRPr lang="en-US" dirty="0">
              <a:latin typeface="Adobe Arabic" panose="02040503050201020203" pitchFamily="18" charset="-78"/>
              <a:cs typeface="Adobe Arabic" panose="02040503050201020203" pitchFamily="18" charset="-78"/>
            </a:endParaRPr>
          </a:p>
        </p:txBody>
      </p:sp>
      <p:sp>
        <p:nvSpPr>
          <p:cNvPr id="4" name="Text Placeholder 3"/>
          <p:cNvSpPr>
            <a:spLocks noGrp="1"/>
          </p:cNvSpPr>
          <p:nvPr>
            <p:ph type="body" sz="half" idx="2"/>
          </p:nvPr>
        </p:nvSpPr>
        <p:spPr/>
        <p:txBody>
          <a:bodyPr>
            <a:normAutofit/>
          </a:bodyPr>
          <a:lstStyle/>
          <a:p>
            <a:pPr algn="r"/>
            <a:r>
              <a:rPr lang="fa-IR" sz="2400" dirty="0">
                <a:latin typeface="Adobe Arabic" panose="02040503050201020203" pitchFamily="18" charset="-78"/>
                <a:cs typeface="Adobe Arabic" panose="02040503050201020203" pitchFamily="18" charset="-78"/>
              </a:rPr>
              <a:t>در نهایت متوجه میشویم که افزایش بدون برنامه ریزی جمعیت و تشویق دولت برای فرزند آ</a:t>
            </a:r>
            <a:r>
              <a:rPr lang="fa-IR" sz="2400" dirty="0" smtClean="0">
                <a:latin typeface="Adobe Arabic" panose="02040503050201020203" pitchFamily="18" charset="-78"/>
                <a:cs typeface="Adobe Arabic" panose="02040503050201020203" pitchFamily="18" charset="-78"/>
              </a:rPr>
              <a:t>وری </a:t>
            </a:r>
            <a:r>
              <a:rPr lang="fa-IR" sz="2400" dirty="0">
                <a:latin typeface="Adobe Arabic" panose="02040503050201020203" pitchFamily="18" charset="-78"/>
                <a:cs typeface="Adobe Arabic" panose="02040503050201020203" pitchFamily="18" charset="-78"/>
              </a:rPr>
              <a:t>بدون وجود زیر ساخت های لازم و مربوطه در ده های گذشته باعث </a:t>
            </a:r>
            <a:r>
              <a:rPr lang="fa-IR" sz="2400" dirty="0" err="1">
                <a:latin typeface="Adobe Arabic" panose="02040503050201020203" pitchFamily="18" charset="-78"/>
                <a:cs typeface="Adobe Arabic" panose="02040503050201020203" pitchFamily="18" charset="-78"/>
              </a:rPr>
              <a:t>بوجود</a:t>
            </a:r>
            <a:r>
              <a:rPr lang="fa-IR" sz="2400" dirty="0">
                <a:latin typeface="Adobe Arabic" panose="02040503050201020203" pitchFamily="18" charset="-78"/>
                <a:cs typeface="Adobe Arabic" panose="02040503050201020203" pitchFamily="18" charset="-78"/>
              </a:rPr>
              <a:t> آ</a:t>
            </a:r>
            <a:r>
              <a:rPr lang="fa-IR" sz="2400" dirty="0" smtClean="0">
                <a:latin typeface="Adobe Arabic" panose="02040503050201020203" pitchFamily="18" charset="-78"/>
                <a:cs typeface="Adobe Arabic" panose="02040503050201020203" pitchFamily="18" charset="-78"/>
              </a:rPr>
              <a:t>مدن </a:t>
            </a:r>
            <a:r>
              <a:rPr lang="fa-IR" sz="2400" dirty="0">
                <a:latin typeface="Adobe Arabic" panose="02040503050201020203" pitchFamily="18" charset="-78"/>
                <a:cs typeface="Adobe Arabic" panose="02040503050201020203" pitchFamily="18" charset="-78"/>
              </a:rPr>
              <a:t>مشکلاتی از قبیل کمبود امکانات آ</a:t>
            </a:r>
            <a:r>
              <a:rPr lang="fa-IR" sz="2400" dirty="0" smtClean="0">
                <a:latin typeface="Adobe Arabic" panose="02040503050201020203" pitchFamily="18" charset="-78"/>
                <a:cs typeface="Adobe Arabic" panose="02040503050201020203" pitchFamily="18" charset="-78"/>
              </a:rPr>
              <a:t>موزشی </a:t>
            </a:r>
            <a:r>
              <a:rPr lang="fa-IR" sz="2400" dirty="0">
                <a:latin typeface="Adobe Arabic" panose="02040503050201020203" pitchFamily="18" charset="-78"/>
                <a:cs typeface="Adobe Arabic" panose="02040503050201020203" pitchFamily="18" charset="-78"/>
              </a:rPr>
              <a:t>و دو شیفته شدن </a:t>
            </a:r>
            <a:r>
              <a:rPr lang="fa-IR" sz="2400" dirty="0" smtClean="0">
                <a:latin typeface="Adobe Arabic" panose="02040503050201020203" pitchFamily="18" charset="-78"/>
                <a:cs typeface="Adobe Arabic" panose="02040503050201020203" pitchFamily="18" charset="-78"/>
              </a:rPr>
              <a:t>مدارس </a:t>
            </a:r>
            <a:r>
              <a:rPr lang="fa-IR" sz="2400" dirty="0">
                <a:latin typeface="Adobe Arabic" panose="02040503050201020203" pitchFamily="18" charset="-78"/>
                <a:cs typeface="Adobe Arabic" panose="02040503050201020203" pitchFamily="18" charset="-78"/>
              </a:rPr>
              <a:t>با </a:t>
            </a:r>
            <a:r>
              <a:rPr lang="fa-IR" sz="2400" dirty="0" smtClean="0">
                <a:latin typeface="Adobe Arabic" panose="02040503050201020203" pitchFamily="18" charset="-78"/>
                <a:cs typeface="Adobe Arabic" panose="02040503050201020203" pitchFamily="18" charset="-78"/>
              </a:rPr>
              <a:t>تعداد دانش آموزان </a:t>
            </a:r>
            <a:r>
              <a:rPr lang="fa-IR" sz="2400" dirty="0">
                <a:latin typeface="Adobe Arabic" panose="02040503050201020203" pitchFamily="18" charset="-78"/>
                <a:cs typeface="Adobe Arabic" panose="02040503050201020203" pitchFamily="18" charset="-78"/>
              </a:rPr>
              <a:t>بیشتر از حد استاندارد در کلاس های درس شده است.</a:t>
            </a:r>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227803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4339"/>
            <a:ext cx="12192000" cy="6902339"/>
          </a:xfrm>
          <a:prstGeom prst="rect">
            <a:avLst/>
          </a:prstGeom>
        </p:spPr>
      </p:pic>
      <p:sp>
        <p:nvSpPr>
          <p:cNvPr id="7" name="Flowchart: Connector 6"/>
          <p:cNvSpPr/>
          <p:nvPr/>
        </p:nvSpPr>
        <p:spPr>
          <a:xfrm>
            <a:off x="947502" y="3277772"/>
            <a:ext cx="1064178" cy="994670"/>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80825" y="112542"/>
            <a:ext cx="1772529" cy="9284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9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58000"/>
          </a:xfrm>
          <a:prstGeom prst="rect">
            <a:avLst/>
          </a:prstGeom>
        </p:spPr>
      </p:pic>
      <p:sp>
        <p:nvSpPr>
          <p:cNvPr id="3" name="Flowchart: Connector 2"/>
          <p:cNvSpPr/>
          <p:nvPr/>
        </p:nvSpPr>
        <p:spPr>
          <a:xfrm>
            <a:off x="942535" y="3924886"/>
            <a:ext cx="844061" cy="787791"/>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0942319" y="4149969"/>
            <a:ext cx="478302" cy="4360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9575" y="4149969"/>
            <a:ext cx="597878" cy="4196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841501" y="1179341"/>
            <a:ext cx="679938" cy="5884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7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11377" y="4787153"/>
            <a:ext cx="9835281" cy="844037"/>
          </a:xfrm>
        </p:spPr>
        <p:txBody>
          <a:bodyPr>
            <a:normAutofit/>
          </a:bodyPr>
          <a:lstStyle/>
          <a:p>
            <a:pPr algn="r" rtl="1"/>
            <a:r>
              <a:rPr lang="fa-IR" sz="2000" dirty="0" smtClean="0">
                <a:latin typeface="Adobe Arabic" panose="02040503050201020203" pitchFamily="18" charset="-78"/>
                <a:cs typeface="Adobe Arabic" panose="02040503050201020203" pitchFamily="18" charset="-78"/>
              </a:rPr>
              <a:t>رتبه ی ایران در </a:t>
            </a:r>
            <a:r>
              <a:rPr lang="fa-IR" sz="2000" dirty="0">
                <a:latin typeface="Adobe Arabic" panose="02040503050201020203" pitchFamily="18" charset="-78"/>
                <a:cs typeface="Adobe Arabic" panose="02040503050201020203" pitchFamily="18" charset="-78"/>
              </a:rPr>
              <a:t>شاخص </a:t>
            </a:r>
            <a:r>
              <a:rPr lang="fa-IR" sz="2000" dirty="0" err="1" smtClean="0">
                <a:latin typeface="Adobe Arabic" panose="02040503050201020203" pitchFamily="18" charset="-78"/>
                <a:cs typeface="Adobe Arabic" panose="02040503050201020203" pitchFamily="18" charset="-78"/>
              </a:rPr>
              <a:t>نمايه</a:t>
            </a:r>
            <a:r>
              <a:rPr lang="fa-IR" sz="2000" dirty="0" smtClean="0">
                <a:latin typeface="Adobe Arabic" panose="02040503050201020203" pitchFamily="18" charset="-78"/>
                <a:cs typeface="Adobe Arabic" panose="02040503050201020203" pitchFamily="18" charset="-78"/>
              </a:rPr>
              <a:t> </a:t>
            </a:r>
            <a:r>
              <a:rPr lang="fa-IR" sz="2000" dirty="0" err="1" smtClean="0">
                <a:latin typeface="Adobe Arabic" panose="02040503050201020203" pitchFamily="18" charset="-78"/>
                <a:cs typeface="Adobe Arabic" panose="02040503050201020203" pitchFamily="18" charset="-78"/>
              </a:rPr>
              <a:t>کاميابی</a:t>
            </a:r>
            <a:r>
              <a:rPr lang="fa-IR" sz="2000" dirty="0" smtClean="0">
                <a:latin typeface="Adobe Arabic" panose="02040503050201020203" pitchFamily="18" charset="-78"/>
                <a:cs typeface="Adobe Arabic" panose="02040503050201020203" pitchFamily="18" charset="-78"/>
              </a:rPr>
              <a:t> </a:t>
            </a:r>
            <a:r>
              <a:rPr lang="fa-IR" sz="2000" dirty="0" err="1" smtClean="0">
                <a:latin typeface="Adobe Arabic" panose="02040503050201020203" pitchFamily="18" charset="-78"/>
                <a:cs typeface="Adobe Arabic" panose="02040503050201020203" pitchFamily="18" charset="-78"/>
              </a:rPr>
              <a:t>لگاتوم</a:t>
            </a:r>
            <a:r>
              <a:rPr lang="fa-IR" sz="2000" dirty="0" smtClean="0">
                <a:latin typeface="Adobe Arabic" panose="02040503050201020203" pitchFamily="18" charset="-78"/>
                <a:cs typeface="Adobe Arabic" panose="02040503050201020203" pitchFamily="18" charset="-78"/>
              </a:rPr>
              <a:t> طی 2 سال گذشته صعود کرده و از رتبه 75 به 71 رفته است.</a:t>
            </a:r>
            <a:endParaRPr lang="en-US" sz="2000" dirty="0">
              <a:latin typeface="Adobe Arabic" panose="02040503050201020203" pitchFamily="18" charset="-78"/>
              <a:cs typeface="Adobe Arabic" panose="02040503050201020203" pitchFamily="18" charset="-78"/>
            </a:endParaRPr>
          </a:p>
        </p:txBody>
      </p:sp>
      <p:sp>
        <p:nvSpPr>
          <p:cNvPr id="5" name="TextBox 4"/>
          <p:cNvSpPr txBox="1"/>
          <p:nvPr/>
        </p:nvSpPr>
        <p:spPr>
          <a:xfrm>
            <a:off x="806824" y="887505"/>
            <a:ext cx="10354235" cy="2677656"/>
          </a:xfrm>
          <a:prstGeom prst="rect">
            <a:avLst/>
          </a:prstGeom>
          <a:noFill/>
        </p:spPr>
        <p:txBody>
          <a:bodyPr wrap="square" rtlCol="0">
            <a:spAutoFit/>
          </a:bodyPr>
          <a:lstStyle/>
          <a:p>
            <a:pPr marL="457200" indent="-457200" algn="r" rtl="1">
              <a:buFont typeface="Arial" panose="020B0604020202020204" pitchFamily="34" charset="0"/>
              <a:buChar char="•"/>
            </a:pPr>
            <a:r>
              <a:rPr lang="fa-IR" sz="2800" dirty="0">
                <a:latin typeface="Adobe Arabic" panose="02040503050201020203" pitchFamily="18" charset="-78"/>
                <a:cs typeface="Adobe Arabic" panose="02040503050201020203" pitchFamily="18" charset="-78"/>
              </a:rPr>
              <a:t>در </a:t>
            </a:r>
            <a:r>
              <a:rPr lang="fa-IR" sz="2800" dirty="0" err="1">
                <a:latin typeface="Adobe Arabic" panose="02040503050201020203" pitchFamily="18" charset="-78"/>
                <a:cs typeface="Adobe Arabic" panose="02040503050201020203" pitchFamily="18" charset="-78"/>
              </a:rPr>
              <a:t>بررسی‌های</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مقایسه‌ای</a:t>
            </a:r>
            <a:r>
              <a:rPr lang="fa-IR" sz="2800" dirty="0">
                <a:latin typeface="Adobe Arabic" panose="02040503050201020203" pitchFamily="18" charset="-78"/>
                <a:cs typeface="Adobe Arabic" panose="02040503050201020203" pitchFamily="18" charset="-78"/>
              </a:rPr>
              <a:t> بین </a:t>
            </a:r>
            <a:r>
              <a:rPr lang="fa-IR" sz="2800" dirty="0" err="1">
                <a:latin typeface="Adobe Arabic" panose="02040503050201020203" pitchFamily="18" charset="-78"/>
                <a:cs typeface="Adobe Arabic" panose="02040503050201020203" pitchFamily="18" charset="-78"/>
              </a:rPr>
              <a:t>المللی</a:t>
            </a:r>
            <a:r>
              <a:rPr lang="fa-IR" sz="2800" dirty="0">
                <a:latin typeface="Adobe Arabic" panose="02040503050201020203" pitchFamily="18" charset="-78"/>
                <a:cs typeface="Adobe Arabic" panose="02040503050201020203" pitchFamily="18" charset="-78"/>
              </a:rPr>
              <a:t> مربوط به توسعه نیروی انسانی ایران جایگاه مناسبی ندارد و سال </a:t>
            </a:r>
            <a:r>
              <a:rPr lang="fa-IR" sz="2800" dirty="0" err="1">
                <a:latin typeface="Adobe Arabic" panose="02040503050201020203" pitchFamily="18" charset="-78"/>
                <a:cs typeface="Adobe Arabic" panose="02040503050201020203" pitchFamily="18" charset="-78"/>
              </a:rPr>
              <a:t>هاست</a:t>
            </a:r>
            <a:r>
              <a:rPr lang="fa-IR" sz="2800" dirty="0">
                <a:latin typeface="Adobe Arabic" panose="02040503050201020203" pitchFamily="18" charset="-78"/>
                <a:cs typeface="Adobe Arabic" panose="02040503050201020203" pitchFamily="18" charset="-78"/>
              </a:rPr>
              <a:t> در رده ۸۵ تا ۹۰ دنیا قرار می گیرد. دلیل اصلی این وضعیت نامساعد هم عقب </a:t>
            </a:r>
            <a:r>
              <a:rPr lang="fa-IR" sz="2800" dirty="0" err="1">
                <a:latin typeface="Adobe Arabic" panose="02040503050201020203" pitchFamily="18" charset="-78"/>
                <a:cs typeface="Adobe Arabic" panose="02040503050201020203" pitchFamily="18" charset="-78"/>
              </a:rPr>
              <a:t>ماندگی‌های</a:t>
            </a:r>
            <a:r>
              <a:rPr lang="fa-IR" sz="2800" dirty="0">
                <a:latin typeface="Adobe Arabic" panose="02040503050201020203" pitchFamily="18" charset="-78"/>
                <a:cs typeface="Adobe Arabic" panose="02040503050201020203" pitchFamily="18" charset="-78"/>
              </a:rPr>
              <a:t> آموزشی و اجتماعی دراز مدت در حوزه تربیت نیروی انسانی و نیز وجود نابرابری میان زنان و مردان است</a:t>
            </a:r>
            <a:r>
              <a:rPr lang="fa-IR" sz="2800" dirty="0" smtClean="0">
                <a:latin typeface="Adobe Arabic" panose="02040503050201020203" pitchFamily="18" charset="-78"/>
                <a:cs typeface="Adobe Arabic" panose="02040503050201020203" pitchFamily="18" charset="-78"/>
              </a:rPr>
              <a:t>.</a:t>
            </a:r>
          </a:p>
          <a:p>
            <a:pPr marL="457200" indent="-457200" algn="r" rtl="1">
              <a:buFont typeface="Arial" panose="020B0604020202020204" pitchFamily="34" charset="0"/>
              <a:buChar char="•"/>
            </a:pPr>
            <a:endParaRPr lang="fa-IR" sz="2800" dirty="0">
              <a:latin typeface="Adobe Arabic" panose="02040503050201020203" pitchFamily="18" charset="-78"/>
              <a:cs typeface="Adobe Arabic" panose="02040503050201020203" pitchFamily="18" charset="-78"/>
            </a:endParaRPr>
          </a:p>
          <a:p>
            <a:pPr marL="457200" indent="-457200" algn="r" rtl="1">
              <a:buFont typeface="Arial" panose="020B0604020202020204" pitchFamily="34" charset="0"/>
              <a:buChar char="•"/>
            </a:pPr>
            <a:r>
              <a:rPr lang="fa-IR" sz="2800" dirty="0">
                <a:latin typeface="Adobe Arabic" panose="02040503050201020203" pitchFamily="18" charset="-78"/>
                <a:cs typeface="Adobe Arabic" panose="02040503050201020203" pitchFamily="18" charset="-78"/>
              </a:rPr>
              <a:t>ایران در حالی از نظر توسعه نیروی انسانی در سطح بین </a:t>
            </a:r>
            <a:r>
              <a:rPr lang="fa-IR" sz="2800" dirty="0" err="1" smtClean="0">
                <a:latin typeface="Adobe Arabic" panose="02040503050201020203" pitchFamily="18" charset="-78"/>
                <a:cs typeface="Adobe Arabic" panose="02040503050201020203" pitchFamily="18" charset="-78"/>
              </a:rPr>
              <a:t>المللی</a:t>
            </a:r>
            <a:r>
              <a:rPr lang="fa-IR" sz="2800" dirty="0" smtClean="0">
                <a:latin typeface="Adobe Arabic" panose="02040503050201020203" pitchFamily="18" charset="-78"/>
                <a:cs typeface="Adobe Arabic" panose="02040503050201020203" pitchFamily="18" charset="-78"/>
              </a:rPr>
              <a:t> </a:t>
            </a:r>
            <a:r>
              <a:rPr lang="fa-IR" sz="2800" dirty="0">
                <a:latin typeface="Adobe Arabic" panose="02040503050201020203" pitchFamily="18" charset="-78"/>
                <a:cs typeface="Adobe Arabic" panose="02040503050201020203" pitchFamily="18" charset="-78"/>
              </a:rPr>
              <a:t>در میانه جدول، پس از کشورهای توسعه یافته و پیش از کشورهای توسعه نیافته، قرار دارد که آموزش عالی در آن از نظر کمی بسیار رشد کرده.</a:t>
            </a:r>
          </a:p>
        </p:txBody>
      </p:sp>
    </p:spTree>
    <p:extLst>
      <p:ext uri="{BB962C8B-B14F-4D97-AF65-F5344CB8AC3E}">
        <p14:creationId xmlns:p14="http://schemas.microsoft.com/office/powerpoint/2010/main" val="1001379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753228"/>
            <a:ext cx="10083167" cy="1080938"/>
          </a:xfrm>
        </p:spPr>
        <p:txBody>
          <a:bodyPr>
            <a:noAutofit/>
          </a:bodyPr>
          <a:lstStyle/>
          <a:p>
            <a:pPr algn="r" rtl="1"/>
            <a:r>
              <a:rPr lang="fa-IR" sz="2400" dirty="0">
                <a:latin typeface="Adobe Arabic" panose="02040503050201020203" pitchFamily="18" charset="-78"/>
                <a:cs typeface="Adobe Arabic" panose="02040503050201020203" pitchFamily="18" charset="-78"/>
              </a:rPr>
              <a:t>فقر کمی آموزشی در ایران را </a:t>
            </a:r>
            <a:r>
              <a:rPr lang="fa-IR" sz="2400" dirty="0" err="1">
                <a:latin typeface="Adobe Arabic" panose="02040503050201020203" pitchFamily="18" charset="-78"/>
                <a:cs typeface="Adobe Arabic" panose="02040503050201020203" pitchFamily="18" charset="-78"/>
              </a:rPr>
              <a:t>نمی</a:t>
            </a:r>
            <a:r>
              <a:rPr lang="fa-IR" sz="2400" dirty="0">
                <a:latin typeface="Adobe Arabic" panose="02040503050201020203" pitchFamily="18" charset="-78"/>
                <a:cs typeface="Adobe Arabic" panose="02040503050201020203" pitchFamily="18" charset="-78"/>
              </a:rPr>
              <a:t> توان از فقر مربوط به کیفیت آموزش جدا کرد. تعداد دانش آموزان ایران از حدود ۷ میلیون در سال ۱۳۵۷ به بیش از ۱۹ میلیون در پایان دهه ۱۳۷۰ رسید. از پایان دهه ۱۳۷۰ به این سو </a:t>
            </a:r>
            <a:r>
              <a:rPr lang="fa-IR" sz="2400" dirty="0" err="1">
                <a:latin typeface="Adobe Arabic" panose="02040503050201020203" pitchFamily="18" charset="-78"/>
                <a:cs typeface="Adobe Arabic" panose="02040503050201020203" pitchFamily="18" charset="-78"/>
              </a:rPr>
              <a:t>بدلیل</a:t>
            </a:r>
            <a:r>
              <a:rPr lang="fa-IR" sz="2400" dirty="0">
                <a:latin typeface="Adobe Arabic" panose="02040503050201020203" pitchFamily="18" charset="-78"/>
                <a:cs typeface="Adobe Arabic" panose="02040503050201020203" pitchFamily="18" charset="-78"/>
              </a:rPr>
              <a:t> پائین آمدن نرخ رشد جمعیت ایران ما شاهد کاهش منظم جمعیت دانش آموزی هستیم بطوریکه تعداد دانش آموزان در ایران در چند سال اخیر پیرامون ۱۳ میلیون ثابت مانده </a:t>
            </a:r>
            <a:r>
              <a:rPr lang="fa-IR" sz="2400" dirty="0" smtClean="0">
                <a:latin typeface="Adobe Arabic" panose="02040503050201020203" pitchFamily="18" charset="-78"/>
                <a:cs typeface="Adobe Arabic" panose="02040503050201020203" pitchFamily="18" charset="-78"/>
              </a:rPr>
              <a:t>است.</a:t>
            </a:r>
            <a:endParaRPr lang="en-US" sz="2400" dirty="0">
              <a:latin typeface="Adobe Arabic" panose="02040503050201020203" pitchFamily="18" charset="-78"/>
              <a:cs typeface="Adobe Arabic" panose="02040503050201020203" pitchFamily="18" charset="-78"/>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53685230"/>
              </p:ext>
            </p:extLst>
          </p:nvPr>
        </p:nvGraphicFramePr>
        <p:xfrm>
          <a:off x="410383" y="2082018"/>
          <a:ext cx="9883799" cy="4560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8293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ctrTitle"/>
          </p:nvPr>
        </p:nvSpPr>
        <p:spPr>
          <a:xfrm>
            <a:off x="211016" y="2756277"/>
            <a:ext cx="8468750" cy="1338828"/>
          </a:xfrm>
          <a:prstGeom prst="rect">
            <a:avLst/>
          </a:prstGeom>
          <a:noFill/>
        </p:spPr>
        <p:txBody>
          <a:bodyPr wrap="square" rtlCol="0">
            <a:spAutoFit/>
          </a:bodyPr>
          <a:lstStyle/>
          <a:p>
            <a:pPr algn="r" rtl="1"/>
            <a:r>
              <a:rPr lang="fa-IR" sz="3000" dirty="0">
                <a:latin typeface="Adobe Arabic" panose="02040503050201020203" pitchFamily="18" charset="-78"/>
                <a:cs typeface="Adobe Arabic" panose="02040503050201020203" pitchFamily="18" charset="-78"/>
              </a:rPr>
              <a:t>همه شواهد نشان می دهند که نظام آموزشی ایران طی ۱۵ سال گذشته از این فرصت تاریخی </a:t>
            </a:r>
            <a:r>
              <a:rPr lang="fa-IR" sz="3000" dirty="0" smtClean="0">
                <a:latin typeface="Adobe Arabic" panose="02040503050201020203" pitchFamily="18" charset="-78"/>
                <a:cs typeface="Adobe Arabic" panose="02040503050201020203" pitchFamily="18" charset="-78"/>
              </a:rPr>
              <a:t>به گونه ‌ای </a:t>
            </a:r>
            <a:r>
              <a:rPr lang="fa-IR" sz="3000" dirty="0">
                <a:latin typeface="Adobe Arabic" panose="02040503050201020203" pitchFamily="18" charset="-78"/>
                <a:cs typeface="Adobe Arabic" panose="02040503050201020203" pitchFamily="18" charset="-78"/>
              </a:rPr>
              <a:t>مطلوب برای غلبه تدریجی بر عقب </a:t>
            </a:r>
            <a:r>
              <a:rPr lang="fa-IR" sz="3000" dirty="0" smtClean="0">
                <a:latin typeface="Adobe Arabic" panose="02040503050201020203" pitchFamily="18" charset="-78"/>
                <a:cs typeface="Adobe Arabic" panose="02040503050201020203" pitchFamily="18" charset="-78"/>
              </a:rPr>
              <a:t>ماندگی ‌های </a:t>
            </a:r>
            <a:r>
              <a:rPr lang="fa-IR" sz="3000" dirty="0">
                <a:latin typeface="Adobe Arabic" panose="02040503050201020203" pitchFamily="18" charset="-78"/>
                <a:cs typeface="Adobe Arabic" panose="02040503050201020203" pitchFamily="18" charset="-78"/>
              </a:rPr>
              <a:t>کمی و کیفی خود استفاده نکرد و از دامنه فقر آموزشی ما به </a:t>
            </a:r>
            <a:r>
              <a:rPr lang="fa-IR" sz="3000" dirty="0" smtClean="0">
                <a:latin typeface="Adobe Arabic" panose="02040503050201020203" pitchFamily="18" charset="-78"/>
                <a:cs typeface="Adobe Arabic" panose="02040503050201020203" pitchFamily="18" charset="-78"/>
              </a:rPr>
              <a:t>گونه‌ ای </a:t>
            </a:r>
            <a:r>
              <a:rPr lang="fa-IR" sz="3000" dirty="0">
                <a:latin typeface="Adobe Arabic" panose="02040503050201020203" pitchFamily="18" charset="-78"/>
                <a:cs typeface="Adobe Arabic" panose="02040503050201020203" pitchFamily="18" charset="-78"/>
              </a:rPr>
              <a:t>چشمگیر کاسته نشد.</a:t>
            </a:r>
            <a:endParaRPr lang="en-US" sz="3000" dirty="0">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917" y="2475126"/>
            <a:ext cx="3405618" cy="1901131"/>
          </a:xfrm>
          <a:prstGeom prst="rect">
            <a:avLst/>
          </a:prstGeom>
          <a:ln>
            <a:noFill/>
          </a:ln>
          <a:effectLst>
            <a:softEdge rad="112500"/>
          </a:effectLst>
        </p:spPr>
      </p:pic>
    </p:spTree>
    <p:extLst>
      <p:ext uri="{BB962C8B-B14F-4D97-AF65-F5344CB8AC3E}">
        <p14:creationId xmlns:p14="http://schemas.microsoft.com/office/powerpoint/2010/main" val="3997079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22929" y="1559859"/>
            <a:ext cx="8476690" cy="2021822"/>
          </a:xfrm>
        </p:spPr>
        <p:txBody>
          <a:bodyPr>
            <a:noAutofit/>
          </a:bodyPr>
          <a:lstStyle/>
          <a:p>
            <a:pPr marL="342900" indent="-342900" algn="r" rtl="1">
              <a:buFont typeface="Arial" panose="020B0604020202020204" pitchFamily="34" charset="0"/>
              <a:buChar char="•"/>
            </a:pPr>
            <a:r>
              <a:rPr lang="fa-IR" sz="2400" dirty="0">
                <a:latin typeface="Adobe Arabic" panose="02040503050201020203" pitchFamily="18" charset="-78"/>
                <a:cs typeface="Adobe Arabic" panose="02040503050201020203" pitchFamily="18" charset="-78"/>
              </a:rPr>
              <a:t>یکی دیگر از دلایل عقب ماندگی کمی و کیفی نظام آموزشی ایران سهم ناکافی آموزش در تولید ناخالص ملی می باشد. که به طور متوسط مقداری حدود 3 درصد است که بسیار کمتر از بخش مهمی از کشور های توسعه یافته جهان است. سرانه هزینه هر دانش آموز هم با در نظر گرفتن قدرت خرید جامعه ایران حدود یک پنجم متوسط کشورهای توسعه یافته است. </a:t>
            </a:r>
            <a:endParaRPr lang="en-US" sz="2400" dirty="0">
              <a:latin typeface="Adobe Arabic" panose="02040503050201020203" pitchFamily="18" charset="-78"/>
              <a:cs typeface="Adobe Arabic" panose="02040503050201020203" pitchFamily="18" charset="-78"/>
            </a:endParaRPr>
          </a:p>
        </p:txBody>
      </p:sp>
      <p:sp>
        <p:nvSpPr>
          <p:cNvPr id="3" name="Rectangle 2"/>
          <p:cNvSpPr/>
          <p:nvPr/>
        </p:nvSpPr>
        <p:spPr>
          <a:xfrm>
            <a:off x="4303619" y="3581681"/>
            <a:ext cx="6096000" cy="1200329"/>
          </a:xfrm>
          <a:prstGeom prst="rect">
            <a:avLst/>
          </a:prstGeom>
        </p:spPr>
        <p:txBody>
          <a:bodyPr>
            <a:spAutoFit/>
          </a:bodyPr>
          <a:lstStyle/>
          <a:p>
            <a:pPr marL="342900" indent="-342900" algn="r" rtl="1">
              <a:buFont typeface="Arial" panose="020B0604020202020204" pitchFamily="34" charset="0"/>
              <a:buChar char="•"/>
            </a:pPr>
            <a:r>
              <a:rPr lang="fa-IR" sz="2400" dirty="0">
                <a:latin typeface="Adobe Arabic" panose="02040503050201020203" pitchFamily="18" charset="-78"/>
                <a:cs typeface="Adobe Arabic" panose="02040503050201020203" pitchFamily="18" charset="-78"/>
              </a:rPr>
              <a:t>امروزه در جهان شاهد پیشرفت سیستم </a:t>
            </a:r>
            <a:r>
              <a:rPr lang="fa-IR" sz="2400" dirty="0" err="1">
                <a:latin typeface="Adobe Arabic" panose="02040503050201020203" pitchFamily="18" charset="-78"/>
                <a:cs typeface="Adobe Arabic" panose="02040503050201020203" pitchFamily="18" charset="-78"/>
              </a:rPr>
              <a:t>اموزشی</a:t>
            </a:r>
            <a:r>
              <a:rPr lang="fa-IR" sz="2400" dirty="0">
                <a:latin typeface="Adobe Arabic" panose="02040503050201020203" pitchFamily="18" charset="-78"/>
                <a:cs typeface="Adobe Arabic" panose="02040503050201020203" pitchFamily="18" charset="-78"/>
              </a:rPr>
              <a:t> همزمان و همسو با پیشرفت تکنولوژی هستیم ولی متاسفانه در ایران هنوز در بسیاری نقاط افراد از امکانات اولیه تحصیل نیز محرومند. </a:t>
            </a:r>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65950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400" dirty="0">
                <a:latin typeface="Adobe Arabic" panose="02040503050201020203" pitchFamily="18" charset="-78"/>
                <a:cs typeface="Adobe Arabic" panose="02040503050201020203" pitchFamily="18" charset="-78"/>
              </a:rPr>
              <a:t>علت اصلی </a:t>
            </a:r>
            <a:r>
              <a:rPr lang="fa-IR" sz="2400" dirty="0" err="1">
                <a:latin typeface="Adobe Arabic" panose="02040503050201020203" pitchFamily="18" charset="-78"/>
                <a:cs typeface="Adobe Arabic" panose="02040503050201020203" pitchFamily="18" charset="-78"/>
              </a:rPr>
              <a:t>ناکارآمدى</a:t>
            </a:r>
            <a:r>
              <a:rPr lang="fa-IR" sz="2400" dirty="0">
                <a:latin typeface="Adobe Arabic" panose="02040503050201020203" pitchFamily="18" charset="-78"/>
                <a:cs typeface="Adobe Arabic" panose="02040503050201020203" pitchFamily="18" charset="-78"/>
              </a:rPr>
              <a:t> نسبی نظام آموزش </a:t>
            </a:r>
            <a:r>
              <a:rPr lang="fa-IR" sz="2400" dirty="0" err="1">
                <a:latin typeface="Adobe Arabic" panose="02040503050201020203" pitchFamily="18" charset="-78"/>
                <a:cs typeface="Adobe Arabic" panose="02040503050201020203" pitchFamily="18" charset="-78"/>
              </a:rPr>
              <a:t>ابتدايی</a:t>
            </a:r>
            <a:r>
              <a:rPr lang="fa-IR" sz="2400" dirty="0">
                <a:latin typeface="Adobe Arabic" panose="02040503050201020203" pitchFamily="18" charset="-78"/>
                <a:cs typeface="Adobe Arabic" panose="02040503050201020203" pitchFamily="18" charset="-78"/>
              </a:rPr>
              <a:t> در </a:t>
            </a:r>
            <a:r>
              <a:rPr lang="fa-IR" sz="2400" dirty="0" err="1">
                <a:latin typeface="Adobe Arabic" panose="02040503050201020203" pitchFamily="18" charset="-78"/>
                <a:cs typeface="Adobe Arabic" panose="02040503050201020203" pitchFamily="18" charset="-78"/>
              </a:rPr>
              <a:t>ايران</a:t>
            </a:r>
            <a:r>
              <a:rPr lang="fa-IR" sz="2400" dirty="0">
                <a:latin typeface="Adobe Arabic" panose="02040503050201020203" pitchFamily="18" charset="-78"/>
                <a:cs typeface="Adobe Arabic" panose="02040503050201020203" pitchFamily="18" charset="-78"/>
              </a:rPr>
              <a:t> کمرنگ بودن عنصر تعامل در نظام آموزش </a:t>
            </a:r>
            <a:r>
              <a:rPr lang="fa-IR" sz="2400" dirty="0" err="1">
                <a:latin typeface="Adobe Arabic" panose="02040503050201020203" pitchFamily="18" charset="-78"/>
                <a:cs typeface="Adobe Arabic" panose="02040503050201020203" pitchFamily="18" charset="-78"/>
              </a:rPr>
              <a:t>ابتدايی</a:t>
            </a:r>
            <a:r>
              <a:rPr lang="fa-IR" sz="2400" dirty="0">
                <a:latin typeface="Adobe Arabic" panose="02040503050201020203" pitchFamily="18" charset="-78"/>
                <a:cs typeface="Adobe Arabic" panose="02040503050201020203" pitchFamily="18" charset="-78"/>
              </a:rPr>
              <a:t> در </a:t>
            </a:r>
            <a:r>
              <a:rPr lang="fa-IR" sz="2400" dirty="0" err="1">
                <a:latin typeface="Adobe Arabic" panose="02040503050201020203" pitchFamily="18" charset="-78"/>
                <a:cs typeface="Adobe Arabic" panose="02040503050201020203" pitchFamily="18" charset="-78"/>
              </a:rPr>
              <a:t>ايران</a:t>
            </a:r>
            <a:r>
              <a:rPr lang="fa-IR" sz="2400" dirty="0">
                <a:latin typeface="Adobe Arabic" panose="02040503050201020203" pitchFamily="18" charset="-78"/>
                <a:cs typeface="Adobe Arabic" panose="02040503050201020203" pitchFamily="18" charset="-78"/>
              </a:rPr>
              <a:t> در اشکال و سطوح گوناگون آن است. </a:t>
            </a:r>
            <a:r>
              <a:rPr lang="fa-IR" sz="2400" dirty="0" err="1" smtClean="0">
                <a:latin typeface="Adobe Arabic" panose="02040503050201020203" pitchFamily="18" charset="-78"/>
                <a:cs typeface="Adobe Arabic" panose="02040503050201020203" pitchFamily="18" charset="-78"/>
              </a:rPr>
              <a:t>اين</a:t>
            </a:r>
            <a:r>
              <a:rPr lang="fa-IR" sz="2400" dirty="0" smtClean="0">
                <a:latin typeface="Adobe Arabic" panose="02040503050201020203" pitchFamily="18" charset="-78"/>
                <a:cs typeface="Adobe Arabic" panose="02040503050201020203" pitchFamily="18" charset="-78"/>
              </a:rPr>
              <a:t> تعامل دست کم در چهار شکل و سطح </a:t>
            </a:r>
            <a:r>
              <a:rPr lang="fa-IR" sz="2400" dirty="0" err="1" smtClean="0">
                <a:latin typeface="Adobe Arabic" panose="02040503050201020203" pitchFamily="18" charset="-78"/>
                <a:cs typeface="Adobe Arabic" panose="02040503050201020203" pitchFamily="18" charset="-78"/>
              </a:rPr>
              <a:t>زير</a:t>
            </a:r>
            <a:r>
              <a:rPr lang="fa-IR" sz="2400" dirty="0" smtClean="0">
                <a:latin typeface="Adobe Arabic" panose="02040503050201020203" pitchFamily="18" charset="-78"/>
                <a:cs typeface="Adobe Arabic" panose="02040503050201020203" pitchFamily="18" charset="-78"/>
              </a:rPr>
              <a:t> قابل مفهوم </a:t>
            </a:r>
            <a:r>
              <a:rPr lang="fa-IR" sz="2400" dirty="0" err="1" smtClean="0">
                <a:latin typeface="Adobe Arabic" panose="02040503050201020203" pitchFamily="18" charset="-78"/>
                <a:cs typeface="Adobe Arabic" panose="02040503050201020203" pitchFamily="18" charset="-78"/>
              </a:rPr>
              <a:t>سازى</a:t>
            </a:r>
            <a:r>
              <a:rPr lang="fa-IR" sz="2400" dirty="0" smtClean="0">
                <a:latin typeface="Adobe Arabic" panose="02040503050201020203" pitchFamily="18" charset="-78"/>
                <a:cs typeface="Adobe Arabic" panose="02040503050201020203" pitchFamily="18" charset="-78"/>
              </a:rPr>
              <a:t> است : </a:t>
            </a:r>
            <a:endParaRPr lang="en-US" sz="2400" dirty="0">
              <a:latin typeface="Adobe Arabic" panose="02040503050201020203" pitchFamily="18" charset="-78"/>
              <a:cs typeface="Adobe Arabic" panose="02040503050201020203" pitchFamily="18" charset="-78"/>
            </a:endParaRPr>
          </a:p>
        </p:txBody>
      </p:sp>
      <p:sp>
        <p:nvSpPr>
          <p:cNvPr id="9" name="Bevel 8"/>
          <p:cNvSpPr/>
          <p:nvPr/>
        </p:nvSpPr>
        <p:spPr>
          <a:xfrm>
            <a:off x="1354659" y="4290168"/>
            <a:ext cx="3540069" cy="2339140"/>
          </a:xfrm>
          <a:prstGeom prst="bevel">
            <a:avLst>
              <a:gd name="adj" fmla="val 8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vel 10"/>
          <p:cNvSpPr/>
          <p:nvPr/>
        </p:nvSpPr>
        <p:spPr>
          <a:xfrm>
            <a:off x="2452998" y="2143998"/>
            <a:ext cx="3705755" cy="2033868"/>
          </a:xfrm>
          <a:prstGeom prst="bevel">
            <a:avLst>
              <a:gd name="adj" fmla="val 8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61452" y="4951906"/>
            <a:ext cx="2926482" cy="1200329"/>
          </a:xfrm>
          <a:prstGeom prst="rect">
            <a:avLst/>
          </a:prstGeom>
        </p:spPr>
        <p:txBody>
          <a:bodyPr wrap="square">
            <a:spAutoFit/>
          </a:bodyPr>
          <a:lstStyle/>
          <a:p>
            <a:pPr algn="r" rtl="1"/>
            <a:r>
              <a:rPr lang="fa-IR" sz="2400" dirty="0">
                <a:latin typeface="Adobe Arabic" panose="02040503050201020203" pitchFamily="18" charset="-78"/>
                <a:cs typeface="Adobe Arabic" panose="02040503050201020203" pitchFamily="18" charset="-78"/>
              </a:rPr>
              <a:t>د) مشارکت دانش آموزان، آموزگاران و </a:t>
            </a:r>
            <a:r>
              <a:rPr lang="fa-IR" sz="2400" dirty="0" err="1">
                <a:latin typeface="Adobe Arabic" panose="02040503050201020203" pitchFamily="18" charset="-78"/>
                <a:cs typeface="Adobe Arabic" panose="02040503050201020203" pitchFamily="18" charset="-78"/>
              </a:rPr>
              <a:t>والدين</a:t>
            </a:r>
            <a:r>
              <a:rPr lang="fa-IR" sz="2400" dirty="0">
                <a:latin typeface="Adobe Arabic" panose="02040503050201020203" pitchFamily="18" charset="-78"/>
                <a:cs typeface="Adobe Arabic" panose="02040503050201020203" pitchFamily="18" charset="-78"/>
              </a:rPr>
              <a:t> در طراحی و </a:t>
            </a:r>
            <a:r>
              <a:rPr lang="fa-IR" sz="2400" dirty="0" err="1">
                <a:latin typeface="Adobe Arabic" panose="02040503050201020203" pitchFamily="18" charset="-78"/>
                <a:cs typeface="Adobe Arabic" panose="02040503050201020203" pitchFamily="18" charset="-78"/>
              </a:rPr>
              <a:t>پياده</a:t>
            </a:r>
            <a:r>
              <a:rPr lang="fa-IR" sz="2400" dirty="0">
                <a:latin typeface="Adobe Arabic" panose="02040503050201020203" pitchFamily="18" charset="-78"/>
                <a:cs typeface="Adobe Arabic" panose="02040503050201020203" pitchFamily="18" charset="-78"/>
              </a:rPr>
              <a:t> </a:t>
            </a:r>
            <a:r>
              <a:rPr lang="fa-IR" sz="2400" dirty="0" err="1">
                <a:latin typeface="Adobe Arabic" panose="02040503050201020203" pitchFamily="18" charset="-78"/>
                <a:cs typeface="Adobe Arabic" panose="02040503050201020203" pitchFamily="18" charset="-78"/>
              </a:rPr>
              <a:t>سازى</a:t>
            </a:r>
            <a:r>
              <a:rPr lang="fa-IR" sz="2400" dirty="0">
                <a:latin typeface="Adobe Arabic" panose="02040503050201020203" pitchFamily="18" charset="-78"/>
                <a:cs typeface="Adobe Arabic" panose="02040503050201020203" pitchFamily="18" charset="-78"/>
              </a:rPr>
              <a:t> نظام آموزشی مدرسه.</a:t>
            </a:r>
            <a:endParaRPr lang="en-US" sz="2400" dirty="0">
              <a:latin typeface="Adobe Arabic" panose="02040503050201020203" pitchFamily="18" charset="-78"/>
              <a:cs typeface="Adobe Arabic" panose="02040503050201020203" pitchFamily="18" charset="-78"/>
            </a:endParaRPr>
          </a:p>
        </p:txBody>
      </p:sp>
      <p:sp>
        <p:nvSpPr>
          <p:cNvPr id="12" name="Bevel 11"/>
          <p:cNvSpPr/>
          <p:nvPr/>
        </p:nvSpPr>
        <p:spPr>
          <a:xfrm>
            <a:off x="5146434" y="4307698"/>
            <a:ext cx="3617452" cy="2321609"/>
          </a:xfrm>
          <a:prstGeom prst="bevel">
            <a:avLst>
              <a:gd name="adj" fmla="val 9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72292" y="4529772"/>
            <a:ext cx="2765736" cy="1938992"/>
          </a:xfrm>
          <a:prstGeom prst="rect">
            <a:avLst/>
          </a:prstGeom>
        </p:spPr>
        <p:txBody>
          <a:bodyPr wrap="square">
            <a:spAutoFit/>
          </a:bodyPr>
          <a:lstStyle/>
          <a:p>
            <a:pPr algn="r" rtl="1"/>
            <a:r>
              <a:rPr lang="fa-IR" sz="2400" dirty="0">
                <a:latin typeface="Adobe Arabic" panose="02040503050201020203" pitchFamily="18" charset="-78"/>
                <a:cs typeface="Adobe Arabic" panose="02040503050201020203" pitchFamily="18" charset="-78"/>
              </a:rPr>
              <a:t> ب) مشارکت و </a:t>
            </a:r>
            <a:r>
              <a:rPr lang="fa-IR" sz="2400" dirty="0" err="1">
                <a:latin typeface="Adobe Arabic" panose="02040503050201020203" pitchFamily="18" charset="-78"/>
                <a:cs typeface="Adobe Arabic" panose="02040503050201020203" pitchFamily="18" charset="-78"/>
              </a:rPr>
              <a:t>همکارى</a:t>
            </a:r>
            <a:r>
              <a:rPr lang="fa-IR" sz="2400" dirty="0">
                <a:latin typeface="Adobe Arabic" panose="02040503050201020203" pitchFamily="18" charset="-78"/>
                <a:cs typeface="Adobe Arabic" panose="02040503050201020203" pitchFamily="18" charset="-78"/>
              </a:rPr>
              <a:t> </a:t>
            </a:r>
            <a:r>
              <a:rPr lang="fa-IR" sz="2400" dirty="0" err="1">
                <a:latin typeface="Adobe Arabic" panose="02040503050201020203" pitchFamily="18" charset="-78"/>
                <a:cs typeface="Adobe Arabic" panose="02040503050201020203" pitchFamily="18" charset="-78"/>
              </a:rPr>
              <a:t>جامعة</a:t>
            </a:r>
            <a:r>
              <a:rPr lang="fa-IR" sz="2400" dirty="0">
                <a:latin typeface="Adobe Arabic" panose="02040503050201020203" pitchFamily="18" charset="-78"/>
                <a:cs typeface="Adobe Arabic" panose="02040503050201020203" pitchFamily="18" charset="-78"/>
              </a:rPr>
              <a:t> مدنی و نخبگان </a:t>
            </a:r>
            <a:r>
              <a:rPr lang="fa-IR" sz="2400" dirty="0" err="1">
                <a:latin typeface="Adobe Arabic" panose="02040503050201020203" pitchFamily="18" charset="-78"/>
                <a:cs typeface="Adobe Arabic" panose="02040503050201020203" pitchFamily="18" charset="-78"/>
              </a:rPr>
              <a:t>فکرى</a:t>
            </a:r>
            <a:r>
              <a:rPr lang="fa-IR" sz="2400" dirty="0">
                <a:latin typeface="Adobe Arabic" panose="02040503050201020203" pitchFamily="18" charset="-78"/>
                <a:cs typeface="Adobe Arabic" panose="02040503050201020203" pitchFamily="18" charset="-78"/>
              </a:rPr>
              <a:t> در </a:t>
            </a:r>
            <a:r>
              <a:rPr lang="fa-IR" sz="2400" dirty="0" err="1">
                <a:latin typeface="Adobe Arabic" panose="02040503050201020203" pitchFamily="18" charset="-78"/>
                <a:cs typeface="Adobe Arabic" panose="02040503050201020203" pitchFamily="18" charset="-78"/>
              </a:rPr>
              <a:t>تدوين</a:t>
            </a:r>
            <a:r>
              <a:rPr lang="fa-IR" sz="2400" dirty="0">
                <a:latin typeface="Adobe Arabic" panose="02040503050201020203" pitchFamily="18" charset="-78"/>
                <a:cs typeface="Adobe Arabic" panose="02040503050201020203" pitchFamily="18" charset="-78"/>
              </a:rPr>
              <a:t> خط مشی آموزشی، </a:t>
            </a:r>
            <a:r>
              <a:rPr lang="fa-IR" sz="2400" dirty="0" err="1">
                <a:latin typeface="Adobe Arabic" panose="02040503050201020203" pitchFamily="18" charset="-78"/>
                <a:cs typeface="Adobe Arabic" panose="02040503050201020203" pitchFamily="18" charset="-78"/>
              </a:rPr>
              <a:t>محتواى</a:t>
            </a:r>
            <a:r>
              <a:rPr lang="fa-IR" sz="2400" dirty="0">
                <a:latin typeface="Adobe Arabic" panose="02040503050201020203" pitchFamily="18" charset="-78"/>
                <a:cs typeface="Adobe Arabic" panose="02040503050201020203" pitchFamily="18" charset="-78"/>
              </a:rPr>
              <a:t> آموزشی و </a:t>
            </a:r>
            <a:r>
              <a:rPr lang="fa-IR" sz="2400" dirty="0" err="1">
                <a:latin typeface="Adobe Arabic" panose="02040503050201020203" pitchFamily="18" charset="-78"/>
                <a:cs typeface="Adobe Arabic" panose="02040503050201020203" pitchFamily="18" charset="-78"/>
              </a:rPr>
              <a:t>مديريت</a:t>
            </a:r>
            <a:r>
              <a:rPr lang="fa-IR" sz="2400" dirty="0">
                <a:latin typeface="Adobe Arabic" panose="02040503050201020203" pitchFamily="18" charset="-78"/>
                <a:cs typeface="Adobe Arabic" panose="02040503050201020203" pitchFamily="18" charset="-78"/>
              </a:rPr>
              <a:t> ملی و محلی آموزش </a:t>
            </a:r>
            <a:r>
              <a:rPr lang="fa-IR" sz="2400" dirty="0" err="1">
                <a:latin typeface="Adobe Arabic" panose="02040503050201020203" pitchFamily="18" charset="-78"/>
                <a:cs typeface="Adobe Arabic" panose="02040503050201020203" pitchFamily="18" charset="-78"/>
              </a:rPr>
              <a:t>وپرورش</a:t>
            </a:r>
            <a:r>
              <a:rPr lang="fa-IR" sz="2400" dirty="0">
                <a:latin typeface="Adobe Arabic" panose="02040503050201020203" pitchFamily="18" charset="-78"/>
                <a:cs typeface="Adobe Arabic" panose="02040503050201020203" pitchFamily="18" charset="-78"/>
              </a:rPr>
              <a:t>؛ </a:t>
            </a:r>
            <a:endParaRPr lang="en-US" sz="2400" dirty="0">
              <a:latin typeface="Adobe Arabic" panose="02040503050201020203" pitchFamily="18" charset="-78"/>
              <a:cs typeface="Adobe Arabic" panose="02040503050201020203" pitchFamily="18" charset="-78"/>
            </a:endParaRPr>
          </a:p>
        </p:txBody>
      </p:sp>
      <p:sp>
        <p:nvSpPr>
          <p:cNvPr id="13" name="Bevel 12"/>
          <p:cNvSpPr/>
          <p:nvPr/>
        </p:nvSpPr>
        <p:spPr>
          <a:xfrm>
            <a:off x="6411549" y="2084649"/>
            <a:ext cx="3848191" cy="2033868"/>
          </a:xfrm>
          <a:prstGeom prst="bevel">
            <a:avLst>
              <a:gd name="adj" fmla="val 9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25974" y="2316753"/>
            <a:ext cx="3419339" cy="1569660"/>
          </a:xfrm>
          <a:prstGeom prst="rect">
            <a:avLst/>
          </a:prstGeom>
          <a:noFill/>
        </p:spPr>
        <p:txBody>
          <a:bodyPr wrap="square" rtlCol="0">
            <a:spAutoFit/>
          </a:bodyPr>
          <a:lstStyle/>
          <a:p>
            <a:pPr algn="r" rtl="1"/>
            <a:r>
              <a:rPr lang="fa-IR" sz="2400" dirty="0">
                <a:latin typeface="Adobe Arabic" panose="02040503050201020203" pitchFamily="18" charset="-78"/>
                <a:cs typeface="Adobe Arabic" panose="02040503050201020203" pitchFamily="18" charset="-78"/>
              </a:rPr>
              <a:t>الف) </a:t>
            </a:r>
            <a:r>
              <a:rPr lang="fa-IR" sz="2400" dirty="0" err="1">
                <a:latin typeface="Adobe Arabic" panose="02040503050201020203" pitchFamily="18" charset="-78"/>
                <a:cs typeface="Adobe Arabic" panose="02040503050201020203" pitchFamily="18" charset="-78"/>
              </a:rPr>
              <a:t>جايگاه</a:t>
            </a:r>
            <a:r>
              <a:rPr lang="fa-IR" sz="2400" dirty="0">
                <a:latin typeface="Adobe Arabic" panose="02040503050201020203" pitchFamily="18" charset="-78"/>
                <a:cs typeface="Adobe Arabic" panose="02040503050201020203" pitchFamily="18" charset="-78"/>
              </a:rPr>
              <a:t> آموزش </a:t>
            </a:r>
            <a:r>
              <a:rPr lang="fa-IR" sz="2400" dirty="0" err="1">
                <a:latin typeface="Adobe Arabic" panose="02040503050201020203" pitchFamily="18" charset="-78"/>
                <a:cs typeface="Adobe Arabic" panose="02040503050201020203" pitchFamily="18" charset="-78"/>
              </a:rPr>
              <a:t>هاى</a:t>
            </a:r>
            <a:r>
              <a:rPr lang="fa-IR" sz="2400" dirty="0">
                <a:latin typeface="Adobe Arabic" panose="02040503050201020203" pitchFamily="18" charset="-78"/>
                <a:cs typeface="Adobe Arabic" panose="02040503050201020203" pitchFamily="18" charset="-78"/>
              </a:rPr>
              <a:t> اجتماعی به </a:t>
            </a:r>
            <a:r>
              <a:rPr lang="fa-IR" sz="2400" dirty="0" err="1">
                <a:latin typeface="Adobe Arabic" panose="02040503050201020203" pitchFamily="18" charset="-78"/>
                <a:cs typeface="Adobe Arabic" panose="02040503050201020203" pitchFamily="18" charset="-78"/>
              </a:rPr>
              <a:t>ويژه</a:t>
            </a:r>
            <a:r>
              <a:rPr lang="fa-IR" sz="2400" dirty="0">
                <a:latin typeface="Adobe Arabic" panose="02040503050201020203" pitchFamily="18" charset="-78"/>
                <a:cs typeface="Adobe Arabic" panose="02040503050201020203" pitchFamily="18" charset="-78"/>
              </a:rPr>
              <a:t> تعامل، مدارا، </a:t>
            </a:r>
            <a:r>
              <a:rPr lang="fa-IR" sz="2400" dirty="0" err="1">
                <a:latin typeface="Adobe Arabic" panose="02040503050201020203" pitchFamily="18" charset="-78"/>
                <a:cs typeface="Adobe Arabic" panose="02040503050201020203" pitchFamily="18" charset="-78"/>
              </a:rPr>
              <a:t>همکارى</a:t>
            </a:r>
            <a:r>
              <a:rPr lang="fa-IR" sz="2400" dirty="0">
                <a:latin typeface="Adobe Arabic" panose="02040503050201020203" pitchFamily="18" charset="-78"/>
                <a:cs typeface="Adobe Arabic" panose="02040503050201020203" pitchFamily="18" charset="-78"/>
              </a:rPr>
              <a:t>، مشارکت، جامعه </a:t>
            </a:r>
            <a:r>
              <a:rPr lang="fa-IR" sz="2400" dirty="0" err="1">
                <a:latin typeface="Adobe Arabic" panose="02040503050201020203" pitchFamily="18" charset="-78"/>
                <a:cs typeface="Adobe Arabic" panose="02040503050201020203" pitchFamily="18" charset="-78"/>
              </a:rPr>
              <a:t>پذيرى</a:t>
            </a:r>
            <a:r>
              <a:rPr lang="fa-IR" sz="2400" dirty="0">
                <a:latin typeface="Adobe Arabic" panose="02040503050201020203" pitchFamily="18" charset="-78"/>
                <a:cs typeface="Adobe Arabic" panose="02040503050201020203" pitchFamily="18" charset="-78"/>
              </a:rPr>
              <a:t> و </a:t>
            </a:r>
            <a:r>
              <a:rPr lang="fa-IR" sz="2400" dirty="0" err="1">
                <a:latin typeface="Adobe Arabic" panose="02040503050201020203" pitchFamily="18" charset="-78"/>
                <a:cs typeface="Adobe Arabic" panose="02040503050201020203" pitchFamily="18" charset="-78"/>
              </a:rPr>
              <a:t>بين</a:t>
            </a:r>
            <a:r>
              <a:rPr lang="fa-IR" sz="2400" dirty="0">
                <a:latin typeface="Adobe Arabic" panose="02040503050201020203" pitchFamily="18" charset="-78"/>
                <a:cs typeface="Adobe Arabic" panose="02040503050201020203" pitchFamily="18" charset="-78"/>
              </a:rPr>
              <a:t> </a:t>
            </a:r>
            <a:r>
              <a:rPr lang="fa-IR" sz="2400" dirty="0" err="1">
                <a:latin typeface="Adobe Arabic" panose="02040503050201020203" pitchFamily="18" charset="-78"/>
                <a:cs typeface="Adobe Arabic" panose="02040503050201020203" pitchFamily="18" charset="-78"/>
              </a:rPr>
              <a:t>الملل</a:t>
            </a:r>
            <a:r>
              <a:rPr lang="fa-IR" sz="2400" dirty="0">
                <a:latin typeface="Adobe Arabic" panose="02040503050201020203" pitchFamily="18" charset="-78"/>
                <a:cs typeface="Adobe Arabic" panose="02040503050201020203" pitchFamily="18" charset="-78"/>
              </a:rPr>
              <a:t> </a:t>
            </a:r>
            <a:r>
              <a:rPr lang="fa-IR" sz="2400" dirty="0" err="1">
                <a:latin typeface="Adobe Arabic" panose="02040503050201020203" pitchFamily="18" charset="-78"/>
                <a:cs typeface="Adobe Arabic" panose="02040503050201020203" pitchFamily="18" charset="-78"/>
              </a:rPr>
              <a:t>گرايی</a:t>
            </a:r>
            <a:r>
              <a:rPr lang="fa-IR" sz="2400" dirty="0">
                <a:latin typeface="Adobe Arabic" panose="02040503050201020203" pitchFamily="18" charset="-78"/>
                <a:cs typeface="Adobe Arabic" panose="02040503050201020203" pitchFamily="18" charset="-78"/>
              </a:rPr>
              <a:t> در </a:t>
            </a:r>
            <a:r>
              <a:rPr lang="fa-IR" sz="2400" dirty="0" err="1">
                <a:latin typeface="Adobe Arabic" panose="02040503050201020203" pitchFamily="18" charset="-78"/>
                <a:cs typeface="Adobe Arabic" panose="02040503050201020203" pitchFamily="18" charset="-78"/>
              </a:rPr>
              <a:t>سياست</a:t>
            </a:r>
            <a:r>
              <a:rPr lang="fa-IR" sz="2400" dirty="0">
                <a:latin typeface="Adobe Arabic" panose="02040503050201020203" pitchFamily="18" charset="-78"/>
                <a:cs typeface="Adobe Arabic" panose="02040503050201020203" pitchFamily="18" charset="-78"/>
              </a:rPr>
              <a:t> </a:t>
            </a:r>
            <a:r>
              <a:rPr lang="fa-IR" sz="2400" dirty="0" err="1">
                <a:latin typeface="Adobe Arabic" panose="02040503050201020203" pitchFamily="18" charset="-78"/>
                <a:cs typeface="Adobe Arabic" panose="02040503050201020203" pitchFamily="18" charset="-78"/>
              </a:rPr>
              <a:t>هاى</a:t>
            </a:r>
            <a:r>
              <a:rPr lang="fa-IR" sz="2400" dirty="0">
                <a:latin typeface="Adobe Arabic" panose="02040503050201020203" pitchFamily="18" charset="-78"/>
                <a:cs typeface="Adobe Arabic" panose="02040503050201020203" pitchFamily="18" charset="-78"/>
              </a:rPr>
              <a:t> کلان آموزشی؛</a:t>
            </a:r>
            <a:endParaRPr lang="en-US" sz="2400" dirty="0">
              <a:latin typeface="Adobe Arabic" panose="02040503050201020203" pitchFamily="18" charset="-78"/>
              <a:cs typeface="Adobe Arabic" panose="02040503050201020203" pitchFamily="18" charset="-78"/>
            </a:endParaRPr>
          </a:p>
        </p:txBody>
      </p:sp>
      <p:sp>
        <p:nvSpPr>
          <p:cNvPr id="6" name="Rectangle 5"/>
          <p:cNvSpPr/>
          <p:nvPr/>
        </p:nvSpPr>
        <p:spPr>
          <a:xfrm>
            <a:off x="2452998" y="2407169"/>
            <a:ext cx="3409920" cy="1569660"/>
          </a:xfrm>
          <a:prstGeom prst="rect">
            <a:avLst/>
          </a:prstGeom>
        </p:spPr>
        <p:txBody>
          <a:bodyPr wrap="square">
            <a:spAutoFit/>
          </a:bodyPr>
          <a:lstStyle/>
          <a:p>
            <a:pPr algn="r" rtl="1"/>
            <a:r>
              <a:rPr lang="fa-IR" sz="2400" dirty="0">
                <a:latin typeface="Adobe Arabic" panose="02040503050201020203" pitchFamily="18" charset="-78"/>
                <a:cs typeface="Adobe Arabic" panose="02040503050201020203" pitchFamily="18" charset="-78"/>
              </a:rPr>
              <a:t>ج) آموزش عملی و </a:t>
            </a:r>
            <a:r>
              <a:rPr lang="fa-IR" sz="2400" dirty="0" err="1">
                <a:latin typeface="Adobe Arabic" panose="02040503050201020203" pitchFamily="18" charset="-78"/>
                <a:cs typeface="Adobe Arabic" panose="02040503050201020203" pitchFamily="18" charset="-78"/>
              </a:rPr>
              <a:t>نظرى</a:t>
            </a:r>
            <a:r>
              <a:rPr lang="fa-IR" sz="2400" dirty="0">
                <a:latin typeface="Adobe Arabic" panose="02040503050201020203" pitchFamily="18" charset="-78"/>
                <a:cs typeface="Adobe Arabic" panose="02040503050201020203" pitchFamily="18" charset="-78"/>
              </a:rPr>
              <a:t> نقش </a:t>
            </a:r>
            <a:r>
              <a:rPr lang="fa-IR" sz="2400" dirty="0" err="1">
                <a:latin typeface="Adobe Arabic" panose="02040503050201020203" pitchFamily="18" charset="-78"/>
                <a:cs typeface="Adobe Arabic" panose="02040503050201020203" pitchFamily="18" charset="-78"/>
              </a:rPr>
              <a:t>پذيرى</a:t>
            </a:r>
            <a:r>
              <a:rPr lang="fa-IR" sz="2400" dirty="0">
                <a:latin typeface="Adobe Arabic" panose="02040503050201020203" pitchFamily="18" charset="-78"/>
                <a:cs typeface="Adobe Arabic" panose="02040503050201020203" pitchFamily="18" charset="-78"/>
              </a:rPr>
              <a:t> اجتماعی، </a:t>
            </a:r>
            <a:r>
              <a:rPr lang="fa-IR" sz="2400" dirty="0" err="1">
                <a:latin typeface="Adobe Arabic" panose="02040503050201020203" pitchFamily="18" charset="-78"/>
                <a:cs typeface="Adobe Arabic" panose="02040503050201020203" pitchFamily="18" charset="-78"/>
              </a:rPr>
              <a:t>بين</a:t>
            </a:r>
            <a:r>
              <a:rPr lang="fa-IR" sz="2400" dirty="0">
                <a:latin typeface="Adobe Arabic" panose="02040503050201020203" pitchFamily="18" charset="-78"/>
                <a:cs typeface="Adobe Arabic" panose="02040503050201020203" pitchFamily="18" charset="-78"/>
              </a:rPr>
              <a:t> </a:t>
            </a:r>
            <a:r>
              <a:rPr lang="fa-IR" sz="2400" dirty="0" err="1">
                <a:latin typeface="Adobe Arabic" panose="02040503050201020203" pitchFamily="18" charset="-78"/>
                <a:cs typeface="Adobe Arabic" panose="02040503050201020203" pitchFamily="18" charset="-78"/>
              </a:rPr>
              <a:t>الملل</a:t>
            </a:r>
            <a:r>
              <a:rPr lang="fa-IR" sz="2400" dirty="0">
                <a:latin typeface="Adobe Arabic" panose="02040503050201020203" pitchFamily="18" charset="-78"/>
                <a:cs typeface="Adobe Arabic" panose="02040503050201020203" pitchFamily="18" charset="-78"/>
              </a:rPr>
              <a:t> </a:t>
            </a:r>
            <a:r>
              <a:rPr lang="fa-IR" sz="2400" dirty="0" err="1">
                <a:latin typeface="Adobe Arabic" panose="02040503050201020203" pitchFamily="18" charset="-78"/>
                <a:cs typeface="Adobe Arabic" panose="02040503050201020203" pitchFamily="18" charset="-78"/>
              </a:rPr>
              <a:t>گرايی</a:t>
            </a:r>
            <a:r>
              <a:rPr lang="fa-IR" sz="2400" dirty="0">
                <a:latin typeface="Adobe Arabic" panose="02040503050201020203" pitchFamily="18" charset="-78"/>
                <a:cs typeface="Adobe Arabic" panose="02040503050201020203" pitchFamily="18" charset="-78"/>
              </a:rPr>
              <a:t>، تعامل، مدارا، مشارکت، ارتباط و </a:t>
            </a:r>
            <a:r>
              <a:rPr lang="fa-IR" sz="2400" dirty="0" err="1">
                <a:latin typeface="Adobe Arabic" panose="02040503050201020203" pitchFamily="18" charset="-78"/>
                <a:cs typeface="Adobe Arabic" panose="02040503050201020203" pitchFamily="18" charset="-78"/>
              </a:rPr>
              <a:t>همکارى</a:t>
            </a:r>
            <a:r>
              <a:rPr lang="fa-IR" sz="2400" dirty="0">
                <a:latin typeface="Adobe Arabic" panose="02040503050201020203" pitchFamily="18" charset="-78"/>
                <a:cs typeface="Adobe Arabic" panose="02040503050201020203" pitchFamily="18" charset="-78"/>
              </a:rPr>
              <a:t> جمعی به دانش آموزان </a:t>
            </a:r>
            <a:r>
              <a:rPr lang="fa-IR" sz="2400" dirty="0" err="1">
                <a:latin typeface="Adobe Arabic" panose="02040503050201020203" pitchFamily="18" charset="-78"/>
                <a:cs typeface="Adobe Arabic" panose="02040503050201020203" pitchFamily="18" charset="-78"/>
              </a:rPr>
              <a:t>ابتدايی</a:t>
            </a:r>
            <a:r>
              <a:rPr lang="fa-IR" sz="2400" dirty="0">
                <a:latin typeface="Adobe Arabic" panose="02040503050201020203" pitchFamily="18" charset="-78"/>
                <a:cs typeface="Adobe Arabic" panose="02040503050201020203" pitchFamily="18" charset="-78"/>
              </a:rPr>
              <a:t>؛</a:t>
            </a:r>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650688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23828" y="2463333"/>
            <a:ext cx="6815137" cy="1514475"/>
          </a:xfrm>
        </p:spPr>
        <p:txBody>
          <a:bodyPr>
            <a:noAutofit/>
          </a:bodyPr>
          <a:lstStyle/>
          <a:p>
            <a:pPr algn="ctr"/>
            <a:r>
              <a:rPr lang="fa-IR" sz="6000" b="1" dirty="0">
                <a:latin typeface="Arabic Typesetting" panose="03020402040406030203" pitchFamily="66" charset="-78"/>
                <a:cs typeface="Arabic Typesetting" panose="03020402040406030203" pitchFamily="66" charset="-78"/>
              </a:rPr>
              <a:t>به عقیده </a:t>
            </a:r>
            <a:r>
              <a:rPr lang="fa-IR" sz="6000" b="1" dirty="0" err="1">
                <a:latin typeface="Arabic Typesetting" panose="03020402040406030203" pitchFamily="66" charset="-78"/>
                <a:cs typeface="Arabic Typesetting" panose="03020402040406030203" pitchFamily="66" charset="-78"/>
              </a:rPr>
              <a:t>جروم</a:t>
            </a:r>
            <a:r>
              <a:rPr lang="fa-IR" sz="6000" b="1" dirty="0">
                <a:latin typeface="Arabic Typesetting" panose="03020402040406030203" pitchFamily="66" charset="-78"/>
                <a:cs typeface="Arabic Typesetting" panose="03020402040406030203" pitchFamily="66" charset="-78"/>
              </a:rPr>
              <a:t> </a:t>
            </a:r>
            <a:r>
              <a:rPr lang="fa-IR" sz="6000" b="1" dirty="0" err="1">
                <a:latin typeface="Arabic Typesetting" panose="03020402040406030203" pitchFamily="66" charset="-78"/>
                <a:cs typeface="Arabic Typesetting" panose="03020402040406030203" pitchFamily="66" charset="-78"/>
              </a:rPr>
              <a:t>برونر</a:t>
            </a:r>
            <a:r>
              <a:rPr lang="fa-IR" sz="6000" b="1" dirty="0">
                <a:latin typeface="Arabic Typesetting" panose="03020402040406030203" pitchFamily="66" charset="-78"/>
                <a:cs typeface="Arabic Typesetting" panose="03020402040406030203" pitchFamily="66" charset="-78"/>
              </a:rPr>
              <a:t> مهم نیست که شاگردان چه </a:t>
            </a:r>
            <a:r>
              <a:rPr lang="fa-IR" sz="6000" b="1" dirty="0" err="1">
                <a:latin typeface="Arabic Typesetting" panose="03020402040406030203" pitchFamily="66" charset="-78"/>
                <a:cs typeface="Arabic Typesetting" panose="03020402040406030203" pitchFamily="66" charset="-78"/>
              </a:rPr>
              <a:t>می‌آموزند</a:t>
            </a:r>
            <a:r>
              <a:rPr lang="fa-IR" sz="6000" b="1" dirty="0">
                <a:latin typeface="Arabic Typesetting" panose="03020402040406030203" pitchFamily="66" charset="-78"/>
                <a:cs typeface="Arabic Typesetting" panose="03020402040406030203" pitchFamily="66" charset="-78"/>
              </a:rPr>
              <a:t> بلکه مهم این است که چگونه </a:t>
            </a:r>
            <a:r>
              <a:rPr lang="fa-IR" sz="6000" b="1" dirty="0" err="1">
                <a:latin typeface="Arabic Typesetting" panose="03020402040406030203" pitchFamily="66" charset="-78"/>
                <a:cs typeface="Arabic Typesetting" panose="03020402040406030203" pitchFamily="66" charset="-78"/>
              </a:rPr>
              <a:t>می‌آموزند</a:t>
            </a:r>
            <a:r>
              <a:rPr lang="fa-IR" sz="6000" b="1" dirty="0">
                <a:latin typeface="Arabic Typesetting" panose="03020402040406030203" pitchFamily="66" charset="-78"/>
                <a:cs typeface="Arabic Typesetting" panose="03020402040406030203" pitchFamily="66" charset="-78"/>
              </a:rPr>
              <a:t>.</a:t>
            </a:r>
            <a:endParaRPr lang="en-US" sz="6000" b="1" dirty="0">
              <a:latin typeface="Arabic Typesetting" panose="03020402040406030203" pitchFamily="66" charset="-78"/>
              <a:cs typeface="Arabic Typesetting" panose="03020402040406030203" pitchFamily="66"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8069">
            <a:off x="803923" y="1208093"/>
            <a:ext cx="4463079" cy="25104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3395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2823" y="857669"/>
            <a:ext cx="1479177" cy="769441"/>
          </a:xfrm>
          <a:prstGeom prst="rect">
            <a:avLst/>
          </a:prstGeom>
          <a:noFill/>
        </p:spPr>
        <p:txBody>
          <a:bodyPr wrap="square" rtlCol="0">
            <a:spAutoFit/>
          </a:bodyPr>
          <a:lstStyle/>
          <a:p>
            <a:r>
              <a:rPr lang="fa-IR" sz="4400" b="1" spc="50" dirty="0" smtClean="0">
                <a:ln w="0"/>
                <a:solidFill>
                  <a:schemeClr val="bg2"/>
                </a:solidFill>
                <a:effectLst>
                  <a:innerShdw blurRad="63500" dist="50800" dir="13500000">
                    <a:srgbClr val="000000">
                      <a:alpha val="50000"/>
                    </a:srgbClr>
                  </a:innerShdw>
                </a:effectLst>
                <a:latin typeface="Adobe Arabic" panose="02040503050201020203" pitchFamily="18" charset="-78"/>
                <a:cs typeface="Adobe Arabic" panose="02040503050201020203" pitchFamily="18" charset="-78"/>
              </a:rPr>
              <a:t>تاریخچه</a:t>
            </a:r>
            <a:endParaRPr lang="en-US" sz="4400" b="1" spc="50" dirty="0">
              <a:ln w="0"/>
              <a:solidFill>
                <a:schemeClr val="bg2"/>
              </a:solidFill>
              <a:effectLst>
                <a:innerShdw blurRad="63500" dist="50800" dir="13500000">
                  <a:srgbClr val="000000">
                    <a:alpha val="50000"/>
                  </a:srgbClr>
                </a:innerShdw>
              </a:effectLst>
              <a:latin typeface="Adobe Arabic" panose="02040503050201020203" pitchFamily="18" charset="-78"/>
              <a:cs typeface="Adobe Arabic" panose="02040503050201020203" pitchFamily="18" charset="-78"/>
            </a:endParaRPr>
          </a:p>
        </p:txBody>
      </p:sp>
      <p:cxnSp>
        <p:nvCxnSpPr>
          <p:cNvPr id="4" name="Straight Connector 3"/>
          <p:cNvCxnSpPr/>
          <p:nvPr/>
        </p:nvCxnSpPr>
        <p:spPr>
          <a:xfrm>
            <a:off x="430306" y="3280244"/>
            <a:ext cx="11107270" cy="26894"/>
          </a:xfrm>
          <a:prstGeom prst="line">
            <a:avLst/>
          </a:prstGeom>
          <a:ln w="57150"/>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0315907" y="2241906"/>
            <a:ext cx="1019831" cy="923330"/>
          </a:xfrm>
          <a:prstGeom prst="rect">
            <a:avLst/>
          </a:prstGeom>
          <a:noFill/>
        </p:spPr>
        <p:txBody>
          <a:bodyPr wrap="none" rtlCol="0">
            <a:spAutoFit/>
          </a:bodyPr>
          <a:lstStyle/>
          <a:p>
            <a:pPr algn="ctr"/>
            <a:r>
              <a:rPr lang="fa-IR" dirty="0" smtClean="0">
                <a:latin typeface="Adobe Arabic" panose="02040503050201020203" pitchFamily="18" charset="-78"/>
                <a:cs typeface="Adobe Arabic" panose="02040503050201020203" pitchFamily="18" charset="-78"/>
              </a:rPr>
              <a:t>دوران صفویه </a:t>
            </a:r>
          </a:p>
          <a:p>
            <a:pPr algn="ctr"/>
            <a:r>
              <a:rPr lang="fa-IR" dirty="0" smtClean="0">
                <a:latin typeface="Adobe Arabic" panose="02040503050201020203" pitchFamily="18" charset="-78"/>
                <a:cs typeface="Adobe Arabic" panose="02040503050201020203" pitchFamily="18" charset="-78"/>
              </a:rPr>
              <a:t>و</a:t>
            </a:r>
          </a:p>
          <a:p>
            <a:pPr algn="ctr"/>
            <a:r>
              <a:rPr lang="fa-IR" dirty="0" smtClean="0">
                <a:latin typeface="Adobe Arabic" panose="02040503050201020203" pitchFamily="18" charset="-78"/>
                <a:cs typeface="Adobe Arabic" panose="02040503050201020203" pitchFamily="18" charset="-78"/>
              </a:rPr>
              <a:t> قبل از آن</a:t>
            </a:r>
            <a:endParaRPr lang="en-US" dirty="0">
              <a:latin typeface="Adobe Arabic" panose="02040503050201020203" pitchFamily="18" charset="-78"/>
              <a:cs typeface="Adobe Arabic" panose="02040503050201020203" pitchFamily="18" charset="-78"/>
            </a:endParaRPr>
          </a:p>
        </p:txBody>
      </p:sp>
      <p:sp>
        <p:nvSpPr>
          <p:cNvPr id="8" name="TextBox 7"/>
          <p:cNvSpPr txBox="1"/>
          <p:nvPr/>
        </p:nvSpPr>
        <p:spPr>
          <a:xfrm>
            <a:off x="7118346" y="2594983"/>
            <a:ext cx="894797" cy="369332"/>
          </a:xfrm>
          <a:prstGeom prst="rect">
            <a:avLst/>
          </a:prstGeom>
          <a:noFill/>
        </p:spPr>
        <p:txBody>
          <a:bodyPr wrap="none" rtlCol="0">
            <a:spAutoFit/>
          </a:bodyPr>
          <a:lstStyle/>
          <a:p>
            <a:r>
              <a:rPr lang="fa-IR" dirty="0" smtClean="0">
                <a:latin typeface="Adobe Arabic" panose="02040503050201020203" pitchFamily="18" charset="-78"/>
                <a:cs typeface="Adobe Arabic" panose="02040503050201020203" pitchFamily="18" charset="-78"/>
              </a:rPr>
              <a:t>دوران قاجار</a:t>
            </a:r>
          </a:p>
        </p:txBody>
      </p:sp>
      <p:sp>
        <p:nvSpPr>
          <p:cNvPr id="9" name="TextBox 8"/>
          <p:cNvSpPr txBox="1"/>
          <p:nvPr/>
        </p:nvSpPr>
        <p:spPr>
          <a:xfrm>
            <a:off x="3919008" y="2639400"/>
            <a:ext cx="928459" cy="369332"/>
          </a:xfrm>
          <a:prstGeom prst="rect">
            <a:avLst/>
          </a:prstGeom>
          <a:noFill/>
        </p:spPr>
        <p:txBody>
          <a:bodyPr wrap="none" rtlCol="0">
            <a:spAutoFit/>
          </a:bodyPr>
          <a:lstStyle/>
          <a:p>
            <a:r>
              <a:rPr lang="fa-IR" dirty="0" smtClean="0">
                <a:latin typeface="Adobe Arabic" panose="02040503050201020203" pitchFamily="18" charset="-78"/>
                <a:cs typeface="Adobe Arabic" panose="02040503050201020203" pitchFamily="18" charset="-78"/>
              </a:rPr>
              <a:t>دوران پهلوی</a:t>
            </a:r>
            <a:endParaRPr lang="en-US" dirty="0">
              <a:latin typeface="Adobe Arabic" panose="02040503050201020203" pitchFamily="18" charset="-78"/>
              <a:cs typeface="Adobe Arabic" panose="02040503050201020203" pitchFamily="18" charset="-78"/>
            </a:endParaRPr>
          </a:p>
        </p:txBody>
      </p:sp>
      <p:sp>
        <p:nvSpPr>
          <p:cNvPr id="10" name="TextBox 9"/>
          <p:cNvSpPr txBox="1"/>
          <p:nvPr/>
        </p:nvSpPr>
        <p:spPr>
          <a:xfrm>
            <a:off x="811630" y="2613151"/>
            <a:ext cx="1898277" cy="369332"/>
          </a:xfrm>
          <a:prstGeom prst="rect">
            <a:avLst/>
          </a:prstGeom>
          <a:noFill/>
        </p:spPr>
        <p:txBody>
          <a:bodyPr wrap="none" rtlCol="0">
            <a:spAutoFit/>
          </a:bodyPr>
          <a:lstStyle/>
          <a:p>
            <a:r>
              <a:rPr lang="fa-IR" dirty="0" smtClean="0">
                <a:latin typeface="Adobe Arabic" panose="02040503050201020203" pitchFamily="18" charset="-78"/>
                <a:cs typeface="Adobe Arabic" panose="02040503050201020203" pitchFamily="18" charset="-78"/>
              </a:rPr>
              <a:t>بعد از پیروزی انقلاب اسلامی</a:t>
            </a:r>
            <a:endParaRPr lang="en-US" dirty="0">
              <a:latin typeface="Adobe Arabic" panose="02040503050201020203" pitchFamily="18" charset="-78"/>
              <a:cs typeface="Adobe Arabic" panose="02040503050201020203" pitchFamily="18" charset="-78"/>
            </a:endParaRPr>
          </a:p>
        </p:txBody>
      </p:sp>
      <p:sp>
        <p:nvSpPr>
          <p:cNvPr id="3" name="TextBox 2"/>
          <p:cNvSpPr txBox="1"/>
          <p:nvPr/>
        </p:nvSpPr>
        <p:spPr>
          <a:xfrm rot="18611585">
            <a:off x="9975389" y="3811173"/>
            <a:ext cx="1181734" cy="369332"/>
          </a:xfrm>
          <a:prstGeom prst="rect">
            <a:avLst/>
          </a:prstGeom>
          <a:noFill/>
        </p:spPr>
        <p:txBody>
          <a:bodyPr wrap="none" rtlCol="0">
            <a:spAutoFit/>
          </a:bodyPr>
          <a:lstStyle/>
          <a:p>
            <a:r>
              <a:rPr lang="fa-IR" dirty="0" smtClean="0">
                <a:latin typeface="Adobe Arabic" panose="02040503050201020203" pitchFamily="18" charset="-78"/>
                <a:cs typeface="Adobe Arabic" panose="02040503050201020203" pitchFamily="18" charset="-78"/>
              </a:rPr>
              <a:t>مکاتب و مساجد</a:t>
            </a:r>
            <a:endParaRPr lang="en-US" dirty="0">
              <a:latin typeface="Adobe Arabic" panose="02040503050201020203" pitchFamily="18" charset="-78"/>
              <a:cs typeface="Adobe Arabic" panose="02040503050201020203" pitchFamily="18" charset="-78"/>
            </a:endParaRPr>
          </a:p>
        </p:txBody>
      </p:sp>
      <p:sp>
        <p:nvSpPr>
          <p:cNvPr id="5" name="TextBox 4"/>
          <p:cNvSpPr txBox="1"/>
          <p:nvPr/>
        </p:nvSpPr>
        <p:spPr>
          <a:xfrm rot="19079957">
            <a:off x="7053313" y="4000456"/>
            <a:ext cx="2983509" cy="646331"/>
          </a:xfrm>
          <a:prstGeom prst="rect">
            <a:avLst/>
          </a:prstGeom>
          <a:noFill/>
        </p:spPr>
        <p:txBody>
          <a:bodyPr wrap="none" rtlCol="0">
            <a:spAutoFit/>
          </a:bodyPr>
          <a:lstStyle/>
          <a:p>
            <a:pPr algn="ctr"/>
            <a:r>
              <a:rPr lang="fa-IR" dirty="0" smtClean="0">
                <a:latin typeface="Adobe Arabic" panose="02040503050201020203" pitchFamily="18" charset="-78"/>
                <a:cs typeface="Adobe Arabic" panose="02040503050201020203" pitchFamily="18" charset="-78"/>
              </a:rPr>
              <a:t>نخستین مدرسه به شیوه ی امروزی</a:t>
            </a:r>
          </a:p>
          <a:p>
            <a:pPr algn="ctr"/>
            <a:r>
              <a:rPr lang="fa-IR" dirty="0" smtClean="0">
                <a:latin typeface="Adobe Arabic" panose="02040503050201020203" pitchFamily="18" charset="-78"/>
                <a:cs typeface="Adobe Arabic" panose="02040503050201020203" pitchFamily="18" charset="-78"/>
              </a:rPr>
              <a:t>توسط میرزا </a:t>
            </a:r>
            <a:r>
              <a:rPr lang="fa-IR" dirty="0">
                <a:latin typeface="Adobe Arabic" panose="02040503050201020203" pitchFamily="18" charset="-78"/>
                <a:cs typeface="Adobe Arabic" panose="02040503050201020203" pitchFamily="18" charset="-78"/>
              </a:rPr>
              <a:t>حسن خان </a:t>
            </a:r>
            <a:r>
              <a:rPr lang="fa-IR" dirty="0" err="1">
                <a:latin typeface="Adobe Arabic" panose="02040503050201020203" pitchFamily="18" charset="-78"/>
                <a:cs typeface="Adobe Arabic" panose="02040503050201020203" pitchFamily="18" charset="-78"/>
              </a:rPr>
              <a:t>رشدیه</a:t>
            </a:r>
            <a:r>
              <a:rPr lang="fa-IR" dirty="0">
                <a:latin typeface="Adobe Arabic" panose="02040503050201020203" pitchFamily="18" charset="-78"/>
                <a:cs typeface="Adobe Arabic" panose="02040503050201020203" pitchFamily="18" charset="-78"/>
              </a:rPr>
              <a:t> </a:t>
            </a:r>
            <a:r>
              <a:rPr lang="fa-IR" dirty="0" smtClean="0">
                <a:latin typeface="Adobe Arabic" panose="02040503050201020203" pitchFamily="18" charset="-78"/>
                <a:cs typeface="Adobe Arabic" panose="02040503050201020203" pitchFamily="18" charset="-78"/>
              </a:rPr>
              <a:t>در ارومیه 1217 </a:t>
            </a:r>
            <a:endParaRPr lang="en-US" dirty="0">
              <a:latin typeface="Adobe Arabic" panose="02040503050201020203" pitchFamily="18" charset="-78"/>
              <a:cs typeface="Adobe Arabic" panose="02040503050201020203" pitchFamily="18" charset="-78"/>
            </a:endParaRPr>
          </a:p>
        </p:txBody>
      </p:sp>
      <p:sp>
        <p:nvSpPr>
          <p:cNvPr id="6" name="TextBox 5"/>
          <p:cNvSpPr txBox="1"/>
          <p:nvPr/>
        </p:nvSpPr>
        <p:spPr>
          <a:xfrm rot="19089392">
            <a:off x="6720608" y="4046954"/>
            <a:ext cx="2305439" cy="369332"/>
          </a:xfrm>
          <a:prstGeom prst="rect">
            <a:avLst/>
          </a:prstGeom>
          <a:noFill/>
        </p:spPr>
        <p:txBody>
          <a:bodyPr wrap="none" rtlCol="0">
            <a:spAutoFit/>
          </a:bodyPr>
          <a:lstStyle/>
          <a:p>
            <a:pPr algn="ctr"/>
            <a:r>
              <a:rPr lang="fa-IR" dirty="0" smtClean="0">
                <a:latin typeface="Adobe Arabic" panose="02040503050201020203" pitchFamily="18" charset="-78"/>
                <a:cs typeface="Adobe Arabic" panose="02040503050201020203" pitchFamily="18" charset="-78"/>
              </a:rPr>
              <a:t>دومین مدرسه در </a:t>
            </a:r>
            <a:r>
              <a:rPr lang="fa-IR" dirty="0" err="1" smtClean="0">
                <a:latin typeface="Adobe Arabic" panose="02040503050201020203" pitchFamily="18" charset="-78"/>
                <a:cs typeface="Adobe Arabic" panose="02040503050201020203" pitchFamily="18" charset="-78"/>
              </a:rPr>
              <a:t>تبریزدر</a:t>
            </a:r>
            <a:r>
              <a:rPr lang="fa-IR" dirty="0" smtClean="0">
                <a:latin typeface="Adobe Arabic" panose="02040503050201020203" pitchFamily="18" charset="-78"/>
                <a:cs typeface="Adobe Arabic" panose="02040503050201020203" pitchFamily="18" charset="-78"/>
              </a:rPr>
              <a:t> سال 1218</a:t>
            </a:r>
            <a:endParaRPr lang="en-US" dirty="0">
              <a:latin typeface="Adobe Arabic" panose="02040503050201020203" pitchFamily="18" charset="-78"/>
              <a:cs typeface="Adobe Arabic" panose="02040503050201020203" pitchFamily="18" charset="-78"/>
            </a:endParaRPr>
          </a:p>
        </p:txBody>
      </p:sp>
      <p:sp>
        <p:nvSpPr>
          <p:cNvPr id="11" name="TextBox 10"/>
          <p:cNvSpPr txBox="1"/>
          <p:nvPr/>
        </p:nvSpPr>
        <p:spPr>
          <a:xfrm rot="18927855">
            <a:off x="6904668" y="3788232"/>
            <a:ext cx="1362874" cy="369332"/>
          </a:xfrm>
          <a:prstGeom prst="rect">
            <a:avLst/>
          </a:prstGeom>
          <a:noFill/>
        </p:spPr>
        <p:txBody>
          <a:bodyPr wrap="none" rtlCol="0">
            <a:spAutoFit/>
          </a:bodyPr>
          <a:lstStyle/>
          <a:p>
            <a:r>
              <a:rPr lang="fa-IR" dirty="0" smtClean="0">
                <a:latin typeface="Adobe Arabic" panose="02040503050201020203" pitchFamily="18" charset="-78"/>
                <a:cs typeface="Adobe Arabic" panose="02040503050201020203" pitchFamily="18" charset="-78"/>
              </a:rPr>
              <a:t>چاپ اولین روز نامه</a:t>
            </a:r>
            <a:endParaRPr lang="en-US" dirty="0">
              <a:latin typeface="Adobe Arabic" panose="02040503050201020203" pitchFamily="18" charset="-78"/>
              <a:cs typeface="Adobe Arabic" panose="02040503050201020203" pitchFamily="18" charset="-78"/>
            </a:endParaRPr>
          </a:p>
        </p:txBody>
      </p:sp>
      <p:sp>
        <p:nvSpPr>
          <p:cNvPr id="12" name="TextBox 11"/>
          <p:cNvSpPr txBox="1"/>
          <p:nvPr/>
        </p:nvSpPr>
        <p:spPr>
          <a:xfrm rot="19041275">
            <a:off x="4575307" y="4201306"/>
            <a:ext cx="2618024" cy="369332"/>
          </a:xfrm>
          <a:prstGeom prst="rect">
            <a:avLst/>
          </a:prstGeom>
          <a:noFill/>
        </p:spPr>
        <p:txBody>
          <a:bodyPr wrap="none" rtlCol="0">
            <a:spAutoFit/>
          </a:bodyPr>
          <a:lstStyle/>
          <a:p>
            <a:r>
              <a:rPr lang="fa-IR" dirty="0" smtClean="0">
                <a:latin typeface="Adobe Arabic" panose="02040503050201020203" pitchFamily="18" charset="-78"/>
                <a:cs typeface="Adobe Arabic" panose="02040503050201020203" pitchFamily="18" charset="-78"/>
              </a:rPr>
              <a:t>اعزام اولین </a:t>
            </a:r>
            <a:r>
              <a:rPr lang="fa-IR" dirty="0">
                <a:latin typeface="Adobe Arabic" panose="02040503050201020203" pitchFamily="18" charset="-78"/>
                <a:cs typeface="Adobe Arabic" panose="02040503050201020203" pitchFamily="18" charset="-78"/>
              </a:rPr>
              <a:t>د</a:t>
            </a:r>
            <a:r>
              <a:rPr lang="fa-IR" dirty="0" smtClean="0">
                <a:latin typeface="Adobe Arabic" panose="02040503050201020203" pitchFamily="18" charset="-78"/>
                <a:cs typeface="Adobe Arabic" panose="02040503050201020203" pitchFamily="18" charset="-78"/>
              </a:rPr>
              <a:t>انشجویان به خارج از کشور </a:t>
            </a:r>
            <a:endParaRPr lang="en-US" dirty="0">
              <a:latin typeface="Adobe Arabic" panose="02040503050201020203" pitchFamily="18" charset="-78"/>
              <a:cs typeface="Adobe Arabic" panose="02040503050201020203" pitchFamily="18" charset="-78"/>
            </a:endParaRPr>
          </a:p>
        </p:txBody>
      </p:sp>
      <p:sp>
        <p:nvSpPr>
          <p:cNvPr id="13" name="TextBox 12"/>
          <p:cNvSpPr txBox="1"/>
          <p:nvPr/>
        </p:nvSpPr>
        <p:spPr>
          <a:xfrm rot="18969862">
            <a:off x="4768591" y="3866696"/>
            <a:ext cx="1859805" cy="646331"/>
          </a:xfrm>
          <a:prstGeom prst="rect">
            <a:avLst/>
          </a:prstGeom>
          <a:noFill/>
        </p:spPr>
        <p:txBody>
          <a:bodyPr wrap="none" rtlCol="0">
            <a:spAutoFit/>
          </a:bodyPr>
          <a:lstStyle/>
          <a:p>
            <a:r>
              <a:rPr lang="fa-IR" dirty="0" smtClean="0">
                <a:latin typeface="Adobe Arabic" panose="02040503050201020203" pitchFamily="18" charset="-78"/>
                <a:cs typeface="Adobe Arabic" panose="02040503050201020203" pitchFamily="18" charset="-78"/>
              </a:rPr>
              <a:t>احداث اولین مدرسه دخترانه</a:t>
            </a:r>
          </a:p>
          <a:p>
            <a:endParaRPr lang="en-US" dirty="0"/>
          </a:p>
        </p:txBody>
      </p:sp>
      <p:sp>
        <p:nvSpPr>
          <p:cNvPr id="14" name="TextBox 13"/>
          <p:cNvSpPr txBox="1"/>
          <p:nvPr/>
        </p:nvSpPr>
        <p:spPr>
          <a:xfrm rot="19004342">
            <a:off x="5717362" y="4046954"/>
            <a:ext cx="2036135" cy="369332"/>
          </a:xfrm>
          <a:prstGeom prst="rect">
            <a:avLst/>
          </a:prstGeom>
          <a:noFill/>
        </p:spPr>
        <p:txBody>
          <a:bodyPr wrap="none" rtlCol="0">
            <a:spAutoFit/>
          </a:bodyPr>
          <a:lstStyle/>
          <a:p>
            <a:r>
              <a:rPr lang="fa-IR" dirty="0" smtClean="0">
                <a:latin typeface="Adobe Arabic" panose="02040503050201020203" pitchFamily="18" charset="-78"/>
                <a:cs typeface="Adobe Arabic" panose="02040503050201020203" pitchFamily="18" charset="-78"/>
              </a:rPr>
              <a:t>تاسیس </a:t>
            </a:r>
            <a:r>
              <a:rPr lang="fa-IR" dirty="0" err="1" smtClean="0">
                <a:latin typeface="Adobe Arabic" panose="02040503050201020203" pitchFamily="18" charset="-78"/>
                <a:cs typeface="Adobe Arabic" panose="02040503050201020203" pitchFamily="18" charset="-78"/>
              </a:rPr>
              <a:t>دارالفنون</a:t>
            </a:r>
            <a:r>
              <a:rPr lang="fa-IR" dirty="0" smtClean="0">
                <a:latin typeface="Adobe Arabic" panose="02040503050201020203" pitchFamily="18" charset="-78"/>
                <a:cs typeface="Adobe Arabic" panose="02040503050201020203" pitchFamily="18" charset="-78"/>
              </a:rPr>
              <a:t> در سال 1230</a:t>
            </a:r>
            <a:endParaRPr lang="en-US" dirty="0">
              <a:latin typeface="Adobe Arabic" panose="02040503050201020203" pitchFamily="18" charset="-78"/>
              <a:cs typeface="Adobe Arabic" panose="02040503050201020203" pitchFamily="18" charset="-78"/>
            </a:endParaRPr>
          </a:p>
        </p:txBody>
      </p:sp>
      <p:sp>
        <p:nvSpPr>
          <p:cNvPr id="15" name="TextBox 14"/>
          <p:cNvSpPr txBox="1"/>
          <p:nvPr/>
        </p:nvSpPr>
        <p:spPr>
          <a:xfrm rot="18900000">
            <a:off x="2922739" y="4301592"/>
            <a:ext cx="2449710" cy="369332"/>
          </a:xfrm>
          <a:prstGeom prst="rect">
            <a:avLst/>
          </a:prstGeom>
          <a:noFill/>
        </p:spPr>
        <p:txBody>
          <a:bodyPr wrap="none" rtlCol="0">
            <a:spAutoFit/>
          </a:bodyPr>
          <a:lstStyle/>
          <a:p>
            <a:r>
              <a:rPr lang="fa-IR" dirty="0" smtClean="0">
                <a:latin typeface="Adobe Arabic" panose="02040503050201020203" pitchFamily="18" charset="-78"/>
                <a:cs typeface="Adobe Arabic" panose="02040503050201020203" pitchFamily="18" charset="-78"/>
              </a:rPr>
              <a:t>پایه گذاری شیوه نوین آموزش در ایران</a:t>
            </a:r>
            <a:endParaRPr lang="en-US" dirty="0">
              <a:latin typeface="Adobe Arabic" panose="02040503050201020203" pitchFamily="18" charset="-78"/>
              <a:cs typeface="Adobe Arabic" panose="02040503050201020203" pitchFamily="18" charset="-78"/>
            </a:endParaRPr>
          </a:p>
        </p:txBody>
      </p:sp>
      <p:sp>
        <p:nvSpPr>
          <p:cNvPr id="16" name="TextBox 15"/>
          <p:cNvSpPr txBox="1"/>
          <p:nvPr/>
        </p:nvSpPr>
        <p:spPr>
          <a:xfrm rot="18960928">
            <a:off x="2306802" y="3929353"/>
            <a:ext cx="2462534" cy="646331"/>
          </a:xfrm>
          <a:prstGeom prst="rect">
            <a:avLst/>
          </a:prstGeom>
          <a:noFill/>
        </p:spPr>
        <p:txBody>
          <a:bodyPr wrap="none" rtlCol="0">
            <a:spAutoFit/>
          </a:bodyPr>
          <a:lstStyle/>
          <a:p>
            <a:pPr algn="ctr"/>
            <a:r>
              <a:rPr lang="fa-IR" dirty="0" smtClean="0">
                <a:latin typeface="Adobe Arabic" panose="02040503050201020203" pitchFamily="18" charset="-78"/>
                <a:cs typeface="Adobe Arabic" panose="02040503050201020203" pitchFamily="18" charset="-78"/>
              </a:rPr>
              <a:t>تاسیس اولین کودکستان </a:t>
            </a:r>
          </a:p>
          <a:p>
            <a:pPr algn="ctr"/>
            <a:r>
              <a:rPr lang="fa-IR" dirty="0" smtClean="0">
                <a:latin typeface="Adobe Arabic" panose="02040503050201020203" pitchFamily="18" charset="-78"/>
                <a:cs typeface="Adobe Arabic" panose="02040503050201020203" pitchFamily="18" charset="-78"/>
              </a:rPr>
              <a:t>توسط مرحوم باغچه بان در سال 1303</a:t>
            </a:r>
            <a:endParaRPr lang="en-US" dirty="0">
              <a:latin typeface="Adobe Arabic" panose="02040503050201020203" pitchFamily="18" charset="-78"/>
              <a:cs typeface="Adobe Arabic" panose="02040503050201020203" pitchFamily="18" charset="-78"/>
            </a:endParaRPr>
          </a:p>
        </p:txBody>
      </p:sp>
      <p:sp>
        <p:nvSpPr>
          <p:cNvPr id="17" name="TextBox 16"/>
          <p:cNvSpPr txBox="1"/>
          <p:nvPr/>
        </p:nvSpPr>
        <p:spPr>
          <a:xfrm rot="18900000">
            <a:off x="-253664" y="4024592"/>
            <a:ext cx="3169457" cy="923330"/>
          </a:xfrm>
          <a:prstGeom prst="rect">
            <a:avLst/>
          </a:prstGeom>
          <a:noFill/>
        </p:spPr>
        <p:txBody>
          <a:bodyPr wrap="none" rtlCol="0">
            <a:spAutoFit/>
          </a:bodyPr>
          <a:lstStyle/>
          <a:p>
            <a:pPr algn="ctr"/>
            <a:r>
              <a:rPr lang="fa-IR" dirty="0" smtClean="0">
                <a:latin typeface="Adobe Arabic" panose="02040503050201020203" pitchFamily="18" charset="-78"/>
                <a:cs typeface="Adobe Arabic" panose="02040503050201020203" pitchFamily="18" charset="-78"/>
              </a:rPr>
              <a:t>ادامه ی نظام آموزش با </a:t>
            </a:r>
            <a:r>
              <a:rPr lang="fa-IR" dirty="0" err="1" smtClean="0">
                <a:latin typeface="Adobe Arabic" panose="02040503050201020203" pitchFamily="18" charset="-78"/>
                <a:cs typeface="Adobe Arabic" panose="02040503050201020203" pitchFamily="18" charset="-78"/>
              </a:rPr>
              <a:t>ساختارقبلی</a:t>
            </a:r>
            <a:endParaRPr lang="fa-IR" dirty="0" smtClean="0">
              <a:latin typeface="Adobe Arabic" panose="02040503050201020203" pitchFamily="18" charset="-78"/>
              <a:cs typeface="Adobe Arabic" panose="02040503050201020203" pitchFamily="18" charset="-78"/>
            </a:endParaRPr>
          </a:p>
          <a:p>
            <a:pPr algn="ctr"/>
            <a:r>
              <a:rPr lang="fa-IR" dirty="0" smtClean="0">
                <a:latin typeface="Adobe Arabic" panose="02040503050201020203" pitchFamily="18" charset="-78"/>
                <a:cs typeface="Adobe Arabic" panose="02040503050201020203" pitchFamily="18" charset="-78"/>
              </a:rPr>
              <a:t> با اندکی تغییر</a:t>
            </a:r>
          </a:p>
          <a:p>
            <a:pPr algn="ctr"/>
            <a:r>
              <a:rPr lang="fa-IR" dirty="0" smtClean="0">
                <a:latin typeface="Adobe Arabic" panose="02040503050201020203" pitchFamily="18" charset="-78"/>
                <a:cs typeface="Adobe Arabic" panose="02040503050201020203" pitchFamily="18" charset="-78"/>
              </a:rPr>
              <a:t>(اسلامی شدن محتوای آموزشی و تفکیک جنسیتی)</a:t>
            </a:r>
            <a:endParaRPr lang="en-US" dirty="0">
              <a:latin typeface="Adobe Arabic" panose="02040503050201020203" pitchFamily="18" charset="-78"/>
              <a:cs typeface="Adobe Arabic" panose="02040503050201020203" pitchFamily="18" charset="-78"/>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518" y="760305"/>
            <a:ext cx="2639937" cy="1607583"/>
          </a:xfrm>
          <a:prstGeom prst="rect">
            <a:avLst/>
          </a:prstGeom>
          <a:ln>
            <a:noFill/>
          </a:ln>
          <a:effectLst>
            <a:softEdge rad="112500"/>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089" y="4585721"/>
            <a:ext cx="2847765" cy="1714571"/>
          </a:xfrm>
          <a:prstGeom prst="rect">
            <a:avLst/>
          </a:prstGeom>
          <a:ln>
            <a:noFill/>
          </a:ln>
          <a:effectLst>
            <a:softEdge rad="112500"/>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78" y="822308"/>
            <a:ext cx="2192605" cy="1459079"/>
          </a:xfrm>
          <a:prstGeom prst="rect">
            <a:avLst/>
          </a:prstGeom>
          <a:ln>
            <a:noFill/>
          </a:ln>
          <a:effectLst>
            <a:softEdge rad="112500"/>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890" y="518085"/>
            <a:ext cx="3663105" cy="2014707"/>
          </a:xfrm>
          <a:prstGeom prst="rect">
            <a:avLst/>
          </a:prstGeom>
          <a:ln>
            <a:noFill/>
          </a:ln>
          <a:effectLst>
            <a:softEdge rad="112500"/>
          </a:effectLst>
        </p:spPr>
      </p:pic>
      <p:sp>
        <p:nvSpPr>
          <p:cNvPr id="22" name="Left Bracket 21"/>
          <p:cNvSpPr/>
          <p:nvPr/>
        </p:nvSpPr>
        <p:spPr>
          <a:xfrm rot="5400000">
            <a:off x="7596962" y="1312354"/>
            <a:ext cx="516978" cy="3998181"/>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ket 22"/>
          <p:cNvSpPr/>
          <p:nvPr/>
        </p:nvSpPr>
        <p:spPr>
          <a:xfrm rot="5400000">
            <a:off x="4234794" y="2399694"/>
            <a:ext cx="519706" cy="1820772"/>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16595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021883" y="940500"/>
            <a:ext cx="4666128" cy="2862262"/>
          </a:xfrm>
        </p:spPr>
      </p:pic>
      <p:pic>
        <p:nvPicPr>
          <p:cNvPr id="10" name="Content Placeholder 9"/>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963677" y="2672557"/>
            <a:ext cx="4560887" cy="2882900"/>
          </a:xfrm>
        </p:spPr>
      </p:pic>
      <p:sp>
        <p:nvSpPr>
          <p:cNvPr id="11" name="Wave 10"/>
          <p:cNvSpPr/>
          <p:nvPr/>
        </p:nvSpPr>
        <p:spPr>
          <a:xfrm>
            <a:off x="7019365" y="1"/>
            <a:ext cx="5172635" cy="2253060"/>
          </a:xfrm>
          <a:prstGeom prst="wave">
            <a:avLst>
              <a:gd name="adj1" fmla="val 125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093323" y="585987"/>
            <a:ext cx="5024717" cy="1081088"/>
          </a:xfrm>
        </p:spPr>
        <p:txBody>
          <a:bodyPr>
            <a:prstTxWarp prst="textWave1">
              <a:avLst>
                <a:gd name="adj1" fmla="val 20000"/>
                <a:gd name="adj2" fmla="val 0"/>
              </a:avLst>
            </a:prstTxWarp>
            <a:normAutofit/>
          </a:bodyPr>
          <a:lstStyle/>
          <a:p>
            <a:pPr algn="ctr"/>
            <a:r>
              <a:rPr lang="fa-IR" sz="1800" dirty="0" smtClean="0">
                <a:latin typeface="Adobe Arabic" panose="02040503050201020203" pitchFamily="18" charset="-78"/>
                <a:cs typeface="Adobe Arabic" panose="02040503050201020203" pitchFamily="18" charset="-78"/>
              </a:rPr>
              <a:t>مقایسه سیاست های مقطع ابتدائی</a:t>
            </a:r>
            <a:endParaRPr lang="en-US" sz="1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886778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latin typeface="Adobe Arabic" panose="02040503050201020203" pitchFamily="18" charset="-78"/>
                <a:cs typeface="Adobe Arabic" panose="02040503050201020203" pitchFamily="18" charset="-78"/>
              </a:rPr>
              <a:t>از جمله مهمترین اهداف نظام </a:t>
            </a:r>
            <a:r>
              <a:rPr lang="fa-IR" sz="4000" dirty="0" smtClean="0">
                <a:latin typeface="Adobe Arabic" panose="02040503050201020203" pitchFamily="18" charset="-78"/>
                <a:cs typeface="Adobe Arabic" panose="02040503050201020203" pitchFamily="18" charset="-78"/>
              </a:rPr>
              <a:t>آموزش </a:t>
            </a:r>
            <a:r>
              <a:rPr lang="fa-IR" sz="4000" dirty="0">
                <a:latin typeface="Adobe Arabic" panose="02040503050201020203" pitchFamily="18" charset="-78"/>
                <a:cs typeface="Adobe Arabic" panose="02040503050201020203" pitchFamily="18" charset="-78"/>
              </a:rPr>
              <a:t>ابتدائی در ایران</a:t>
            </a:r>
            <a:endParaRPr lang="en-US" sz="4000" dirty="0">
              <a:latin typeface="Adobe Arabic" panose="02040503050201020203" pitchFamily="18" charset="-78"/>
              <a:cs typeface="Adobe Arabic" panose="02040503050201020203" pitchFamily="18" charset="-78"/>
            </a:endParaRPr>
          </a:p>
        </p:txBody>
      </p:sp>
      <p:sp>
        <p:nvSpPr>
          <p:cNvPr id="4" name="Line Callout 1 (Border and Accent Bar) 3"/>
          <p:cNvSpPr/>
          <p:nvPr/>
        </p:nvSpPr>
        <p:spPr>
          <a:xfrm rot="10800000">
            <a:off x="517252" y="2696545"/>
            <a:ext cx="8169547" cy="3119717"/>
          </a:xfrm>
          <a:prstGeom prst="accentBorderCallout1">
            <a:avLst/>
          </a:prstGeom>
          <a:ln w="76200">
            <a:solidFill>
              <a:srgbClr val="5E5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517252" y="3003556"/>
            <a:ext cx="8148918" cy="2246769"/>
          </a:xfrm>
          <a:prstGeom prst="rect">
            <a:avLst/>
          </a:prstGeom>
        </p:spPr>
        <p:txBody>
          <a:bodyPr wrap="square">
            <a:spAutoFit/>
          </a:bodyPr>
          <a:lstStyle/>
          <a:p>
            <a:pPr algn="r" rtl="1"/>
            <a:r>
              <a:rPr lang="fa-IR" sz="2800" dirty="0">
                <a:solidFill>
                  <a:schemeClr val="bg1"/>
                </a:solidFill>
                <a:latin typeface="Adobe Arabic" panose="02040503050201020203" pitchFamily="18" charset="-78"/>
                <a:cs typeface="Adobe Arabic" panose="02040503050201020203" pitchFamily="18" charset="-78"/>
              </a:rPr>
              <a:t>الف) </a:t>
            </a:r>
            <a:r>
              <a:rPr lang="fa-IR" sz="2800" dirty="0" err="1">
                <a:solidFill>
                  <a:schemeClr val="bg1"/>
                </a:solidFill>
                <a:latin typeface="Adobe Arabic" panose="02040503050201020203" pitchFamily="18" charset="-78"/>
                <a:cs typeface="Adobe Arabic" panose="02040503050201020203" pitchFamily="18" charset="-78"/>
              </a:rPr>
              <a:t>برقراري</a:t>
            </a:r>
            <a:r>
              <a:rPr lang="fa-IR" sz="2800" dirty="0">
                <a:solidFill>
                  <a:schemeClr val="bg1"/>
                </a:solidFill>
                <a:latin typeface="Adobe Arabic" panose="02040503050201020203" pitchFamily="18" charset="-78"/>
                <a:cs typeface="Adobe Arabic" panose="02040503050201020203" pitchFamily="18" charset="-78"/>
              </a:rPr>
              <a:t> </a:t>
            </a:r>
            <a:r>
              <a:rPr lang="fa-IR" sz="2800" dirty="0" err="1">
                <a:solidFill>
                  <a:schemeClr val="bg1"/>
                </a:solidFill>
                <a:latin typeface="Adobe Arabic" panose="02040503050201020203" pitchFamily="18" charset="-78"/>
                <a:cs typeface="Adobe Arabic" panose="02040503050201020203" pitchFamily="18" charset="-78"/>
              </a:rPr>
              <a:t>فضاي</a:t>
            </a:r>
            <a:r>
              <a:rPr lang="fa-IR" sz="2800" dirty="0">
                <a:solidFill>
                  <a:schemeClr val="bg1"/>
                </a:solidFill>
                <a:latin typeface="Adobe Arabic" panose="02040503050201020203" pitchFamily="18" charset="-78"/>
                <a:cs typeface="Adobe Arabic" panose="02040503050201020203" pitchFamily="18" charset="-78"/>
              </a:rPr>
              <a:t> مناسب </a:t>
            </a:r>
            <a:r>
              <a:rPr lang="fa-IR" sz="2800" dirty="0" err="1">
                <a:solidFill>
                  <a:schemeClr val="bg1"/>
                </a:solidFill>
                <a:latin typeface="Adobe Arabic" panose="02040503050201020203" pitchFamily="18" charset="-78"/>
                <a:cs typeface="Adobe Arabic" panose="02040503050201020203" pitchFamily="18" charset="-78"/>
              </a:rPr>
              <a:t>آموزشي</a:t>
            </a:r>
            <a:r>
              <a:rPr lang="fa-IR" sz="2800" dirty="0">
                <a:solidFill>
                  <a:schemeClr val="bg1"/>
                </a:solidFill>
                <a:latin typeface="Adobe Arabic" panose="02040503050201020203" pitchFamily="18" charset="-78"/>
                <a:cs typeface="Adobe Arabic" panose="02040503050201020203" pitchFamily="18" charset="-78"/>
              </a:rPr>
              <a:t> جهت </a:t>
            </a:r>
            <a:r>
              <a:rPr lang="fa-IR" sz="2800" dirty="0" err="1">
                <a:solidFill>
                  <a:schemeClr val="bg1"/>
                </a:solidFill>
                <a:latin typeface="Adobe Arabic" panose="02040503050201020203" pitchFamily="18" charset="-78"/>
                <a:cs typeface="Adobe Arabic" panose="02040503050201020203" pitchFamily="18" charset="-78"/>
              </a:rPr>
              <a:t>پيشرفت</a:t>
            </a:r>
            <a:r>
              <a:rPr lang="fa-IR" sz="2800" dirty="0">
                <a:solidFill>
                  <a:schemeClr val="bg1"/>
                </a:solidFill>
                <a:latin typeface="Adobe Arabic" panose="02040503050201020203" pitchFamily="18" charset="-78"/>
                <a:cs typeface="Adobe Arabic" panose="02040503050201020203" pitchFamily="18" charset="-78"/>
              </a:rPr>
              <a:t> </a:t>
            </a:r>
            <a:r>
              <a:rPr lang="fa-IR" sz="2800" dirty="0" err="1">
                <a:solidFill>
                  <a:schemeClr val="bg1"/>
                </a:solidFill>
                <a:latin typeface="Adobe Arabic" panose="02040503050201020203" pitchFamily="18" charset="-78"/>
                <a:cs typeface="Adobe Arabic" panose="02040503050201020203" pitchFamily="18" charset="-78"/>
              </a:rPr>
              <a:t>اخلاقي</a:t>
            </a:r>
            <a:r>
              <a:rPr lang="fa-IR" sz="2800" dirty="0">
                <a:solidFill>
                  <a:schemeClr val="bg1"/>
                </a:solidFill>
                <a:latin typeface="Adobe Arabic" panose="02040503050201020203" pitchFamily="18" charset="-78"/>
                <a:cs typeface="Adobe Arabic" panose="02040503050201020203" pitchFamily="18" charset="-78"/>
              </a:rPr>
              <a:t> و </a:t>
            </a:r>
            <a:r>
              <a:rPr lang="fa-IR" sz="2800" dirty="0" err="1">
                <a:solidFill>
                  <a:schemeClr val="bg1"/>
                </a:solidFill>
                <a:latin typeface="Adobe Arabic" panose="02040503050201020203" pitchFamily="18" charset="-78"/>
                <a:cs typeface="Adobe Arabic" panose="02040503050201020203" pitchFamily="18" charset="-78"/>
              </a:rPr>
              <a:t>اعتقادي</a:t>
            </a:r>
            <a:r>
              <a:rPr lang="fa-IR" sz="2800" dirty="0">
                <a:solidFill>
                  <a:schemeClr val="bg1"/>
                </a:solidFill>
                <a:latin typeface="Adobe Arabic" panose="02040503050201020203" pitchFamily="18" charset="-78"/>
                <a:cs typeface="Adobe Arabic" panose="02040503050201020203" pitchFamily="18" charset="-78"/>
              </a:rPr>
              <a:t> دانش آموزان؛</a:t>
            </a:r>
          </a:p>
          <a:p>
            <a:pPr algn="r" rtl="1"/>
            <a:r>
              <a:rPr lang="fa-IR" sz="2800" dirty="0">
                <a:solidFill>
                  <a:schemeClr val="bg1"/>
                </a:solidFill>
                <a:latin typeface="Adobe Arabic" panose="02040503050201020203" pitchFamily="18" charset="-78"/>
                <a:cs typeface="Adobe Arabic" panose="02040503050201020203" pitchFamily="18" charset="-78"/>
              </a:rPr>
              <a:t> ب) پرورش استعدادها و </a:t>
            </a:r>
            <a:r>
              <a:rPr lang="fa-IR" sz="2800" dirty="0" err="1">
                <a:solidFill>
                  <a:schemeClr val="bg1"/>
                </a:solidFill>
                <a:latin typeface="Adobe Arabic" panose="02040503050201020203" pitchFamily="18" charset="-78"/>
                <a:cs typeface="Adobe Arabic" panose="02040503050201020203" pitchFamily="18" charset="-78"/>
              </a:rPr>
              <a:t>خلاقيت</a:t>
            </a:r>
            <a:r>
              <a:rPr lang="fa-IR" sz="2800" dirty="0">
                <a:solidFill>
                  <a:schemeClr val="bg1"/>
                </a:solidFill>
                <a:latin typeface="Adobe Arabic" panose="02040503050201020203" pitchFamily="18" charset="-78"/>
                <a:cs typeface="Adobe Arabic" panose="02040503050201020203" pitchFamily="18" charset="-78"/>
              </a:rPr>
              <a:t> </a:t>
            </a:r>
            <a:r>
              <a:rPr lang="fa-IR" sz="2800" dirty="0" err="1">
                <a:solidFill>
                  <a:schemeClr val="bg1"/>
                </a:solidFill>
                <a:latin typeface="Adobe Arabic" panose="02040503050201020203" pitchFamily="18" charset="-78"/>
                <a:cs typeface="Adobe Arabic" panose="02040503050201020203" pitchFamily="18" charset="-78"/>
              </a:rPr>
              <a:t>هاي</a:t>
            </a:r>
            <a:r>
              <a:rPr lang="fa-IR" sz="2800" dirty="0">
                <a:solidFill>
                  <a:schemeClr val="bg1"/>
                </a:solidFill>
                <a:latin typeface="Adobe Arabic" panose="02040503050201020203" pitchFamily="18" charset="-78"/>
                <a:cs typeface="Adobe Arabic" panose="02040503050201020203" pitchFamily="18" charset="-78"/>
              </a:rPr>
              <a:t> کودکان؛</a:t>
            </a:r>
          </a:p>
          <a:p>
            <a:pPr algn="r" rtl="1"/>
            <a:r>
              <a:rPr lang="fa-IR" sz="2800" dirty="0">
                <a:solidFill>
                  <a:schemeClr val="bg1"/>
                </a:solidFill>
                <a:latin typeface="Adobe Arabic" panose="02040503050201020203" pitchFamily="18" charset="-78"/>
                <a:cs typeface="Adobe Arabic" panose="02040503050201020203" pitchFamily="18" charset="-78"/>
              </a:rPr>
              <a:t> ج) بهبود قدرت </a:t>
            </a:r>
            <a:r>
              <a:rPr lang="fa-IR" sz="2800" dirty="0" err="1">
                <a:solidFill>
                  <a:schemeClr val="bg1"/>
                </a:solidFill>
                <a:latin typeface="Adobe Arabic" panose="02040503050201020203" pitchFamily="18" charset="-78"/>
                <a:cs typeface="Adobe Arabic" panose="02040503050201020203" pitchFamily="18" charset="-78"/>
              </a:rPr>
              <a:t>بدني</a:t>
            </a:r>
            <a:r>
              <a:rPr lang="fa-IR" sz="2800" dirty="0">
                <a:solidFill>
                  <a:schemeClr val="bg1"/>
                </a:solidFill>
                <a:latin typeface="Adobe Arabic" panose="02040503050201020203" pitchFamily="18" charset="-78"/>
                <a:cs typeface="Adobe Arabic" panose="02040503050201020203" pitchFamily="18" charset="-78"/>
              </a:rPr>
              <a:t> و </a:t>
            </a:r>
            <a:r>
              <a:rPr lang="fa-IR" sz="2800" dirty="0" err="1">
                <a:solidFill>
                  <a:schemeClr val="bg1"/>
                </a:solidFill>
                <a:latin typeface="Adobe Arabic" panose="02040503050201020203" pitchFamily="18" charset="-78"/>
                <a:cs typeface="Adobe Arabic" panose="02040503050201020203" pitchFamily="18" charset="-78"/>
              </a:rPr>
              <a:t>جسماني</a:t>
            </a:r>
            <a:r>
              <a:rPr lang="fa-IR" sz="2800" dirty="0">
                <a:solidFill>
                  <a:schemeClr val="bg1"/>
                </a:solidFill>
                <a:latin typeface="Adobe Arabic" panose="02040503050201020203" pitchFamily="18" charset="-78"/>
                <a:cs typeface="Adobe Arabic" panose="02040503050201020203" pitchFamily="18" charset="-78"/>
              </a:rPr>
              <a:t> کودکان؛</a:t>
            </a:r>
          </a:p>
          <a:p>
            <a:pPr algn="r" rtl="1"/>
            <a:r>
              <a:rPr lang="fa-IR" sz="2800" dirty="0">
                <a:solidFill>
                  <a:schemeClr val="bg1"/>
                </a:solidFill>
                <a:latin typeface="Adobe Arabic" panose="02040503050201020203" pitchFamily="18" charset="-78"/>
                <a:cs typeface="Adobe Arabic" panose="02040503050201020203" pitchFamily="18" charset="-78"/>
              </a:rPr>
              <a:t> د) آموزش خواندن، نوشتن، محاسبه و </a:t>
            </a:r>
            <a:r>
              <a:rPr lang="fa-IR" sz="2800" dirty="0" err="1">
                <a:solidFill>
                  <a:schemeClr val="bg1"/>
                </a:solidFill>
                <a:latin typeface="Adobe Arabic" panose="02040503050201020203" pitchFamily="18" charset="-78"/>
                <a:cs typeface="Adobe Arabic" panose="02040503050201020203" pitchFamily="18" charset="-78"/>
              </a:rPr>
              <a:t>برقراري</a:t>
            </a:r>
            <a:r>
              <a:rPr lang="fa-IR" sz="2800" dirty="0">
                <a:solidFill>
                  <a:schemeClr val="bg1"/>
                </a:solidFill>
                <a:latin typeface="Adobe Arabic" panose="02040503050201020203" pitchFamily="18" charset="-78"/>
                <a:cs typeface="Adobe Arabic" panose="02040503050201020203" pitchFamily="18" charset="-78"/>
              </a:rPr>
              <a:t> معاشرت </a:t>
            </a:r>
            <a:r>
              <a:rPr lang="fa-IR" sz="2800" dirty="0" err="1">
                <a:solidFill>
                  <a:schemeClr val="bg1"/>
                </a:solidFill>
                <a:latin typeface="Adobe Arabic" panose="02040503050201020203" pitchFamily="18" charset="-78"/>
                <a:cs typeface="Adobe Arabic" panose="02040503050201020203" pitchFamily="18" charset="-78"/>
              </a:rPr>
              <a:t>اجتماعي</a:t>
            </a:r>
            <a:r>
              <a:rPr lang="fa-IR" sz="2800" dirty="0">
                <a:solidFill>
                  <a:schemeClr val="bg1"/>
                </a:solidFill>
                <a:latin typeface="Adobe Arabic" panose="02040503050201020203" pitchFamily="18" charset="-78"/>
                <a:cs typeface="Adobe Arabic" panose="02040503050201020203" pitchFamily="18" charset="-78"/>
              </a:rPr>
              <a:t> با </a:t>
            </a:r>
            <a:r>
              <a:rPr lang="fa-IR" sz="2800" dirty="0" err="1">
                <a:solidFill>
                  <a:schemeClr val="bg1"/>
                </a:solidFill>
                <a:latin typeface="Adobe Arabic" panose="02040503050201020203" pitchFamily="18" charset="-78"/>
                <a:cs typeface="Adobe Arabic" panose="02040503050201020203" pitchFamily="18" charset="-78"/>
              </a:rPr>
              <a:t>ساير</a:t>
            </a:r>
            <a:r>
              <a:rPr lang="fa-IR" sz="2800" dirty="0">
                <a:solidFill>
                  <a:schemeClr val="bg1"/>
                </a:solidFill>
                <a:latin typeface="Adobe Arabic" panose="02040503050201020203" pitchFamily="18" charset="-78"/>
                <a:cs typeface="Adobe Arabic" panose="02040503050201020203" pitchFamily="18" charset="-78"/>
              </a:rPr>
              <a:t> </a:t>
            </a:r>
            <a:r>
              <a:rPr lang="fa-IR" sz="2800" dirty="0" err="1">
                <a:solidFill>
                  <a:schemeClr val="bg1"/>
                </a:solidFill>
                <a:latin typeface="Adobe Arabic" panose="02040503050201020203" pitchFamily="18" charset="-78"/>
                <a:cs typeface="Adobe Arabic" panose="02040503050201020203" pitchFamily="18" charset="-78"/>
              </a:rPr>
              <a:t>اعضاي</a:t>
            </a:r>
            <a:r>
              <a:rPr lang="fa-IR" sz="2800" dirty="0">
                <a:solidFill>
                  <a:schemeClr val="bg1"/>
                </a:solidFill>
                <a:latin typeface="Adobe Arabic" panose="02040503050201020203" pitchFamily="18" charset="-78"/>
                <a:cs typeface="Adobe Arabic" panose="02040503050201020203" pitchFamily="18" charset="-78"/>
              </a:rPr>
              <a:t> اجتماع؛ </a:t>
            </a:r>
          </a:p>
          <a:p>
            <a:pPr algn="r" rtl="1"/>
            <a:r>
              <a:rPr lang="fa-IR" sz="2800" dirty="0">
                <a:solidFill>
                  <a:schemeClr val="bg1"/>
                </a:solidFill>
                <a:latin typeface="Adobe Arabic" panose="02040503050201020203" pitchFamily="18" charset="-78"/>
                <a:cs typeface="Adobe Arabic" panose="02040503050201020203" pitchFamily="18" charset="-78"/>
              </a:rPr>
              <a:t>هـ) آموزش مسائل بهداشت </a:t>
            </a:r>
            <a:r>
              <a:rPr lang="fa-IR" sz="2800" dirty="0" err="1">
                <a:solidFill>
                  <a:schemeClr val="bg1"/>
                </a:solidFill>
                <a:latin typeface="Adobe Arabic" panose="02040503050201020203" pitchFamily="18" charset="-78"/>
                <a:cs typeface="Adobe Arabic" panose="02040503050201020203" pitchFamily="18" charset="-78"/>
              </a:rPr>
              <a:t>فردي</a:t>
            </a:r>
            <a:r>
              <a:rPr lang="fa-IR" sz="2800" dirty="0">
                <a:solidFill>
                  <a:schemeClr val="bg1"/>
                </a:solidFill>
                <a:latin typeface="Adobe Arabic" panose="02040503050201020203" pitchFamily="18" charset="-78"/>
                <a:cs typeface="Adobe Arabic" panose="02040503050201020203" pitchFamily="18" charset="-78"/>
              </a:rPr>
              <a:t> و </a:t>
            </a:r>
            <a:r>
              <a:rPr lang="fa-IR" sz="2800" dirty="0" err="1">
                <a:solidFill>
                  <a:schemeClr val="bg1"/>
                </a:solidFill>
                <a:latin typeface="Adobe Arabic" panose="02040503050201020203" pitchFamily="18" charset="-78"/>
                <a:cs typeface="Adobe Arabic" panose="02040503050201020203" pitchFamily="18" charset="-78"/>
              </a:rPr>
              <a:t>گروهي</a:t>
            </a:r>
            <a:r>
              <a:rPr lang="fa-IR" sz="2800" dirty="0">
                <a:solidFill>
                  <a:schemeClr val="bg1"/>
                </a:solidFill>
                <a:latin typeface="Adobe Arabic" panose="02040503050201020203" pitchFamily="18" charset="-78"/>
                <a:cs typeface="Adobe Arabic" panose="02040503050201020203" pitchFamily="18" charset="-78"/>
              </a:rPr>
              <a:t>. </a:t>
            </a:r>
          </a:p>
        </p:txBody>
      </p:sp>
      <p:pic>
        <p:nvPicPr>
          <p:cNvPr id="5" name="Picture 4"/>
          <p:cNvPicPr>
            <a:picLocks noChangeAspect="1"/>
          </p:cNvPicPr>
          <p:nvPr/>
        </p:nvPicPr>
        <p:blipFill>
          <a:blip r:embed="rId2"/>
          <a:stretch>
            <a:fillRect/>
          </a:stretch>
        </p:blipFill>
        <p:spPr>
          <a:xfrm>
            <a:off x="10582835" y="753228"/>
            <a:ext cx="1609165" cy="970430"/>
          </a:xfrm>
          <a:prstGeom prst="rect">
            <a:avLst/>
          </a:prstGeom>
        </p:spPr>
      </p:pic>
    </p:spTree>
    <p:extLst>
      <p:ext uri="{BB962C8B-B14F-4D97-AF65-F5344CB8AC3E}">
        <p14:creationId xmlns:p14="http://schemas.microsoft.com/office/powerpoint/2010/main" val="384668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39" y="753228"/>
            <a:ext cx="10010943" cy="1080938"/>
          </a:xfrm>
        </p:spPr>
        <p:txBody>
          <a:bodyPr>
            <a:normAutofit/>
          </a:bodyPr>
          <a:lstStyle/>
          <a:p>
            <a:pPr algn="r" rtl="1"/>
            <a:r>
              <a:rPr lang="fa-IR" dirty="0">
                <a:latin typeface="Adobe Arabic" panose="02040503050201020203" pitchFamily="18" charset="-78"/>
                <a:cs typeface="Adobe Arabic" panose="02040503050201020203" pitchFamily="18" charset="-78"/>
              </a:rPr>
              <a:t>اهداف آموزش اجباری ژاپن در ماده ی 21 قانون آموزش مدرسه از این قرار است:</a:t>
            </a:r>
            <a:endParaRPr lang="en-US"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stretch>
            <a:fillRect/>
          </a:stretch>
        </p:blipFill>
        <p:spPr>
          <a:xfrm>
            <a:off x="10578353" y="692786"/>
            <a:ext cx="1613647" cy="1141380"/>
          </a:xfrm>
          <a:prstGeom prst="rect">
            <a:avLst/>
          </a:prstGeom>
        </p:spPr>
      </p:pic>
      <p:sp>
        <p:nvSpPr>
          <p:cNvPr id="5" name="Line Callout 1 (Border and Accent Bar) 4"/>
          <p:cNvSpPr/>
          <p:nvPr/>
        </p:nvSpPr>
        <p:spPr>
          <a:xfrm rot="10800000">
            <a:off x="283239" y="2151529"/>
            <a:ext cx="10408024" cy="4410636"/>
          </a:xfrm>
          <a:prstGeom prst="accentBorderCallout1">
            <a:avLst>
              <a:gd name="adj1" fmla="val 15749"/>
              <a:gd name="adj2" fmla="val -2476"/>
              <a:gd name="adj3" fmla="val 101996"/>
              <a:gd name="adj4" fmla="val -11045"/>
            </a:avLst>
          </a:prstGeom>
          <a:ln w="57150">
            <a:solidFill>
              <a:srgbClr val="5E5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330" y="2151529"/>
            <a:ext cx="10408023" cy="4185761"/>
          </a:xfrm>
          <a:prstGeom prst="rect">
            <a:avLst/>
          </a:prstGeom>
        </p:spPr>
        <p:txBody>
          <a:bodyPr wrap="square">
            <a:spAutoFit/>
          </a:bodyPr>
          <a:lstStyle/>
          <a:p>
            <a:pPr algn="r" rtl="1"/>
            <a:r>
              <a:rPr lang="fa-IR" sz="2400" dirty="0">
                <a:latin typeface="Adobe Arabic" panose="02040503050201020203" pitchFamily="18" charset="-78"/>
                <a:cs typeface="Adobe Arabic" panose="02040503050201020203" pitchFamily="18" charset="-78"/>
              </a:rPr>
              <a:t> </a:t>
            </a:r>
            <a:r>
              <a:rPr lang="fa-IR" sz="2200" dirty="0">
                <a:solidFill>
                  <a:schemeClr val="bg1"/>
                </a:solidFill>
                <a:latin typeface="Adobe Arabic" panose="02040503050201020203" pitchFamily="18" charset="-78"/>
                <a:cs typeface="Adobe Arabic" panose="02040503050201020203" pitchFamily="18" charset="-78"/>
              </a:rPr>
              <a:t>الف) </a:t>
            </a:r>
            <a:r>
              <a:rPr lang="fa-IR" sz="2200" dirty="0" err="1">
                <a:latin typeface="Adobe Arabic" panose="02040503050201020203" pitchFamily="18" charset="-78"/>
                <a:cs typeface="Adobe Arabic" panose="02040503050201020203" pitchFamily="18" charset="-78"/>
              </a:rPr>
              <a:t>فعاليت</a:t>
            </a:r>
            <a:r>
              <a:rPr lang="fa-IR" sz="2200" dirty="0">
                <a:latin typeface="Adobe Arabic" panose="02040503050201020203" pitchFamily="18" charset="-78"/>
                <a:cs typeface="Adobe Arabic" panose="02040503050201020203" pitchFamily="18" charset="-78"/>
              </a:rPr>
              <a:t> </a:t>
            </a:r>
            <a:r>
              <a:rPr lang="fa-IR" sz="2200" dirty="0" err="1">
                <a:latin typeface="Adobe Arabic" panose="02040503050201020203" pitchFamily="18" charset="-78"/>
                <a:cs typeface="Adobe Arabic" panose="02040503050201020203" pitchFamily="18" charset="-78"/>
              </a:rPr>
              <a:t>هاى</a:t>
            </a:r>
            <a:r>
              <a:rPr lang="fa-IR" sz="2200" dirty="0">
                <a:latin typeface="Adobe Arabic" panose="02040503050201020203" pitchFamily="18" charset="-78"/>
                <a:cs typeface="Adobe Arabic" panose="02040503050201020203" pitchFamily="18" charset="-78"/>
              </a:rPr>
              <a:t> اجتماعی هم در داخل و هم در خارج از مدسه</a:t>
            </a:r>
            <a:r>
              <a:rPr lang="fa-IR" sz="2200" dirty="0">
                <a:solidFill>
                  <a:schemeClr val="bg1"/>
                </a:solidFill>
                <a:latin typeface="Adobe Arabic" panose="02040503050201020203" pitchFamily="18" charset="-78"/>
                <a:cs typeface="Adobe Arabic" panose="02040503050201020203" pitchFamily="18" charset="-78"/>
              </a:rPr>
              <a:t>، به منظور پرورش تفکر استقلال، </a:t>
            </a:r>
            <a:r>
              <a:rPr lang="fa-IR" sz="2200" dirty="0" err="1">
                <a:solidFill>
                  <a:schemeClr val="bg1"/>
                </a:solidFill>
                <a:latin typeface="Adobe Arabic" panose="02040503050201020203" pitchFamily="18" charset="-78"/>
                <a:cs typeface="Adobe Arabic" panose="02040503050201020203" pitchFamily="18" charset="-78"/>
              </a:rPr>
              <a:t>همکارى</a:t>
            </a:r>
            <a:r>
              <a:rPr lang="fa-IR" sz="2200" dirty="0">
                <a:solidFill>
                  <a:schemeClr val="bg1"/>
                </a:solidFill>
                <a:latin typeface="Adobe Arabic" panose="02040503050201020203" pitchFamily="18" charset="-78"/>
                <a:cs typeface="Adobe Arabic" panose="02040503050201020203" pitchFamily="18" charset="-78"/>
              </a:rPr>
              <a:t> و </a:t>
            </a:r>
            <a:r>
              <a:rPr lang="fa-IR" sz="2200" dirty="0" err="1">
                <a:solidFill>
                  <a:schemeClr val="bg1"/>
                </a:solidFill>
                <a:latin typeface="Adobe Arabic" panose="02040503050201020203" pitchFamily="18" charset="-78"/>
                <a:cs typeface="Adobe Arabic" panose="02040503050201020203" pitchFamily="18" charset="-78"/>
              </a:rPr>
              <a:t>فعاليت</a:t>
            </a:r>
            <a:r>
              <a:rPr lang="fa-IR" sz="2200" dirty="0">
                <a:solidFill>
                  <a:schemeClr val="bg1"/>
                </a:solidFill>
                <a:latin typeface="Adobe Arabic" panose="02040503050201020203" pitchFamily="18" charset="-78"/>
                <a:cs typeface="Adobe Arabic" panose="02040503050201020203" pitchFamily="18" charset="-78"/>
              </a:rPr>
              <a:t> </a:t>
            </a:r>
            <a:r>
              <a:rPr lang="fa-IR" sz="2200" dirty="0" err="1">
                <a:solidFill>
                  <a:schemeClr val="bg1"/>
                </a:solidFill>
                <a:latin typeface="Adobe Arabic" panose="02040503050201020203" pitchFamily="18" charset="-78"/>
                <a:cs typeface="Adobe Arabic" panose="02040503050201020203" pitchFamily="18" charset="-78"/>
              </a:rPr>
              <a:t>هاى</a:t>
            </a:r>
            <a:r>
              <a:rPr lang="fa-IR" sz="2200" dirty="0">
                <a:solidFill>
                  <a:schemeClr val="bg1"/>
                </a:solidFill>
                <a:latin typeface="Adobe Arabic" panose="02040503050201020203" pitchFamily="18" charset="-78"/>
                <a:cs typeface="Adobe Arabic" panose="02040503050201020203" pitchFamily="18" charset="-78"/>
              </a:rPr>
              <a:t> داوطلبانه، احترام به قواعد و </a:t>
            </a:r>
            <a:r>
              <a:rPr lang="fa-IR" sz="2200" dirty="0" err="1">
                <a:solidFill>
                  <a:schemeClr val="bg1"/>
                </a:solidFill>
                <a:latin typeface="Adobe Arabic" panose="02040503050201020203" pitchFamily="18" charset="-78"/>
                <a:cs typeface="Adobe Arabic" panose="02040503050201020203" pitchFamily="18" charset="-78"/>
              </a:rPr>
              <a:t>الگوها</a:t>
            </a:r>
            <a:r>
              <a:rPr lang="fa-IR" sz="2200" dirty="0">
                <a:solidFill>
                  <a:schemeClr val="bg1"/>
                </a:solidFill>
                <a:latin typeface="Adobe Arabic" panose="02040503050201020203" pitchFamily="18" charset="-78"/>
                <a:cs typeface="Adobe Arabic" panose="02040503050201020203" pitchFamily="18" charset="-78"/>
              </a:rPr>
              <a:t>، </a:t>
            </a:r>
            <a:r>
              <a:rPr lang="fa-IR" sz="2200" dirty="0" err="1">
                <a:solidFill>
                  <a:schemeClr val="bg1"/>
                </a:solidFill>
                <a:latin typeface="Adobe Arabic" panose="02040503050201020203" pitchFamily="18" charset="-78"/>
                <a:cs typeface="Adobe Arabic" panose="02040503050201020203" pitchFamily="18" charset="-78"/>
              </a:rPr>
              <a:t>توانايی</a:t>
            </a:r>
            <a:r>
              <a:rPr lang="fa-IR" sz="2200" dirty="0">
                <a:solidFill>
                  <a:schemeClr val="bg1"/>
                </a:solidFill>
                <a:latin typeface="Adobe Arabic" panose="02040503050201020203" pitchFamily="18" charset="-78"/>
                <a:cs typeface="Adobe Arabic" panose="02040503050201020203" pitchFamily="18" charset="-78"/>
              </a:rPr>
              <a:t> قضاوت درست و حس </a:t>
            </a:r>
            <a:r>
              <a:rPr lang="fa-IR" sz="2200" dirty="0" err="1">
                <a:solidFill>
                  <a:schemeClr val="bg1"/>
                </a:solidFill>
                <a:latin typeface="Adobe Arabic" panose="02040503050201020203" pitchFamily="18" charset="-78"/>
                <a:cs typeface="Adobe Arabic" panose="02040503050201020203" pitchFamily="18" charset="-78"/>
              </a:rPr>
              <a:t>روحية</a:t>
            </a:r>
            <a:r>
              <a:rPr lang="fa-IR" sz="2200" dirty="0">
                <a:solidFill>
                  <a:schemeClr val="bg1"/>
                </a:solidFill>
                <a:latin typeface="Adobe Arabic" panose="02040503050201020203" pitchFamily="18" charset="-78"/>
                <a:cs typeface="Adobe Arabic" panose="02040503050201020203" pitchFamily="18" charset="-78"/>
              </a:rPr>
              <a:t> عمومی که به دانش آموزان کمک می کند تا </a:t>
            </a:r>
            <a:r>
              <a:rPr lang="fa-IR" sz="2200" dirty="0" err="1">
                <a:solidFill>
                  <a:schemeClr val="bg1"/>
                </a:solidFill>
                <a:latin typeface="Adobe Arabic" panose="02040503050201020203" pitchFamily="18" charset="-78"/>
                <a:cs typeface="Adobe Arabic" panose="02040503050201020203" pitchFamily="18" charset="-78"/>
              </a:rPr>
              <a:t>اعضاى</a:t>
            </a:r>
            <a:r>
              <a:rPr lang="fa-IR" sz="2200" dirty="0">
                <a:solidFill>
                  <a:schemeClr val="bg1"/>
                </a:solidFill>
                <a:latin typeface="Adobe Arabic" panose="02040503050201020203" pitchFamily="18" charset="-78"/>
                <a:cs typeface="Adobe Arabic" panose="02040503050201020203" pitchFamily="18" charset="-78"/>
              </a:rPr>
              <a:t> مولد جامعه باشند. </a:t>
            </a:r>
          </a:p>
          <a:p>
            <a:pPr algn="r" rtl="1"/>
            <a:r>
              <a:rPr lang="fa-IR" sz="2200" dirty="0">
                <a:solidFill>
                  <a:schemeClr val="bg1"/>
                </a:solidFill>
                <a:latin typeface="Adobe Arabic" panose="02040503050201020203" pitchFamily="18" charset="-78"/>
                <a:cs typeface="Adobe Arabic" panose="02040503050201020203" pitchFamily="18" charset="-78"/>
              </a:rPr>
              <a:t>ب) </a:t>
            </a:r>
            <a:r>
              <a:rPr lang="fa-IR" sz="2200" dirty="0" err="1">
                <a:solidFill>
                  <a:schemeClr val="bg1"/>
                </a:solidFill>
                <a:latin typeface="Adobe Arabic" panose="02040503050201020203" pitchFamily="18" charset="-78"/>
                <a:cs typeface="Adobe Arabic" panose="02040503050201020203" pitchFamily="18" charset="-78"/>
              </a:rPr>
              <a:t>فعاليت</a:t>
            </a:r>
            <a:r>
              <a:rPr lang="fa-IR" sz="2200" dirty="0">
                <a:solidFill>
                  <a:schemeClr val="bg1"/>
                </a:solidFill>
                <a:latin typeface="Adobe Arabic" panose="02040503050201020203" pitchFamily="18" charset="-78"/>
                <a:cs typeface="Adobe Arabic" panose="02040503050201020203" pitchFamily="18" charset="-78"/>
              </a:rPr>
              <a:t> ها </a:t>
            </a:r>
            <a:r>
              <a:rPr lang="fa-IR" sz="2200" dirty="0" err="1">
                <a:solidFill>
                  <a:schemeClr val="bg1"/>
                </a:solidFill>
                <a:latin typeface="Adobe Arabic" panose="02040503050201020203" pitchFamily="18" charset="-78"/>
                <a:cs typeface="Adobe Arabic" panose="02040503050201020203" pitchFamily="18" charset="-78"/>
              </a:rPr>
              <a:t>براى</a:t>
            </a:r>
            <a:r>
              <a:rPr lang="fa-IR" sz="2200" dirty="0">
                <a:solidFill>
                  <a:schemeClr val="bg1"/>
                </a:solidFill>
                <a:latin typeface="Adobe Arabic" panose="02040503050201020203" pitchFamily="18" charset="-78"/>
                <a:cs typeface="Adobe Arabic" panose="02040503050201020203" pitchFamily="18" charset="-78"/>
              </a:rPr>
              <a:t> </a:t>
            </a:r>
            <a:r>
              <a:rPr lang="fa-IR" sz="2200" dirty="0" err="1">
                <a:solidFill>
                  <a:schemeClr val="bg1"/>
                </a:solidFill>
                <a:latin typeface="Adobe Arabic" panose="02040503050201020203" pitchFamily="18" charset="-78"/>
                <a:cs typeface="Adobe Arabic" panose="02040503050201020203" pitchFamily="18" charset="-78"/>
              </a:rPr>
              <a:t>تجربة</a:t>
            </a:r>
            <a:r>
              <a:rPr lang="fa-IR" sz="2200" dirty="0">
                <a:solidFill>
                  <a:schemeClr val="bg1"/>
                </a:solidFill>
                <a:latin typeface="Adobe Arabic" panose="02040503050201020203" pitchFamily="18" charset="-78"/>
                <a:cs typeface="Adobe Arabic" panose="02040503050201020203" pitchFamily="18" charset="-78"/>
              </a:rPr>
              <a:t> </a:t>
            </a:r>
            <a:r>
              <a:rPr lang="fa-IR" sz="2200" dirty="0" err="1">
                <a:solidFill>
                  <a:schemeClr val="bg1"/>
                </a:solidFill>
                <a:latin typeface="Adobe Arabic" panose="02040503050201020203" pitchFamily="18" charset="-78"/>
                <a:cs typeface="Adobe Arabic" panose="02040503050201020203" pitchFamily="18" charset="-78"/>
              </a:rPr>
              <a:t>طبيعت</a:t>
            </a:r>
            <a:r>
              <a:rPr lang="fa-IR" sz="2200" dirty="0">
                <a:solidFill>
                  <a:schemeClr val="bg1"/>
                </a:solidFill>
                <a:latin typeface="Adobe Arabic" panose="02040503050201020203" pitchFamily="18" charset="-78"/>
                <a:cs typeface="Adobe Arabic" panose="02040503050201020203" pitchFamily="18" charset="-78"/>
              </a:rPr>
              <a:t> هم در داخل و هم خارج از مدرسه به منظور پرورش </a:t>
            </a:r>
            <a:r>
              <a:rPr lang="fa-IR" sz="2200" dirty="0" err="1">
                <a:latin typeface="Adobe Arabic" panose="02040503050201020203" pitchFamily="18" charset="-78"/>
                <a:cs typeface="Adobe Arabic" panose="02040503050201020203" pitchFamily="18" charset="-78"/>
              </a:rPr>
              <a:t>روحية</a:t>
            </a:r>
            <a:r>
              <a:rPr lang="fa-IR" sz="2200" dirty="0">
                <a:latin typeface="Adobe Arabic" panose="02040503050201020203" pitchFamily="18" charset="-78"/>
                <a:cs typeface="Adobe Arabic" panose="02040503050201020203" pitchFamily="18" charset="-78"/>
              </a:rPr>
              <a:t> احترام به </a:t>
            </a:r>
            <a:r>
              <a:rPr lang="fa-IR" sz="2200" dirty="0" err="1">
                <a:latin typeface="Adobe Arabic" panose="02040503050201020203" pitchFamily="18" charset="-78"/>
                <a:cs typeface="Adobe Arabic" panose="02040503050201020203" pitchFamily="18" charset="-78"/>
              </a:rPr>
              <a:t>طبيعت</a:t>
            </a:r>
            <a:r>
              <a:rPr lang="fa-IR" sz="2200" dirty="0">
                <a:latin typeface="Adobe Arabic" panose="02040503050201020203" pitchFamily="18" charset="-78"/>
                <a:cs typeface="Adobe Arabic" panose="02040503050201020203" pitchFamily="18" charset="-78"/>
              </a:rPr>
              <a:t> و زندگی </a:t>
            </a:r>
            <a:r>
              <a:rPr lang="fa-IR" sz="2200" dirty="0">
                <a:solidFill>
                  <a:schemeClr val="bg1"/>
                </a:solidFill>
                <a:latin typeface="Adobe Arabic" panose="02040503050201020203" pitchFamily="18" charset="-78"/>
                <a:cs typeface="Adobe Arabic" panose="02040503050201020203" pitchFamily="18" charset="-78"/>
              </a:rPr>
              <a:t>و </a:t>
            </a:r>
            <a:r>
              <a:rPr lang="fa-IR" sz="2200" dirty="0" err="1">
                <a:solidFill>
                  <a:schemeClr val="bg1"/>
                </a:solidFill>
                <a:latin typeface="Adobe Arabic" panose="02040503050201020203" pitchFamily="18" charset="-78"/>
                <a:cs typeface="Adobe Arabic" panose="02040503050201020203" pitchFamily="18" charset="-78"/>
              </a:rPr>
              <a:t>تمايل</a:t>
            </a:r>
            <a:r>
              <a:rPr lang="fa-IR" sz="2200" dirty="0">
                <a:solidFill>
                  <a:schemeClr val="bg1"/>
                </a:solidFill>
                <a:latin typeface="Adobe Arabic" panose="02040503050201020203" pitchFamily="18" charset="-78"/>
                <a:cs typeface="Adobe Arabic" panose="02040503050201020203" pitchFamily="18" charset="-78"/>
              </a:rPr>
              <a:t> به </a:t>
            </a:r>
            <a:r>
              <a:rPr lang="fa-IR" sz="2200" dirty="0" err="1">
                <a:solidFill>
                  <a:schemeClr val="bg1"/>
                </a:solidFill>
                <a:latin typeface="Adobe Arabic" panose="02040503050201020203" pitchFamily="18" charset="-78"/>
                <a:cs typeface="Adobe Arabic" panose="02040503050201020203" pitchFamily="18" charset="-78"/>
              </a:rPr>
              <a:t>همکارى</a:t>
            </a:r>
            <a:r>
              <a:rPr lang="fa-IR" sz="2200" dirty="0">
                <a:solidFill>
                  <a:schemeClr val="bg1"/>
                </a:solidFill>
                <a:latin typeface="Adobe Arabic" panose="02040503050201020203" pitchFamily="18" charset="-78"/>
                <a:cs typeface="Adobe Arabic" panose="02040503050201020203" pitchFamily="18" charset="-78"/>
              </a:rPr>
              <a:t> در </a:t>
            </a:r>
            <a:r>
              <a:rPr lang="fa-IR" sz="2200" dirty="0" err="1">
                <a:solidFill>
                  <a:schemeClr val="bg1"/>
                </a:solidFill>
                <a:latin typeface="Adobe Arabic" panose="02040503050201020203" pitchFamily="18" charset="-78"/>
                <a:cs typeface="Adobe Arabic" panose="02040503050201020203" pitchFamily="18" charset="-78"/>
              </a:rPr>
              <a:t>زمينة</a:t>
            </a:r>
            <a:r>
              <a:rPr lang="fa-IR" sz="2200" dirty="0">
                <a:solidFill>
                  <a:schemeClr val="bg1"/>
                </a:solidFill>
                <a:latin typeface="Adobe Arabic" panose="02040503050201020203" pitchFamily="18" charset="-78"/>
                <a:cs typeface="Adobe Arabic" panose="02040503050201020203" pitchFamily="18" charset="-78"/>
              </a:rPr>
              <a:t> </a:t>
            </a:r>
            <a:r>
              <a:rPr lang="fa-IR" sz="2200" dirty="0" err="1">
                <a:solidFill>
                  <a:schemeClr val="bg1"/>
                </a:solidFill>
                <a:latin typeface="Adobe Arabic" panose="02040503050201020203" pitchFamily="18" charset="-78"/>
                <a:cs typeface="Adobe Arabic" panose="02040503050201020203" pitchFamily="18" charset="-78"/>
              </a:rPr>
              <a:t>محيط</a:t>
            </a:r>
            <a:r>
              <a:rPr lang="fa-IR" sz="2200" dirty="0">
                <a:solidFill>
                  <a:schemeClr val="bg1"/>
                </a:solidFill>
                <a:latin typeface="Adobe Arabic" panose="02040503050201020203" pitchFamily="18" charset="-78"/>
                <a:cs typeface="Adobe Arabic" panose="02040503050201020203" pitchFamily="18" charset="-78"/>
              </a:rPr>
              <a:t> </a:t>
            </a:r>
            <a:r>
              <a:rPr lang="fa-IR" sz="2200" dirty="0" err="1">
                <a:solidFill>
                  <a:schemeClr val="bg1"/>
                </a:solidFill>
                <a:latin typeface="Adobe Arabic" panose="02040503050201020203" pitchFamily="18" charset="-78"/>
                <a:cs typeface="Adobe Arabic" panose="02040503050201020203" pitchFamily="18" charset="-78"/>
              </a:rPr>
              <a:t>زيست</a:t>
            </a:r>
            <a:r>
              <a:rPr lang="fa-IR" sz="2200" dirty="0">
                <a:solidFill>
                  <a:schemeClr val="bg1"/>
                </a:solidFill>
                <a:latin typeface="Adobe Arabic" panose="02040503050201020203" pitchFamily="18" charset="-78"/>
                <a:cs typeface="Adobe Arabic" panose="02040503050201020203" pitchFamily="18" charset="-78"/>
              </a:rPr>
              <a:t> در دانش آموزان. </a:t>
            </a:r>
          </a:p>
          <a:p>
            <a:pPr algn="r" rtl="1"/>
            <a:r>
              <a:rPr lang="fa-IR" sz="2200" dirty="0">
                <a:solidFill>
                  <a:schemeClr val="bg1"/>
                </a:solidFill>
                <a:latin typeface="Adobe Arabic" panose="02040503050201020203" pitchFamily="18" charset="-78"/>
                <a:cs typeface="Adobe Arabic" panose="02040503050201020203" pitchFamily="18" charset="-78"/>
              </a:rPr>
              <a:t>ج) </a:t>
            </a:r>
            <a:r>
              <a:rPr lang="fa-IR" sz="2200" dirty="0" err="1">
                <a:solidFill>
                  <a:schemeClr val="bg1"/>
                </a:solidFill>
                <a:latin typeface="Adobe Arabic" panose="02040503050201020203" pitchFamily="18" charset="-78"/>
                <a:cs typeface="Adobe Arabic" panose="02040503050201020203" pitchFamily="18" charset="-78"/>
              </a:rPr>
              <a:t>بايد</a:t>
            </a:r>
            <a:r>
              <a:rPr lang="fa-IR" sz="2200" dirty="0">
                <a:solidFill>
                  <a:schemeClr val="bg1"/>
                </a:solidFill>
                <a:latin typeface="Adobe Arabic" panose="02040503050201020203" pitchFamily="18" charset="-78"/>
                <a:cs typeface="Adobe Arabic" panose="02040503050201020203" pitchFamily="18" charset="-78"/>
              </a:rPr>
              <a:t> به دانش آموزان در خصوص </a:t>
            </a:r>
            <a:r>
              <a:rPr lang="fa-IR" sz="2200" dirty="0" err="1">
                <a:solidFill>
                  <a:schemeClr val="bg1"/>
                </a:solidFill>
                <a:latin typeface="Adobe Arabic" panose="02040503050201020203" pitchFamily="18" charset="-78"/>
                <a:cs typeface="Adobe Arabic" panose="02040503050201020203" pitchFamily="18" charset="-78"/>
              </a:rPr>
              <a:t>تاريخ</a:t>
            </a:r>
            <a:r>
              <a:rPr lang="fa-IR" sz="2200" dirty="0">
                <a:solidFill>
                  <a:schemeClr val="bg1"/>
                </a:solidFill>
                <a:latin typeface="Adobe Arabic" panose="02040503050201020203" pitchFamily="18" charset="-78"/>
                <a:cs typeface="Adobe Arabic" panose="02040503050201020203" pitchFamily="18" charset="-78"/>
              </a:rPr>
              <a:t> و </a:t>
            </a:r>
            <a:r>
              <a:rPr lang="fa-IR" sz="2200" dirty="0" err="1">
                <a:solidFill>
                  <a:schemeClr val="bg1"/>
                </a:solidFill>
                <a:latin typeface="Adobe Arabic" panose="02040503050201020203" pitchFamily="18" charset="-78"/>
                <a:cs typeface="Adobe Arabic" panose="02040503050201020203" pitchFamily="18" charset="-78"/>
              </a:rPr>
              <a:t>وضعيت</a:t>
            </a:r>
            <a:r>
              <a:rPr lang="fa-IR" sz="2200" dirty="0">
                <a:solidFill>
                  <a:schemeClr val="bg1"/>
                </a:solidFill>
                <a:latin typeface="Adobe Arabic" panose="02040503050201020203" pitchFamily="18" charset="-78"/>
                <a:cs typeface="Adobe Arabic" panose="02040503050201020203" pitchFamily="18" charset="-78"/>
              </a:rPr>
              <a:t> فعلی در ژاپن و شهر آن ها </a:t>
            </a:r>
            <a:r>
              <a:rPr lang="fa-IR" sz="2200" dirty="0" err="1">
                <a:solidFill>
                  <a:schemeClr val="bg1"/>
                </a:solidFill>
                <a:latin typeface="Adobe Arabic" panose="02040503050201020203" pitchFamily="18" charset="-78"/>
                <a:cs typeface="Adobe Arabic" panose="02040503050201020203" pitchFamily="18" charset="-78"/>
              </a:rPr>
              <a:t>راهنمايی</a:t>
            </a:r>
            <a:r>
              <a:rPr lang="fa-IR" sz="2200" dirty="0">
                <a:solidFill>
                  <a:schemeClr val="bg1"/>
                </a:solidFill>
                <a:latin typeface="Adobe Arabic" panose="02040503050201020203" pitchFamily="18" charset="-78"/>
                <a:cs typeface="Adobe Arabic" panose="02040503050201020203" pitchFamily="18" charset="-78"/>
              </a:rPr>
              <a:t> درست داده شود تا آن ها </a:t>
            </a:r>
            <a:r>
              <a:rPr lang="fa-IR" sz="2200" dirty="0" err="1">
                <a:solidFill>
                  <a:schemeClr val="bg1"/>
                </a:solidFill>
                <a:latin typeface="Adobe Arabic" panose="02040503050201020203" pitchFamily="18" charset="-78"/>
                <a:cs typeface="Adobe Arabic" panose="02040503050201020203" pitchFamily="18" charset="-78"/>
              </a:rPr>
              <a:t>بياموزند</a:t>
            </a:r>
            <a:r>
              <a:rPr lang="fa-IR" sz="2200" dirty="0">
                <a:solidFill>
                  <a:schemeClr val="bg1"/>
                </a:solidFill>
                <a:latin typeface="Adobe Arabic" panose="02040503050201020203" pitchFamily="18" charset="-78"/>
                <a:cs typeface="Adobe Arabic" panose="02040503050201020203" pitchFamily="18" charset="-78"/>
              </a:rPr>
              <a:t> که به سنت ها و فرهنگ احترام بگذارند و </a:t>
            </a:r>
            <a:r>
              <a:rPr lang="fa-IR" sz="2200" dirty="0">
                <a:latin typeface="Adobe Arabic" panose="02040503050201020203" pitchFamily="18" charset="-78"/>
                <a:cs typeface="Adobe Arabic" panose="02040503050201020203" pitchFamily="18" charset="-78"/>
              </a:rPr>
              <a:t>تفکر عشق به کشور </a:t>
            </a:r>
            <a:r>
              <a:rPr lang="fa-IR" sz="2200" dirty="0">
                <a:solidFill>
                  <a:schemeClr val="bg1"/>
                </a:solidFill>
                <a:latin typeface="Adobe Arabic" panose="02040503050201020203" pitchFamily="18" charset="-78"/>
                <a:cs typeface="Adobe Arabic" panose="02040503050201020203" pitchFamily="18" charset="-78"/>
              </a:rPr>
              <a:t>و شهر را در آن ها ارتقا دهند. سپس طی درک فرهنگ </a:t>
            </a:r>
            <a:r>
              <a:rPr lang="fa-IR" sz="2200" dirty="0" err="1">
                <a:solidFill>
                  <a:schemeClr val="bg1"/>
                </a:solidFill>
                <a:latin typeface="Adobe Arabic" panose="02040503050201020203" pitchFamily="18" charset="-78"/>
                <a:cs typeface="Adobe Arabic" panose="02040503050201020203" pitchFamily="18" charset="-78"/>
              </a:rPr>
              <a:t>هاى</a:t>
            </a:r>
            <a:r>
              <a:rPr lang="fa-IR" sz="2200" dirty="0">
                <a:solidFill>
                  <a:schemeClr val="bg1"/>
                </a:solidFill>
                <a:latin typeface="Adobe Arabic" panose="02040503050201020203" pitchFamily="18" charset="-78"/>
                <a:cs typeface="Adobe Arabic" panose="02040503050201020203" pitchFamily="18" charset="-78"/>
              </a:rPr>
              <a:t> خارجی، </a:t>
            </a:r>
            <a:r>
              <a:rPr lang="fa-IR" sz="2200" dirty="0" err="1">
                <a:solidFill>
                  <a:schemeClr val="bg1"/>
                </a:solidFill>
                <a:latin typeface="Adobe Arabic" panose="02040503050201020203" pitchFamily="18" charset="-78"/>
                <a:cs typeface="Adobe Arabic" panose="02040503050201020203" pitchFamily="18" charset="-78"/>
              </a:rPr>
              <a:t>بايد</a:t>
            </a:r>
            <a:r>
              <a:rPr lang="fa-IR" sz="2200" dirty="0">
                <a:solidFill>
                  <a:schemeClr val="bg1"/>
                </a:solidFill>
                <a:latin typeface="Adobe Arabic" panose="02040503050201020203" pitchFamily="18" charset="-78"/>
                <a:cs typeface="Adobe Arabic" panose="02040503050201020203" pitchFamily="18" charset="-78"/>
              </a:rPr>
              <a:t> به آن ها </a:t>
            </a:r>
            <a:r>
              <a:rPr lang="fa-IR" sz="2200" dirty="0">
                <a:latin typeface="Adobe Arabic" panose="02040503050201020203" pitchFamily="18" charset="-78"/>
                <a:cs typeface="Adobe Arabic" panose="02040503050201020203" pitchFamily="18" charset="-78"/>
              </a:rPr>
              <a:t>حس احترام به </a:t>
            </a:r>
            <a:r>
              <a:rPr lang="fa-IR" sz="2200" dirty="0" err="1">
                <a:latin typeface="Adobe Arabic" panose="02040503050201020203" pitchFamily="18" charset="-78"/>
                <a:cs typeface="Adobe Arabic" panose="02040503050201020203" pitchFamily="18" charset="-78"/>
              </a:rPr>
              <a:t>ديگر</a:t>
            </a:r>
            <a:r>
              <a:rPr lang="fa-IR" sz="2200" dirty="0">
                <a:latin typeface="Adobe Arabic" panose="02040503050201020203" pitchFamily="18" charset="-78"/>
                <a:cs typeface="Adobe Arabic" panose="02040503050201020203" pitchFamily="18" charset="-78"/>
              </a:rPr>
              <a:t> کشورها</a:t>
            </a:r>
            <a:r>
              <a:rPr lang="fa-IR" sz="2200" dirty="0">
                <a:solidFill>
                  <a:schemeClr val="bg1"/>
                </a:solidFill>
                <a:latin typeface="Adobe Arabic" panose="02040503050201020203" pitchFamily="18" charset="-78"/>
                <a:cs typeface="Adobe Arabic" panose="02040503050201020203" pitchFamily="18" charset="-78"/>
              </a:rPr>
              <a:t> و </a:t>
            </a:r>
            <a:r>
              <a:rPr lang="fa-IR" sz="2200" dirty="0">
                <a:latin typeface="Adobe Arabic" panose="02040503050201020203" pitchFamily="18" charset="-78"/>
                <a:cs typeface="Adobe Arabic" panose="02040503050201020203" pitchFamily="18" charset="-78"/>
              </a:rPr>
              <a:t>حس </a:t>
            </a:r>
            <a:r>
              <a:rPr lang="fa-IR" sz="2200" dirty="0" err="1">
                <a:latin typeface="Adobe Arabic" panose="02040503050201020203" pitchFamily="18" charset="-78"/>
                <a:cs typeface="Adobe Arabic" panose="02040503050201020203" pitchFamily="18" charset="-78"/>
              </a:rPr>
              <a:t>همکارى</a:t>
            </a:r>
            <a:r>
              <a:rPr lang="fa-IR" sz="2200" dirty="0">
                <a:latin typeface="Adobe Arabic" panose="02040503050201020203" pitchFamily="18" charset="-78"/>
                <a:cs typeface="Adobe Arabic" panose="02040503050201020203" pitchFamily="18" charset="-78"/>
              </a:rPr>
              <a:t> </a:t>
            </a:r>
            <a:r>
              <a:rPr lang="fa-IR" sz="2200" dirty="0" err="1">
                <a:latin typeface="Adobe Arabic" panose="02040503050201020203" pitchFamily="18" charset="-78"/>
                <a:cs typeface="Adobe Arabic" panose="02040503050201020203" pitchFamily="18" charset="-78"/>
              </a:rPr>
              <a:t>براى</a:t>
            </a:r>
            <a:r>
              <a:rPr lang="fa-IR" sz="2200" dirty="0">
                <a:latin typeface="Adobe Arabic" panose="02040503050201020203" pitchFamily="18" charset="-78"/>
                <a:cs typeface="Adobe Arabic" panose="02040503050201020203" pitchFamily="18" charset="-78"/>
              </a:rPr>
              <a:t> توسعه و صلح </a:t>
            </a:r>
            <a:r>
              <a:rPr lang="fa-IR" sz="2200" dirty="0" err="1">
                <a:latin typeface="Adobe Arabic" panose="02040503050201020203" pitchFamily="18" charset="-78"/>
                <a:cs typeface="Adobe Arabic" panose="02040503050201020203" pitchFamily="18" charset="-78"/>
              </a:rPr>
              <a:t>جامعة</a:t>
            </a:r>
            <a:r>
              <a:rPr lang="fa-IR" sz="2200" dirty="0">
                <a:latin typeface="Adobe Arabic" panose="02040503050201020203" pitchFamily="18" charset="-78"/>
                <a:cs typeface="Adobe Arabic" panose="02040503050201020203" pitchFamily="18" charset="-78"/>
              </a:rPr>
              <a:t> جهانی </a:t>
            </a:r>
            <a:r>
              <a:rPr lang="fa-IR" sz="2200" dirty="0">
                <a:solidFill>
                  <a:schemeClr val="bg1"/>
                </a:solidFill>
                <a:latin typeface="Adobe Arabic" panose="02040503050201020203" pitchFamily="18" charset="-78"/>
                <a:cs typeface="Adobe Arabic" panose="02040503050201020203" pitchFamily="18" charset="-78"/>
              </a:rPr>
              <a:t>انتقال داده شود.</a:t>
            </a:r>
          </a:p>
          <a:p>
            <a:pPr algn="r" rtl="1"/>
            <a:r>
              <a:rPr lang="fa-IR" sz="2200" dirty="0">
                <a:solidFill>
                  <a:schemeClr val="bg1"/>
                </a:solidFill>
                <a:latin typeface="Adobe Arabic" panose="02040503050201020203" pitchFamily="18" charset="-78"/>
                <a:cs typeface="Adobe Arabic" panose="02040503050201020203" pitchFamily="18" charset="-78"/>
              </a:rPr>
              <a:t> د) دانش آموزان </a:t>
            </a:r>
            <a:r>
              <a:rPr lang="fa-IR" sz="2200" dirty="0" err="1">
                <a:solidFill>
                  <a:schemeClr val="bg1"/>
                </a:solidFill>
                <a:latin typeface="Adobe Arabic" panose="02040503050201020203" pitchFamily="18" charset="-78"/>
                <a:cs typeface="Adobe Arabic" panose="02040503050201020203" pitchFamily="18" charset="-78"/>
              </a:rPr>
              <a:t>بايد</a:t>
            </a:r>
            <a:r>
              <a:rPr lang="fa-IR" sz="2200" dirty="0">
                <a:solidFill>
                  <a:schemeClr val="bg1"/>
                </a:solidFill>
                <a:latin typeface="Adobe Arabic" panose="02040503050201020203" pitchFamily="18" charset="-78"/>
                <a:cs typeface="Adobe Arabic" panose="02040503050201020203" pitchFamily="18" charset="-78"/>
              </a:rPr>
              <a:t> با </a:t>
            </a:r>
            <a:r>
              <a:rPr lang="fa-IR" sz="2200" dirty="0">
                <a:latin typeface="Adobe Arabic" panose="02040503050201020203" pitchFamily="18" charset="-78"/>
                <a:cs typeface="Adobe Arabic" panose="02040503050201020203" pitchFamily="18" charset="-78"/>
              </a:rPr>
              <a:t>درک پايه، </a:t>
            </a:r>
            <a:r>
              <a:rPr lang="fa-IR" sz="2200" dirty="0" err="1">
                <a:latin typeface="Adobe Arabic" panose="02040503050201020203" pitchFamily="18" charset="-78"/>
                <a:cs typeface="Adobe Arabic" panose="02040503050201020203" pitchFamily="18" charset="-78"/>
              </a:rPr>
              <a:t>براى</a:t>
            </a:r>
            <a:r>
              <a:rPr lang="fa-IR" sz="2200" dirty="0">
                <a:latin typeface="Adobe Arabic" panose="02040503050201020203" pitchFamily="18" charset="-78"/>
                <a:cs typeface="Adobe Arabic" panose="02040503050201020203" pitchFamily="18" charset="-78"/>
              </a:rPr>
              <a:t> </a:t>
            </a:r>
            <a:r>
              <a:rPr lang="fa-IR" sz="2200" dirty="0" err="1">
                <a:latin typeface="Adobe Arabic" panose="02040503050201020203" pitchFamily="18" charset="-78"/>
                <a:cs typeface="Adobe Arabic" panose="02040503050201020203" pitchFamily="18" charset="-78"/>
              </a:rPr>
              <a:t>ايفاى</a:t>
            </a:r>
            <a:r>
              <a:rPr lang="fa-IR" sz="2200" dirty="0">
                <a:latin typeface="Adobe Arabic" panose="02040503050201020203" pitchFamily="18" charset="-78"/>
                <a:cs typeface="Adobe Arabic" panose="02040503050201020203" pitchFamily="18" charset="-78"/>
              </a:rPr>
              <a:t> نقش </a:t>
            </a:r>
            <a:r>
              <a:rPr lang="fa-IR" sz="2200" dirty="0" err="1">
                <a:latin typeface="Adobe Arabic" panose="02040503050201020203" pitchFamily="18" charset="-78"/>
                <a:cs typeface="Adobe Arabic" panose="02040503050201020203" pitchFamily="18" charset="-78"/>
              </a:rPr>
              <a:t>هاى</a:t>
            </a:r>
            <a:r>
              <a:rPr lang="fa-IR" sz="2200" dirty="0">
                <a:latin typeface="Adobe Arabic" panose="02040503050201020203" pitchFamily="18" charset="-78"/>
                <a:cs typeface="Adobe Arabic" panose="02040503050201020203" pitchFamily="18" charset="-78"/>
              </a:rPr>
              <a:t> خانواده </a:t>
            </a:r>
            <a:r>
              <a:rPr lang="fa-IR" sz="2200" dirty="0">
                <a:solidFill>
                  <a:schemeClr val="bg1"/>
                </a:solidFill>
                <a:latin typeface="Adobe Arabic" panose="02040503050201020203" pitchFamily="18" charset="-78"/>
                <a:cs typeface="Adobe Arabic" panose="02040503050201020203" pitchFamily="18" charset="-78"/>
              </a:rPr>
              <a:t>و خانه درمورد غذا، لباس، مسکن، اطلاعات، </a:t>
            </a:r>
            <a:r>
              <a:rPr lang="fa-IR" sz="2200" dirty="0" err="1">
                <a:solidFill>
                  <a:schemeClr val="bg1"/>
                </a:solidFill>
                <a:latin typeface="Adobe Arabic" panose="02040503050201020203" pitchFamily="18" charset="-78"/>
                <a:cs typeface="Adobe Arabic" panose="02040503050201020203" pitchFamily="18" charset="-78"/>
              </a:rPr>
              <a:t>توليد</a:t>
            </a:r>
            <a:r>
              <a:rPr lang="fa-IR" sz="2200" dirty="0">
                <a:solidFill>
                  <a:schemeClr val="bg1"/>
                </a:solidFill>
                <a:latin typeface="Adobe Arabic" panose="02040503050201020203" pitchFamily="18" charset="-78"/>
                <a:cs typeface="Adobe Arabic" panose="02040503050201020203" pitchFamily="18" charset="-78"/>
              </a:rPr>
              <a:t> و </a:t>
            </a:r>
            <a:r>
              <a:rPr lang="fa-IR" sz="2200" dirty="0" err="1">
                <a:solidFill>
                  <a:schemeClr val="bg1"/>
                </a:solidFill>
                <a:latin typeface="Adobe Arabic" panose="02040503050201020203" pitchFamily="18" charset="-78"/>
                <a:cs typeface="Adobe Arabic" panose="02040503050201020203" pitchFamily="18" charset="-78"/>
              </a:rPr>
              <a:t>ديگر</a:t>
            </a:r>
            <a:r>
              <a:rPr lang="fa-IR" sz="2200" dirty="0">
                <a:solidFill>
                  <a:schemeClr val="bg1"/>
                </a:solidFill>
                <a:latin typeface="Adobe Arabic" panose="02040503050201020203" pitchFamily="18" charset="-78"/>
                <a:cs typeface="Adobe Arabic" panose="02040503050201020203" pitchFamily="18" charset="-78"/>
              </a:rPr>
              <a:t> موارد لازم </a:t>
            </a:r>
            <a:r>
              <a:rPr lang="fa-IR" sz="2200" dirty="0" err="1">
                <a:solidFill>
                  <a:schemeClr val="bg1"/>
                </a:solidFill>
                <a:latin typeface="Adobe Arabic" panose="02040503050201020203" pitchFamily="18" charset="-78"/>
                <a:cs typeface="Adobe Arabic" panose="02040503050201020203" pitchFamily="18" charset="-78"/>
              </a:rPr>
              <a:t>براى</a:t>
            </a:r>
            <a:r>
              <a:rPr lang="fa-IR" sz="2200" dirty="0">
                <a:solidFill>
                  <a:schemeClr val="bg1"/>
                </a:solidFill>
                <a:latin typeface="Adobe Arabic" panose="02040503050201020203" pitchFamily="18" charset="-78"/>
                <a:cs typeface="Adobe Arabic" panose="02040503050201020203" pitchFamily="18" charset="-78"/>
              </a:rPr>
              <a:t> زندگی روزمره پرورش </a:t>
            </a:r>
            <a:r>
              <a:rPr lang="fa-IR" sz="2200" dirty="0" err="1">
                <a:solidFill>
                  <a:schemeClr val="bg1"/>
                </a:solidFill>
                <a:latin typeface="Adobe Arabic" panose="02040503050201020203" pitchFamily="18" charset="-78"/>
                <a:cs typeface="Adobe Arabic" panose="02040503050201020203" pitchFamily="18" charset="-78"/>
              </a:rPr>
              <a:t>پيدا</a:t>
            </a:r>
            <a:r>
              <a:rPr lang="fa-IR" sz="2200" dirty="0">
                <a:solidFill>
                  <a:schemeClr val="bg1"/>
                </a:solidFill>
                <a:latin typeface="Adobe Arabic" panose="02040503050201020203" pitchFamily="18" charset="-78"/>
                <a:cs typeface="Adobe Arabic" panose="02040503050201020203" pitchFamily="18" charset="-78"/>
              </a:rPr>
              <a:t> کنند</a:t>
            </a:r>
          </a:p>
          <a:p>
            <a:pPr algn="r" rtl="1"/>
            <a:r>
              <a:rPr lang="fa-IR" sz="2200" dirty="0">
                <a:solidFill>
                  <a:schemeClr val="bg1"/>
                </a:solidFill>
                <a:latin typeface="Adobe Arabic" panose="02040503050201020203" pitchFamily="18" charset="-78"/>
                <a:cs typeface="Adobe Arabic" panose="02040503050201020203" pitchFamily="18" charset="-78"/>
              </a:rPr>
              <a:t>ه) دانش آموزان </a:t>
            </a:r>
            <a:r>
              <a:rPr lang="fa-IR" sz="2200" dirty="0" err="1">
                <a:solidFill>
                  <a:schemeClr val="bg1"/>
                </a:solidFill>
                <a:latin typeface="Adobe Arabic" panose="02040503050201020203" pitchFamily="18" charset="-78"/>
                <a:cs typeface="Adobe Arabic" panose="02040503050201020203" pitchFamily="18" charset="-78"/>
              </a:rPr>
              <a:t>بايد</a:t>
            </a:r>
            <a:r>
              <a:rPr lang="fa-IR" sz="2200" dirty="0">
                <a:solidFill>
                  <a:schemeClr val="bg1"/>
                </a:solidFill>
                <a:latin typeface="Adobe Arabic" panose="02040503050201020203" pitchFamily="18" charset="-78"/>
                <a:cs typeface="Adobe Arabic" panose="02040503050201020203" pitchFamily="18" charset="-78"/>
              </a:rPr>
              <a:t> با عشق به مطالعه و درک درست مهارت </a:t>
            </a:r>
            <a:r>
              <a:rPr lang="fa-IR" sz="2200" dirty="0" err="1">
                <a:solidFill>
                  <a:schemeClr val="bg1"/>
                </a:solidFill>
                <a:latin typeface="Adobe Arabic" panose="02040503050201020203" pitchFamily="18" charset="-78"/>
                <a:cs typeface="Adobe Arabic" panose="02040503050201020203" pitchFamily="18" charset="-78"/>
              </a:rPr>
              <a:t>هاى</a:t>
            </a:r>
            <a:r>
              <a:rPr lang="fa-IR" sz="2200" dirty="0">
                <a:solidFill>
                  <a:schemeClr val="bg1"/>
                </a:solidFill>
                <a:latin typeface="Adobe Arabic" panose="02040503050201020203" pitchFamily="18" charset="-78"/>
                <a:cs typeface="Adobe Arabic" panose="02040503050201020203" pitchFamily="18" charset="-78"/>
              </a:rPr>
              <a:t> پايه، </a:t>
            </a:r>
            <a:r>
              <a:rPr lang="fa-IR" sz="2200" dirty="0" err="1">
                <a:solidFill>
                  <a:schemeClr val="bg1"/>
                </a:solidFill>
                <a:latin typeface="Adobe Arabic" panose="02040503050201020203" pitchFamily="18" charset="-78"/>
                <a:cs typeface="Adobe Arabic" panose="02040503050201020203" pitchFamily="18" charset="-78"/>
              </a:rPr>
              <a:t>براى</a:t>
            </a:r>
            <a:r>
              <a:rPr lang="fa-IR" sz="2200" dirty="0">
                <a:solidFill>
                  <a:schemeClr val="bg1"/>
                </a:solidFill>
                <a:latin typeface="Adobe Arabic" panose="02040503050201020203" pitchFamily="18" charset="-78"/>
                <a:cs typeface="Adobe Arabic" panose="02040503050201020203" pitchFamily="18" charset="-78"/>
              </a:rPr>
              <a:t> استفاده </a:t>
            </a:r>
            <a:r>
              <a:rPr lang="fa-IR" sz="2200" dirty="0">
                <a:latin typeface="Adobe Arabic" panose="02040503050201020203" pitchFamily="18" charset="-78"/>
                <a:cs typeface="Adobe Arabic" panose="02040503050201020203" pitchFamily="18" charset="-78"/>
              </a:rPr>
              <a:t>از </a:t>
            </a:r>
            <a:r>
              <a:rPr lang="fa-IR" sz="2200" dirty="0" err="1">
                <a:latin typeface="Adobe Arabic" panose="02040503050201020203" pitchFamily="18" charset="-78"/>
                <a:cs typeface="Adobe Arabic" panose="02040503050201020203" pitchFamily="18" charset="-78"/>
              </a:rPr>
              <a:t>هنرهاى</a:t>
            </a:r>
            <a:r>
              <a:rPr lang="fa-IR" sz="2200" dirty="0">
                <a:latin typeface="Adobe Arabic" panose="02040503050201020203" pitchFamily="18" charset="-78"/>
                <a:cs typeface="Adobe Arabic" panose="02040503050201020203" pitchFamily="18" charset="-78"/>
              </a:rPr>
              <a:t> زبانی </a:t>
            </a:r>
            <a:r>
              <a:rPr lang="fa-IR" sz="2200" dirty="0">
                <a:solidFill>
                  <a:schemeClr val="bg1"/>
                </a:solidFill>
                <a:latin typeface="Adobe Arabic" panose="02040503050201020203" pitchFamily="18" charset="-78"/>
                <a:cs typeface="Adobe Arabic" panose="02040503050201020203" pitchFamily="18" charset="-78"/>
              </a:rPr>
              <a:t>پرورش </a:t>
            </a:r>
            <a:r>
              <a:rPr lang="fa-IR" sz="2200" dirty="0" err="1">
                <a:solidFill>
                  <a:schemeClr val="bg1"/>
                </a:solidFill>
                <a:latin typeface="Adobe Arabic" panose="02040503050201020203" pitchFamily="18" charset="-78"/>
                <a:cs typeface="Adobe Arabic" panose="02040503050201020203" pitchFamily="18" charset="-78"/>
              </a:rPr>
              <a:t>يابند</a:t>
            </a:r>
            <a:r>
              <a:rPr lang="fa-IR" sz="2200" dirty="0">
                <a:solidFill>
                  <a:schemeClr val="bg1"/>
                </a:solidFill>
                <a:latin typeface="Adobe Arabic" panose="02040503050201020203" pitchFamily="18" charset="-78"/>
                <a:cs typeface="Adobe Arabic" panose="02040503050201020203" pitchFamily="18" charset="-78"/>
              </a:rPr>
              <a:t> که در زندگی روزمره به آن </a:t>
            </a:r>
            <a:r>
              <a:rPr lang="fa-IR" sz="2200" dirty="0" err="1">
                <a:solidFill>
                  <a:schemeClr val="bg1"/>
                </a:solidFill>
                <a:latin typeface="Adobe Arabic" panose="02040503050201020203" pitchFamily="18" charset="-78"/>
                <a:cs typeface="Adobe Arabic" panose="02040503050201020203" pitchFamily="18" charset="-78"/>
              </a:rPr>
              <a:t>احتياج</a:t>
            </a:r>
            <a:r>
              <a:rPr lang="fa-IR" sz="2200" dirty="0">
                <a:solidFill>
                  <a:schemeClr val="bg1"/>
                </a:solidFill>
                <a:latin typeface="Adobe Arabic" panose="02040503050201020203" pitchFamily="18" charset="-78"/>
                <a:cs typeface="Adobe Arabic" panose="02040503050201020203" pitchFamily="18" charset="-78"/>
              </a:rPr>
              <a:t> دارند. </a:t>
            </a:r>
          </a:p>
          <a:p>
            <a:pPr algn="r" rtl="1"/>
            <a:r>
              <a:rPr lang="fa-IR" sz="2200" dirty="0">
                <a:solidFill>
                  <a:schemeClr val="bg1"/>
                </a:solidFill>
                <a:latin typeface="Adobe Arabic" panose="02040503050201020203" pitchFamily="18" charset="-78"/>
                <a:cs typeface="Adobe Arabic" panose="02040503050201020203" pitchFamily="18" charset="-78"/>
              </a:rPr>
              <a:t>و) دانش آموزان </a:t>
            </a:r>
            <a:r>
              <a:rPr lang="fa-IR" sz="2200" dirty="0" err="1">
                <a:solidFill>
                  <a:schemeClr val="bg1"/>
                </a:solidFill>
                <a:latin typeface="Adobe Arabic" panose="02040503050201020203" pitchFamily="18" charset="-78"/>
                <a:cs typeface="Adobe Arabic" panose="02040503050201020203" pitchFamily="18" charset="-78"/>
              </a:rPr>
              <a:t>بايد</a:t>
            </a:r>
            <a:r>
              <a:rPr lang="fa-IR" sz="2200" dirty="0">
                <a:solidFill>
                  <a:schemeClr val="bg1"/>
                </a:solidFill>
                <a:latin typeface="Adobe Arabic" panose="02040503050201020203" pitchFamily="18" charset="-78"/>
                <a:cs typeface="Adobe Arabic" panose="02040503050201020203" pitchFamily="18" charset="-78"/>
              </a:rPr>
              <a:t> </a:t>
            </a:r>
            <a:r>
              <a:rPr lang="fa-IR" sz="2200" dirty="0" err="1">
                <a:solidFill>
                  <a:schemeClr val="bg1"/>
                </a:solidFill>
                <a:latin typeface="Adobe Arabic" panose="02040503050201020203" pitchFamily="18" charset="-78"/>
                <a:cs typeface="Adobe Arabic" panose="02040503050201020203" pitchFamily="18" charset="-78"/>
              </a:rPr>
              <a:t>براى</a:t>
            </a:r>
            <a:r>
              <a:rPr lang="fa-IR" sz="2200" dirty="0">
                <a:solidFill>
                  <a:schemeClr val="bg1"/>
                </a:solidFill>
                <a:latin typeface="Adobe Arabic" panose="02040503050201020203" pitchFamily="18" charset="-78"/>
                <a:cs typeface="Adobe Arabic" panose="02040503050201020203" pitchFamily="18" charset="-78"/>
              </a:rPr>
              <a:t> مهارت </a:t>
            </a:r>
            <a:r>
              <a:rPr lang="fa-IR" sz="2200" dirty="0" err="1">
                <a:solidFill>
                  <a:schemeClr val="bg1"/>
                </a:solidFill>
                <a:latin typeface="Adobe Arabic" panose="02040503050201020203" pitchFamily="18" charset="-78"/>
                <a:cs typeface="Adobe Arabic" panose="02040503050201020203" pitchFamily="18" charset="-78"/>
              </a:rPr>
              <a:t>هاى</a:t>
            </a:r>
            <a:r>
              <a:rPr lang="fa-IR" sz="2200" dirty="0">
                <a:solidFill>
                  <a:schemeClr val="bg1"/>
                </a:solidFill>
                <a:latin typeface="Adobe Arabic" panose="02040503050201020203" pitchFamily="18" charset="-78"/>
                <a:cs typeface="Adobe Arabic" panose="02040503050201020203" pitchFamily="18" charset="-78"/>
              </a:rPr>
              <a:t> پايه جهت </a:t>
            </a:r>
            <a:r>
              <a:rPr lang="fa-IR" sz="2200" dirty="0">
                <a:latin typeface="Adobe Arabic" panose="02040503050201020203" pitchFamily="18" charset="-78"/>
                <a:cs typeface="Adobe Arabic" panose="02040503050201020203" pitchFamily="18" charset="-78"/>
              </a:rPr>
              <a:t>فهم و آغاز روابط </a:t>
            </a:r>
            <a:r>
              <a:rPr lang="fa-IR" sz="2200" dirty="0" err="1">
                <a:latin typeface="Adobe Arabic" panose="02040503050201020203" pitchFamily="18" charset="-78"/>
                <a:cs typeface="Adobe Arabic" panose="02040503050201020203" pitchFamily="18" charset="-78"/>
              </a:rPr>
              <a:t>کيفی</a:t>
            </a:r>
            <a:r>
              <a:rPr lang="fa-IR" sz="2200" dirty="0">
                <a:latin typeface="Adobe Arabic" panose="02040503050201020203" pitchFamily="18" charset="-78"/>
                <a:cs typeface="Adobe Arabic" panose="02040503050201020203" pitchFamily="18" charset="-78"/>
              </a:rPr>
              <a:t> </a:t>
            </a:r>
            <a:r>
              <a:rPr lang="fa-IR" sz="2200" dirty="0">
                <a:solidFill>
                  <a:schemeClr val="bg1"/>
                </a:solidFill>
                <a:latin typeface="Adobe Arabic" panose="02040503050201020203" pitchFamily="18" charset="-78"/>
                <a:cs typeface="Adobe Arabic" panose="02040503050201020203" pitchFamily="18" charset="-78"/>
              </a:rPr>
              <a:t>که آن ها در زندگی روزمره به آن </a:t>
            </a:r>
            <a:r>
              <a:rPr lang="fa-IR" sz="2200" dirty="0" err="1">
                <a:solidFill>
                  <a:schemeClr val="bg1"/>
                </a:solidFill>
                <a:latin typeface="Adobe Arabic" panose="02040503050201020203" pitchFamily="18" charset="-78"/>
                <a:cs typeface="Adobe Arabic" panose="02040503050201020203" pitchFamily="18" charset="-78"/>
              </a:rPr>
              <a:t>احتياج</a:t>
            </a:r>
            <a:r>
              <a:rPr lang="fa-IR" sz="2200" dirty="0">
                <a:solidFill>
                  <a:schemeClr val="bg1"/>
                </a:solidFill>
                <a:latin typeface="Adobe Arabic" panose="02040503050201020203" pitchFamily="18" charset="-78"/>
                <a:cs typeface="Adobe Arabic" panose="02040503050201020203" pitchFamily="18" charset="-78"/>
              </a:rPr>
              <a:t> </a:t>
            </a:r>
            <a:r>
              <a:rPr lang="fa-IR" sz="2200" dirty="0" err="1" smtClean="0">
                <a:solidFill>
                  <a:schemeClr val="bg1"/>
                </a:solidFill>
                <a:latin typeface="Adobe Arabic" panose="02040503050201020203" pitchFamily="18" charset="-78"/>
                <a:cs typeface="Adobe Arabic" panose="02040503050201020203" pitchFamily="18" charset="-78"/>
              </a:rPr>
              <a:t>میيابند</a:t>
            </a:r>
            <a:r>
              <a:rPr lang="fa-IR" sz="2200" dirty="0" smtClean="0">
                <a:solidFill>
                  <a:schemeClr val="bg1"/>
                </a:solidFill>
                <a:latin typeface="Adobe Arabic" panose="02040503050201020203" pitchFamily="18" charset="-78"/>
                <a:cs typeface="Adobe Arabic" panose="02040503050201020203" pitchFamily="18" charset="-78"/>
              </a:rPr>
              <a:t> </a:t>
            </a:r>
            <a:r>
              <a:rPr lang="fa-IR" sz="2200" dirty="0">
                <a:solidFill>
                  <a:schemeClr val="bg1"/>
                </a:solidFill>
                <a:latin typeface="Adobe Arabic" panose="02040503050201020203" pitchFamily="18" charset="-78"/>
                <a:cs typeface="Adobe Arabic" panose="02040503050201020203" pitchFamily="18" charset="-78"/>
              </a:rPr>
              <a:t>پرورش </a:t>
            </a:r>
            <a:r>
              <a:rPr lang="fa-IR" sz="2200" dirty="0" err="1">
                <a:solidFill>
                  <a:schemeClr val="bg1"/>
                </a:solidFill>
                <a:latin typeface="Adobe Arabic" panose="02040503050201020203" pitchFamily="18" charset="-78"/>
                <a:cs typeface="Adobe Arabic" panose="02040503050201020203" pitchFamily="18" charset="-78"/>
              </a:rPr>
              <a:t>پيدا</a:t>
            </a:r>
            <a:r>
              <a:rPr lang="fa-IR" sz="2200" dirty="0">
                <a:solidFill>
                  <a:schemeClr val="bg1"/>
                </a:solidFill>
                <a:latin typeface="Adobe Arabic" panose="02040503050201020203" pitchFamily="18" charset="-78"/>
                <a:cs typeface="Adobe Arabic" panose="02040503050201020203" pitchFamily="18" charset="-78"/>
              </a:rPr>
              <a:t> کنند. </a:t>
            </a:r>
          </a:p>
        </p:txBody>
      </p:sp>
    </p:spTree>
    <p:extLst>
      <p:ext uri="{BB962C8B-B14F-4D97-AF65-F5344CB8AC3E}">
        <p14:creationId xmlns:p14="http://schemas.microsoft.com/office/powerpoint/2010/main" val="3439292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729" y="726333"/>
            <a:ext cx="9920633" cy="1080938"/>
          </a:xfrm>
        </p:spPr>
        <p:txBody>
          <a:bodyPr>
            <a:normAutofit/>
          </a:bodyPr>
          <a:lstStyle/>
          <a:p>
            <a:pPr algn="r" rtl="1"/>
            <a:r>
              <a:rPr lang="fa-IR" sz="3200" dirty="0">
                <a:latin typeface="Adobe Arabic" panose="02040503050201020203" pitchFamily="18" charset="-78"/>
                <a:cs typeface="Adobe Arabic" panose="02040503050201020203" pitchFamily="18" charset="-78"/>
              </a:rPr>
              <a:t>مهمترین </a:t>
            </a:r>
            <a:r>
              <a:rPr lang="fa-IR" sz="3200" dirty="0">
                <a:solidFill>
                  <a:srgbClr val="FFC000"/>
                </a:solidFill>
                <a:latin typeface="Adobe Arabic" panose="02040503050201020203" pitchFamily="18" charset="-78"/>
                <a:cs typeface="Adobe Arabic" panose="02040503050201020203" pitchFamily="18" charset="-78"/>
              </a:rPr>
              <a:t>اهداف خاص آموزش ابتدائی </a:t>
            </a:r>
            <a:r>
              <a:rPr lang="fa-IR" sz="3200" dirty="0">
                <a:latin typeface="Adobe Arabic" panose="02040503050201020203" pitchFamily="18" charset="-78"/>
                <a:cs typeface="Adobe Arabic" panose="02040503050201020203" pitchFamily="18" charset="-78"/>
              </a:rPr>
              <a:t>نیز طبق ماده 18 قانون آموزش مدرسه این چنین است:</a:t>
            </a:r>
            <a:endParaRPr lang="en-US" sz="3200" dirty="0">
              <a:latin typeface="Adobe Arabic" panose="02040503050201020203" pitchFamily="18" charset="-78"/>
              <a:cs typeface="Adobe Arabic" panose="02040503050201020203" pitchFamily="18" charset="-78"/>
            </a:endParaRPr>
          </a:p>
        </p:txBody>
      </p:sp>
      <p:sp>
        <p:nvSpPr>
          <p:cNvPr id="5" name="Content Placeholder 4"/>
          <p:cNvSpPr>
            <a:spLocks noGrp="1"/>
          </p:cNvSpPr>
          <p:nvPr>
            <p:ph idx="1"/>
          </p:nvPr>
        </p:nvSpPr>
        <p:spPr>
          <a:xfrm>
            <a:off x="5957047" y="3258684"/>
            <a:ext cx="5319621" cy="3599316"/>
          </a:xfrm>
        </p:spPr>
        <p:txBody>
          <a:bodyPr/>
          <a:lstStyle/>
          <a:p>
            <a:pPr algn="r" rtl="1"/>
            <a:r>
              <a:rPr lang="fa-IR" sz="2800" dirty="0">
                <a:latin typeface="Adobe Arabic" panose="02040503050201020203" pitchFamily="18" charset="-78"/>
                <a:cs typeface="Adobe Arabic" panose="02040503050201020203" pitchFamily="18" charset="-78"/>
              </a:rPr>
              <a:t> الف) </a:t>
            </a:r>
            <a:r>
              <a:rPr lang="fa-IR" sz="2800" dirty="0" err="1">
                <a:latin typeface="Adobe Arabic" panose="02040503050201020203" pitchFamily="18" charset="-78"/>
                <a:cs typeface="Adobe Arabic" panose="02040503050201020203" pitchFamily="18" charset="-78"/>
              </a:rPr>
              <a:t>توسعة</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روحية</a:t>
            </a:r>
            <a:r>
              <a:rPr lang="fa-IR" sz="2800" dirty="0">
                <a:latin typeface="Adobe Arabic" panose="02040503050201020203" pitchFamily="18" charset="-78"/>
                <a:cs typeface="Adobe Arabic" panose="02040503050201020203" pitchFamily="18" charset="-78"/>
              </a:rPr>
              <a:t> درک، </a:t>
            </a:r>
            <a:r>
              <a:rPr lang="fa-IR" sz="2800" dirty="0" err="1">
                <a:latin typeface="Adobe Arabic" panose="02040503050201020203" pitchFamily="18" charset="-78"/>
                <a:cs typeface="Adobe Arabic" panose="02040503050201020203" pitchFamily="18" charset="-78"/>
              </a:rPr>
              <a:t>همکارى</a:t>
            </a:r>
            <a:r>
              <a:rPr lang="fa-IR" sz="2800" dirty="0">
                <a:latin typeface="Adobe Arabic" panose="02040503050201020203" pitchFamily="18" charset="-78"/>
                <a:cs typeface="Adobe Arabic" panose="02040503050201020203" pitchFamily="18" charset="-78"/>
              </a:rPr>
              <a:t>، استقلال و روابط انسانی بر </a:t>
            </a:r>
            <a:r>
              <a:rPr lang="fa-IR" sz="2800" dirty="0" err="1">
                <a:latin typeface="Adobe Arabic" panose="02040503050201020203" pitchFamily="18" charset="-78"/>
                <a:cs typeface="Adobe Arabic" panose="02040503050201020203" pitchFamily="18" charset="-78"/>
              </a:rPr>
              <a:t>پاية</a:t>
            </a:r>
            <a:r>
              <a:rPr lang="fa-IR" sz="2800" dirty="0">
                <a:latin typeface="Adobe Arabic" panose="02040503050201020203" pitchFamily="18" charset="-78"/>
                <a:cs typeface="Adobe Arabic" panose="02040503050201020203" pitchFamily="18" charset="-78"/>
              </a:rPr>
              <a:t> تجارب اجتماعی و زندگی در  خارج از مدرسه.</a:t>
            </a:r>
          </a:p>
          <a:p>
            <a:pPr algn="r" rtl="1"/>
            <a:r>
              <a:rPr lang="fa-IR" sz="2800" dirty="0">
                <a:latin typeface="Adobe Arabic" panose="02040503050201020203" pitchFamily="18" charset="-78"/>
                <a:cs typeface="Adobe Arabic" panose="02040503050201020203" pitchFamily="18" charset="-78"/>
              </a:rPr>
              <a:t> ب) </a:t>
            </a:r>
            <a:r>
              <a:rPr lang="fa-IR" sz="2800" dirty="0" err="1">
                <a:latin typeface="Adobe Arabic" panose="02040503050201020203" pitchFamily="18" charset="-78"/>
                <a:cs typeface="Adobe Arabic" panose="02040503050201020203" pitchFamily="18" charset="-78"/>
              </a:rPr>
              <a:t>تشويق</a:t>
            </a:r>
            <a:r>
              <a:rPr lang="fa-IR" sz="2800" dirty="0">
                <a:latin typeface="Adobe Arabic" panose="02040503050201020203" pitchFamily="18" charset="-78"/>
                <a:cs typeface="Adobe Arabic" panose="02040503050201020203" pitchFamily="18" charset="-78"/>
              </a:rPr>
              <a:t> دانش آموزان به فهم و احترام به </a:t>
            </a:r>
            <a:r>
              <a:rPr lang="fa-IR" sz="2800" dirty="0" err="1">
                <a:latin typeface="Adobe Arabic" panose="02040503050201020203" pitchFamily="18" charset="-78"/>
                <a:cs typeface="Adobe Arabic" panose="02040503050201020203" pitchFamily="18" charset="-78"/>
              </a:rPr>
              <a:t>تاريخ</a:t>
            </a:r>
            <a:r>
              <a:rPr lang="fa-IR" sz="2800" dirty="0">
                <a:latin typeface="Adobe Arabic" panose="02040503050201020203" pitchFamily="18" charset="-78"/>
                <a:cs typeface="Adobe Arabic" panose="02040503050201020203" pitchFamily="18" charset="-78"/>
              </a:rPr>
              <a:t> بومی و </a:t>
            </a:r>
            <a:r>
              <a:rPr lang="fa-IR" sz="2800" dirty="0" err="1">
                <a:latin typeface="Adobe Arabic" panose="02040503050201020203" pitchFamily="18" charset="-78"/>
                <a:cs typeface="Adobe Arabic" panose="02040503050201020203" pitchFamily="18" charset="-78"/>
              </a:rPr>
              <a:t>نيز</a:t>
            </a:r>
            <a:r>
              <a:rPr lang="fa-IR" sz="2800" dirty="0">
                <a:latin typeface="Adobe Arabic" panose="02040503050201020203" pitchFamily="18" charset="-78"/>
                <a:cs typeface="Adobe Arabic" panose="02040503050201020203" pitchFamily="18" charset="-78"/>
              </a:rPr>
              <a:t> سنت ها و </a:t>
            </a:r>
            <a:r>
              <a:rPr lang="fa-IR" sz="2800" dirty="0" err="1">
                <a:latin typeface="Adobe Arabic" panose="02040503050201020203" pitchFamily="18" charset="-78"/>
                <a:cs typeface="Adobe Arabic" panose="02040503050201020203" pitchFamily="18" charset="-78"/>
              </a:rPr>
              <a:t>شرايط</a:t>
            </a:r>
            <a:r>
              <a:rPr lang="fa-IR" sz="2800" dirty="0">
                <a:latin typeface="Adobe Arabic" panose="02040503050201020203" pitchFamily="18" charset="-78"/>
                <a:cs typeface="Adobe Arabic" panose="02040503050201020203" pitchFamily="18" charset="-78"/>
              </a:rPr>
              <a:t> کنونی ملی و </a:t>
            </a:r>
            <a:r>
              <a:rPr lang="fa-IR" sz="2800" dirty="0" err="1">
                <a:latin typeface="Adobe Arabic" panose="02040503050201020203" pitchFamily="18" charset="-78"/>
                <a:cs typeface="Adobe Arabic" panose="02040503050201020203" pitchFamily="18" charset="-78"/>
              </a:rPr>
              <a:t>ارتقاى</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روحية</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همکارى</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بين</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المللی</a:t>
            </a:r>
            <a:r>
              <a:rPr lang="fa-IR" sz="2800" dirty="0">
                <a:latin typeface="Adobe Arabic" panose="02040503050201020203" pitchFamily="18" charset="-78"/>
                <a:cs typeface="Adobe Arabic" panose="02040503050201020203" pitchFamily="18" charset="-78"/>
              </a:rPr>
              <a:t>.</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01" y="2552026"/>
            <a:ext cx="4857750" cy="3228975"/>
          </a:xfrm>
          <a:prstGeom prst="rect">
            <a:avLst/>
          </a:prstGeom>
          <a:ln>
            <a:noFill/>
          </a:ln>
          <a:effectLst>
            <a:softEdge rad="112500"/>
          </a:effectLst>
        </p:spPr>
      </p:pic>
    </p:spTree>
    <p:extLst>
      <p:ext uri="{BB962C8B-B14F-4D97-AF65-F5344CB8AC3E}">
        <p14:creationId xmlns:p14="http://schemas.microsoft.com/office/powerpoint/2010/main" val="372101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889">
            <a:off x="859310" y="1126353"/>
            <a:ext cx="4199198" cy="24423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p:cNvSpPr/>
          <p:nvPr/>
        </p:nvSpPr>
        <p:spPr>
          <a:xfrm>
            <a:off x="5042647" y="968190"/>
            <a:ext cx="6037729" cy="4524315"/>
          </a:xfrm>
          <a:prstGeom prst="rect">
            <a:avLst/>
          </a:prstGeom>
        </p:spPr>
        <p:txBody>
          <a:bodyPr wrap="square">
            <a:spAutoFit/>
          </a:bodyPr>
          <a:lstStyle/>
          <a:p>
            <a:pPr algn="ctr"/>
            <a:r>
              <a:rPr lang="fa-IR" sz="4800" b="1" dirty="0">
                <a:latin typeface="Arabic Typesetting" panose="03020402040406030203" pitchFamily="66" charset="-78"/>
                <a:cs typeface="Arabic Typesetting" panose="03020402040406030203" pitchFamily="66" charset="-78"/>
              </a:rPr>
              <a:t>مشاهده میشود که اهمیت ویژه ای به هدف گذاری دقیق و خاص برای </a:t>
            </a:r>
            <a:r>
              <a:rPr lang="fa-IR" sz="4800" b="1" dirty="0" smtClean="0">
                <a:latin typeface="Arabic Typesetting" panose="03020402040406030203" pitchFamily="66" charset="-78"/>
                <a:cs typeface="Arabic Typesetting" panose="03020402040406030203" pitchFamily="66" charset="-78"/>
              </a:rPr>
              <a:t>نظام </a:t>
            </a:r>
            <a:r>
              <a:rPr lang="fa-IR" sz="4800" b="1" dirty="0">
                <a:latin typeface="Arabic Typesetting" panose="03020402040406030203" pitchFamily="66" charset="-78"/>
                <a:cs typeface="Arabic Typesetting" panose="03020402040406030203" pitchFamily="66" charset="-78"/>
              </a:rPr>
              <a:t>آموزش ابتدائی در ژاپن داده شده در نتیجه سیاست گذاری ها نیز دقیق تر واضح تر و </a:t>
            </a:r>
            <a:r>
              <a:rPr lang="fa-IR" sz="4800" b="1" dirty="0" smtClean="0">
                <a:latin typeface="Arabic Typesetting" panose="03020402040406030203" pitchFamily="66" charset="-78"/>
                <a:cs typeface="Arabic Typesetting" panose="03020402040406030203" pitchFamily="66" charset="-78"/>
              </a:rPr>
              <a:t>کارآمد </a:t>
            </a:r>
            <a:r>
              <a:rPr lang="fa-IR" sz="4800" b="1" dirty="0">
                <a:latin typeface="Arabic Typesetting" panose="03020402040406030203" pitchFamily="66" charset="-78"/>
                <a:cs typeface="Arabic Typesetting" panose="03020402040406030203" pitchFamily="66" charset="-78"/>
              </a:rPr>
              <a:t>تر خواهد بود ولی متاسفانه در ایران اهداف بسیار کلی بوده و شفافیت خاصی ندارند.</a:t>
            </a:r>
            <a:endParaRPr lang="en-US" sz="48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74264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latin typeface="Adobe Arabic" panose="02040503050201020203" pitchFamily="18" charset="-78"/>
                <a:cs typeface="Adobe Arabic" panose="02040503050201020203" pitchFamily="18" charset="-78"/>
              </a:rPr>
              <a:t>راه حل های پیش رو:</a:t>
            </a:r>
            <a:endParaRPr lang="en-US" sz="4000" dirty="0">
              <a:latin typeface="Adobe Arabic" panose="02040503050201020203" pitchFamily="18" charset="-78"/>
              <a:cs typeface="Adobe Arabic" panose="02040503050201020203" pitchFamily="18"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7886025"/>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763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929" y="833718"/>
            <a:ext cx="6468036" cy="4401205"/>
          </a:xfrm>
          <a:prstGeom prst="rect">
            <a:avLst/>
          </a:prstGeom>
        </p:spPr>
        <p:txBody>
          <a:bodyPr wrap="square">
            <a:spAutoFit/>
          </a:bodyPr>
          <a:lstStyle/>
          <a:p>
            <a:pPr marL="342900" indent="-342900" algn="r" rtl="1">
              <a:buFont typeface="Arial" panose="020B0604020202020204" pitchFamily="34" charset="0"/>
              <a:buChar char="•"/>
            </a:pPr>
            <a:r>
              <a:rPr lang="fa-IR" sz="2800" dirty="0">
                <a:latin typeface="Adobe Arabic" panose="02040503050201020203" pitchFamily="18" charset="-78"/>
                <a:cs typeface="Adobe Arabic" panose="02040503050201020203" pitchFamily="18" charset="-78"/>
              </a:rPr>
              <a:t>البته به این منظور انجمن اولیا و مربیان در ساختار رسمی وزارت آموزش و پرورش وجود که سعی در تحکیم رابطه ی میان خانواده ها و مدارس دارد که </a:t>
            </a:r>
            <a:r>
              <a:rPr lang="fa-IR" sz="2800" dirty="0" smtClean="0">
                <a:latin typeface="Adobe Arabic" panose="02040503050201020203" pitchFamily="18" charset="-78"/>
                <a:cs typeface="Adobe Arabic" panose="02040503050201020203" pitchFamily="18" charset="-78"/>
              </a:rPr>
              <a:t>متاسفانه </a:t>
            </a:r>
            <a:r>
              <a:rPr lang="fa-IR" sz="2800" dirty="0">
                <a:latin typeface="Adobe Arabic" panose="02040503050201020203" pitchFamily="18" charset="-78"/>
                <a:cs typeface="Adobe Arabic" panose="02040503050201020203" pitchFamily="18" charset="-78"/>
              </a:rPr>
              <a:t>نتوانسته به عنوان نماینده جامعه مدنی حضور داشته باشد و نه در سیاست گذاری ها نقشی داشته است</a:t>
            </a:r>
            <a:r>
              <a:rPr lang="fa-IR" sz="2800" dirty="0" smtClean="0">
                <a:latin typeface="Adobe Arabic" panose="02040503050201020203" pitchFamily="18" charset="-78"/>
                <a:cs typeface="Adobe Arabic" panose="02040503050201020203" pitchFamily="18" charset="-78"/>
              </a:rPr>
              <a:t>.</a:t>
            </a:r>
          </a:p>
          <a:p>
            <a:pPr marL="342900" indent="-342900" algn="r" rtl="1">
              <a:buFont typeface="Arial" panose="020B0604020202020204" pitchFamily="34" charset="0"/>
              <a:buChar char="•"/>
            </a:pPr>
            <a:endParaRPr lang="fa-IR" sz="2800" dirty="0">
              <a:latin typeface="Adobe Arabic" panose="02040503050201020203" pitchFamily="18" charset="-78"/>
              <a:cs typeface="Adobe Arabic" panose="02040503050201020203" pitchFamily="18" charset="-78"/>
            </a:endParaRPr>
          </a:p>
          <a:p>
            <a:pPr algn="r" rtl="1"/>
            <a:endParaRPr lang="fa-IR" sz="2800" dirty="0">
              <a:latin typeface="Adobe Arabic" panose="02040503050201020203" pitchFamily="18" charset="-78"/>
              <a:cs typeface="Adobe Arabic" panose="02040503050201020203" pitchFamily="18" charset="-78"/>
            </a:endParaRPr>
          </a:p>
          <a:p>
            <a:pPr marL="342900" indent="-342900" algn="r" rtl="1">
              <a:buFont typeface="Arial" panose="020B0604020202020204" pitchFamily="34" charset="0"/>
              <a:buChar char="•"/>
            </a:pPr>
            <a:r>
              <a:rPr lang="fa-IR" sz="2800" dirty="0">
                <a:latin typeface="Adobe Arabic" panose="02040503050201020203" pitchFamily="18" charset="-78"/>
                <a:cs typeface="Adobe Arabic" panose="02040503050201020203" pitchFamily="18" charset="-78"/>
              </a:rPr>
              <a:t>همچنین در این راستا سند تحول بنیادین تدوین گردید که بازهم چشم به مشارکت نهاد های حاکمیت و قوای 3 گانه داشته است تا اینکه بخواهد به دنبال همیاری و مشارکت جامعه مدنی باشد.</a:t>
            </a:r>
          </a:p>
        </p:txBody>
      </p:sp>
      <p:pic>
        <p:nvPicPr>
          <p:cNvPr id="6" name="Picture 5"/>
          <p:cNvPicPr>
            <a:picLocks noChangeAspect="1"/>
          </p:cNvPicPr>
          <p:nvPr/>
        </p:nvPicPr>
        <p:blipFill>
          <a:blip r:embed="rId2"/>
          <a:stretch>
            <a:fillRect/>
          </a:stretch>
        </p:blipFill>
        <p:spPr>
          <a:xfrm>
            <a:off x="7479664" y="3684493"/>
            <a:ext cx="3829313" cy="2666159"/>
          </a:xfrm>
          <a:prstGeom prst="rect">
            <a:avLst/>
          </a:prstGeom>
          <a:ln>
            <a:noFill/>
          </a:ln>
          <a:effectLst>
            <a:softEdge rad="112500"/>
          </a:effectLst>
        </p:spPr>
      </p:pic>
      <p:sp>
        <p:nvSpPr>
          <p:cNvPr id="8" name="Teardrop 7"/>
          <p:cNvSpPr/>
          <p:nvPr/>
        </p:nvSpPr>
        <p:spPr>
          <a:xfrm>
            <a:off x="8404412" y="1116978"/>
            <a:ext cx="2904565" cy="1532964"/>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7" name="TextBox 6"/>
          <p:cNvSpPr txBox="1"/>
          <p:nvPr/>
        </p:nvSpPr>
        <p:spPr>
          <a:xfrm>
            <a:off x="8727141" y="1560294"/>
            <a:ext cx="2581836" cy="738664"/>
          </a:xfrm>
          <a:prstGeom prst="rect">
            <a:avLst/>
          </a:prstGeom>
          <a:noFill/>
        </p:spPr>
        <p:txBody>
          <a:bodyPr wrap="square" rtlCol="0">
            <a:spAutoFit/>
          </a:bodyPr>
          <a:lstStyle/>
          <a:p>
            <a:r>
              <a:rPr lang="fa-IR" sz="2400" dirty="0" smtClean="0">
                <a:latin typeface="Adobe Arabic" panose="02040503050201020203" pitchFamily="18" charset="-78"/>
                <a:cs typeface="Adobe Arabic" panose="02040503050201020203" pitchFamily="18" charset="-78"/>
              </a:rPr>
              <a:t>در رابطه با راه حل شماره 3:</a:t>
            </a:r>
          </a:p>
          <a:p>
            <a:endParaRPr lang="en-US" dirty="0"/>
          </a:p>
        </p:txBody>
      </p:sp>
    </p:spTree>
    <p:extLst>
      <p:ext uri="{BB962C8B-B14F-4D97-AF65-F5344CB8AC3E}">
        <p14:creationId xmlns:p14="http://schemas.microsoft.com/office/powerpoint/2010/main" val="2820079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415" y="656318"/>
            <a:ext cx="2573867" cy="1080938"/>
          </a:xfrm>
        </p:spPr>
        <p:txBody>
          <a:bodyPr/>
          <a:lstStyle/>
          <a:p>
            <a:r>
              <a:rPr lang="fa-IR" dirty="0" smtClean="0">
                <a:latin typeface="Adobe Arabic" panose="02040503050201020203" pitchFamily="18" charset="-78"/>
                <a:cs typeface="Adobe Arabic" panose="02040503050201020203" pitchFamily="18" charset="-78"/>
              </a:rPr>
              <a:t>حافظه محوری</a:t>
            </a:r>
            <a:endParaRPr lang="en-US" dirty="0">
              <a:latin typeface="Adobe Arabic" panose="02040503050201020203" pitchFamily="18" charset="-78"/>
              <a:cs typeface="Adobe Arabic" panose="02040503050201020203" pitchFamily="18"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8820619"/>
              </p:ext>
            </p:extLst>
          </p:nvPr>
        </p:nvGraphicFramePr>
        <p:xfrm>
          <a:off x="466057" y="2366682"/>
          <a:ext cx="1117909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triped Right Arrow 3"/>
          <p:cNvSpPr/>
          <p:nvPr/>
        </p:nvSpPr>
        <p:spPr>
          <a:xfrm rot="10800000">
            <a:off x="3417301" y="914400"/>
            <a:ext cx="4114800" cy="5647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6057" y="832845"/>
            <a:ext cx="2460930" cy="646331"/>
          </a:xfrm>
          <a:prstGeom prst="rect">
            <a:avLst/>
          </a:prstGeom>
          <a:noFill/>
        </p:spPr>
        <p:txBody>
          <a:bodyPr wrap="none" rtlCol="0">
            <a:spAutoFit/>
          </a:bodyPr>
          <a:lstStyle/>
          <a:p>
            <a:r>
              <a:rPr lang="fa-IR" sz="3600" dirty="0" smtClean="0">
                <a:latin typeface="Adobe Arabic" panose="02040503050201020203" pitchFamily="18" charset="-78"/>
                <a:cs typeface="Adobe Arabic" panose="02040503050201020203" pitchFamily="18" charset="-78"/>
              </a:rPr>
              <a:t>آموزش سواد زندگی</a:t>
            </a:r>
            <a:endParaRPr lang="en-US" sz="36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855562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000" dirty="0" smtClean="0">
                <a:latin typeface="Adobe Arabic" panose="02040503050201020203" pitchFamily="18" charset="-78"/>
                <a:cs typeface="Adobe Arabic" panose="02040503050201020203" pitchFamily="18" charset="-78"/>
              </a:rPr>
              <a:t>منابع</a:t>
            </a:r>
            <a:r>
              <a:rPr lang="fa-IR" dirty="0" smtClean="0"/>
              <a:t>:</a:t>
            </a:r>
            <a:endParaRPr lang="en-US" dirty="0"/>
          </a:p>
        </p:txBody>
      </p:sp>
      <p:sp>
        <p:nvSpPr>
          <p:cNvPr id="3" name="Rectangle 2"/>
          <p:cNvSpPr/>
          <p:nvPr/>
        </p:nvSpPr>
        <p:spPr>
          <a:xfrm>
            <a:off x="336176" y="2299011"/>
            <a:ext cx="11443447" cy="3139321"/>
          </a:xfrm>
          <a:prstGeom prst="rect">
            <a:avLst/>
          </a:prstGeom>
        </p:spPr>
        <p:txBody>
          <a:bodyPr wrap="square">
            <a:spAutoFit/>
          </a:bodyPr>
          <a:lstStyle/>
          <a:p>
            <a:pPr marL="342900" indent="-342900" algn="r" rtl="1">
              <a:buFont typeface="Arial" panose="020B0604020202020204" pitchFamily="34" charset="0"/>
              <a:buChar char="•"/>
            </a:pPr>
            <a:r>
              <a:rPr lang="fa-IR" sz="2000" dirty="0">
                <a:latin typeface="Adobe Arabic" panose="02040503050201020203" pitchFamily="18" charset="-78"/>
                <a:cs typeface="Adobe Arabic" panose="02040503050201020203" pitchFamily="18" charset="-78"/>
              </a:rPr>
              <a:t>بررسی وضعیت سواد و تحصیل جمعیت 6 ساله و بیشتر بر اساس </a:t>
            </a:r>
            <a:r>
              <a:rPr lang="fa-IR" sz="2000" dirty="0" err="1">
                <a:latin typeface="Adobe Arabic" panose="02040503050201020203" pitchFamily="18" charset="-78"/>
                <a:cs typeface="Adobe Arabic" panose="02040503050201020203" pitchFamily="18" charset="-78"/>
              </a:rPr>
              <a:t>سرشماری</a:t>
            </a:r>
            <a:r>
              <a:rPr lang="fa-IR" sz="2000" dirty="0">
                <a:latin typeface="Adobe Arabic" panose="02040503050201020203" pitchFamily="18" charset="-78"/>
                <a:cs typeface="Adobe Arabic" panose="02040503050201020203" pitchFamily="18" charset="-78"/>
              </a:rPr>
              <a:t> های عمومی </a:t>
            </a:r>
            <a:r>
              <a:rPr lang="fa-IR" sz="2000" dirty="0" err="1">
                <a:latin typeface="Adobe Arabic" panose="02040503050201020203" pitchFamily="18" charset="-78"/>
                <a:cs typeface="Adobe Arabic" panose="02040503050201020203" pitchFamily="18" charset="-78"/>
              </a:rPr>
              <a:t>نفوس</a:t>
            </a:r>
            <a:r>
              <a:rPr lang="fa-IR" sz="2000" dirty="0">
                <a:latin typeface="Adobe Arabic" panose="02040503050201020203" pitchFamily="18" charset="-78"/>
                <a:cs typeface="Adobe Arabic" panose="02040503050201020203" pitchFamily="18" charset="-78"/>
              </a:rPr>
              <a:t> و مسکن 95-1365، مرکز آمار ایران</a:t>
            </a:r>
            <a:r>
              <a:rPr lang="fa-IR" sz="2000" dirty="0" smtClean="0">
                <a:latin typeface="Adobe Arabic" panose="02040503050201020203" pitchFamily="18" charset="-78"/>
                <a:cs typeface="Adobe Arabic" panose="02040503050201020203" pitchFamily="18" charset="-78"/>
              </a:rPr>
              <a:t>.</a:t>
            </a:r>
          </a:p>
          <a:p>
            <a:pPr marL="342900" indent="-342900" algn="r" rtl="1">
              <a:buFont typeface="Arial" panose="020B0604020202020204" pitchFamily="34" charset="0"/>
              <a:buChar char="•"/>
            </a:pPr>
            <a:r>
              <a:rPr lang="fa-IR" sz="2000" dirty="0">
                <a:latin typeface="Adobe Arabic" panose="02040503050201020203" pitchFamily="18" charset="-78"/>
                <a:cs typeface="Adobe Arabic" panose="02040503050201020203" pitchFamily="18" charset="-78"/>
              </a:rPr>
              <a:t>پیوندی، سعید. چرا آموزش و پرورش در ایران تا این اندازه فقیر است. قابل دسترس در: </a:t>
            </a:r>
            <a:r>
              <a:rPr lang="en-US" sz="2000" dirty="0">
                <a:latin typeface="Adobe Arabic" panose="02040503050201020203" pitchFamily="18" charset="-78"/>
                <a:cs typeface="Adobe Arabic" panose="02040503050201020203" pitchFamily="18" charset="-78"/>
                <a:hlinkClick r:id="rId2"/>
              </a:rPr>
              <a:t>https://</a:t>
            </a:r>
            <a:r>
              <a:rPr lang="en-US" sz="2000" dirty="0" smtClean="0">
                <a:latin typeface="Adobe Arabic" panose="02040503050201020203" pitchFamily="18" charset="-78"/>
                <a:cs typeface="Adobe Arabic" panose="02040503050201020203" pitchFamily="18" charset="-78"/>
                <a:hlinkClick r:id="rId2"/>
              </a:rPr>
              <a:t>www.radiofarda.com/a/why-education-is-poor-iran/28837574.html</a:t>
            </a:r>
            <a:endParaRPr lang="fa-IR" sz="2000" dirty="0" smtClean="0">
              <a:latin typeface="Adobe Arabic" panose="02040503050201020203" pitchFamily="18" charset="-78"/>
              <a:cs typeface="Adobe Arabic" panose="02040503050201020203" pitchFamily="18" charset="-78"/>
            </a:endParaRPr>
          </a:p>
          <a:p>
            <a:pPr marL="342900" indent="-342900" algn="r" rtl="1">
              <a:buFont typeface="Arial" panose="020B0604020202020204" pitchFamily="34" charset="0"/>
              <a:buChar char="•"/>
            </a:pPr>
            <a:r>
              <a:rPr lang="fa-IR" sz="2000" dirty="0">
                <a:latin typeface="Adobe Arabic" panose="02040503050201020203" pitchFamily="18" charset="-78"/>
                <a:cs typeface="Adobe Arabic" panose="02040503050201020203" pitchFamily="18" charset="-78"/>
              </a:rPr>
              <a:t>تاریخچه آموزش و پرورش در ایران. قابل دسترس در: </a:t>
            </a:r>
            <a:r>
              <a:rPr lang="en-US" sz="2000" dirty="0" smtClean="0">
                <a:latin typeface="Adobe Arabic" panose="02040503050201020203" pitchFamily="18" charset="-78"/>
                <a:cs typeface="Adobe Arabic" panose="02040503050201020203" pitchFamily="18" charset="-78"/>
              </a:rPr>
              <a:t>www.dabiraria.ir</a:t>
            </a:r>
            <a:endParaRPr lang="fa-IR" sz="2000" dirty="0" smtClean="0">
              <a:latin typeface="Adobe Arabic" panose="02040503050201020203" pitchFamily="18" charset="-78"/>
              <a:cs typeface="Adobe Arabic" panose="02040503050201020203" pitchFamily="18" charset="-78"/>
            </a:endParaRPr>
          </a:p>
          <a:p>
            <a:pPr marL="342900" indent="-342900" algn="r" rtl="1">
              <a:buFont typeface="Arial" panose="020B0604020202020204" pitchFamily="34" charset="0"/>
              <a:buChar char="•"/>
            </a:pPr>
            <a:r>
              <a:rPr lang="fa-IR" sz="2000" dirty="0">
                <a:latin typeface="Adobe Arabic" panose="02040503050201020203" pitchFamily="18" charset="-78"/>
                <a:cs typeface="Adobe Arabic" panose="02040503050201020203" pitchFamily="18" charset="-78"/>
              </a:rPr>
              <a:t>عسکری، مهدی و محمدحسن الهی منش و دکتر رضا پریزاد . 1398. مقایسه سیاست گذاری آموزش ایران و ژاپن در مقطع ابتدائی</a:t>
            </a:r>
            <a:r>
              <a:rPr lang="fa-IR" sz="2000" dirty="0" smtClean="0">
                <a:latin typeface="Adobe Arabic" panose="02040503050201020203" pitchFamily="18" charset="-78"/>
                <a:cs typeface="Adobe Arabic" panose="02040503050201020203" pitchFamily="18" charset="-78"/>
              </a:rPr>
              <a:t>.</a:t>
            </a:r>
          </a:p>
          <a:p>
            <a:pPr marL="342900" indent="-342900" algn="r" rtl="1">
              <a:buFont typeface="Arial" panose="020B0604020202020204" pitchFamily="34" charset="0"/>
              <a:buChar char="•"/>
            </a:pPr>
            <a:r>
              <a:rPr lang="fa-IR" sz="2000" dirty="0">
                <a:latin typeface="Adobe Arabic" panose="02040503050201020203" pitchFamily="18" charset="-78"/>
                <a:cs typeface="Adobe Arabic" panose="02040503050201020203" pitchFamily="18" charset="-78"/>
              </a:rPr>
              <a:t>محمدی، جعفر . 1396. 12 پیشنهاد کاربردی به وزیر آموزش و پرورش برای حذف حافظه محوری از مدارس. قابل دسترس در: </a:t>
            </a:r>
            <a:r>
              <a:rPr lang="en-US" sz="2000" dirty="0" smtClean="0">
                <a:latin typeface="Adobe Arabic" panose="02040503050201020203" pitchFamily="18" charset="-78"/>
                <a:cs typeface="Adobe Arabic" panose="02040503050201020203" pitchFamily="18" charset="-78"/>
                <a:hlinkClick r:id="rId3"/>
              </a:rPr>
              <a:t>www.asriran.com</a:t>
            </a:r>
            <a:endParaRPr lang="fa-IR" sz="2000" dirty="0" smtClean="0">
              <a:latin typeface="Adobe Arabic" panose="02040503050201020203" pitchFamily="18" charset="-78"/>
              <a:cs typeface="Adobe Arabic" panose="02040503050201020203" pitchFamily="18" charset="-78"/>
            </a:endParaRPr>
          </a:p>
          <a:p>
            <a:pPr marL="342900" indent="-342900" algn="r" rtl="1">
              <a:buFont typeface="Arial" panose="020B0604020202020204" pitchFamily="34" charset="0"/>
              <a:buChar char="•"/>
            </a:pPr>
            <a:endParaRPr lang="en-US" sz="2000" dirty="0">
              <a:latin typeface="Adobe Arabic" panose="02040503050201020203" pitchFamily="18" charset="-78"/>
              <a:cs typeface="Adobe Arabic" panose="02040503050201020203" pitchFamily="18" charset="-78"/>
            </a:endParaRPr>
          </a:p>
          <a:p>
            <a:pPr marL="342900" indent="-342900" algn="l">
              <a:buFont typeface="Arial" panose="020B0604020202020204" pitchFamily="34" charset="0"/>
              <a:buChar char="•"/>
            </a:pPr>
            <a:r>
              <a:rPr lang="en-US" sz="2000" dirty="0">
                <a:latin typeface="Adobe Arabic" panose="02040503050201020203" pitchFamily="18" charset="-78"/>
                <a:cs typeface="Adobe Arabic" panose="02040503050201020203" pitchFamily="18" charset="-78"/>
              </a:rPr>
              <a:t>Legatum Prosperity Index 2019 </a:t>
            </a:r>
            <a:r>
              <a:rPr lang="en-US" sz="2000" dirty="0">
                <a:latin typeface="Adobe Arabic" panose="02040503050201020203" pitchFamily="18" charset="-78"/>
                <a:cs typeface="Adobe Arabic" panose="02040503050201020203" pitchFamily="18" charset="-78"/>
                <a:hlinkClick r:id="rId4"/>
              </a:rPr>
              <a:t>https://</a:t>
            </a:r>
            <a:r>
              <a:rPr lang="en-US" sz="2000" dirty="0" smtClean="0">
                <a:latin typeface="Adobe Arabic" panose="02040503050201020203" pitchFamily="18" charset="-78"/>
                <a:cs typeface="Adobe Arabic" panose="02040503050201020203" pitchFamily="18" charset="-78"/>
                <a:hlinkClick r:id="rId4"/>
              </a:rPr>
              <a:t>www.prosperity.com/Ranking</a:t>
            </a:r>
            <a:r>
              <a:rPr lang="fa-IR" sz="2000" dirty="0" smtClean="0">
                <a:latin typeface="Adobe Arabic" panose="02040503050201020203" pitchFamily="18" charset="-78"/>
                <a:cs typeface="Adobe Arabic" panose="02040503050201020203" pitchFamily="18" charset="-78"/>
              </a:rPr>
              <a:t> </a:t>
            </a:r>
            <a:endParaRPr lang="en-US" sz="2000" dirty="0">
              <a:latin typeface="Adobe Arabic" panose="02040503050201020203" pitchFamily="18" charset="-78"/>
              <a:cs typeface="Adobe Arabic" panose="02040503050201020203" pitchFamily="18" charset="-78"/>
            </a:endParaRPr>
          </a:p>
          <a:p>
            <a:pPr marL="342900" indent="-342900" algn="l">
              <a:buFont typeface="Arial" panose="020B0604020202020204" pitchFamily="34" charset="0"/>
              <a:buChar char="•"/>
            </a:pPr>
            <a:r>
              <a:rPr lang="en-US" sz="2000" dirty="0">
                <a:latin typeface="Adobe Arabic" panose="02040503050201020203" pitchFamily="18" charset="-78"/>
                <a:cs typeface="Adobe Arabic" panose="02040503050201020203" pitchFamily="18" charset="-78"/>
              </a:rPr>
              <a:t>Human Development Reports </a:t>
            </a:r>
            <a:r>
              <a:rPr lang="en-US" sz="2000" dirty="0">
                <a:latin typeface="Adobe Arabic" panose="02040503050201020203" pitchFamily="18" charset="-78"/>
                <a:cs typeface="Adobe Arabic" panose="02040503050201020203" pitchFamily="18" charset="-78"/>
                <a:hlinkClick r:id="rId5"/>
              </a:rPr>
              <a:t>http://</a:t>
            </a:r>
            <a:r>
              <a:rPr lang="en-US" sz="2000" dirty="0" smtClean="0">
                <a:latin typeface="Adobe Arabic" panose="02040503050201020203" pitchFamily="18" charset="-78"/>
                <a:cs typeface="Adobe Arabic" panose="02040503050201020203" pitchFamily="18" charset="-78"/>
                <a:hlinkClick r:id="rId5"/>
              </a:rPr>
              <a:t>hdr.undp.org/en/content/2019-human-development-index-ranking</a:t>
            </a:r>
            <a:r>
              <a:rPr lang="fa-IR" sz="2000" dirty="0" smtClean="0">
                <a:latin typeface="Adobe Arabic" panose="02040503050201020203" pitchFamily="18" charset="-78"/>
                <a:cs typeface="Adobe Arabic" panose="02040503050201020203" pitchFamily="18" charset="-78"/>
              </a:rPr>
              <a:t> </a:t>
            </a:r>
            <a:endParaRPr lang="en-US" sz="2000" dirty="0">
              <a:latin typeface="Adobe Arabic" panose="02040503050201020203" pitchFamily="18" charset="-78"/>
              <a:cs typeface="Adobe Arabic" panose="02040503050201020203" pitchFamily="18" charset="-78"/>
            </a:endParaRPr>
          </a:p>
          <a:p>
            <a:pPr algn="l"/>
            <a:endParaRPr lang="en-US" dirty="0"/>
          </a:p>
        </p:txBody>
      </p:sp>
    </p:spTree>
    <p:extLst>
      <p:ext uri="{BB962C8B-B14F-4D97-AF65-F5344CB8AC3E}">
        <p14:creationId xmlns:p14="http://schemas.microsoft.com/office/powerpoint/2010/main" val="2911892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800" dirty="0" smtClean="0">
                <a:latin typeface="Adobe Arabic" panose="02040503050201020203" pitchFamily="18" charset="-78"/>
                <a:cs typeface="Adobe Arabic" panose="02040503050201020203" pitchFamily="18" charset="-78"/>
              </a:rPr>
              <a:t>نظام آموزش ، نظامی ایدئولوژیک</a:t>
            </a:r>
            <a:endParaRPr lang="en-US" sz="4800"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p:txBody>
          <a:bodyPr>
            <a:normAutofit/>
          </a:bodyPr>
          <a:lstStyle/>
          <a:p>
            <a:pPr algn="r" rtl="1"/>
            <a:r>
              <a:rPr lang="fa-IR" sz="3200" dirty="0" smtClean="0">
                <a:latin typeface="Adobe Arabic" panose="02040503050201020203" pitchFamily="18" charset="-78"/>
                <a:cs typeface="Adobe Arabic" panose="02040503050201020203" pitchFamily="18" charset="-78"/>
              </a:rPr>
              <a:t>در ایران نیز مانند سایر کشور ها نظام آموزش یک نظام ایدئولوژیک محسوب میشود. و کارایی و عدم کارایی آن فقط از طرق تجربی مشخص </a:t>
            </a:r>
            <a:r>
              <a:rPr lang="fa-IR" sz="3200" dirty="0" err="1" smtClean="0">
                <a:latin typeface="Adobe Arabic" panose="02040503050201020203" pitchFamily="18" charset="-78"/>
                <a:cs typeface="Adobe Arabic" panose="02040503050201020203" pitchFamily="18" charset="-78"/>
              </a:rPr>
              <a:t>میشود.و</a:t>
            </a:r>
            <a:r>
              <a:rPr lang="fa-IR" sz="3200" dirty="0" smtClean="0">
                <a:latin typeface="Adobe Arabic" panose="02040503050201020203" pitchFamily="18" charset="-78"/>
                <a:cs typeface="Adobe Arabic" panose="02040503050201020203" pitchFamily="18" charset="-78"/>
              </a:rPr>
              <a:t> در صورت ناتوانی مالی در هدایت و پرورش آن به یک ابزار صرفا تبلیغاتی و بدون قدرت نفوذ تبدیل میشود. اتفاقی که برای نظام آموزش ایران افتاده است</a:t>
            </a:r>
            <a:r>
              <a:rPr lang="en-US" sz="3200" dirty="0" smtClean="0">
                <a:latin typeface="Adobe Arabic" panose="02040503050201020203" pitchFamily="18" charset="-78"/>
                <a:cs typeface="Adobe Arabic" panose="02040503050201020203" pitchFamily="18" charset="-78"/>
              </a:rPr>
              <a:t>.</a:t>
            </a:r>
            <a:r>
              <a:rPr lang="fa-IR" sz="3200" dirty="0">
                <a:latin typeface="Adobe Arabic" panose="02040503050201020203" pitchFamily="18" charset="-78"/>
                <a:cs typeface="Adobe Arabic" panose="02040503050201020203" pitchFamily="18" charset="-78"/>
              </a:rPr>
              <a:t> نظامی که به دلیل امکانات </a:t>
            </a:r>
            <a:r>
              <a:rPr lang="fa-IR" sz="3200" dirty="0" err="1">
                <a:latin typeface="Adobe Arabic" panose="02040503050201020203" pitchFamily="18" charset="-78"/>
                <a:cs typeface="Adobe Arabic" panose="02040503050201020203" pitchFamily="18" charset="-78"/>
              </a:rPr>
              <a:t>حداقلی</a:t>
            </a:r>
            <a:r>
              <a:rPr lang="fa-IR" sz="3200" dirty="0">
                <a:latin typeface="Adobe Arabic" panose="02040503050201020203" pitchFamily="18" charset="-78"/>
                <a:cs typeface="Adobe Arabic" panose="02040503050201020203" pitchFamily="18" charset="-78"/>
              </a:rPr>
              <a:t> قادر به انجام وظیفه و به غایت رساندن اهداف خود </a:t>
            </a:r>
            <a:r>
              <a:rPr lang="fa-IR" sz="3200" dirty="0" smtClean="0">
                <a:latin typeface="Adobe Arabic" panose="02040503050201020203" pitchFamily="18" charset="-78"/>
                <a:cs typeface="Adobe Arabic" panose="02040503050201020203" pitchFamily="18" charset="-78"/>
              </a:rPr>
              <a:t>نمیباشد.</a:t>
            </a:r>
            <a:endParaRPr lang="en-US" sz="3200" dirty="0">
              <a:latin typeface="Adobe Arabic" panose="02040503050201020203" pitchFamily="18" charset="-78"/>
              <a:cs typeface="Adobe Arabic" panose="02040503050201020203" pitchFamily="18" charset="-78"/>
            </a:endParaRPr>
          </a:p>
          <a:p>
            <a:pPr algn="r" rtl="1"/>
            <a:r>
              <a:rPr lang="fa-IR" sz="3200" dirty="0" smtClean="0">
                <a:latin typeface="Adobe Arabic" panose="02040503050201020203" pitchFamily="18" charset="-78"/>
                <a:cs typeface="Adobe Arabic" panose="02040503050201020203" pitchFamily="18" charset="-78"/>
              </a:rPr>
              <a:t>با بررسی میزان بودجه اختصاص یافته به این نظام متوجه میزان توجه به این سیستم خواهیم شد.</a:t>
            </a:r>
            <a:endParaRPr lang="en-US" sz="32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750" y="484072"/>
            <a:ext cx="1619250" cy="1619250"/>
          </a:xfrm>
          <a:prstGeom prst="rect">
            <a:avLst/>
          </a:prstGeom>
        </p:spPr>
      </p:pic>
    </p:spTree>
    <p:extLst>
      <p:ext uri="{BB962C8B-B14F-4D97-AF65-F5344CB8AC3E}">
        <p14:creationId xmlns:p14="http://schemas.microsoft.com/office/powerpoint/2010/main" val="215194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11585" y="2878045"/>
            <a:ext cx="3738563" cy="2809875"/>
          </a:xfrm>
        </p:spPr>
        <p:txBody>
          <a:bodyPr>
            <a:normAutofit fontScale="90000"/>
          </a:bodyPr>
          <a:lstStyle/>
          <a:p>
            <a:pPr algn="ctr" rtl="1"/>
            <a:r>
              <a:rPr lang="ar-SA" dirty="0">
                <a:ea typeface="Calibri" panose="020F0502020204030204" pitchFamily="34" charset="0"/>
                <a:cs typeface="Adobe Arabic" panose="02040503050201020203" pitchFamily="18" charset="-78"/>
              </a:rPr>
              <a:t>وضع بودجه اختصاص یافته برای امر پرورش یکی از شاخص هایی است که نحوه توجه به امر پرورش و در نتیجه عملکرد ایدئولوژیک دستگاه آموزش و پرورش را نشان می دهد. مساله این است که سهم برنامه های امور تربیتی و پرورشی از کل اعتبارات آموزش و پرورش بسیار ناچیز </a:t>
            </a:r>
            <a:r>
              <a:rPr lang="ar-SA" dirty="0" smtClean="0">
                <a:ea typeface="Calibri" panose="020F0502020204030204" pitchFamily="34" charset="0"/>
                <a:cs typeface="Adobe Arabic" panose="02040503050201020203" pitchFamily="18" charset="-78"/>
              </a:rPr>
              <a:t>است</a:t>
            </a:r>
            <a:r>
              <a:rPr lang="fa-IR" dirty="0" smtClean="0">
                <a:ea typeface="Calibri" panose="020F0502020204030204" pitchFamily="34" charset="0"/>
                <a:cs typeface="Adobe Arabic" panose="02040503050201020203" pitchFamily="18" charset="-78"/>
              </a:rPr>
              <a:t>.</a:t>
            </a:r>
            <a:endParaRPr lang="en-US"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5633" y="604744"/>
            <a:ext cx="7955952" cy="568848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6111" y="396090"/>
            <a:ext cx="1595889" cy="1594450"/>
          </a:xfrm>
          <a:prstGeom prst="rect">
            <a:avLst/>
          </a:prstGeom>
        </p:spPr>
      </p:pic>
    </p:spTree>
    <p:extLst>
      <p:ext uri="{BB962C8B-B14F-4D97-AF65-F5344CB8AC3E}">
        <p14:creationId xmlns:p14="http://schemas.microsoft.com/office/powerpoint/2010/main" val="30276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4141694" y="1075766"/>
            <a:ext cx="4222377" cy="286152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8067" y="1254421"/>
            <a:ext cx="3693958" cy="2839282"/>
          </a:xfrm>
        </p:spPr>
        <p:txBody>
          <a:bodyPr>
            <a:normAutofit/>
          </a:bodyPr>
          <a:lstStyle/>
          <a:p>
            <a:pPr algn="ctr" rtl="1"/>
            <a:r>
              <a:rPr lang="ar-SA" sz="2800" dirty="0">
                <a:latin typeface="Adobe Arabic" panose="02040503050201020203" pitchFamily="18" charset="-78"/>
                <a:cs typeface="Adobe Arabic" panose="02040503050201020203" pitchFamily="18" charset="-78"/>
              </a:rPr>
              <a:t>کيفيت آموزش ابتدايی به معناى آن است که بچه ها قادر به </a:t>
            </a:r>
            <a:r>
              <a:rPr lang="ar-SA" sz="2800" dirty="0" smtClean="0">
                <a:latin typeface="Adobe Arabic" panose="02040503050201020203" pitchFamily="18" charset="-78"/>
                <a:cs typeface="Adobe Arabic" panose="02040503050201020203" pitchFamily="18" charset="-78"/>
              </a:rPr>
              <a:t>يادگيري</a:t>
            </a:r>
            <a:r>
              <a:rPr lang="en-US" sz="2800" dirty="0" smtClean="0">
                <a:latin typeface="Adobe Arabic" panose="02040503050201020203" pitchFamily="18" charset="-78"/>
                <a:cs typeface="Adobe Arabic" panose="02040503050201020203" pitchFamily="18" charset="-78"/>
              </a:rPr>
              <a:t> </a:t>
            </a:r>
            <a:r>
              <a:rPr lang="fa-IR" sz="2800" dirty="0" smtClean="0">
                <a:latin typeface="Adobe Arabic" panose="02040503050201020203" pitchFamily="18" charset="-78"/>
                <a:cs typeface="Adobe Arabic" panose="02040503050201020203" pitchFamily="18" charset="-78"/>
              </a:rPr>
              <a:t>و </a:t>
            </a:r>
            <a:r>
              <a:rPr lang="ar-SA" sz="2800" dirty="0" smtClean="0">
                <a:latin typeface="Adobe Arabic" panose="02040503050201020203" pitchFamily="18" charset="-78"/>
                <a:cs typeface="Adobe Arabic" panose="02040503050201020203" pitchFamily="18" charset="-78"/>
              </a:rPr>
              <a:t>درک </a:t>
            </a:r>
            <a:r>
              <a:rPr lang="ar-SA" sz="2800" dirty="0">
                <a:latin typeface="Adobe Arabic" panose="02040503050201020203" pitchFamily="18" charset="-78"/>
                <a:cs typeface="Adobe Arabic" panose="02040503050201020203" pitchFamily="18" charset="-78"/>
              </a:rPr>
              <a:t>تدريجي ظرفيت هاى خود شوند و به گونه اى معنادار و هدفمند در جامعه جذب شوند و در آن مشارکت داشته باشند</a:t>
            </a:r>
            <a:r>
              <a:rPr lang="en-US" sz="2800" dirty="0">
                <a:latin typeface="Adobe Arabic" panose="02040503050201020203" pitchFamily="18" charset="-78"/>
                <a:cs typeface="Adobe Arabic" panose="02040503050201020203" pitchFamily="18" charset="-78"/>
              </a:rPr>
              <a:t>.</a:t>
            </a:r>
          </a:p>
        </p:txBody>
      </p:sp>
      <p:sp>
        <p:nvSpPr>
          <p:cNvPr id="3" name="Text Placeholder 2"/>
          <p:cNvSpPr>
            <a:spLocks noGrp="1"/>
          </p:cNvSpPr>
          <p:nvPr>
            <p:ph type="body" sz="half" idx="2"/>
          </p:nvPr>
        </p:nvSpPr>
        <p:spPr>
          <a:xfrm>
            <a:off x="8627534" y="454323"/>
            <a:ext cx="3138642" cy="800098"/>
          </a:xfrm>
        </p:spPr>
        <p:txBody>
          <a:bodyPr>
            <a:noAutofit/>
          </a:bodyPr>
          <a:lstStyle/>
          <a:p>
            <a:pPr algn="ctr"/>
            <a:r>
              <a:rPr lang="ar-SA" sz="2800" b="1" dirty="0">
                <a:solidFill>
                  <a:schemeClr val="bg1">
                    <a:lumMod val="95000"/>
                    <a:lumOff val="5000"/>
                  </a:schemeClr>
                </a:solidFill>
                <a:latin typeface="Adobe Arabic" panose="02040503050201020203" pitchFamily="18" charset="-78"/>
                <a:cs typeface="Adobe Arabic" panose="02040503050201020203" pitchFamily="18" charset="-78"/>
              </a:rPr>
              <a:t>ايجاد تغييرات مطلوب و موفقيت آميز در دانش </a:t>
            </a:r>
            <a:r>
              <a:rPr lang="ar-SA" sz="2800" b="1" dirty="0" smtClean="0">
                <a:solidFill>
                  <a:schemeClr val="bg1">
                    <a:lumMod val="95000"/>
                    <a:lumOff val="5000"/>
                  </a:schemeClr>
                </a:solidFill>
                <a:latin typeface="Adobe Arabic" panose="02040503050201020203" pitchFamily="18" charset="-78"/>
                <a:cs typeface="Adobe Arabic" panose="02040503050201020203" pitchFamily="18" charset="-78"/>
              </a:rPr>
              <a:t>آموزان</a:t>
            </a:r>
            <a:endParaRPr lang="en-US" sz="2800" b="1" dirty="0">
              <a:solidFill>
                <a:schemeClr val="bg1">
                  <a:lumMod val="95000"/>
                  <a:lumOff val="5000"/>
                </a:schemeClr>
              </a:solidFill>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803" y="1517374"/>
            <a:ext cx="2765612" cy="2419911"/>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71" y="236645"/>
            <a:ext cx="1965932" cy="2046356"/>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9572" y="4092858"/>
            <a:ext cx="4656604" cy="2328302"/>
          </a:xfrm>
          <a:prstGeom prst="rect">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84" y="2390614"/>
            <a:ext cx="3715746" cy="2105774"/>
          </a:xfrm>
          <a:prstGeom prst="rect">
            <a:avLst/>
          </a:prstGeom>
          <a:ln>
            <a:noFill/>
          </a:ln>
          <a:effectLst>
            <a:softEdge rad="112500"/>
          </a:effectLst>
        </p:spPr>
      </p:pic>
      <p:sp>
        <p:nvSpPr>
          <p:cNvPr id="11" name="TextBox 10"/>
          <p:cNvSpPr txBox="1"/>
          <p:nvPr/>
        </p:nvSpPr>
        <p:spPr>
          <a:xfrm>
            <a:off x="264584" y="4564511"/>
            <a:ext cx="6844988" cy="1384995"/>
          </a:xfrm>
          <a:prstGeom prst="rect">
            <a:avLst/>
          </a:prstGeom>
          <a:noFill/>
        </p:spPr>
        <p:txBody>
          <a:bodyPr wrap="square" rtlCol="0">
            <a:spAutoFit/>
          </a:bodyPr>
          <a:lstStyle/>
          <a:p>
            <a:pPr algn="ctr"/>
            <a:r>
              <a:rPr lang="ar-SA" sz="2800" b="1" spc="50" dirty="0">
                <a:ln w="0"/>
                <a:solidFill>
                  <a:schemeClr val="bg2"/>
                </a:solidFill>
                <a:effectLst>
                  <a:innerShdw blurRad="63500" dist="50800" dir="13500000">
                    <a:srgbClr val="000000">
                      <a:alpha val="50000"/>
                    </a:srgbClr>
                  </a:innerShdw>
                </a:effectLst>
              </a:rPr>
              <a:t>آموزش ابتدايی پايه، علاوه بر اينکه يک حق محسوب می شود، </a:t>
            </a:r>
            <a:endParaRPr lang="fa-IR" sz="2800" b="1" spc="50" dirty="0" smtClean="0">
              <a:ln w="0"/>
              <a:solidFill>
                <a:schemeClr val="bg2"/>
              </a:solidFill>
              <a:effectLst>
                <a:innerShdw blurRad="63500" dist="50800" dir="13500000">
                  <a:srgbClr val="000000">
                    <a:alpha val="50000"/>
                  </a:srgbClr>
                </a:innerShdw>
              </a:effectLst>
            </a:endParaRPr>
          </a:p>
          <a:p>
            <a:pPr algn="ctr"/>
            <a:r>
              <a:rPr lang="ar-SA" sz="2800" b="1" spc="50" dirty="0" smtClean="0">
                <a:ln w="0"/>
                <a:solidFill>
                  <a:schemeClr val="bg2"/>
                </a:solidFill>
                <a:effectLst>
                  <a:innerShdw blurRad="63500" dist="50800" dir="13500000">
                    <a:srgbClr val="000000">
                      <a:alpha val="50000"/>
                    </a:srgbClr>
                  </a:innerShdw>
                </a:effectLst>
              </a:rPr>
              <a:t>سنگ </a:t>
            </a:r>
            <a:r>
              <a:rPr lang="ar-SA" sz="2800" b="1" spc="50" dirty="0">
                <a:ln w="0"/>
                <a:solidFill>
                  <a:schemeClr val="bg2"/>
                </a:solidFill>
                <a:effectLst>
                  <a:innerShdw blurRad="63500" dist="50800" dir="13500000">
                    <a:srgbClr val="000000">
                      <a:alpha val="50000"/>
                    </a:srgbClr>
                  </a:innerShdw>
                </a:effectLst>
              </a:rPr>
              <a:t>بناى موفقيت يک جامعه نيز به شمار می رود</a:t>
            </a:r>
            <a:endParaRPr lang="en-US" sz="28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16895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r" rtl="1"/>
            <a:r>
              <a:rPr lang="fa-IR" dirty="0">
                <a:latin typeface="Adobe Arabic" panose="02040503050201020203" pitchFamily="18" charset="-78"/>
                <a:cs typeface="Adobe Arabic" panose="02040503050201020203" pitchFamily="18" charset="-78"/>
              </a:rPr>
              <a:t>در </a:t>
            </a:r>
            <a:r>
              <a:rPr lang="fa-IR" dirty="0" err="1">
                <a:latin typeface="Adobe Arabic" panose="02040503050201020203" pitchFamily="18" charset="-78"/>
                <a:cs typeface="Adobe Arabic" panose="02040503050201020203" pitchFamily="18" charset="-78"/>
              </a:rPr>
              <a:t>بسيارى</a:t>
            </a:r>
            <a:r>
              <a:rPr lang="fa-IR" dirty="0">
                <a:latin typeface="Adobe Arabic" panose="02040503050201020203" pitchFamily="18" charset="-78"/>
                <a:cs typeface="Adobe Arabic" panose="02040503050201020203" pitchFamily="18" charset="-78"/>
              </a:rPr>
              <a:t> از </a:t>
            </a:r>
            <a:r>
              <a:rPr lang="fa-IR" dirty="0" err="1">
                <a:latin typeface="Adobe Arabic" panose="02040503050201020203" pitchFamily="18" charset="-78"/>
                <a:cs typeface="Adobe Arabic" panose="02040503050201020203" pitchFamily="18" charset="-78"/>
              </a:rPr>
              <a:t>کشورهاى</a:t>
            </a:r>
            <a:r>
              <a:rPr lang="fa-IR" dirty="0">
                <a:latin typeface="Adobe Arabic" panose="02040503050201020203" pitchFamily="18" charset="-78"/>
                <a:cs typeface="Adobe Arabic" panose="02040503050201020203" pitchFamily="18" charset="-78"/>
              </a:rPr>
              <a:t> درحال توسعه، کودکان اغلب کمتر از آن </a:t>
            </a:r>
            <a:r>
              <a:rPr lang="fa-IR" dirty="0" err="1">
                <a:latin typeface="Adobe Arabic" panose="02040503050201020203" pitchFamily="18" charset="-78"/>
                <a:cs typeface="Adobe Arabic" panose="02040503050201020203" pitchFamily="18" charset="-78"/>
              </a:rPr>
              <a:t>چيزى</a:t>
            </a:r>
            <a:r>
              <a:rPr lang="fa-IR" dirty="0">
                <a:latin typeface="Adobe Arabic" panose="02040503050201020203" pitchFamily="18" charset="-78"/>
                <a:cs typeface="Adobe Arabic" panose="02040503050201020203" pitchFamily="18" charset="-78"/>
              </a:rPr>
              <a:t> که در موردش آموزش می </a:t>
            </a:r>
            <a:r>
              <a:rPr lang="fa-IR" dirty="0" err="1">
                <a:latin typeface="Adobe Arabic" panose="02040503050201020203" pitchFamily="18" charset="-78"/>
                <a:cs typeface="Adobe Arabic" panose="02040503050201020203" pitchFamily="18" charset="-78"/>
              </a:rPr>
              <a:t>بينند</a:t>
            </a:r>
            <a:r>
              <a:rPr lang="fa-IR" dirty="0">
                <a:latin typeface="Adobe Arabic" panose="02040503050201020203" pitchFamily="18" charset="-78"/>
                <a:cs typeface="Adobe Arabic" panose="02040503050201020203" pitchFamily="18" charset="-78"/>
              </a:rPr>
              <a:t> </a:t>
            </a:r>
            <a:r>
              <a:rPr lang="fa-IR" dirty="0" err="1">
                <a:latin typeface="Adobe Arabic" panose="02040503050201020203" pitchFamily="18" charset="-78"/>
                <a:cs typeface="Adobe Arabic" panose="02040503050201020203" pitchFamily="18" charset="-78"/>
              </a:rPr>
              <a:t>يا</a:t>
            </a:r>
            <a:r>
              <a:rPr lang="fa-IR" dirty="0">
                <a:latin typeface="Adobe Arabic" panose="02040503050201020203" pitchFamily="18" charset="-78"/>
                <a:cs typeface="Adobe Arabic" panose="02040503050201020203" pitchFamily="18" charset="-78"/>
              </a:rPr>
              <a:t> آنچه </a:t>
            </a:r>
            <a:r>
              <a:rPr lang="fa-IR" dirty="0" err="1">
                <a:latin typeface="Adobe Arabic" panose="02040503050201020203" pitchFamily="18" charset="-78"/>
                <a:cs typeface="Adobe Arabic" panose="02040503050201020203" pitchFamily="18" charset="-78"/>
              </a:rPr>
              <a:t>بايد</a:t>
            </a:r>
            <a:r>
              <a:rPr lang="fa-IR" dirty="0">
                <a:latin typeface="Adobe Arabic" panose="02040503050201020203" pitchFamily="18" charset="-78"/>
                <a:cs typeface="Adobe Arabic" panose="02040503050201020203" pitchFamily="18" charset="-78"/>
              </a:rPr>
              <a:t> در مدرسه آموزش </a:t>
            </a:r>
            <a:r>
              <a:rPr lang="fa-IR" dirty="0" err="1">
                <a:latin typeface="Adobe Arabic" panose="02040503050201020203" pitchFamily="18" charset="-78"/>
                <a:cs typeface="Adobe Arabic" panose="02040503050201020203" pitchFamily="18" charset="-78"/>
              </a:rPr>
              <a:t>يابند</a:t>
            </a:r>
            <a:r>
              <a:rPr lang="fa-IR" dirty="0">
                <a:latin typeface="Adobe Arabic" panose="02040503050201020203" pitchFamily="18" charset="-78"/>
                <a:cs typeface="Adobe Arabic" panose="02040503050201020203" pitchFamily="18" charset="-78"/>
              </a:rPr>
              <a:t>، </a:t>
            </a:r>
            <a:r>
              <a:rPr lang="fa-IR" dirty="0" err="1">
                <a:latin typeface="Adobe Arabic" panose="02040503050201020203" pitchFamily="18" charset="-78"/>
                <a:cs typeface="Adobe Arabic" panose="02040503050201020203" pitchFamily="18" charset="-78"/>
              </a:rPr>
              <a:t>ياد</a:t>
            </a:r>
            <a:r>
              <a:rPr lang="fa-IR" dirty="0">
                <a:latin typeface="Adobe Arabic" panose="02040503050201020203" pitchFamily="18" charset="-78"/>
                <a:cs typeface="Adobe Arabic" panose="02040503050201020203" pitchFamily="18" charset="-78"/>
              </a:rPr>
              <a:t> می </a:t>
            </a:r>
            <a:r>
              <a:rPr lang="fa-IR" dirty="0" err="1" smtClean="0">
                <a:latin typeface="Adobe Arabic" panose="02040503050201020203" pitchFamily="18" charset="-78"/>
                <a:cs typeface="Adobe Arabic" panose="02040503050201020203" pitchFamily="18" charset="-78"/>
              </a:rPr>
              <a:t>گيرند</a:t>
            </a:r>
            <a:r>
              <a:rPr lang="fa-IR" dirty="0" smtClean="0">
                <a:latin typeface="Adobe Arabic" panose="02040503050201020203" pitchFamily="18" charset="-78"/>
                <a:cs typeface="Adobe Arabic" panose="02040503050201020203" pitchFamily="18" charset="-78"/>
              </a:rPr>
              <a:t>.</a:t>
            </a:r>
            <a:endParaRPr lang="en-US" dirty="0">
              <a:latin typeface="Adobe Arabic" panose="02040503050201020203" pitchFamily="18" charset="-78"/>
              <a:cs typeface="Adobe Arabic" panose="02040503050201020203" pitchFamily="18" charset="-78"/>
            </a:endParaRPr>
          </a:p>
        </p:txBody>
      </p:sp>
      <p:sp>
        <p:nvSpPr>
          <p:cNvPr id="11" name="Content Placeholder 10"/>
          <p:cNvSpPr>
            <a:spLocks noGrp="1"/>
          </p:cNvSpPr>
          <p:nvPr>
            <p:ph idx="1"/>
          </p:nvPr>
        </p:nvSpPr>
        <p:spPr>
          <a:xfrm>
            <a:off x="680321" y="2455189"/>
            <a:ext cx="4032356" cy="4402811"/>
          </a:xfrm>
        </p:spPr>
        <p:txBody>
          <a:bodyPr>
            <a:normAutofit/>
          </a:bodyPr>
          <a:lstStyle/>
          <a:p>
            <a:pPr algn="r" rtl="1"/>
            <a:r>
              <a:rPr lang="fa-IR" sz="2800" dirty="0" err="1">
                <a:latin typeface="Adobe Arabic" panose="02040503050201020203" pitchFamily="18" charset="-78"/>
                <a:cs typeface="Adobe Arabic" panose="02040503050201020203" pitchFamily="18" charset="-78"/>
              </a:rPr>
              <a:t>سياست</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هاى</a:t>
            </a:r>
            <a:r>
              <a:rPr lang="fa-IR" sz="2800" dirty="0">
                <a:latin typeface="Adobe Arabic" panose="02040503050201020203" pitchFamily="18" charset="-78"/>
                <a:cs typeface="Adobe Arabic" panose="02040503050201020203" pitchFamily="18" charset="-78"/>
              </a:rPr>
              <a:t> آموزشی نادرست</a:t>
            </a:r>
            <a:r>
              <a:rPr lang="fa-IR" sz="2800" dirty="0" smtClean="0">
                <a:latin typeface="Adobe Arabic" panose="02040503050201020203" pitchFamily="18" charset="-78"/>
                <a:cs typeface="Adobe Arabic" panose="02040503050201020203" pitchFamily="18" charset="-78"/>
              </a:rPr>
              <a:t>،</a:t>
            </a:r>
          </a:p>
          <a:p>
            <a:pPr algn="r" rtl="1"/>
            <a:r>
              <a:rPr lang="fa-IR" sz="2800" dirty="0" smtClean="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محيط</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هاى</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يادگيرى</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نابسنده</a:t>
            </a:r>
            <a:r>
              <a:rPr lang="fa-IR" sz="2800" dirty="0" smtClean="0">
                <a:latin typeface="Adobe Arabic" panose="02040503050201020203" pitchFamily="18" charset="-78"/>
                <a:cs typeface="Adobe Arabic" panose="02040503050201020203" pitchFamily="18" charset="-78"/>
              </a:rPr>
              <a:t>،</a:t>
            </a:r>
          </a:p>
          <a:p>
            <a:pPr algn="r" rtl="1"/>
            <a:r>
              <a:rPr lang="fa-IR" sz="2800" dirty="0" smtClean="0">
                <a:latin typeface="Adobe Arabic" panose="02040503050201020203" pitchFamily="18" charset="-78"/>
                <a:cs typeface="Adobe Arabic" panose="02040503050201020203" pitchFamily="18" charset="-78"/>
              </a:rPr>
              <a:t> </a:t>
            </a:r>
            <a:r>
              <a:rPr lang="fa-IR" sz="2800" dirty="0">
                <a:latin typeface="Adobe Arabic" panose="02040503050201020203" pitchFamily="18" charset="-78"/>
                <a:cs typeface="Adobe Arabic" panose="02040503050201020203" pitchFamily="18" charset="-78"/>
              </a:rPr>
              <a:t>عدم </a:t>
            </a:r>
            <a:r>
              <a:rPr lang="fa-IR" sz="2800" dirty="0" smtClean="0">
                <a:latin typeface="Adobe Arabic" panose="02040503050201020203" pitchFamily="18" charset="-78"/>
                <a:cs typeface="Adobe Arabic" panose="02040503050201020203" pitchFamily="18" charset="-78"/>
              </a:rPr>
              <a:t>دسترسی به امکانات مناسب آموزشی،</a:t>
            </a:r>
          </a:p>
          <a:p>
            <a:pPr algn="r" rtl="1"/>
            <a:r>
              <a:rPr lang="fa-IR" sz="2800" dirty="0" smtClean="0">
                <a:latin typeface="Adobe Arabic" panose="02040503050201020203" pitchFamily="18" charset="-78"/>
                <a:cs typeface="Adobe Arabic" panose="02040503050201020203" pitchFamily="18" charset="-78"/>
              </a:rPr>
              <a:t> </a:t>
            </a:r>
            <a:r>
              <a:rPr lang="fa-IR" sz="2800" dirty="0">
                <a:latin typeface="Adobe Arabic" panose="02040503050201020203" pitchFamily="18" charset="-78"/>
                <a:cs typeface="Adobe Arabic" panose="02040503050201020203" pitchFamily="18" charset="-78"/>
              </a:rPr>
              <a:t>روش </a:t>
            </a:r>
            <a:r>
              <a:rPr lang="fa-IR" sz="2800" dirty="0" err="1">
                <a:latin typeface="Adobe Arabic" panose="02040503050201020203" pitchFamily="18" charset="-78"/>
                <a:cs typeface="Adobe Arabic" panose="02040503050201020203" pitchFamily="18" charset="-78"/>
              </a:rPr>
              <a:t>هاى</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يادگيرى</a:t>
            </a:r>
            <a:r>
              <a:rPr lang="fa-IR" sz="2800" dirty="0">
                <a:latin typeface="Adobe Arabic" panose="02040503050201020203" pitchFamily="18" charset="-78"/>
                <a:cs typeface="Adobe Arabic" panose="02040503050201020203" pitchFamily="18" charset="-78"/>
              </a:rPr>
              <a:t> نامناسب و کم بازده</a:t>
            </a:r>
            <a:r>
              <a:rPr lang="fa-IR" sz="2800" dirty="0" smtClean="0">
                <a:latin typeface="Adobe Arabic" panose="02040503050201020203" pitchFamily="18" charset="-78"/>
                <a:cs typeface="Adobe Arabic" panose="02040503050201020203" pitchFamily="18" charset="-78"/>
              </a:rPr>
              <a:t>،</a:t>
            </a:r>
          </a:p>
          <a:p>
            <a:pPr algn="r" rtl="1"/>
            <a:r>
              <a:rPr lang="fa-IR" sz="2800" dirty="0" smtClean="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مديريت</a:t>
            </a:r>
            <a:r>
              <a:rPr lang="fa-IR" sz="2800" dirty="0">
                <a:latin typeface="Adobe Arabic" panose="02040503050201020203" pitchFamily="18" charset="-78"/>
                <a:cs typeface="Adobe Arabic" panose="02040503050201020203" pitchFamily="18" charset="-78"/>
              </a:rPr>
              <a:t> کم اثر، </a:t>
            </a:r>
            <a:endParaRPr lang="fa-IR" sz="2800" dirty="0" smtClean="0">
              <a:latin typeface="Adobe Arabic" panose="02040503050201020203" pitchFamily="18" charset="-78"/>
              <a:cs typeface="Adobe Arabic" panose="02040503050201020203" pitchFamily="18" charset="-78"/>
            </a:endParaRPr>
          </a:p>
          <a:p>
            <a:pPr algn="r" rtl="1"/>
            <a:r>
              <a:rPr lang="fa-IR" sz="2800" dirty="0" err="1" smtClean="0">
                <a:latin typeface="Adobe Arabic" panose="02040503050201020203" pitchFamily="18" charset="-78"/>
                <a:cs typeface="Adobe Arabic" panose="02040503050201020203" pitchFamily="18" charset="-78"/>
              </a:rPr>
              <a:t>مربيان</a:t>
            </a:r>
            <a:r>
              <a:rPr lang="fa-IR" sz="2800" dirty="0" smtClean="0">
                <a:latin typeface="Adobe Arabic" panose="02040503050201020203" pitchFamily="18" charset="-78"/>
                <a:cs typeface="Adobe Arabic" panose="02040503050201020203" pitchFamily="18" charset="-78"/>
              </a:rPr>
              <a:t> </a:t>
            </a:r>
            <a:r>
              <a:rPr lang="fa-IR" sz="2800" dirty="0">
                <a:latin typeface="Adobe Arabic" panose="02040503050201020203" pitchFamily="18" charset="-78"/>
                <a:cs typeface="Adobe Arabic" panose="02040503050201020203" pitchFamily="18" charset="-78"/>
              </a:rPr>
              <a:t>و دانش آموزان بی </a:t>
            </a:r>
            <a:r>
              <a:rPr lang="fa-IR" sz="2800" dirty="0" err="1">
                <a:latin typeface="Adobe Arabic" panose="02040503050201020203" pitchFamily="18" charset="-78"/>
                <a:cs typeface="Adobe Arabic" panose="02040503050201020203" pitchFamily="18" charset="-78"/>
              </a:rPr>
              <a:t>انگيزه</a:t>
            </a:r>
            <a:r>
              <a:rPr lang="fa-IR" sz="2800" dirty="0">
                <a:latin typeface="Adobe Arabic" panose="02040503050201020203" pitchFamily="18" charset="-78"/>
                <a:cs typeface="Adobe Arabic" panose="02040503050201020203" pitchFamily="18" charset="-78"/>
              </a:rPr>
              <a:t> </a:t>
            </a:r>
            <a:endParaRPr lang="en-US" sz="2800" dirty="0">
              <a:latin typeface="Adobe Arabic" panose="02040503050201020203" pitchFamily="18" charset="-78"/>
              <a:cs typeface="Adobe Arabic" panose="02040503050201020203" pitchFamily="18"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843" y="2076214"/>
            <a:ext cx="6888480" cy="4592319"/>
          </a:xfrm>
          <a:prstGeom prst="rect">
            <a:avLst/>
          </a:prstGeom>
          <a:noFill/>
          <a:ln>
            <a:noFill/>
          </a:ln>
          <a:effectLst>
            <a:softEdge rad="112500"/>
          </a:effectLst>
        </p:spPr>
      </p:pic>
    </p:spTree>
    <p:extLst>
      <p:ext uri="{BB962C8B-B14F-4D97-AF65-F5344CB8AC3E}">
        <p14:creationId xmlns:p14="http://schemas.microsoft.com/office/powerpoint/2010/main" val="3886278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800" dirty="0" smtClean="0">
                <a:latin typeface="Adobe Arabic" panose="02040503050201020203" pitchFamily="18" charset="-78"/>
                <a:cs typeface="Adobe Arabic" panose="02040503050201020203" pitchFamily="18" charset="-78"/>
              </a:rPr>
              <a:t>انواع فقر در نظام </a:t>
            </a:r>
            <a:r>
              <a:rPr lang="fa-IR" sz="4800" dirty="0">
                <a:latin typeface="Adobe Arabic" panose="02040503050201020203" pitchFamily="18" charset="-78"/>
                <a:cs typeface="Adobe Arabic" panose="02040503050201020203" pitchFamily="18" charset="-78"/>
              </a:rPr>
              <a:t>آ</a:t>
            </a:r>
            <a:r>
              <a:rPr lang="fa-IR" sz="4800" dirty="0" smtClean="0">
                <a:latin typeface="Adobe Arabic" panose="02040503050201020203" pitchFamily="18" charset="-78"/>
                <a:cs typeface="Adobe Arabic" panose="02040503050201020203" pitchFamily="18" charset="-78"/>
              </a:rPr>
              <a:t>موزش</a:t>
            </a:r>
            <a:endParaRPr lang="en-US" sz="4800" dirty="0">
              <a:latin typeface="Adobe Arabic" panose="02040503050201020203" pitchFamily="18" charset="-78"/>
              <a:cs typeface="Adobe Arabic" panose="02040503050201020203" pitchFamily="18" charset="-78"/>
            </a:endParaRPr>
          </a:p>
        </p:txBody>
      </p:sp>
      <p:sp>
        <p:nvSpPr>
          <p:cNvPr id="3" name="Text Placeholder 2"/>
          <p:cNvSpPr>
            <a:spLocks noGrp="1"/>
          </p:cNvSpPr>
          <p:nvPr>
            <p:ph type="body" idx="1"/>
          </p:nvPr>
        </p:nvSpPr>
        <p:spPr/>
        <p:txBody>
          <a:bodyPr>
            <a:normAutofit/>
          </a:bodyPr>
          <a:lstStyle/>
          <a:p>
            <a:pPr algn="ctr" rtl="1"/>
            <a:r>
              <a:rPr lang="fa-IR" sz="3600" dirty="0" smtClean="0">
                <a:latin typeface="Adobe Arabic" panose="02040503050201020203" pitchFamily="18" charset="-78"/>
                <a:cs typeface="Adobe Arabic" panose="02040503050201020203" pitchFamily="18" charset="-78"/>
              </a:rPr>
              <a:t>فقر کیفی</a:t>
            </a:r>
            <a:endParaRPr lang="en-US" sz="3600" dirty="0">
              <a:latin typeface="Adobe Arabic" panose="02040503050201020203" pitchFamily="18" charset="-78"/>
              <a:cs typeface="Adobe Arabic" panose="02040503050201020203" pitchFamily="18" charset="-78"/>
            </a:endParaRPr>
          </a:p>
        </p:txBody>
      </p:sp>
      <p:sp>
        <p:nvSpPr>
          <p:cNvPr id="4" name="Content Placeholder 3"/>
          <p:cNvSpPr>
            <a:spLocks noGrp="1"/>
          </p:cNvSpPr>
          <p:nvPr>
            <p:ph sz="half" idx="2"/>
          </p:nvPr>
        </p:nvSpPr>
        <p:spPr>
          <a:xfrm>
            <a:off x="680322" y="3030008"/>
            <a:ext cx="4824285" cy="2906179"/>
          </a:xfrm>
        </p:spPr>
        <p:txBody>
          <a:bodyPr>
            <a:noAutofit/>
          </a:bodyPr>
          <a:lstStyle/>
          <a:p>
            <a:pPr algn="r" rtl="1"/>
            <a:r>
              <a:rPr lang="fa-IR" sz="2800" dirty="0">
                <a:latin typeface="Adobe Arabic" panose="02040503050201020203" pitchFamily="18" charset="-78"/>
                <a:cs typeface="Adobe Arabic" panose="02040503050201020203" pitchFamily="18" charset="-78"/>
              </a:rPr>
              <a:t>بحث در اینجا بر سر </a:t>
            </a:r>
            <a:r>
              <a:rPr lang="fa-IR" sz="2800" dirty="0" smtClean="0">
                <a:latin typeface="Adobe Arabic" panose="02040503050201020203" pitchFamily="18" charset="-78"/>
                <a:cs typeface="Adobe Arabic" panose="02040503050201020203" pitchFamily="18" charset="-78"/>
              </a:rPr>
              <a:t>عدم دستگاه </a:t>
            </a:r>
            <a:r>
              <a:rPr lang="fa-IR" sz="2800" dirty="0">
                <a:latin typeface="Adobe Arabic" panose="02040503050201020203" pitchFamily="18" charset="-78"/>
                <a:cs typeface="Adobe Arabic" panose="02040503050201020203" pitchFamily="18" charset="-78"/>
              </a:rPr>
              <a:t>آموزشی، همراه ساختن آموزش ایران با </a:t>
            </a:r>
            <a:r>
              <a:rPr lang="fa-IR" sz="2800" dirty="0" err="1">
                <a:latin typeface="Adobe Arabic" panose="02040503050201020203" pitchFamily="18" charset="-78"/>
                <a:cs typeface="Adobe Arabic" panose="02040503050201020203" pitchFamily="18" charset="-78"/>
              </a:rPr>
              <a:t>پیشرفت‌های</a:t>
            </a:r>
            <a:r>
              <a:rPr lang="fa-IR" sz="2800" dirty="0">
                <a:latin typeface="Adobe Arabic" panose="02040503050201020203" pitchFamily="18" charset="-78"/>
                <a:cs typeface="Adobe Arabic" panose="02040503050201020203" pitchFamily="18" charset="-78"/>
              </a:rPr>
              <a:t> علمی و فن آوری جدید، </a:t>
            </a:r>
            <a:r>
              <a:rPr lang="fa-IR" sz="2800" dirty="0" smtClean="0">
                <a:latin typeface="Adobe Arabic" panose="02040503050201020203" pitchFamily="18" charset="-78"/>
                <a:cs typeface="Adobe Arabic" panose="02040503050201020203" pitchFamily="18" charset="-78"/>
              </a:rPr>
              <a:t>کمبود </a:t>
            </a:r>
            <a:r>
              <a:rPr lang="fa-IR" sz="2800" dirty="0">
                <a:latin typeface="Adobe Arabic" panose="02040503050201020203" pitchFamily="18" charset="-78"/>
                <a:cs typeface="Adobe Arabic" panose="02040503050201020203" pitchFamily="18" charset="-78"/>
              </a:rPr>
              <a:t>مدارس هوشمند و یا بکار گیری </a:t>
            </a:r>
            <a:r>
              <a:rPr lang="fa-IR" sz="2800" dirty="0" err="1">
                <a:latin typeface="Adobe Arabic" panose="02040503050201020203" pitchFamily="18" charset="-78"/>
                <a:cs typeface="Adobe Arabic" panose="02040503050201020203" pitchFamily="18" charset="-78"/>
              </a:rPr>
              <a:t>روش‌های</a:t>
            </a:r>
            <a:r>
              <a:rPr lang="fa-IR" sz="2800" dirty="0">
                <a:latin typeface="Adobe Arabic" panose="02040503050201020203" pitchFamily="18" charset="-78"/>
                <a:cs typeface="Adobe Arabic" panose="02040503050201020203" pitchFamily="18" charset="-78"/>
              </a:rPr>
              <a:t> جدید آموزشی </a:t>
            </a:r>
            <a:r>
              <a:rPr lang="fa-IR" sz="2800" dirty="0" err="1">
                <a:latin typeface="Adobe Arabic" panose="02040503050201020203" pitchFamily="18" charset="-78"/>
                <a:cs typeface="Adobe Arabic" panose="02040503050201020203" pitchFamily="18" charset="-78"/>
              </a:rPr>
              <a:t>مشارکتی</a:t>
            </a:r>
            <a:r>
              <a:rPr lang="fa-IR" sz="2800" dirty="0">
                <a:latin typeface="Adobe Arabic" panose="02040503050201020203" pitchFamily="18" charset="-78"/>
                <a:cs typeface="Adobe Arabic" panose="02040503050201020203" pitchFamily="18" charset="-78"/>
              </a:rPr>
              <a:t> برای تربیت </a:t>
            </a:r>
            <a:r>
              <a:rPr lang="fa-IR" sz="2800" dirty="0" err="1">
                <a:latin typeface="Adobe Arabic" panose="02040503050201020203" pitchFamily="18" charset="-78"/>
                <a:cs typeface="Adobe Arabic" panose="02040503050201020203" pitchFamily="18" charset="-78"/>
              </a:rPr>
              <a:t>نسل‌های</a:t>
            </a:r>
            <a:r>
              <a:rPr lang="fa-IR" sz="2800" dirty="0">
                <a:latin typeface="Adobe Arabic" panose="02040503050201020203" pitchFamily="18" charset="-78"/>
                <a:cs typeface="Adobe Arabic" panose="02040503050201020203" pitchFamily="18" charset="-78"/>
              </a:rPr>
              <a:t> جوان کارا، پرسشگر با توانایی درک و انطباق با دنیای در حال تحول و یا داشتن </a:t>
            </a:r>
            <a:r>
              <a:rPr lang="fa-IR" sz="2800" dirty="0" err="1">
                <a:latin typeface="Adobe Arabic" panose="02040503050201020203" pitchFamily="18" charset="-78"/>
                <a:cs typeface="Adobe Arabic" panose="02040503050201020203" pitchFamily="18" charset="-78"/>
              </a:rPr>
              <a:t>معلمانی</a:t>
            </a:r>
            <a:r>
              <a:rPr lang="fa-IR" sz="2800" dirty="0">
                <a:latin typeface="Adobe Arabic" panose="02040503050201020203" pitchFamily="18" charset="-78"/>
                <a:cs typeface="Adobe Arabic" panose="02040503050201020203" pitchFamily="18" charset="-78"/>
              </a:rPr>
              <a:t> که از وضعیت </a:t>
            </a:r>
            <a:r>
              <a:rPr lang="fa-IR" sz="2800" dirty="0" err="1">
                <a:latin typeface="Adobe Arabic" panose="02040503050201020203" pitchFamily="18" charset="-78"/>
                <a:cs typeface="Adobe Arabic" panose="02040503050201020203" pitchFamily="18" charset="-78"/>
              </a:rPr>
              <a:t>معیشتی</a:t>
            </a:r>
            <a:r>
              <a:rPr lang="fa-IR" sz="2800" dirty="0">
                <a:latin typeface="Adobe Arabic" panose="02040503050201020203" pitchFamily="18" charset="-78"/>
                <a:cs typeface="Adobe Arabic" panose="02040503050201020203" pitchFamily="18" charset="-78"/>
              </a:rPr>
              <a:t> و </a:t>
            </a:r>
            <a:r>
              <a:rPr lang="fa-IR" sz="2800" dirty="0" err="1">
                <a:latin typeface="Adobe Arabic" panose="02040503050201020203" pitchFamily="18" charset="-78"/>
                <a:cs typeface="Adobe Arabic" panose="02040503050201020203" pitchFamily="18" charset="-78"/>
              </a:rPr>
              <a:t>حرفه‌ای</a:t>
            </a:r>
            <a:r>
              <a:rPr lang="fa-IR" sz="2800" dirty="0">
                <a:latin typeface="Adobe Arabic" panose="02040503050201020203" pitchFamily="18" charset="-78"/>
                <a:cs typeface="Adobe Arabic" panose="02040503050201020203" pitchFamily="18" charset="-78"/>
              </a:rPr>
              <a:t> خود رضایت دارند </a:t>
            </a:r>
            <a:r>
              <a:rPr lang="fa-IR" sz="2800" dirty="0" smtClean="0">
                <a:latin typeface="Adobe Arabic" panose="02040503050201020203" pitchFamily="18" charset="-78"/>
                <a:cs typeface="Adobe Arabic" panose="02040503050201020203" pitchFamily="18" charset="-78"/>
              </a:rPr>
              <a:t>میباشد.</a:t>
            </a:r>
            <a:endParaRPr lang="en-US" sz="2800" dirty="0">
              <a:latin typeface="Adobe Arabic" panose="02040503050201020203" pitchFamily="18" charset="-78"/>
              <a:cs typeface="Adobe Arabic" panose="02040503050201020203" pitchFamily="18" charset="-78"/>
            </a:endParaRPr>
          </a:p>
        </p:txBody>
      </p:sp>
      <p:sp>
        <p:nvSpPr>
          <p:cNvPr id="5" name="Text Placeholder 4"/>
          <p:cNvSpPr>
            <a:spLocks noGrp="1"/>
          </p:cNvSpPr>
          <p:nvPr>
            <p:ph type="body" sz="quarter" idx="3"/>
          </p:nvPr>
        </p:nvSpPr>
        <p:spPr/>
        <p:txBody>
          <a:bodyPr>
            <a:normAutofit/>
          </a:bodyPr>
          <a:lstStyle/>
          <a:p>
            <a:pPr algn="ctr" rtl="1"/>
            <a:r>
              <a:rPr lang="fa-IR" sz="3600" dirty="0" smtClean="0">
                <a:latin typeface="Adobe Arabic" panose="02040503050201020203" pitchFamily="18" charset="-78"/>
                <a:cs typeface="Adobe Arabic" panose="02040503050201020203" pitchFamily="18" charset="-78"/>
              </a:rPr>
              <a:t>فقر کمی</a:t>
            </a:r>
            <a:endParaRPr lang="en-US" sz="3600" dirty="0">
              <a:latin typeface="Adobe Arabic" panose="02040503050201020203" pitchFamily="18" charset="-78"/>
              <a:cs typeface="Adobe Arabic" panose="02040503050201020203" pitchFamily="18" charset="-78"/>
            </a:endParaRPr>
          </a:p>
        </p:txBody>
      </p:sp>
      <p:sp>
        <p:nvSpPr>
          <p:cNvPr id="6" name="Content Placeholder 5"/>
          <p:cNvSpPr>
            <a:spLocks noGrp="1"/>
          </p:cNvSpPr>
          <p:nvPr>
            <p:ph sz="quarter" idx="4"/>
          </p:nvPr>
        </p:nvSpPr>
        <p:spPr>
          <a:xfrm>
            <a:off x="5730635" y="3030008"/>
            <a:ext cx="4879094" cy="2906179"/>
          </a:xfrm>
        </p:spPr>
        <p:txBody>
          <a:bodyPr>
            <a:noAutofit/>
          </a:bodyPr>
          <a:lstStyle/>
          <a:p>
            <a:pPr algn="r" rtl="1"/>
            <a:r>
              <a:rPr lang="fa-IR" sz="2800" dirty="0">
                <a:latin typeface="Adobe Arabic" panose="02040503050201020203" pitchFamily="18" charset="-78"/>
                <a:cs typeface="Adobe Arabic" panose="02040503050201020203" pitchFamily="18" charset="-78"/>
              </a:rPr>
              <a:t>در اینجا سخن بر سر وجود </a:t>
            </a:r>
            <a:r>
              <a:rPr lang="fa-IR" sz="2800" dirty="0" err="1">
                <a:latin typeface="Adobe Arabic" panose="02040503050201020203" pitchFamily="18" charset="-78"/>
                <a:cs typeface="Adobe Arabic" panose="02040503050201020203" pitchFamily="18" charset="-78"/>
              </a:rPr>
              <a:t>کلاس‌های</a:t>
            </a:r>
            <a:r>
              <a:rPr lang="fa-IR" sz="2800" dirty="0">
                <a:latin typeface="Adobe Arabic" panose="02040503050201020203" pitchFamily="18" charset="-78"/>
                <a:cs typeface="Adobe Arabic" panose="02040503050201020203" pitchFamily="18" charset="-78"/>
              </a:rPr>
              <a:t> درس ایمن با یک تخته سیاه، چند میز و صندلی و یک معلم، وجود مدارس در مناطق توسعه نیافته و دورافتاده، جلوگیری از ترک تحصیل زودرس دختران و پسران و امکانات </a:t>
            </a:r>
            <a:r>
              <a:rPr lang="fa-IR" sz="2800" dirty="0" err="1">
                <a:latin typeface="Adobe Arabic" panose="02040503050201020203" pitchFamily="18" charset="-78"/>
                <a:cs typeface="Adobe Arabic" panose="02040503050201020203" pitchFamily="18" charset="-78"/>
              </a:rPr>
              <a:t>اولیه‌ای</a:t>
            </a:r>
            <a:r>
              <a:rPr lang="fa-IR" sz="2800" dirty="0">
                <a:latin typeface="Adobe Arabic" panose="02040503050201020203" pitchFamily="18" charset="-78"/>
                <a:cs typeface="Adobe Arabic" panose="02040503050201020203" pitchFamily="18" charset="-78"/>
              </a:rPr>
              <a:t> است که همه نوجوانان این کشور بتوانند دست کم تا پایان دوره اجباری در نظام آموزشی </a:t>
            </a:r>
            <a:r>
              <a:rPr lang="fa-IR" sz="2800" dirty="0" smtClean="0">
                <a:latin typeface="Adobe Arabic" panose="02040503050201020203" pitchFamily="18" charset="-78"/>
                <a:cs typeface="Adobe Arabic" panose="02040503050201020203" pitchFamily="18" charset="-78"/>
              </a:rPr>
              <a:t>بمانند.</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246104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92719" y="249781"/>
            <a:ext cx="5848478" cy="3797783"/>
          </a:xfrm>
          <a:prstGeom prst="rect">
            <a:avLst/>
          </a:prstGeom>
        </p:spPr>
      </p:pic>
      <p:pic>
        <p:nvPicPr>
          <p:cNvPr id="10" name="Content Placeholder 9"/>
          <p:cNvPicPr>
            <a:picLocks noGrp="1" noChangeAspect="1"/>
          </p:cNvPicPr>
          <p:nvPr>
            <p:ph idx="4294967295"/>
          </p:nvPr>
        </p:nvPicPr>
        <p:blipFill>
          <a:blip r:embed="rId4"/>
          <a:stretch>
            <a:fillRect/>
          </a:stretch>
        </p:blipFill>
        <p:spPr>
          <a:xfrm>
            <a:off x="5509619" y="2904566"/>
            <a:ext cx="6539974" cy="3804864"/>
          </a:xfrm>
          <a:prstGeom prst="rect">
            <a:avLst/>
          </a:prstGeom>
        </p:spPr>
      </p:pic>
      <p:sp>
        <p:nvSpPr>
          <p:cNvPr id="3" name="Pentagon 2"/>
          <p:cNvSpPr/>
          <p:nvPr/>
        </p:nvSpPr>
        <p:spPr>
          <a:xfrm rot="10800000">
            <a:off x="7342095" y="612394"/>
            <a:ext cx="3281082" cy="1353312"/>
          </a:xfrm>
          <a:prstGeom prst="homePlate">
            <a:avLst/>
          </a:prstGeom>
          <a:ln>
            <a:solidFill>
              <a:srgbClr val="F0941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64824" y="811996"/>
            <a:ext cx="4384769" cy="954107"/>
          </a:xfrm>
          <a:prstGeom prst="rect">
            <a:avLst/>
          </a:prstGeom>
        </p:spPr>
        <p:txBody>
          <a:bodyPr wrap="square">
            <a:spAutoFit/>
          </a:bodyPr>
          <a:lstStyle/>
          <a:p>
            <a:pPr algn="r" rtl="1"/>
            <a:r>
              <a:rPr lang="fa-IR" sz="2400" b="1" dirty="0">
                <a:latin typeface="Adobe Arabic" panose="02040503050201020203" pitchFamily="18" charset="-78"/>
                <a:cs typeface="Adobe Arabic" panose="02040503050201020203" pitchFamily="18" charset="-78"/>
              </a:rPr>
              <a:t>نتیجه سیستم آموزشی ناکارآمد حال حاضر در کشور :</a:t>
            </a:r>
          </a:p>
          <a:p>
            <a:pPr algn="r" rtl="1"/>
            <a:r>
              <a:rPr lang="fa-IR" sz="3200" b="1" dirty="0">
                <a:solidFill>
                  <a:srgbClr val="FF0000"/>
                </a:solidFill>
                <a:latin typeface="Adobe Arabic" panose="02040503050201020203" pitchFamily="18" charset="-78"/>
                <a:cs typeface="Adobe Arabic" panose="02040503050201020203" pitchFamily="18" charset="-78"/>
              </a:rPr>
              <a:t>ترک تحصیل، کم سوادی و </a:t>
            </a:r>
            <a:r>
              <a:rPr lang="fa-IR" sz="3200" b="1" dirty="0" err="1">
                <a:solidFill>
                  <a:srgbClr val="FF0000"/>
                </a:solidFill>
                <a:latin typeface="Adobe Arabic" panose="02040503050201020203" pitchFamily="18" charset="-78"/>
                <a:cs typeface="Adobe Arabic" panose="02040503050201020203" pitchFamily="18" charset="-78"/>
              </a:rPr>
              <a:t>بی‌سوادی</a:t>
            </a:r>
            <a:endParaRPr lang="fa-IR" sz="3200" b="1" dirty="0">
              <a:solidFill>
                <a:srgbClr val="FF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653285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1949823" y="603688"/>
            <a:ext cx="8390965" cy="1264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r" rtl="1"/>
            <a:r>
              <a:rPr lang="fa-IR" sz="3200" dirty="0" smtClean="0">
                <a:latin typeface="Adobe Arabic" panose="02040503050201020203" pitchFamily="18" charset="-78"/>
                <a:cs typeface="Adobe Arabic" panose="02040503050201020203" pitchFamily="18" charset="-78"/>
              </a:rPr>
              <a:t>ما شاهد </a:t>
            </a:r>
            <a:r>
              <a:rPr lang="fa-IR" sz="3200" dirty="0" err="1" smtClean="0">
                <a:latin typeface="Adobe Arabic" panose="02040503050201020203" pitchFamily="18" charset="-78"/>
                <a:cs typeface="Adobe Arabic" panose="02040503050201020203" pitchFamily="18" charset="-78"/>
              </a:rPr>
              <a:t>پدیده‌های</a:t>
            </a:r>
            <a:r>
              <a:rPr lang="fa-IR" sz="3200" dirty="0" smtClean="0">
                <a:latin typeface="Adobe Arabic" panose="02040503050201020203" pitchFamily="18" charset="-78"/>
                <a:cs typeface="Adobe Arabic" panose="02040503050201020203" pitchFamily="18" charset="-78"/>
              </a:rPr>
              <a:t> منفی پرشمار دیگر مانند بالا بودن تعداد </a:t>
            </a:r>
            <a:r>
              <a:rPr lang="fa-IR" sz="3200" dirty="0" err="1" smtClean="0">
                <a:latin typeface="Adobe Arabic" panose="02040503050201020203" pitchFamily="18" charset="-78"/>
                <a:cs typeface="Adobe Arabic" panose="02040503050201020203" pitchFamily="18" charset="-78"/>
              </a:rPr>
              <a:t>بیسوادان</a:t>
            </a:r>
            <a:r>
              <a:rPr lang="fa-IR" sz="3200" dirty="0" smtClean="0">
                <a:latin typeface="Adobe Arabic" panose="02040503050201020203" pitchFamily="18" charset="-78"/>
                <a:cs typeface="Adobe Arabic" panose="02040503050201020203" pitchFamily="18" charset="-78"/>
              </a:rPr>
              <a:t> (حدود ۱۰ میلیون) و کم </a:t>
            </a:r>
            <a:r>
              <a:rPr lang="fa-IR" sz="3200" dirty="0" err="1" smtClean="0">
                <a:latin typeface="Adobe Arabic" panose="02040503050201020203" pitchFamily="18" charset="-78"/>
                <a:cs typeface="Adobe Arabic" panose="02040503050201020203" pitchFamily="18" charset="-78"/>
              </a:rPr>
              <a:t>سوادان</a:t>
            </a:r>
            <a:r>
              <a:rPr lang="fa-IR" sz="3200" dirty="0" smtClean="0">
                <a:latin typeface="Adobe Arabic" panose="02040503050201020203" pitchFamily="18" charset="-78"/>
                <a:cs typeface="Adobe Arabic" panose="02040503050201020203" pitchFamily="18" charset="-78"/>
              </a:rPr>
              <a:t> (حدود ۱۵ میلیون نفر) و یا </a:t>
            </a:r>
            <a:r>
              <a:rPr lang="fa-IR" sz="3200" dirty="0" err="1" smtClean="0">
                <a:latin typeface="Adobe Arabic" panose="02040503050201020203" pitchFamily="18" charset="-78"/>
                <a:cs typeface="Adobe Arabic" panose="02040503050201020203" pitchFamily="18" charset="-78"/>
              </a:rPr>
              <a:t>نابرابری‌های</a:t>
            </a:r>
            <a:r>
              <a:rPr lang="fa-IR" sz="3200" dirty="0" smtClean="0">
                <a:latin typeface="Adobe Arabic" panose="02040503050201020203" pitchFamily="18" charset="-78"/>
                <a:cs typeface="Adobe Arabic" panose="02040503050201020203" pitchFamily="18" charset="-78"/>
              </a:rPr>
              <a:t> </a:t>
            </a:r>
            <a:r>
              <a:rPr lang="fa-IR" sz="3200" dirty="0" err="1" smtClean="0">
                <a:latin typeface="Adobe Arabic" panose="02040503050201020203" pitchFamily="18" charset="-78"/>
                <a:cs typeface="Adobe Arabic" panose="02040503050201020203" pitchFamily="18" charset="-78"/>
              </a:rPr>
              <a:t>منطقه‌ای</a:t>
            </a:r>
            <a:r>
              <a:rPr lang="fa-IR" sz="3200" dirty="0" smtClean="0">
                <a:latin typeface="Adobe Arabic" panose="02040503050201020203" pitchFamily="18" charset="-78"/>
                <a:cs typeface="Adobe Arabic" panose="02040503050201020203" pitchFamily="18" charset="-78"/>
              </a:rPr>
              <a:t> و جنسیتی مهم در آموزش و در بازار کار هستیم. هنوز </a:t>
            </a:r>
            <a:r>
              <a:rPr lang="fa-IR" sz="3200" dirty="0" err="1" smtClean="0">
                <a:latin typeface="Adobe Arabic" panose="02040503050201020203" pitchFamily="18" charset="-78"/>
                <a:cs typeface="Adobe Arabic" panose="02040503050201020203" pitchFamily="18" charset="-78"/>
              </a:rPr>
              <a:t>میلیون‌ها</a:t>
            </a:r>
            <a:r>
              <a:rPr lang="fa-IR" sz="3200" dirty="0" smtClean="0">
                <a:latin typeface="Adobe Arabic" panose="02040503050201020203" pitchFamily="18" charset="-78"/>
                <a:cs typeface="Adobe Arabic" panose="02040503050201020203" pitchFamily="18" charset="-78"/>
              </a:rPr>
              <a:t> نفر </a:t>
            </a:r>
            <a:r>
              <a:rPr lang="fa-IR" sz="3200" dirty="0" err="1" smtClean="0">
                <a:latin typeface="Adobe Arabic" panose="02040503050201020203" pitchFamily="18" charset="-78"/>
                <a:cs typeface="Adobe Arabic" panose="02040503050201020203" pitchFamily="18" charset="-78"/>
              </a:rPr>
              <a:t>نمی</a:t>
            </a:r>
            <a:r>
              <a:rPr lang="fa-IR" sz="3200" dirty="0" smtClean="0">
                <a:latin typeface="Adobe Arabic" panose="02040503050201020203" pitchFamily="18" charset="-78"/>
                <a:cs typeface="Adobe Arabic" panose="02040503050201020203" pitchFamily="18" charset="-78"/>
              </a:rPr>
              <a:t> توانند از آموزش عمومی تا سن ۱۵ سالگی برخوردار شوند و بسیاری بدون کسب مهارت خاصی مدرسه و درس را پیش از ۱۸ سالگی ترک می کنند.</a:t>
            </a:r>
            <a:endParaRPr lang="en-US" sz="3200" dirty="0">
              <a:latin typeface="Adobe Arabic" panose="02040503050201020203" pitchFamily="18" charset="-78"/>
              <a:cs typeface="Adobe Arabic" panose="02040503050201020203" pitchFamily="18" charset="-78"/>
            </a:endParaRPr>
          </a:p>
        </p:txBody>
      </p:sp>
      <p:sp>
        <p:nvSpPr>
          <p:cNvPr id="3" name="Title 1"/>
          <p:cNvSpPr txBox="1">
            <a:spLocks/>
          </p:cNvSpPr>
          <p:nvPr/>
        </p:nvSpPr>
        <p:spPr>
          <a:xfrm>
            <a:off x="1707776" y="3790641"/>
            <a:ext cx="9759126" cy="2208175"/>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457200" indent="-457200" algn="r" rtl="1">
              <a:buFont typeface="Arial" panose="020B0604020202020204" pitchFamily="34" charset="0"/>
              <a:buChar char="•"/>
            </a:pPr>
            <a:r>
              <a:rPr lang="fa-IR" sz="3200" dirty="0" smtClean="0">
                <a:latin typeface="Adobe Arabic" panose="02040503050201020203" pitchFamily="18" charset="-78"/>
                <a:cs typeface="Adobe Arabic" panose="02040503050201020203" pitchFamily="18" charset="-78"/>
              </a:rPr>
              <a:t>با یک محاسبه آماری بر پایه </a:t>
            </a:r>
            <a:r>
              <a:rPr lang="fa-IR" sz="3200" dirty="0" err="1" smtClean="0">
                <a:latin typeface="Adobe Arabic" panose="02040503050201020203" pitchFamily="18" charset="-78"/>
                <a:cs typeface="Adobe Arabic" panose="02040503050201020203" pitchFamily="18" charset="-78"/>
              </a:rPr>
              <a:t>سرشماری</a:t>
            </a:r>
            <a:r>
              <a:rPr lang="fa-IR" sz="3200" dirty="0" smtClean="0">
                <a:latin typeface="Adobe Arabic" panose="02040503050201020203" pitchFamily="18" charset="-78"/>
                <a:cs typeface="Adobe Arabic" panose="02040503050201020203" pitchFamily="18" charset="-78"/>
              </a:rPr>
              <a:t> ۱۳۹۵ می توان تعداد کسانی که تا سن ۱۵ سالگی از آموزش همگانی اجباری محروم می شوند را حدود ۲.۵ میلیون نفر برآورد کرد و نیز حدود ۲میلیون نفر دیگر </a:t>
            </a:r>
            <a:r>
              <a:rPr lang="fa-IR" sz="3200" dirty="0" err="1" smtClean="0">
                <a:latin typeface="Adobe Arabic" panose="02040503050201020203" pitchFamily="18" charset="-78"/>
                <a:cs typeface="Adobe Arabic" panose="02040503050201020203" pitchFamily="18" charset="-78"/>
              </a:rPr>
              <a:t>نیزهیچگاه</a:t>
            </a:r>
            <a:r>
              <a:rPr lang="fa-IR" sz="3200" dirty="0" smtClean="0">
                <a:latin typeface="Adobe Arabic" panose="02040503050201020203" pitchFamily="18" charset="-78"/>
                <a:cs typeface="Adobe Arabic" panose="02040503050201020203" pitchFamily="18" charset="-78"/>
              </a:rPr>
              <a:t> موفق به رسیدن به خط پایانی دوره متوسطه </a:t>
            </a:r>
            <a:r>
              <a:rPr lang="fa-IR" sz="3200" dirty="0" err="1" smtClean="0">
                <a:latin typeface="Adobe Arabic" panose="02040503050201020203" pitchFamily="18" charset="-78"/>
                <a:cs typeface="Adobe Arabic" panose="02040503050201020203" pitchFamily="18" charset="-78"/>
              </a:rPr>
              <a:t>نمی</a:t>
            </a:r>
            <a:r>
              <a:rPr lang="fa-IR" sz="3200" dirty="0" smtClean="0">
                <a:latin typeface="Adobe Arabic" panose="02040503050201020203" pitchFamily="18" charset="-78"/>
                <a:cs typeface="Adobe Arabic" panose="02040503050201020203" pitchFamily="18" charset="-78"/>
              </a:rPr>
              <a:t> شوند.</a:t>
            </a:r>
            <a:endParaRPr lang="en-US" sz="3200" dirty="0">
              <a:latin typeface="Adobe Arabic" panose="02040503050201020203" pitchFamily="18" charset="-78"/>
              <a:cs typeface="Adobe Arabic" panose="02040503050201020203" pitchFamily="18" charset="-78"/>
            </a:endParaRPr>
          </a:p>
        </p:txBody>
      </p:sp>
      <p:sp>
        <p:nvSpPr>
          <p:cNvPr id="4" name="Half Frame 3"/>
          <p:cNvSpPr/>
          <p:nvPr/>
        </p:nvSpPr>
        <p:spPr>
          <a:xfrm rot="16200000">
            <a:off x="544607" y="3287805"/>
            <a:ext cx="3012141" cy="3213848"/>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618822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633</TotalTime>
  <Words>2212</Words>
  <Application>Microsoft Office PowerPoint</Application>
  <PresentationFormat>Widescreen</PresentationFormat>
  <Paragraphs>118</Paragraphs>
  <Slides>28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Adobe Arabic</vt:lpstr>
      <vt:lpstr>Arabic Typesetting</vt:lpstr>
      <vt:lpstr>Arial</vt:lpstr>
      <vt:lpstr>Calibri</vt:lpstr>
      <vt:lpstr>Garamond</vt:lpstr>
      <vt:lpstr>Times New Roman</vt:lpstr>
      <vt:lpstr>Trebuchet MS</vt:lpstr>
      <vt:lpstr>Berlin</vt:lpstr>
      <vt:lpstr>Organic</vt:lpstr>
      <vt:lpstr>آموزش در ایران</vt:lpstr>
      <vt:lpstr>PowerPoint Presentation</vt:lpstr>
      <vt:lpstr>نظام آموزش ، نظامی ایدئولوژیک</vt:lpstr>
      <vt:lpstr>وضع بودجه اختصاص یافته برای امر پرورش یکی از شاخص هایی است که نحوه توجه به امر پرورش و در نتیجه عملکرد ایدئولوژیک دستگاه آموزش و پرورش را نشان می دهد. مساله این است که سهم برنامه های امور تربیتی و پرورشی از کل اعتبارات آموزش و پرورش بسیار ناچیز است.</vt:lpstr>
      <vt:lpstr>کيفيت آموزش ابتدايی به معناى آن است که بچه ها قادر به يادگيري و درک تدريجي ظرفيت هاى خود شوند و به گونه اى معنادار و هدفمند در جامعه جذب شوند و در آن مشارکت داشته باشند.</vt:lpstr>
      <vt:lpstr>در بسيارى از کشورهاى درحال توسعه، کودکان اغلب کمتر از آن چيزى که در موردش آموزش می بينند يا آنچه بايد در مدرسه آموزش يابند، ياد می گيرند.</vt:lpstr>
      <vt:lpstr>انواع فقر در نظام آموزش</vt:lpstr>
      <vt:lpstr>PowerPoint Presentation</vt:lpstr>
      <vt:lpstr>PowerPoint Presentation</vt:lpstr>
      <vt:lpstr>مشکلات دیگری که به این پدیده دامن میزنند عبارت اند از:</vt:lpstr>
      <vt:lpstr>داده‌های آماری همزمان نشان می دهند که در دو دهه اخیر هیچ بهبود محسوسی در زمینه پوشش آموزشی صورت نگرفته است. این در حالی است که در حوزه آموزش بدون دخالت موثر دولت در حمایت از کودکان خانواده‌های تهیدست و یا فراهم آوردن شرایط آموزشی مناسب و امکانات جانبی (مانند وسائل حمل و نقل برای مناطق روستایی و یا دورافتاده) هیچ دورنمای روشنی برای بهبود وضعیت پوشش آموزشی در ایران وجود ندارد.</vt:lpstr>
      <vt:lpstr>PowerPoint Presentation</vt:lpstr>
      <vt:lpstr>PowerPoint Presentation</vt:lpstr>
      <vt:lpstr>PowerPoint Presentation</vt:lpstr>
      <vt:lpstr>فقر کمی آموزشی در ایران را نمی توان از فقر مربوط به کیفیت آموزش جدا کرد. تعداد دانش آموزان ایران از حدود ۷ میلیون در سال ۱۳۵۷ به بیش از ۱۹ میلیون در پایان دهه ۱۳۷۰ رسید. از پایان دهه ۱۳۷۰ به این سو بدلیل پائین آمدن نرخ رشد جمعیت ایران ما شاهد کاهش منظم جمعیت دانش آموزی هستیم بطوریکه تعداد دانش آموزان در ایران در چند سال اخیر پیرامون ۱۳ میلیون ثابت مانده است.</vt:lpstr>
      <vt:lpstr>همه شواهد نشان می دهند که نظام آموزشی ایران طی ۱۵ سال گذشته از این فرصت تاریخی به گونه ‌ای مطلوب برای غلبه تدریجی بر عقب ماندگی ‌های کمی و کیفی خود استفاده نکرد و از دامنه فقر آموزشی ما به گونه‌ ای چشمگیر کاسته نشد.</vt:lpstr>
      <vt:lpstr>یکی دیگر از دلایل عقب ماندگی کمی و کیفی نظام آموزشی ایران سهم ناکافی آموزش در تولید ناخالص ملی می باشد. که به طور متوسط مقداری حدود 3 درصد است که بسیار کمتر از بخش مهمی از کشور های توسعه یافته جهان است. سرانه هزینه هر دانش آموز هم با در نظر گرفتن قدرت خرید جامعه ایران حدود یک پنجم متوسط کشورهای توسعه یافته است. </vt:lpstr>
      <vt:lpstr>علت اصلی ناکارآمدى نسبی نظام آموزش ابتدايی در ايران کمرنگ بودن عنصر تعامل در نظام آموزش ابتدايی در ايران در اشکال و سطوح گوناگون آن است. اين تعامل دست کم در چهار شکل و سطح زير قابل مفهوم سازى است : </vt:lpstr>
      <vt:lpstr>به عقیده جروم برونر مهم نیست که شاگردان چه می‌آموزند بلکه مهم این است که چگونه می‌آموزند.</vt:lpstr>
      <vt:lpstr>مقایسه سیاست های مقطع ابتدائی</vt:lpstr>
      <vt:lpstr>از جمله مهمترین اهداف نظام آموزش ابتدائی در ایران</vt:lpstr>
      <vt:lpstr>اهداف آموزش اجباری ژاپن در ماده ی 21 قانون آموزش مدرسه از این قرار است:</vt:lpstr>
      <vt:lpstr>مهمترین اهداف خاص آموزش ابتدائی نیز طبق ماده 18 قانون آموزش مدرسه این چنین است:</vt:lpstr>
      <vt:lpstr>PowerPoint Presentation</vt:lpstr>
      <vt:lpstr>راه حل های پیش رو:</vt:lpstr>
      <vt:lpstr>PowerPoint Presentation</vt:lpstr>
      <vt:lpstr>حافظه محوری</vt:lpstr>
      <vt:lpstr>منابع: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در ایران</dc:title>
  <dc:creator>Parmida H</dc:creator>
  <cp:lastModifiedBy>Parmida H</cp:lastModifiedBy>
  <cp:revision>42</cp:revision>
  <dcterms:created xsi:type="dcterms:W3CDTF">2020-11-02T10:37:30Z</dcterms:created>
  <dcterms:modified xsi:type="dcterms:W3CDTF">2020-11-03T19:23:15Z</dcterms:modified>
</cp:coreProperties>
</file>