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7" r:id="rId4"/>
    <p:sldId id="259" r:id="rId5"/>
    <p:sldId id="260" r:id="rId6"/>
    <p:sldId id="261" r:id="rId7"/>
    <p:sldId id="262" r:id="rId8"/>
    <p:sldId id="263" r:id="rId9"/>
    <p:sldId id="264" r:id="rId10"/>
    <p:sldId id="265" r:id="rId11"/>
    <p:sldId id="266" r:id="rId12"/>
    <p:sldId id="268" r:id="rId13"/>
    <p:sldId id="267" r:id="rId14"/>
    <p:sldId id="269" r:id="rId15"/>
    <p:sldId id="276" r:id="rId16"/>
    <p:sldId id="270" r:id="rId17"/>
    <p:sldId id="271" r:id="rId18"/>
    <p:sldId id="272" r:id="rId19"/>
    <p:sldId id="273" r:id="rId20"/>
    <p:sldId id="274" r:id="rId21"/>
    <p:sldId id="275" r:id="rId22"/>
    <p:sldId id="277"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12" autoAdjust="0"/>
    <p:restoredTop sz="94660"/>
  </p:normalViewPr>
  <p:slideViewPr>
    <p:cSldViewPr snapToGrid="0">
      <p:cViewPr varScale="1">
        <p:scale>
          <a:sx n="73" d="100"/>
          <a:sy n="73" d="100"/>
        </p:scale>
        <p:origin x="64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smtClean="0"/>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11/6/2020</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9291" y="896983"/>
            <a:ext cx="10353762" cy="1325563"/>
          </a:xfrm>
        </p:spPr>
        <p:txBody>
          <a:bodyPr>
            <a:noAutofit/>
          </a:bodyPr>
          <a:lstStyle/>
          <a:p>
            <a:r>
              <a:rPr lang="fa-IR" sz="4400" dirty="0" smtClean="0"/>
              <a:t>بسمه تعالی</a:t>
            </a:r>
            <a:endParaRPr lang="en-US" sz="4400" dirty="0"/>
          </a:p>
        </p:txBody>
      </p:sp>
      <p:sp>
        <p:nvSpPr>
          <p:cNvPr id="3" name="Subtitle 2"/>
          <p:cNvSpPr>
            <a:spLocks noGrp="1"/>
          </p:cNvSpPr>
          <p:nvPr>
            <p:ph type="body" idx="1"/>
          </p:nvPr>
        </p:nvSpPr>
        <p:spPr>
          <a:xfrm>
            <a:off x="4284617" y="2911624"/>
            <a:ext cx="3716793" cy="823305"/>
          </a:xfrm>
        </p:spPr>
        <p:txBody>
          <a:bodyPr>
            <a:normAutofit/>
          </a:bodyPr>
          <a:lstStyle/>
          <a:p>
            <a:r>
              <a:rPr lang="fa-IR" sz="3200" dirty="0" smtClean="0"/>
              <a:t>بررسی محصول مرکبات</a:t>
            </a:r>
            <a:endParaRPr lang="en-US" sz="3200" dirty="0"/>
          </a:p>
        </p:txBody>
      </p:sp>
    </p:spTree>
    <p:extLst>
      <p:ext uri="{BB962C8B-B14F-4D97-AF65-F5344CB8AC3E}">
        <p14:creationId xmlns:p14="http://schemas.microsoft.com/office/powerpoint/2010/main" val="26058559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400" dirty="0" smtClean="0"/>
              <a:t>نکته ی جالب این است که شهر های هر یک از استان های ذکر شده در ارتباط با نوع تولید مرکبات و و اولویت در تولید دارای رتبه بندی هستند .</a:t>
            </a:r>
            <a:endParaRPr lang="en-US" sz="2400" dirty="0"/>
          </a:p>
        </p:txBody>
      </p:sp>
      <p:sp>
        <p:nvSpPr>
          <p:cNvPr id="4" name="Text Placeholder 3"/>
          <p:cNvSpPr>
            <a:spLocks noGrp="1"/>
          </p:cNvSpPr>
          <p:nvPr>
            <p:ph type="body" sz="half" idx="15"/>
          </p:nvPr>
        </p:nvSpPr>
        <p:spPr>
          <a:xfrm>
            <a:off x="1409402" y="3886059"/>
            <a:ext cx="5331983" cy="865021"/>
          </a:xfrm>
        </p:spPr>
        <p:txBody>
          <a:bodyPr>
            <a:normAutofit/>
          </a:bodyPr>
          <a:lstStyle/>
          <a:p>
            <a:r>
              <a:rPr lang="fa-IR" sz="1600" b="1" dirty="0" smtClean="0"/>
              <a:t>1-لایم    2-پرتقال    3-لیموشیرین و نارنگی</a:t>
            </a:r>
            <a:endParaRPr lang="en-US" sz="1600" b="1" dirty="0"/>
          </a:p>
        </p:txBody>
      </p:sp>
      <p:sp>
        <p:nvSpPr>
          <p:cNvPr id="5" name="Text Placeholder 4"/>
          <p:cNvSpPr>
            <a:spLocks noGrp="1"/>
          </p:cNvSpPr>
          <p:nvPr>
            <p:ph type="body" sz="quarter" idx="3"/>
          </p:nvPr>
        </p:nvSpPr>
        <p:spPr>
          <a:xfrm>
            <a:off x="244040" y="2169600"/>
            <a:ext cx="6735738" cy="823304"/>
          </a:xfrm>
        </p:spPr>
        <p:txBody>
          <a:bodyPr/>
          <a:lstStyle/>
          <a:p>
            <a:r>
              <a:rPr lang="fa-IR" sz="1800" dirty="0" smtClean="0"/>
              <a:t>1- پرتقال و گریپ فروت    2-لیمو شیرین    3-لایم و نارنگی</a:t>
            </a:r>
            <a:endParaRPr lang="en-US" sz="1800" dirty="0"/>
          </a:p>
        </p:txBody>
      </p:sp>
      <p:sp>
        <p:nvSpPr>
          <p:cNvPr id="6" name="Text Placeholder 5"/>
          <p:cNvSpPr>
            <a:spLocks noGrp="1"/>
          </p:cNvSpPr>
          <p:nvPr>
            <p:ph type="body" sz="half" idx="16"/>
          </p:nvPr>
        </p:nvSpPr>
        <p:spPr>
          <a:xfrm>
            <a:off x="2248663" y="5370423"/>
            <a:ext cx="4128532" cy="1161161"/>
          </a:xfrm>
        </p:spPr>
        <p:txBody>
          <a:bodyPr>
            <a:normAutofit/>
          </a:bodyPr>
          <a:lstStyle/>
          <a:p>
            <a:r>
              <a:rPr lang="fa-IR" sz="1600" b="1" dirty="0" smtClean="0"/>
              <a:t>1-پرتقال    2-گریپ فروت    3-لیموشیرین و نارنگی</a:t>
            </a:r>
            <a:endParaRPr lang="en-US" sz="1600" b="1" dirty="0"/>
          </a:p>
        </p:txBody>
      </p:sp>
      <p:sp>
        <p:nvSpPr>
          <p:cNvPr id="7" name="Text Placeholder 6"/>
          <p:cNvSpPr>
            <a:spLocks noGrp="1"/>
          </p:cNvSpPr>
          <p:nvPr>
            <p:ph type="body" sz="quarter" idx="13"/>
          </p:nvPr>
        </p:nvSpPr>
        <p:spPr>
          <a:xfrm>
            <a:off x="8822068" y="1757948"/>
            <a:ext cx="3291211" cy="823304"/>
          </a:xfrm>
        </p:spPr>
        <p:txBody>
          <a:bodyPr/>
          <a:lstStyle/>
          <a:p>
            <a:r>
              <a:rPr lang="fa-IR" dirty="0" smtClean="0">
                <a:solidFill>
                  <a:srgbClr val="FFFF00"/>
                </a:solidFill>
              </a:rPr>
              <a:t>برای مثال:</a:t>
            </a:r>
            <a:endParaRPr lang="en-US" dirty="0">
              <a:solidFill>
                <a:srgbClr val="FFFF00"/>
              </a:solidFill>
            </a:endParaRPr>
          </a:p>
        </p:txBody>
      </p:sp>
      <p:sp>
        <p:nvSpPr>
          <p:cNvPr id="9" name="Rounded Rectangle 8"/>
          <p:cNvSpPr/>
          <p:nvPr/>
        </p:nvSpPr>
        <p:spPr>
          <a:xfrm>
            <a:off x="8822068" y="3616627"/>
            <a:ext cx="1593669" cy="7622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کرمان</a:t>
            </a:r>
            <a:endParaRPr lang="en-US" dirty="0"/>
          </a:p>
        </p:txBody>
      </p:sp>
      <p:cxnSp>
        <p:nvCxnSpPr>
          <p:cNvPr id="11" name="Straight Arrow Connector 10"/>
          <p:cNvCxnSpPr/>
          <p:nvPr/>
        </p:nvCxnSpPr>
        <p:spPr>
          <a:xfrm flipH="1" flipV="1">
            <a:off x="7589520" y="3064780"/>
            <a:ext cx="953589" cy="932992"/>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3" name="Straight Arrow Connector 12"/>
          <p:cNvCxnSpPr/>
          <p:nvPr/>
        </p:nvCxnSpPr>
        <p:spPr>
          <a:xfrm flipH="1">
            <a:off x="7119257" y="3997772"/>
            <a:ext cx="1458729" cy="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5" name="Straight Arrow Connector 14"/>
          <p:cNvCxnSpPr/>
          <p:nvPr/>
        </p:nvCxnSpPr>
        <p:spPr>
          <a:xfrm flipH="1">
            <a:off x="7973298" y="3997772"/>
            <a:ext cx="569811" cy="1305748"/>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16" name="Oval 15"/>
          <p:cNvSpPr/>
          <p:nvPr/>
        </p:nvSpPr>
        <p:spPr>
          <a:xfrm>
            <a:off x="6257440" y="2477797"/>
            <a:ext cx="1205166" cy="73961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a-IR" dirty="0" smtClean="0"/>
              <a:t>جیرفت</a:t>
            </a:r>
            <a:endParaRPr lang="en-US" dirty="0"/>
          </a:p>
        </p:txBody>
      </p:sp>
      <p:sp>
        <p:nvSpPr>
          <p:cNvPr id="17" name="Oval 16"/>
          <p:cNvSpPr/>
          <p:nvPr/>
        </p:nvSpPr>
        <p:spPr>
          <a:xfrm>
            <a:off x="5774612" y="3737650"/>
            <a:ext cx="1205166" cy="73961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a-IR" dirty="0" smtClean="0"/>
              <a:t>دشت کهنوج</a:t>
            </a:r>
            <a:endParaRPr lang="en-US" dirty="0"/>
          </a:p>
        </p:txBody>
      </p:sp>
      <p:sp>
        <p:nvSpPr>
          <p:cNvPr id="18" name="Oval 17"/>
          <p:cNvSpPr/>
          <p:nvPr/>
        </p:nvSpPr>
        <p:spPr>
          <a:xfrm>
            <a:off x="6628653" y="4997193"/>
            <a:ext cx="1205166" cy="73961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a-IR" dirty="0" smtClean="0"/>
              <a:t>بم</a:t>
            </a:r>
          </a:p>
          <a:p>
            <a:pPr algn="ctr"/>
            <a:r>
              <a:rPr lang="fa-IR" dirty="0" smtClean="0"/>
              <a:t>شهداد</a:t>
            </a:r>
          </a:p>
          <a:p>
            <a:pPr algn="ctr"/>
            <a:r>
              <a:rPr lang="fa-IR" dirty="0" smtClean="0"/>
              <a:t>بافت</a:t>
            </a:r>
          </a:p>
        </p:txBody>
      </p:sp>
      <p:sp>
        <p:nvSpPr>
          <p:cNvPr id="20" name="Multiply 19"/>
          <p:cNvSpPr/>
          <p:nvPr/>
        </p:nvSpPr>
        <p:spPr>
          <a:xfrm>
            <a:off x="11265032" y="883259"/>
            <a:ext cx="425385" cy="4572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01017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0983" y="217715"/>
            <a:ext cx="6055476" cy="644434"/>
          </a:xfrm>
        </p:spPr>
        <p:txBody>
          <a:bodyPr>
            <a:normAutofit/>
          </a:bodyPr>
          <a:lstStyle/>
          <a:p>
            <a:r>
              <a:rPr lang="fa-IR" sz="2400" dirty="0" smtClean="0">
                <a:solidFill>
                  <a:schemeClr val="accent2">
                    <a:lumMod val="40000"/>
                    <a:lumOff val="60000"/>
                  </a:schemeClr>
                </a:solidFill>
              </a:rPr>
              <a:t>وضعیت ایران در تولید محصول مرکبات:</a:t>
            </a:r>
            <a:endParaRPr lang="en-US" sz="2400" dirty="0">
              <a:solidFill>
                <a:schemeClr val="accent2">
                  <a:lumMod val="40000"/>
                  <a:lumOff val="60000"/>
                </a:schemeClr>
              </a:solidFill>
            </a:endParaRPr>
          </a:p>
        </p:txBody>
      </p:sp>
      <p:sp>
        <p:nvSpPr>
          <p:cNvPr id="7" name="Text Placeholder 6"/>
          <p:cNvSpPr>
            <a:spLocks noGrp="1"/>
          </p:cNvSpPr>
          <p:nvPr>
            <p:ph type="body" sz="quarter" idx="13"/>
          </p:nvPr>
        </p:nvSpPr>
        <p:spPr>
          <a:xfrm>
            <a:off x="1384661" y="3940629"/>
            <a:ext cx="9919035" cy="1762093"/>
          </a:xfrm>
        </p:spPr>
        <p:txBody>
          <a:bodyPr/>
          <a:lstStyle/>
          <a:p>
            <a:pPr algn="r"/>
            <a:r>
              <a:rPr lang="fa-IR" sz="2000" dirty="0"/>
              <a:t>کشت اقتصادي مرکبات در ایران از حدود</a:t>
            </a:r>
            <a:r>
              <a:rPr lang="fa-IR" sz="2000" dirty="0">
                <a:solidFill>
                  <a:srgbClr val="FFFF00"/>
                </a:solidFill>
              </a:rPr>
              <a:t>300</a:t>
            </a:r>
            <a:r>
              <a:rPr lang="fa-IR" sz="2000" dirty="0"/>
              <a:t> سال پیش در شمال کشور آغاز شده و به جنوب کشور رفته است و با ورود اولین </a:t>
            </a:r>
            <a:r>
              <a:rPr lang="fa-IR" sz="2000" dirty="0" smtClean="0"/>
              <a:t>واریته هاي اصلاح </a:t>
            </a:r>
            <a:r>
              <a:rPr lang="fa-IR" sz="2000" dirty="0"/>
              <a:t>شده در سال </a:t>
            </a:r>
            <a:r>
              <a:rPr lang="fa-IR" sz="2000" dirty="0">
                <a:solidFill>
                  <a:srgbClr val="FFFF00"/>
                </a:solidFill>
              </a:rPr>
              <a:t>1309</a:t>
            </a:r>
            <a:r>
              <a:rPr lang="fa-IR" sz="2000" dirty="0"/>
              <a:t> از كشورهاي </a:t>
            </a:r>
            <a:r>
              <a:rPr lang="fa-IR" sz="2000" dirty="0">
                <a:solidFill>
                  <a:srgbClr val="FFFF00"/>
                </a:solidFill>
              </a:rPr>
              <a:t>تركیه، لبنان و ایتالیا </a:t>
            </a:r>
            <a:r>
              <a:rPr lang="fa-IR" sz="2000" dirty="0"/>
              <a:t>تكثیر وازدیاد مركبات به صورت پیوندي مرسوم وادامه یافته است. </a:t>
            </a:r>
          </a:p>
          <a:p>
            <a:pPr algn="r"/>
            <a:r>
              <a:rPr lang="fa-IR" sz="2000" dirty="0"/>
              <a:t>سطح زیركشت مرکبات كشور در سال </a:t>
            </a:r>
            <a:r>
              <a:rPr lang="fa-IR" sz="2000" dirty="0">
                <a:solidFill>
                  <a:srgbClr val="FFFF00"/>
                </a:solidFill>
              </a:rPr>
              <a:t>1396</a:t>
            </a:r>
            <a:r>
              <a:rPr lang="fa-IR" sz="2000" dirty="0"/>
              <a:t> بالغ بر </a:t>
            </a:r>
            <a:r>
              <a:rPr lang="fa-IR" sz="2000" dirty="0">
                <a:solidFill>
                  <a:srgbClr val="FFFF00"/>
                </a:solidFill>
              </a:rPr>
              <a:t>298 هزار هكتار </a:t>
            </a:r>
            <a:r>
              <a:rPr lang="fa-IR" sz="2000" dirty="0"/>
              <a:t>بوده است. </a:t>
            </a:r>
            <a:r>
              <a:rPr lang="fa-IR" sz="2000" dirty="0">
                <a:solidFill>
                  <a:srgbClr val="FFFF00"/>
                </a:solidFill>
              </a:rPr>
              <a:t>استان مازندران </a:t>
            </a:r>
            <a:r>
              <a:rPr lang="fa-IR" sz="2000" dirty="0"/>
              <a:t>با </a:t>
            </a:r>
            <a:r>
              <a:rPr lang="fa-IR" sz="2000" dirty="0">
                <a:solidFill>
                  <a:srgbClr val="FFFF00"/>
                </a:solidFill>
              </a:rPr>
              <a:t>حدود36 درصد </a:t>
            </a:r>
            <a:r>
              <a:rPr lang="fa-IR" sz="2000" dirty="0"/>
              <a:t>سطح زیركشت مركبات بیشترین سطح را دارا بوده و </a:t>
            </a:r>
            <a:r>
              <a:rPr lang="fa-IR" sz="2000" dirty="0">
                <a:solidFill>
                  <a:srgbClr val="FFFF00"/>
                </a:solidFill>
              </a:rPr>
              <a:t>استانهاي فارس، جنوب كرمان ،هرمزگان </a:t>
            </a:r>
            <a:r>
              <a:rPr lang="fa-IR" sz="2000" dirty="0" smtClean="0">
                <a:solidFill>
                  <a:srgbClr val="FFFF00"/>
                </a:solidFill>
              </a:rPr>
              <a:t>،گیلان و </a:t>
            </a:r>
            <a:r>
              <a:rPr lang="fa-IR" sz="2000" dirty="0" smtClean="0"/>
              <a:t>به </a:t>
            </a:r>
            <a:r>
              <a:rPr lang="fa-IR" sz="2000" dirty="0"/>
              <a:t>ترتیب مقام هاي دوم تا ششم را به خود اختصاص داده اند و شش استان مذكور در مجموع </a:t>
            </a:r>
            <a:r>
              <a:rPr lang="fa-IR" sz="2000" dirty="0">
                <a:solidFill>
                  <a:srgbClr val="FFFF00"/>
                </a:solidFill>
              </a:rPr>
              <a:t>90 درصد </a:t>
            </a:r>
            <a:r>
              <a:rPr lang="fa-IR" sz="2000" dirty="0"/>
              <a:t>از </a:t>
            </a:r>
            <a:r>
              <a:rPr lang="fa-IR" sz="2000" dirty="0">
                <a:solidFill>
                  <a:srgbClr val="FFFF00"/>
                </a:solidFill>
              </a:rPr>
              <a:t>سطح زیركشت </a:t>
            </a:r>
            <a:r>
              <a:rPr lang="fa-IR" sz="2000" dirty="0"/>
              <a:t>مركبات كشور را دارا هستند. </a:t>
            </a:r>
          </a:p>
          <a:p>
            <a:pPr algn="r"/>
            <a:r>
              <a:rPr lang="fa-IR" sz="2000" dirty="0">
                <a:effectLst/>
              </a:rPr>
              <a:t> مجموع تولید مرکبات کشور را بیش از </a:t>
            </a:r>
            <a:r>
              <a:rPr lang="fa-IR" sz="2000" dirty="0">
                <a:solidFill>
                  <a:srgbClr val="FFFF00"/>
                </a:solidFill>
                <a:effectLst/>
              </a:rPr>
              <a:t>۴.۵ میلیون تن </a:t>
            </a:r>
            <a:r>
              <a:rPr lang="fa-IR" sz="2000" dirty="0" smtClean="0">
                <a:effectLst/>
              </a:rPr>
              <a:t>در سال </a:t>
            </a:r>
            <a:r>
              <a:rPr lang="fa-IR" sz="2000" dirty="0" smtClean="0">
                <a:solidFill>
                  <a:srgbClr val="FFFF00"/>
                </a:solidFill>
                <a:effectLst/>
              </a:rPr>
              <a:t>1398</a:t>
            </a:r>
            <a:r>
              <a:rPr lang="fa-IR" sz="2000" dirty="0" smtClean="0">
                <a:effectLst/>
              </a:rPr>
              <a:t>است عمده </a:t>
            </a:r>
            <a:r>
              <a:rPr lang="fa-IR" sz="2000" dirty="0">
                <a:effectLst/>
              </a:rPr>
              <a:t>تولید نارنگی و پرتقال مربوط به استان‌های شمالی و لیموترش و لیموشیرین استان‌های جنوبی است</a:t>
            </a:r>
            <a:r>
              <a:rPr lang="fa-IR" sz="2000" dirty="0" smtClean="0">
                <a:effectLst/>
              </a:rPr>
              <a:t>.</a:t>
            </a:r>
            <a:endParaRPr lang="fa-IR" sz="2000" dirty="0">
              <a:effectLst/>
            </a:endParaRPr>
          </a:p>
          <a:p>
            <a:pPr algn="r"/>
            <a:r>
              <a:rPr lang="fa-IR" sz="2000" dirty="0"/>
              <a:t>بیشترین میزان تولید مركبات با </a:t>
            </a:r>
            <a:r>
              <a:rPr lang="fa-IR" sz="2000" dirty="0">
                <a:solidFill>
                  <a:srgbClr val="FFFF00"/>
                </a:solidFill>
              </a:rPr>
              <a:t>44 درصد </a:t>
            </a:r>
            <a:r>
              <a:rPr lang="fa-IR" sz="2000" dirty="0"/>
              <a:t>مربوط به استان</a:t>
            </a:r>
            <a:r>
              <a:rPr lang="fa-IR" sz="2000" dirty="0">
                <a:solidFill>
                  <a:srgbClr val="FFFF00"/>
                </a:solidFill>
              </a:rPr>
              <a:t> مازندران </a:t>
            </a:r>
            <a:r>
              <a:rPr lang="fa-IR" sz="2000" dirty="0"/>
              <a:t>است . </a:t>
            </a:r>
            <a:r>
              <a:rPr lang="fa-IR" sz="2000" dirty="0">
                <a:solidFill>
                  <a:srgbClr val="FFFF00"/>
                </a:solidFill>
              </a:rPr>
              <a:t>استانهاي فارس ، جنوب كرمان، </a:t>
            </a:r>
            <a:r>
              <a:rPr lang="fa-IR" sz="2000" dirty="0" smtClean="0">
                <a:solidFill>
                  <a:srgbClr val="FFFF00"/>
                </a:solidFill>
              </a:rPr>
              <a:t>هرمزگان،گیلان </a:t>
            </a:r>
            <a:r>
              <a:rPr lang="fa-IR" sz="2000" dirty="0">
                <a:solidFill>
                  <a:srgbClr val="FFFF00"/>
                </a:solidFill>
              </a:rPr>
              <a:t>و كرمان </a:t>
            </a:r>
            <a:r>
              <a:rPr lang="fa-IR" sz="2000" dirty="0"/>
              <a:t>به ترتیب مقام هاي دوم تا ششم را بخود اختصاص داده اند. شش استان مذكور </a:t>
            </a:r>
            <a:r>
              <a:rPr lang="fa-IR" sz="2000" dirty="0">
                <a:solidFill>
                  <a:srgbClr val="FFFF00"/>
                </a:solidFill>
              </a:rPr>
              <a:t>حدود94 درصد تولید مركبات كش</a:t>
            </a:r>
            <a:r>
              <a:rPr lang="fa-IR" sz="2000" dirty="0"/>
              <a:t>ور را دارا مي </a:t>
            </a:r>
            <a:r>
              <a:rPr lang="fa-IR" sz="2000" dirty="0" smtClean="0"/>
              <a:t>باشند</a:t>
            </a:r>
            <a:endParaRPr lang="en-US" sz="2000" dirty="0"/>
          </a:p>
          <a:p>
            <a:pPr algn="r"/>
            <a:r>
              <a:rPr lang="fa-IR" sz="2000" dirty="0" smtClean="0"/>
              <a:t>بعد از کشورهای برزیل چین امریکا هند مکزیک و اسپانیا دارای </a:t>
            </a:r>
            <a:r>
              <a:rPr lang="fa-IR" sz="2000" dirty="0" smtClean="0">
                <a:solidFill>
                  <a:srgbClr val="FFFF00"/>
                </a:solidFill>
              </a:rPr>
              <a:t>رتبه هفتم </a:t>
            </a:r>
            <a:r>
              <a:rPr lang="fa-IR" sz="2000" dirty="0" smtClean="0"/>
              <a:t>از لحاط تولید و </a:t>
            </a:r>
            <a:r>
              <a:rPr lang="fa-IR" sz="2000" dirty="0" smtClean="0">
                <a:solidFill>
                  <a:srgbClr val="FFFF00"/>
                </a:solidFill>
              </a:rPr>
              <a:t>رتبه هشتم </a:t>
            </a:r>
            <a:r>
              <a:rPr lang="fa-IR" sz="2000" dirty="0" smtClean="0"/>
              <a:t>از لحاظ سطح زیر کشت را به خود اختصاص داه است</a:t>
            </a:r>
            <a:endParaRPr lang="en-US" sz="2000" dirty="0"/>
          </a:p>
        </p:txBody>
      </p:sp>
      <p:sp>
        <p:nvSpPr>
          <p:cNvPr id="9" name="Left Arrow 8"/>
          <p:cNvSpPr/>
          <p:nvPr/>
        </p:nvSpPr>
        <p:spPr>
          <a:xfrm>
            <a:off x="11303698" y="992777"/>
            <a:ext cx="300445" cy="209006"/>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eft Arrow 9"/>
          <p:cNvSpPr/>
          <p:nvPr/>
        </p:nvSpPr>
        <p:spPr>
          <a:xfrm>
            <a:off x="11303694" y="4082926"/>
            <a:ext cx="300445" cy="209006"/>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Left Arrow 10"/>
          <p:cNvSpPr/>
          <p:nvPr/>
        </p:nvSpPr>
        <p:spPr>
          <a:xfrm>
            <a:off x="11303695" y="3321095"/>
            <a:ext cx="300445" cy="209006"/>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Left Arrow 11"/>
          <p:cNvSpPr/>
          <p:nvPr/>
        </p:nvSpPr>
        <p:spPr>
          <a:xfrm>
            <a:off x="11303695" y="2021953"/>
            <a:ext cx="300445" cy="209006"/>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 Arrow 7"/>
          <p:cNvSpPr/>
          <p:nvPr/>
        </p:nvSpPr>
        <p:spPr>
          <a:xfrm>
            <a:off x="11303693" y="5135268"/>
            <a:ext cx="300445" cy="209006"/>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73824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8479" y="2577736"/>
            <a:ext cx="10353762" cy="1325563"/>
          </a:xfrm>
        </p:spPr>
        <p:txBody>
          <a:bodyPr>
            <a:noAutofit/>
          </a:bodyPr>
          <a:lstStyle/>
          <a:p>
            <a:pPr algn="r"/>
            <a:r>
              <a:rPr lang="fa-IR" sz="2000" dirty="0"/>
              <a:t>در حال حاضر تولید مرکبات در </a:t>
            </a:r>
            <a:r>
              <a:rPr lang="fa-IR" sz="2000" dirty="0">
                <a:solidFill>
                  <a:srgbClr val="FFFF00"/>
                </a:solidFill>
              </a:rPr>
              <a:t>140 کشور دنیا </a:t>
            </a:r>
            <a:r>
              <a:rPr lang="fa-IR" sz="2000" dirty="0"/>
              <a:t>با تولیدی معادل </a:t>
            </a:r>
            <a:r>
              <a:rPr lang="fa-IR" sz="2000" dirty="0">
                <a:solidFill>
                  <a:srgbClr val="FFFF00"/>
                </a:solidFill>
              </a:rPr>
              <a:t>140 میلیون تن </a:t>
            </a:r>
            <a:r>
              <a:rPr lang="fa-IR" sz="2000" dirty="0"/>
              <a:t>انجام می گیرد. با وجود آنکه به لحاظ حجم تولید جهانی ، مرکبات بعد از موز ، سیب و انگور ، </a:t>
            </a:r>
            <a:r>
              <a:rPr lang="fa-IR" sz="2000" dirty="0">
                <a:solidFill>
                  <a:srgbClr val="FFFF00"/>
                </a:solidFill>
              </a:rPr>
              <a:t>رتبه چهارم تولید </a:t>
            </a:r>
            <a:r>
              <a:rPr lang="fa-IR" sz="2000" dirty="0"/>
              <a:t>را دارا است. به دلیل افزایش تقاضا برای آب پرتقال در دهه های اخیر در سطح دنیا و به خصوص در کشورهای توسعه یافته ، میوه مرکبات از دیدگاه تجارت جهانی ، ارزشمندترین محصول باغی محسوب می گردد. همچنین جهت کاهش هزینه حمل و نقل ، حدود نیمی از میوه های پرتقال تولیدی در سطح دنیا ، به آبمیوه و سپس به </a:t>
            </a:r>
            <a:r>
              <a:rPr lang="fa-IR" sz="2000" dirty="0">
                <a:solidFill>
                  <a:srgbClr val="FFFF00"/>
                </a:solidFill>
              </a:rPr>
              <a:t>کنسانتره </a:t>
            </a:r>
            <a:r>
              <a:rPr lang="fa-IR" sz="2000" dirty="0"/>
              <a:t>تبدیل و به صورت منجمد به کشورهای مقصد حمل می گردند</a:t>
            </a:r>
            <a:r>
              <a:rPr lang="fa-IR" sz="2000" dirty="0" smtClean="0"/>
              <a:t>.</a:t>
            </a:r>
            <a:br>
              <a:rPr lang="fa-IR" sz="2000" dirty="0" smtClean="0"/>
            </a:br>
            <a:r>
              <a:rPr lang="fa-IR" sz="2000" dirty="0" smtClean="0"/>
              <a:t/>
            </a:r>
            <a:br>
              <a:rPr lang="fa-IR" sz="2000" dirty="0" smtClean="0"/>
            </a:br>
            <a:r>
              <a:rPr lang="fa-IR" sz="2000" dirty="0"/>
              <a:t/>
            </a:r>
            <a:br>
              <a:rPr lang="fa-IR" sz="2000" dirty="0"/>
            </a:br>
            <a:r>
              <a:rPr lang="fa-IR" sz="2000" dirty="0" smtClean="0"/>
              <a:t>حجم تجارت جهانی مرکبات در دنیا بیش از </a:t>
            </a:r>
            <a:r>
              <a:rPr lang="fa-IR" sz="2000" dirty="0" smtClean="0">
                <a:solidFill>
                  <a:srgbClr val="FFFF00"/>
                </a:solidFill>
              </a:rPr>
              <a:t>15 میلیارد دلار </a:t>
            </a:r>
            <a:r>
              <a:rPr lang="fa-IR" sz="2000" dirty="0" smtClean="0"/>
              <a:t>است که </a:t>
            </a:r>
            <a:r>
              <a:rPr lang="fa-IR" sz="2000" dirty="0" smtClean="0">
                <a:solidFill>
                  <a:srgbClr val="FFFF00"/>
                </a:solidFill>
              </a:rPr>
              <a:t>اسپانیا با تولید 6 میلیون و 176 هزار تن </a:t>
            </a:r>
            <a:r>
              <a:rPr lang="fa-IR" sz="2000" dirty="0" smtClean="0"/>
              <a:t>مرکبات جهان 5.5 درصد تولید و </a:t>
            </a:r>
            <a:r>
              <a:rPr lang="fa-IR" sz="2000" dirty="0" smtClean="0">
                <a:solidFill>
                  <a:srgbClr val="FFFF00"/>
                </a:solidFill>
              </a:rPr>
              <a:t>27 درصد </a:t>
            </a:r>
            <a:r>
              <a:rPr lang="fa-IR" sz="2000" dirty="0" smtClean="0"/>
              <a:t>صادرات جهانی را به خود اختصاص داده است.</a:t>
            </a:r>
            <a:br>
              <a:rPr lang="fa-IR" sz="2000" dirty="0" smtClean="0"/>
            </a:br>
            <a:r>
              <a:rPr lang="fa-IR" sz="2000" dirty="0"/>
              <a:t/>
            </a:r>
            <a:br>
              <a:rPr lang="fa-IR" sz="2000" dirty="0"/>
            </a:br>
            <a:r>
              <a:rPr lang="fa-IR" sz="2000" dirty="0"/>
              <a:t/>
            </a:r>
            <a:br>
              <a:rPr lang="fa-IR" sz="2000" dirty="0"/>
            </a:br>
            <a:r>
              <a:rPr lang="fa-IR" sz="2000" dirty="0" smtClean="0"/>
              <a:t>پرتقال</a:t>
            </a:r>
            <a:r>
              <a:rPr lang="fa-IR" sz="2000" dirty="0"/>
              <a:t>: </a:t>
            </a:r>
            <a:r>
              <a:rPr lang="fa-IR" sz="2000" dirty="0">
                <a:solidFill>
                  <a:srgbClr val="FF0000"/>
                </a:solidFill>
              </a:rPr>
              <a:t>اسپانیا</a:t>
            </a:r>
            <a:r>
              <a:rPr lang="fa-IR" sz="2000" dirty="0"/>
              <a:t>، آفریقايجنوبي، امریکا، مصر، آرژانتین، مراكش، هلند، تركیه، استرالیا، </a:t>
            </a:r>
            <a:r>
              <a:rPr lang="fa-IR" sz="2000" dirty="0" smtClean="0"/>
              <a:t>ایتالیا</a:t>
            </a:r>
            <a:br>
              <a:rPr lang="fa-IR" sz="2000" dirty="0" smtClean="0"/>
            </a:br>
            <a:r>
              <a:rPr lang="fa-IR" sz="2000" dirty="0" smtClean="0"/>
              <a:t> </a:t>
            </a:r>
            <a:br>
              <a:rPr lang="fa-IR" sz="2000" dirty="0" smtClean="0"/>
            </a:br>
            <a:r>
              <a:rPr lang="fa-IR" sz="2000" dirty="0" smtClean="0"/>
              <a:t>نارنگي</a:t>
            </a:r>
            <a:r>
              <a:rPr lang="fa-IR" sz="2000" dirty="0"/>
              <a:t>: </a:t>
            </a:r>
            <a:r>
              <a:rPr lang="fa-IR" sz="2000" dirty="0">
                <a:solidFill>
                  <a:srgbClr val="FF0000"/>
                </a:solidFill>
              </a:rPr>
              <a:t>اسپانیا</a:t>
            </a:r>
            <a:r>
              <a:rPr lang="fa-IR" sz="2000" dirty="0"/>
              <a:t>، چین، آفریقاي جنوبي، هند، پاكستان، امریکا ، </a:t>
            </a:r>
            <a:r>
              <a:rPr lang="fa-IR" sz="2000" dirty="0" smtClean="0"/>
              <a:t>مكزیك</a:t>
            </a:r>
            <a:br>
              <a:rPr lang="fa-IR" sz="2000" dirty="0" smtClean="0"/>
            </a:br>
            <a:r>
              <a:rPr lang="fa-IR" sz="2000" dirty="0" smtClean="0"/>
              <a:t/>
            </a:r>
            <a:br>
              <a:rPr lang="fa-IR" sz="2000" dirty="0" smtClean="0"/>
            </a:br>
            <a:r>
              <a:rPr lang="fa-IR" sz="2000" dirty="0" smtClean="0"/>
              <a:t>لیموو </a:t>
            </a:r>
            <a:r>
              <a:rPr lang="fa-IR" sz="2000" dirty="0"/>
              <a:t>لمون: </a:t>
            </a:r>
            <a:r>
              <a:rPr lang="fa-IR" sz="2000" dirty="0">
                <a:solidFill>
                  <a:srgbClr val="FF0000"/>
                </a:solidFill>
              </a:rPr>
              <a:t>اسپانیا</a:t>
            </a:r>
            <a:r>
              <a:rPr lang="fa-IR" sz="2000" dirty="0"/>
              <a:t>، آرژانتین، مكزیك، تركیه، امریکا ، آفریقاي جنوبي، هلند، برزیل، ایتالیا، </a:t>
            </a:r>
            <a:r>
              <a:rPr lang="fa-IR" sz="2000" dirty="0" smtClean="0"/>
              <a:t>یونان</a:t>
            </a:r>
            <a:br>
              <a:rPr lang="fa-IR" sz="2000" dirty="0" smtClean="0"/>
            </a:br>
            <a:r>
              <a:rPr lang="fa-IR" sz="2000" dirty="0" smtClean="0"/>
              <a:t/>
            </a:r>
            <a:br>
              <a:rPr lang="fa-IR" sz="2000" dirty="0" smtClean="0"/>
            </a:br>
            <a:r>
              <a:rPr lang="fa-IR" sz="2000" dirty="0" smtClean="0"/>
              <a:t>گریپ </a:t>
            </a:r>
            <a:r>
              <a:rPr lang="fa-IR" sz="2000" dirty="0"/>
              <a:t>فروت:</a:t>
            </a:r>
            <a:r>
              <a:rPr lang="fa-IR" sz="2000" dirty="0">
                <a:solidFill>
                  <a:srgbClr val="FF0000"/>
                </a:solidFill>
              </a:rPr>
              <a:t> آمریكا</a:t>
            </a:r>
            <a:r>
              <a:rPr lang="fa-IR" sz="2000" dirty="0"/>
              <a:t>، آفریقايجنوبي، تركیه، هلند، اسپانیا، آرژانتین، قبرس، باهاما </a:t>
            </a:r>
            <a:endParaRPr lang="en-US" sz="2000" dirty="0"/>
          </a:p>
        </p:txBody>
      </p:sp>
      <p:sp>
        <p:nvSpPr>
          <p:cNvPr id="12" name="Left Arrow 11"/>
          <p:cNvSpPr/>
          <p:nvPr/>
        </p:nvSpPr>
        <p:spPr>
          <a:xfrm>
            <a:off x="11202241" y="783772"/>
            <a:ext cx="554329" cy="235131"/>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Left Arrow 12"/>
          <p:cNvSpPr/>
          <p:nvPr/>
        </p:nvSpPr>
        <p:spPr>
          <a:xfrm>
            <a:off x="11202241" y="2734491"/>
            <a:ext cx="554329" cy="235131"/>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Brace 15"/>
          <p:cNvSpPr/>
          <p:nvPr/>
        </p:nvSpPr>
        <p:spPr>
          <a:xfrm>
            <a:off x="11261022" y="3777026"/>
            <a:ext cx="436765" cy="2049008"/>
          </a:xfrm>
          <a:prstGeom prst="righ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8257723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645039" y="557347"/>
            <a:ext cx="10793061" cy="552995"/>
          </a:xfrm>
        </p:spPr>
        <p:txBody>
          <a:bodyPr>
            <a:noAutofit/>
          </a:bodyPr>
          <a:lstStyle/>
          <a:p>
            <a:pPr algn="r"/>
            <a:r>
              <a:rPr lang="fa-IR" sz="2000" dirty="0" smtClean="0">
                <a:solidFill>
                  <a:schemeClr val="accent3">
                    <a:lumMod val="40000"/>
                    <a:lumOff val="60000"/>
                  </a:schemeClr>
                </a:solidFill>
              </a:rPr>
              <a:t>تجارت جهانی و صادرات میوه مرکبات</a:t>
            </a:r>
            <a:br>
              <a:rPr lang="fa-IR" sz="2000" dirty="0" smtClean="0">
                <a:solidFill>
                  <a:schemeClr val="accent3">
                    <a:lumMod val="40000"/>
                    <a:lumOff val="60000"/>
                  </a:schemeClr>
                </a:solidFill>
              </a:rPr>
            </a:br>
            <a:r>
              <a:rPr lang="fa-IR" sz="2000" dirty="0">
                <a:solidFill>
                  <a:schemeClr val="accent3">
                    <a:lumMod val="40000"/>
                    <a:lumOff val="60000"/>
                  </a:schemeClr>
                </a:solidFill>
              </a:rPr>
              <a:t/>
            </a:r>
            <a:br>
              <a:rPr lang="fa-IR" sz="2000" dirty="0">
                <a:solidFill>
                  <a:schemeClr val="accent3">
                    <a:lumMod val="40000"/>
                    <a:lumOff val="60000"/>
                  </a:schemeClr>
                </a:solidFill>
              </a:rPr>
            </a:br>
            <a:r>
              <a:rPr lang="fa-IR" sz="2000" b="0" dirty="0">
                <a:effectLst/>
              </a:rPr>
              <a:t>نمودار میله ای زیر، نشان دهنده ی رتبه و حجم صادرات کشور های جهان است.</a:t>
            </a:r>
            <a:endParaRPr lang="en-US" sz="2000" dirty="0">
              <a:solidFill>
                <a:schemeClr val="accent3">
                  <a:lumMod val="40000"/>
                  <a:lumOff val="60000"/>
                </a:schemeClr>
              </a:solidFill>
            </a:endParaRPr>
          </a:p>
        </p:txBody>
      </p:sp>
      <p:pic>
        <p:nvPicPr>
          <p:cNvPr id="21" name="Picture Placeholder 20"/>
          <p:cNvPicPr>
            <a:picLocks noGrp="1" noChangeAspect="1"/>
          </p:cNvPicPr>
          <p:nvPr>
            <p:ph type="pic" idx="15"/>
          </p:nvPr>
        </p:nvPicPr>
        <p:blipFill>
          <a:blip r:embed="rId2">
            <a:extLst>
              <a:ext uri="{28A0092B-C50C-407E-A947-70E740481C1C}">
                <a14:useLocalDpi xmlns:a14="http://schemas.microsoft.com/office/drawing/2010/main" val="0"/>
              </a:ext>
            </a:extLst>
          </a:blip>
          <a:srcRect t="6803" b="6803"/>
          <a:stretch>
            <a:fillRect/>
          </a:stretch>
        </p:blipFill>
        <p:spPr>
          <a:xfrm>
            <a:off x="1658982" y="1645920"/>
            <a:ext cx="8765177" cy="4389121"/>
          </a:xfrm>
        </p:spPr>
      </p:pic>
      <p:cxnSp>
        <p:nvCxnSpPr>
          <p:cNvPr id="33" name="Straight Arrow Connector 32"/>
          <p:cNvCxnSpPr/>
          <p:nvPr/>
        </p:nvCxnSpPr>
        <p:spPr>
          <a:xfrm flipH="1" flipV="1">
            <a:off x="3056709" y="1423851"/>
            <a:ext cx="274320" cy="87521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5" name="Straight Arrow Connector 34"/>
          <p:cNvCxnSpPr/>
          <p:nvPr/>
        </p:nvCxnSpPr>
        <p:spPr>
          <a:xfrm flipV="1">
            <a:off x="3618411" y="3043646"/>
            <a:ext cx="130629" cy="92746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7" name="Straight Arrow Connector 36"/>
          <p:cNvCxnSpPr/>
          <p:nvPr/>
        </p:nvCxnSpPr>
        <p:spPr>
          <a:xfrm flipV="1">
            <a:off x="3958046" y="3213463"/>
            <a:ext cx="378823" cy="97971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9" name="Straight Arrow Connector 38"/>
          <p:cNvCxnSpPr/>
          <p:nvPr/>
        </p:nvCxnSpPr>
        <p:spPr>
          <a:xfrm flipV="1">
            <a:off x="4349931" y="3507377"/>
            <a:ext cx="535578" cy="8294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4" name="Oval 43"/>
          <p:cNvSpPr/>
          <p:nvPr/>
        </p:nvSpPr>
        <p:spPr>
          <a:xfrm>
            <a:off x="2599509" y="787035"/>
            <a:ext cx="731520" cy="64661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a-IR" sz="1200" b="1" dirty="0" smtClean="0"/>
              <a:t>اسپانیا</a:t>
            </a:r>
            <a:endParaRPr lang="en-US" sz="1200" b="1" dirty="0"/>
          </a:p>
        </p:txBody>
      </p:sp>
      <p:sp>
        <p:nvSpPr>
          <p:cNvPr id="45" name="Oval 44"/>
          <p:cNvSpPr/>
          <p:nvPr/>
        </p:nvSpPr>
        <p:spPr>
          <a:xfrm>
            <a:off x="3415937" y="2397033"/>
            <a:ext cx="731520" cy="64661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a-IR" sz="1050" b="1" dirty="0" smtClean="0"/>
              <a:t>افریقای جنوبی</a:t>
            </a:r>
            <a:endParaRPr lang="en-US" sz="1050" b="1" dirty="0"/>
          </a:p>
        </p:txBody>
      </p:sp>
      <p:sp>
        <p:nvSpPr>
          <p:cNvPr id="46" name="Oval 45"/>
          <p:cNvSpPr/>
          <p:nvPr/>
        </p:nvSpPr>
        <p:spPr>
          <a:xfrm>
            <a:off x="4153989" y="2609305"/>
            <a:ext cx="731520" cy="64661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a-IR" sz="1400" b="1" dirty="0" smtClean="0"/>
              <a:t>چین</a:t>
            </a:r>
            <a:endParaRPr lang="en-US" sz="1400" b="1" dirty="0"/>
          </a:p>
        </p:txBody>
      </p:sp>
      <p:sp>
        <p:nvSpPr>
          <p:cNvPr id="47" name="Oval 46"/>
          <p:cNvSpPr/>
          <p:nvPr/>
        </p:nvSpPr>
        <p:spPr>
          <a:xfrm>
            <a:off x="4885509" y="2932611"/>
            <a:ext cx="731520" cy="64661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a-IR" sz="1200" b="1" dirty="0" smtClean="0"/>
              <a:t>ایالت امریکا</a:t>
            </a:r>
            <a:endParaRPr lang="en-US" sz="1200" b="1" dirty="0"/>
          </a:p>
        </p:txBody>
      </p:sp>
      <p:cxnSp>
        <p:nvCxnSpPr>
          <p:cNvPr id="51" name="Straight Arrow Connector 50"/>
          <p:cNvCxnSpPr/>
          <p:nvPr/>
        </p:nvCxnSpPr>
        <p:spPr>
          <a:xfrm flipV="1">
            <a:off x="4767943" y="3703320"/>
            <a:ext cx="1123406" cy="72499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5" name="Oval 54"/>
          <p:cNvSpPr/>
          <p:nvPr/>
        </p:nvSpPr>
        <p:spPr>
          <a:xfrm>
            <a:off x="5799909" y="3167742"/>
            <a:ext cx="731520" cy="64661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a-IR" sz="1400" b="1" dirty="0" smtClean="0"/>
              <a:t>ترکیه</a:t>
            </a:r>
            <a:endParaRPr lang="en-US" sz="1400" b="1" dirty="0"/>
          </a:p>
        </p:txBody>
      </p:sp>
    </p:spTree>
    <p:extLst>
      <p:ext uri="{BB962C8B-B14F-4D97-AF65-F5344CB8AC3E}">
        <p14:creationId xmlns:p14="http://schemas.microsoft.com/office/powerpoint/2010/main" val="15631062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ctrTitle"/>
          </p:nvPr>
        </p:nvSpPr>
        <p:spPr>
          <a:xfrm>
            <a:off x="1477704" y="2220686"/>
            <a:ext cx="9001462" cy="2387600"/>
          </a:xfrm>
        </p:spPr>
        <p:txBody>
          <a:bodyPr>
            <a:normAutofit/>
          </a:bodyPr>
          <a:lstStyle/>
          <a:p>
            <a:r>
              <a:rPr lang="fa-IR" sz="2400" dirty="0"/>
              <a:t>مقصد عمده محصول صادراتي تولیدكنندگان مدیترانهاي، </a:t>
            </a:r>
            <a:r>
              <a:rPr lang="fa-IR" sz="2400" dirty="0">
                <a:solidFill>
                  <a:srgbClr val="FF0000"/>
                </a:solidFill>
              </a:rPr>
              <a:t>كشورهاي اتحادیه اروپا </a:t>
            </a:r>
            <a:r>
              <a:rPr lang="fa-IR" sz="2400" dirty="0"/>
              <a:t>است و مقصد اصلي صادرات مركبات امریكا </a:t>
            </a:r>
            <a:r>
              <a:rPr lang="fa-IR" sz="2400" dirty="0">
                <a:solidFill>
                  <a:srgbClr val="FF0000"/>
                </a:solidFill>
              </a:rPr>
              <a:t>كشورهاي ژاپن، كانادا و كشورهاي آسیاي جنوب شرقي</a:t>
            </a:r>
            <a:r>
              <a:rPr lang="fa-IR" sz="2400" dirty="0"/>
              <a:t> است. </a:t>
            </a:r>
            <a:endParaRPr lang="en-US" sz="2400" dirty="0"/>
          </a:p>
        </p:txBody>
      </p:sp>
      <p:sp>
        <p:nvSpPr>
          <p:cNvPr id="14" name="Oval Callout 13"/>
          <p:cNvSpPr/>
          <p:nvPr/>
        </p:nvSpPr>
        <p:spPr>
          <a:xfrm>
            <a:off x="7733212" y="339634"/>
            <a:ext cx="3291840" cy="2272937"/>
          </a:xfrm>
          <a:prstGeom prst="wedgeEllipseCallou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a-IR" dirty="0" smtClean="0"/>
              <a:t>مقصد این صادرات عظیم کجاست؟؟؟</a:t>
            </a:r>
            <a:endParaRPr lang="en-US" dirty="0"/>
          </a:p>
        </p:txBody>
      </p:sp>
    </p:spTree>
    <p:extLst>
      <p:ext uri="{BB962C8B-B14F-4D97-AF65-F5344CB8AC3E}">
        <p14:creationId xmlns:p14="http://schemas.microsoft.com/office/powerpoint/2010/main" val="28846877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0576" y="230777"/>
            <a:ext cx="6447363" cy="291737"/>
          </a:xfrm>
        </p:spPr>
        <p:txBody>
          <a:bodyPr>
            <a:noAutofit/>
          </a:bodyPr>
          <a:lstStyle/>
          <a:p>
            <a:r>
              <a:rPr lang="fa-IR" sz="2000" dirty="0" smtClean="0">
                <a:solidFill>
                  <a:schemeClr val="accent3">
                    <a:lumMod val="40000"/>
                    <a:lumOff val="60000"/>
                  </a:schemeClr>
                </a:solidFill>
              </a:rPr>
              <a:t>صادرات در ایران و مشکلات مربوط به ان</a:t>
            </a:r>
            <a:endParaRPr lang="en-US" sz="2000" dirty="0">
              <a:solidFill>
                <a:schemeClr val="accent3">
                  <a:lumMod val="40000"/>
                  <a:lumOff val="60000"/>
                </a:schemeClr>
              </a:solidFill>
            </a:endParaRPr>
          </a:p>
        </p:txBody>
      </p:sp>
      <p:sp>
        <p:nvSpPr>
          <p:cNvPr id="8" name="Text Placeholder 7"/>
          <p:cNvSpPr>
            <a:spLocks noGrp="1"/>
          </p:cNvSpPr>
          <p:nvPr>
            <p:ph type="body" sz="half" idx="19"/>
          </p:nvPr>
        </p:nvSpPr>
        <p:spPr>
          <a:xfrm>
            <a:off x="1123406" y="4432526"/>
            <a:ext cx="10162901" cy="1019038"/>
          </a:xfrm>
        </p:spPr>
        <p:txBody>
          <a:bodyPr>
            <a:normAutofit/>
          </a:bodyPr>
          <a:lstStyle/>
          <a:p>
            <a:r>
              <a:rPr lang="fa-IR" sz="2400" dirty="0" smtClean="0"/>
              <a:t>سیاست های دولت                اموزش                وجود دلال و واسطه</a:t>
            </a:r>
            <a:endParaRPr lang="en-US" sz="2400" dirty="0"/>
          </a:p>
        </p:txBody>
      </p:sp>
      <p:sp>
        <p:nvSpPr>
          <p:cNvPr id="9" name="Text Placeholder 8"/>
          <p:cNvSpPr>
            <a:spLocks noGrp="1"/>
          </p:cNvSpPr>
          <p:nvPr>
            <p:ph type="body" sz="quarter" idx="13"/>
          </p:nvPr>
        </p:nvSpPr>
        <p:spPr>
          <a:xfrm>
            <a:off x="783772" y="813571"/>
            <a:ext cx="10231357" cy="1545635"/>
          </a:xfrm>
        </p:spPr>
        <p:txBody>
          <a:bodyPr/>
          <a:lstStyle/>
          <a:p>
            <a:pPr algn="r"/>
            <a:r>
              <a:rPr lang="fa-IR" sz="1800" dirty="0" smtClean="0"/>
              <a:t>ایران با </a:t>
            </a:r>
            <a:r>
              <a:rPr lang="fa-IR" sz="1800" dirty="0" smtClean="0">
                <a:solidFill>
                  <a:srgbClr val="FFFF00"/>
                </a:solidFill>
              </a:rPr>
              <a:t>3.5 درصد تولیدات جهانی </a:t>
            </a:r>
            <a:r>
              <a:rPr lang="fa-IR" sz="1800" dirty="0" smtClean="0"/>
              <a:t>در بهترین شرایط تنها کمتر از </a:t>
            </a:r>
            <a:r>
              <a:rPr lang="fa-IR" sz="1800" dirty="0" smtClean="0">
                <a:solidFill>
                  <a:srgbClr val="FFFF00"/>
                </a:solidFill>
              </a:rPr>
              <a:t>یک درصد </a:t>
            </a:r>
            <a:r>
              <a:rPr lang="fa-IR" sz="1800" dirty="0" smtClean="0"/>
              <a:t>از صادرات جهانی رو به خود اختصاص داده است .</a:t>
            </a:r>
          </a:p>
          <a:p>
            <a:pPr algn="r"/>
            <a:r>
              <a:rPr lang="fa-IR" sz="1800" dirty="0" smtClean="0"/>
              <a:t>ایران در بین کشور های صادر کننده</a:t>
            </a:r>
            <a:r>
              <a:rPr lang="fa-IR" sz="1800" dirty="0" smtClean="0">
                <a:solidFill>
                  <a:srgbClr val="FFFF00"/>
                </a:solidFill>
              </a:rPr>
              <a:t> رتبه ی 31 </a:t>
            </a:r>
            <a:r>
              <a:rPr lang="fa-IR" sz="1800" dirty="0" smtClean="0"/>
              <a:t>را دارا است.</a:t>
            </a:r>
          </a:p>
          <a:p>
            <a:pPr algn="r"/>
            <a:r>
              <a:rPr lang="fa-IR" sz="1800" dirty="0" smtClean="0"/>
              <a:t>ایران سالانه حدود </a:t>
            </a:r>
            <a:r>
              <a:rPr lang="fa-IR" sz="1800" dirty="0" smtClean="0">
                <a:solidFill>
                  <a:srgbClr val="FFFF00"/>
                </a:solidFill>
              </a:rPr>
              <a:t>4 میلیون تن </a:t>
            </a:r>
            <a:r>
              <a:rPr lang="fa-IR" sz="1800" dirty="0" smtClean="0"/>
              <a:t>مرکبات تولید می کند ولی فقط حدود </a:t>
            </a:r>
            <a:r>
              <a:rPr lang="fa-IR" sz="1800" dirty="0" smtClean="0">
                <a:solidFill>
                  <a:srgbClr val="FFFF00"/>
                </a:solidFill>
              </a:rPr>
              <a:t>280 تن </a:t>
            </a:r>
            <a:r>
              <a:rPr lang="fa-IR" sz="1800" dirty="0" smtClean="0"/>
              <a:t>را صادر می کند</a:t>
            </a:r>
          </a:p>
        </p:txBody>
      </p:sp>
      <p:sp>
        <p:nvSpPr>
          <p:cNvPr id="12" name="Oval Callout 11"/>
          <p:cNvSpPr/>
          <p:nvPr/>
        </p:nvSpPr>
        <p:spPr>
          <a:xfrm>
            <a:off x="9257939" y="2730137"/>
            <a:ext cx="1453604" cy="966652"/>
          </a:xfrm>
          <a:prstGeom prst="wedgeEllipseCallou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a-IR" dirty="0" smtClean="0"/>
              <a:t>چرا؟؟؟؟</a:t>
            </a:r>
            <a:endParaRPr lang="en-US" dirty="0"/>
          </a:p>
        </p:txBody>
      </p:sp>
      <p:sp>
        <p:nvSpPr>
          <p:cNvPr id="13" name="Multiply 12"/>
          <p:cNvSpPr/>
          <p:nvPr/>
        </p:nvSpPr>
        <p:spPr>
          <a:xfrm>
            <a:off x="9814017" y="4519543"/>
            <a:ext cx="341448" cy="400731"/>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Multiply 13"/>
          <p:cNvSpPr/>
          <p:nvPr/>
        </p:nvSpPr>
        <p:spPr>
          <a:xfrm>
            <a:off x="4628155" y="4541314"/>
            <a:ext cx="341448" cy="400731"/>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Multiply 14"/>
          <p:cNvSpPr/>
          <p:nvPr/>
        </p:nvSpPr>
        <p:spPr>
          <a:xfrm>
            <a:off x="6662785" y="4514983"/>
            <a:ext cx="341448" cy="400731"/>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98946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8252" y="-163944"/>
            <a:ext cx="10353762" cy="1325563"/>
          </a:xfrm>
        </p:spPr>
        <p:txBody>
          <a:bodyPr>
            <a:normAutofit/>
          </a:bodyPr>
          <a:lstStyle/>
          <a:p>
            <a:r>
              <a:rPr lang="fa-IR" sz="2400" dirty="0" smtClean="0">
                <a:solidFill>
                  <a:schemeClr val="accent3">
                    <a:lumMod val="40000"/>
                    <a:lumOff val="60000"/>
                  </a:schemeClr>
                </a:solidFill>
              </a:rPr>
              <a:t>پتانسیل صادراتی کشور ایران به کشور های دیگر</a:t>
            </a:r>
            <a:endParaRPr lang="en-US" sz="2400" dirty="0">
              <a:solidFill>
                <a:schemeClr val="accent3">
                  <a:lumMod val="40000"/>
                  <a:lumOff val="60000"/>
                </a:schemeClr>
              </a:solidFill>
            </a:endParaRPr>
          </a:p>
        </p:txBody>
      </p:sp>
      <p:pic>
        <p:nvPicPr>
          <p:cNvPr id="13" name="Picture Placeholder 12"/>
          <p:cNvPicPr>
            <a:picLocks noGrp="1" noChangeAspect="1"/>
          </p:cNvPicPr>
          <p:nvPr>
            <p:ph type="pic" idx="22"/>
          </p:nvPr>
        </p:nvPicPr>
        <p:blipFill>
          <a:blip r:embed="rId2">
            <a:extLst>
              <a:ext uri="{28A0092B-C50C-407E-A947-70E740481C1C}">
                <a14:useLocalDpi xmlns:a14="http://schemas.microsoft.com/office/drawing/2010/main" val="0"/>
              </a:ext>
            </a:extLst>
          </a:blip>
          <a:srcRect t="7407" b="7407"/>
          <a:stretch>
            <a:fillRect/>
          </a:stretch>
        </p:blipFill>
        <p:spPr>
          <a:xfrm>
            <a:off x="627019" y="1161619"/>
            <a:ext cx="7798524" cy="5003152"/>
          </a:xfrm>
        </p:spPr>
      </p:pic>
      <p:sp>
        <p:nvSpPr>
          <p:cNvPr id="10" name="Text Placeholder 9"/>
          <p:cNvSpPr>
            <a:spLocks noGrp="1"/>
          </p:cNvSpPr>
          <p:nvPr>
            <p:ph type="body" sz="half" idx="20"/>
          </p:nvPr>
        </p:nvSpPr>
        <p:spPr>
          <a:xfrm>
            <a:off x="8661276" y="1205388"/>
            <a:ext cx="3055499" cy="4959383"/>
          </a:xfrm>
        </p:spPr>
        <p:txBody>
          <a:bodyPr>
            <a:noAutofit/>
          </a:bodyPr>
          <a:lstStyle/>
          <a:p>
            <a:pPr algn="r" fontAlgn="base"/>
            <a:r>
              <a:rPr lang="fa-IR" sz="1600" dirty="0">
                <a:solidFill>
                  <a:srgbClr val="FFFF00"/>
                </a:solidFill>
                <a:effectLst/>
              </a:rPr>
              <a:t>بیشترین ظرفیت و پتانسیل صادراتی </a:t>
            </a:r>
            <a:r>
              <a:rPr lang="fa-IR" sz="1600" dirty="0">
                <a:effectLst/>
              </a:rPr>
              <a:t>برای صادرات این محصول از جمهوری اسلامی ایران را کشورهای </a:t>
            </a:r>
            <a:r>
              <a:rPr lang="fa-IR" sz="1600" b="1" dirty="0">
                <a:solidFill>
                  <a:srgbClr val="FF0000"/>
                </a:solidFill>
                <a:effectLst/>
              </a:rPr>
              <a:t>عراق، روسیه </a:t>
            </a:r>
            <a:r>
              <a:rPr lang="fa-IR" sz="1600" b="1" dirty="0">
                <a:effectLst/>
              </a:rPr>
              <a:t>و </a:t>
            </a:r>
            <a:r>
              <a:rPr lang="fa-IR" sz="1600" b="1" dirty="0" smtClean="0">
                <a:solidFill>
                  <a:srgbClr val="FF0000"/>
                </a:solidFill>
                <a:effectLst/>
              </a:rPr>
              <a:t>افغانستان</a:t>
            </a:r>
            <a:r>
              <a:rPr lang="fa-IR" sz="1600" dirty="0">
                <a:effectLst/>
              </a:rPr>
              <a:t> دارا هستند.</a:t>
            </a:r>
          </a:p>
          <a:p>
            <a:pPr algn="r" fontAlgn="base"/>
            <a:endParaRPr lang="fa-IR" sz="1600" dirty="0" smtClean="0">
              <a:effectLst/>
            </a:endParaRPr>
          </a:p>
          <a:p>
            <a:pPr algn="r" fontAlgn="base"/>
            <a:r>
              <a:rPr lang="fa-IR" sz="1600" dirty="0" smtClean="0">
                <a:effectLst/>
              </a:rPr>
              <a:t>جمهوری </a:t>
            </a:r>
            <a:r>
              <a:rPr lang="fa-IR" sz="1600" dirty="0">
                <a:effectLst/>
              </a:rPr>
              <a:t>اسلامی ایران </a:t>
            </a:r>
            <a:r>
              <a:rPr lang="fa-IR" sz="1600" dirty="0">
                <a:solidFill>
                  <a:srgbClr val="FFFF00"/>
                </a:solidFill>
                <a:effectLst/>
              </a:rPr>
              <a:t>نزدیکترین ارتباط صادراتی</a:t>
            </a:r>
            <a:r>
              <a:rPr lang="fa-IR" sz="1600" dirty="0">
                <a:effectLst/>
              </a:rPr>
              <a:t> را با </a:t>
            </a:r>
            <a:r>
              <a:rPr lang="fa-IR" sz="1600" dirty="0" smtClean="0">
                <a:solidFill>
                  <a:srgbClr val="FF0000"/>
                </a:solidFill>
                <a:effectLst/>
              </a:rPr>
              <a:t>ارمنستان</a:t>
            </a:r>
            <a:r>
              <a:rPr lang="fa-IR" sz="1600" dirty="0">
                <a:effectLst/>
              </a:rPr>
              <a:t> دارد.</a:t>
            </a:r>
          </a:p>
          <a:p>
            <a:pPr algn="r" fontAlgn="base"/>
            <a:endParaRPr lang="fa-IR" sz="1600" dirty="0" smtClean="0">
              <a:effectLst/>
            </a:endParaRPr>
          </a:p>
          <a:p>
            <a:pPr algn="r" fontAlgn="base"/>
            <a:r>
              <a:rPr lang="fa-IR" sz="1600" dirty="0" smtClean="0">
                <a:effectLst/>
              </a:rPr>
              <a:t>بازار</a:t>
            </a:r>
            <a:r>
              <a:rPr lang="fa-IR" sz="1600" dirty="0">
                <a:effectLst/>
              </a:rPr>
              <a:t> </a:t>
            </a:r>
            <a:r>
              <a:rPr lang="fa-IR" sz="1600" b="1" dirty="0">
                <a:solidFill>
                  <a:srgbClr val="FF0000"/>
                </a:solidFill>
                <a:effectLst/>
              </a:rPr>
              <a:t>روسیه</a:t>
            </a:r>
            <a:r>
              <a:rPr lang="fa-IR" sz="1600" dirty="0">
                <a:effectLst/>
              </a:rPr>
              <a:t> بیشترین </a:t>
            </a:r>
            <a:r>
              <a:rPr lang="fa-IR" sz="1600" dirty="0">
                <a:solidFill>
                  <a:srgbClr val="FFFF00"/>
                </a:solidFill>
                <a:effectLst/>
              </a:rPr>
              <a:t>ظرفیت تقاضا </a:t>
            </a:r>
            <a:r>
              <a:rPr lang="fa-IR" sz="1600" dirty="0">
                <a:effectLst/>
              </a:rPr>
              <a:t>را برای </a:t>
            </a:r>
            <a:r>
              <a:rPr lang="fa-IR" sz="1600" dirty="0" smtClean="0">
                <a:effectLst/>
              </a:rPr>
              <a:t>کالای </a:t>
            </a:r>
            <a:r>
              <a:rPr lang="fa-IR" sz="1600" dirty="0">
                <a:effectLst/>
              </a:rPr>
              <a:t>ذکر شده دارد</a:t>
            </a:r>
            <a:r>
              <a:rPr lang="fa-IR" sz="1600" dirty="0" smtClean="0">
                <a:effectLst/>
              </a:rPr>
              <a:t>.</a:t>
            </a:r>
            <a:endParaRPr lang="fa-IR" sz="1600" dirty="0">
              <a:effectLst/>
            </a:endParaRPr>
          </a:p>
          <a:p>
            <a:pPr algn="r"/>
            <a:r>
              <a:rPr lang="fa-IR" sz="1600" dirty="0"/>
              <a:t/>
            </a:r>
            <a:br>
              <a:rPr lang="fa-IR" sz="1600" dirty="0"/>
            </a:br>
            <a:endParaRPr lang="en-US" sz="1600" dirty="0"/>
          </a:p>
        </p:txBody>
      </p:sp>
      <p:cxnSp>
        <p:nvCxnSpPr>
          <p:cNvPr id="15" name="Straight Arrow Connector 14"/>
          <p:cNvCxnSpPr/>
          <p:nvPr/>
        </p:nvCxnSpPr>
        <p:spPr>
          <a:xfrm flipV="1">
            <a:off x="4036423" y="666206"/>
            <a:ext cx="235131" cy="61395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p:cNvCxnSpPr/>
          <p:nvPr/>
        </p:nvCxnSpPr>
        <p:spPr>
          <a:xfrm flipV="1">
            <a:off x="4389725" y="757646"/>
            <a:ext cx="508846" cy="7109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p:cNvCxnSpPr/>
          <p:nvPr/>
        </p:nvCxnSpPr>
        <p:spPr>
          <a:xfrm flipV="1">
            <a:off x="4878976" y="1113121"/>
            <a:ext cx="770709" cy="6871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2" name="Oval 21"/>
          <p:cNvSpPr/>
          <p:nvPr/>
        </p:nvSpPr>
        <p:spPr>
          <a:xfrm>
            <a:off x="3918253" y="171290"/>
            <a:ext cx="725896" cy="48332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a-IR" sz="1100" b="1" dirty="0" smtClean="0"/>
              <a:t>عراق</a:t>
            </a:r>
            <a:endParaRPr lang="en-US" sz="1050" b="1" dirty="0"/>
          </a:p>
        </p:txBody>
      </p:sp>
      <p:sp>
        <p:nvSpPr>
          <p:cNvPr id="24" name="Oval 23"/>
          <p:cNvSpPr/>
          <p:nvPr/>
        </p:nvSpPr>
        <p:spPr>
          <a:xfrm>
            <a:off x="4827330" y="286317"/>
            <a:ext cx="822355" cy="51982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a-IR" sz="1000" b="1" dirty="0" smtClean="0"/>
              <a:t>روسیه</a:t>
            </a:r>
            <a:endParaRPr lang="en-US" sz="800" b="1" dirty="0"/>
          </a:p>
        </p:txBody>
      </p:sp>
      <p:sp>
        <p:nvSpPr>
          <p:cNvPr id="25" name="Oval 24"/>
          <p:cNvSpPr/>
          <p:nvPr/>
        </p:nvSpPr>
        <p:spPr>
          <a:xfrm>
            <a:off x="5649685" y="594110"/>
            <a:ext cx="1141338" cy="62677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a-IR" sz="1100" b="1" dirty="0" smtClean="0"/>
              <a:t>افغانستان</a:t>
            </a:r>
            <a:endParaRPr lang="en-US" sz="1000" b="1" dirty="0"/>
          </a:p>
        </p:txBody>
      </p:sp>
      <p:sp>
        <p:nvSpPr>
          <p:cNvPr id="26" name="Left Arrow 25"/>
          <p:cNvSpPr/>
          <p:nvPr/>
        </p:nvSpPr>
        <p:spPr>
          <a:xfrm>
            <a:off x="11729825" y="1292491"/>
            <a:ext cx="287991" cy="188436"/>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Left Arrow 26"/>
          <p:cNvSpPr/>
          <p:nvPr/>
        </p:nvSpPr>
        <p:spPr>
          <a:xfrm>
            <a:off x="11729825" y="4083589"/>
            <a:ext cx="287991" cy="188436"/>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Left Arrow 27"/>
          <p:cNvSpPr/>
          <p:nvPr/>
        </p:nvSpPr>
        <p:spPr>
          <a:xfrm>
            <a:off x="11703395" y="3034205"/>
            <a:ext cx="287991" cy="188436"/>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Arrow Connector 29"/>
          <p:cNvCxnSpPr/>
          <p:nvPr/>
        </p:nvCxnSpPr>
        <p:spPr>
          <a:xfrm flipV="1">
            <a:off x="4644148" y="5799909"/>
            <a:ext cx="1076778" cy="16981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1" name="Oval 30"/>
          <p:cNvSpPr/>
          <p:nvPr/>
        </p:nvSpPr>
        <p:spPr>
          <a:xfrm>
            <a:off x="5720925" y="5460275"/>
            <a:ext cx="1070097" cy="52251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a-IR" sz="1200" b="1" dirty="0" smtClean="0"/>
              <a:t>ارمنستان</a:t>
            </a:r>
            <a:endParaRPr lang="en-US" sz="1000" b="1" dirty="0"/>
          </a:p>
        </p:txBody>
      </p:sp>
    </p:spTree>
    <p:extLst>
      <p:ext uri="{BB962C8B-B14F-4D97-AF65-F5344CB8AC3E}">
        <p14:creationId xmlns:p14="http://schemas.microsoft.com/office/powerpoint/2010/main" val="11560583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73298" y="256903"/>
            <a:ext cx="3625786" cy="343989"/>
          </a:xfrm>
        </p:spPr>
        <p:txBody>
          <a:bodyPr>
            <a:normAutofit fontScale="90000"/>
          </a:bodyPr>
          <a:lstStyle/>
          <a:p>
            <a:r>
              <a:rPr lang="fa-IR" sz="2400" dirty="0" smtClean="0">
                <a:solidFill>
                  <a:schemeClr val="accent3">
                    <a:lumMod val="40000"/>
                    <a:lumOff val="60000"/>
                  </a:schemeClr>
                </a:solidFill>
              </a:rPr>
              <a:t>نمودار میزان پتانسیل صادراتی</a:t>
            </a:r>
            <a:endParaRPr lang="en-US" sz="2400" dirty="0">
              <a:solidFill>
                <a:schemeClr val="accent3">
                  <a:lumMod val="40000"/>
                  <a:lumOff val="60000"/>
                </a:schemeClr>
              </a:solidFill>
            </a:endParaRPr>
          </a:p>
        </p:txBody>
      </p:sp>
      <p:sp>
        <p:nvSpPr>
          <p:cNvPr id="11" name="Text Placeholder 10"/>
          <p:cNvSpPr>
            <a:spLocks noGrp="1"/>
          </p:cNvSpPr>
          <p:nvPr>
            <p:ph type="body" sz="half" idx="20"/>
          </p:nvPr>
        </p:nvSpPr>
        <p:spPr>
          <a:xfrm>
            <a:off x="8609636" y="2442754"/>
            <a:ext cx="3294258" cy="3061061"/>
          </a:xfrm>
        </p:spPr>
        <p:txBody>
          <a:bodyPr>
            <a:normAutofit/>
          </a:bodyPr>
          <a:lstStyle/>
          <a:p>
            <a:r>
              <a:rPr lang="fa-IR" sz="1600" b="1" dirty="0">
                <a:solidFill>
                  <a:srgbClr val="FFFF00"/>
                </a:solidFill>
                <a:effectLst/>
              </a:rPr>
              <a:t>چین</a:t>
            </a:r>
            <a:r>
              <a:rPr lang="fa-IR" sz="1600" dirty="0">
                <a:effectLst/>
              </a:rPr>
              <a:t> بیشترین </a:t>
            </a:r>
            <a:r>
              <a:rPr lang="fa-IR" sz="1600" dirty="0">
                <a:solidFill>
                  <a:srgbClr val="FFFF00"/>
                </a:solidFill>
                <a:effectLst/>
              </a:rPr>
              <a:t>تفاوت بین پتانسیل صادرات </a:t>
            </a:r>
            <a:r>
              <a:rPr lang="fa-IR" sz="1600" dirty="0">
                <a:effectLst/>
              </a:rPr>
              <a:t>و صادرات واقعی را از نظر ارزش نشان می دهد،</a:t>
            </a:r>
            <a:endParaRPr lang="en-US" sz="1600" dirty="0"/>
          </a:p>
        </p:txBody>
      </p:sp>
      <p:pic>
        <p:nvPicPr>
          <p:cNvPr id="14" name="Picture Placeholder 13"/>
          <p:cNvPicPr>
            <a:picLocks noGrp="1" noChangeAspect="1"/>
          </p:cNvPicPr>
          <p:nvPr>
            <p:ph type="pic" idx="15"/>
          </p:nvPr>
        </p:nvPicPr>
        <p:blipFill>
          <a:blip r:embed="rId2">
            <a:extLst>
              <a:ext uri="{28A0092B-C50C-407E-A947-70E740481C1C}">
                <a14:useLocalDpi xmlns:a14="http://schemas.microsoft.com/office/drawing/2010/main" val="0"/>
              </a:ext>
            </a:extLst>
          </a:blip>
          <a:srcRect t="7559" b="7559"/>
          <a:stretch>
            <a:fillRect/>
          </a:stretch>
        </p:blipFill>
        <p:spPr>
          <a:xfrm>
            <a:off x="699103" y="1132035"/>
            <a:ext cx="7863359" cy="4659163"/>
          </a:xfrm>
        </p:spPr>
      </p:pic>
      <p:cxnSp>
        <p:nvCxnSpPr>
          <p:cNvPr id="16" name="Straight Arrow Connector 15"/>
          <p:cNvCxnSpPr/>
          <p:nvPr/>
        </p:nvCxnSpPr>
        <p:spPr>
          <a:xfrm>
            <a:off x="2063932" y="2024743"/>
            <a:ext cx="2181497" cy="41801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7" name="Oval 16"/>
          <p:cNvSpPr/>
          <p:nvPr/>
        </p:nvSpPr>
        <p:spPr>
          <a:xfrm>
            <a:off x="4245429" y="2233749"/>
            <a:ext cx="770708" cy="49638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a-IR" sz="1600" dirty="0" smtClean="0"/>
              <a:t>چین</a:t>
            </a:r>
            <a:endParaRPr lang="en-US" sz="1600" dirty="0"/>
          </a:p>
        </p:txBody>
      </p:sp>
      <p:sp>
        <p:nvSpPr>
          <p:cNvPr id="18" name="Right Brace 17"/>
          <p:cNvSpPr/>
          <p:nvPr/>
        </p:nvSpPr>
        <p:spPr>
          <a:xfrm rot="16200000">
            <a:off x="1122090" y="1239655"/>
            <a:ext cx="346165" cy="936627"/>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b="1" dirty="0"/>
          </a:p>
        </p:txBody>
      </p:sp>
      <p:sp>
        <p:nvSpPr>
          <p:cNvPr id="19" name="Left Arrow 18"/>
          <p:cNvSpPr/>
          <p:nvPr/>
        </p:nvSpPr>
        <p:spPr>
          <a:xfrm>
            <a:off x="11725119" y="2481943"/>
            <a:ext cx="383669" cy="287383"/>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p:cNvCxnSpPr/>
          <p:nvPr/>
        </p:nvCxnSpPr>
        <p:spPr>
          <a:xfrm>
            <a:off x="1580606" y="4127863"/>
            <a:ext cx="1698171" cy="14369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p:cNvCxnSpPr/>
          <p:nvPr/>
        </p:nvCxnSpPr>
        <p:spPr>
          <a:xfrm flipV="1">
            <a:off x="1580605" y="3566160"/>
            <a:ext cx="1698172" cy="8059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4" name="Oval 23"/>
          <p:cNvSpPr/>
          <p:nvPr/>
        </p:nvSpPr>
        <p:spPr>
          <a:xfrm>
            <a:off x="3278777" y="3213463"/>
            <a:ext cx="757646" cy="54863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a-IR" sz="1200" b="1" dirty="0" smtClean="0"/>
              <a:t>امریکا</a:t>
            </a:r>
            <a:endParaRPr lang="en-US" sz="1200" b="1" dirty="0"/>
          </a:p>
        </p:txBody>
      </p:sp>
      <p:sp>
        <p:nvSpPr>
          <p:cNvPr id="25" name="Oval 24"/>
          <p:cNvSpPr/>
          <p:nvPr/>
        </p:nvSpPr>
        <p:spPr>
          <a:xfrm>
            <a:off x="3278777" y="3953691"/>
            <a:ext cx="757646" cy="54863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a-IR" sz="1400" b="1" dirty="0" smtClean="0"/>
              <a:t>ویتنام</a:t>
            </a:r>
            <a:endParaRPr lang="en-US" sz="1400" b="1" dirty="0"/>
          </a:p>
        </p:txBody>
      </p:sp>
    </p:spTree>
    <p:extLst>
      <p:ext uri="{BB962C8B-B14F-4D97-AF65-F5344CB8AC3E}">
        <p14:creationId xmlns:p14="http://schemas.microsoft.com/office/powerpoint/2010/main" val="30234393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9521" y="322217"/>
            <a:ext cx="4069923" cy="670350"/>
          </a:xfrm>
        </p:spPr>
        <p:txBody>
          <a:bodyPr>
            <a:normAutofit/>
          </a:bodyPr>
          <a:lstStyle/>
          <a:p>
            <a:r>
              <a:rPr lang="fa-IR" sz="2400" dirty="0" smtClean="0">
                <a:solidFill>
                  <a:schemeClr val="accent3">
                    <a:lumMod val="40000"/>
                    <a:lumOff val="60000"/>
                  </a:schemeClr>
                </a:solidFill>
              </a:rPr>
              <a:t>مقایسه ایران با کشور همسایه</a:t>
            </a:r>
            <a:endParaRPr lang="en-US" sz="2400" dirty="0">
              <a:solidFill>
                <a:schemeClr val="accent3">
                  <a:lumMod val="40000"/>
                  <a:lumOff val="60000"/>
                </a:schemeClr>
              </a:solidFill>
            </a:endParaRPr>
          </a:p>
        </p:txBody>
      </p:sp>
      <p:sp>
        <p:nvSpPr>
          <p:cNvPr id="8" name="Text Placeholder 7"/>
          <p:cNvSpPr>
            <a:spLocks noGrp="1"/>
          </p:cNvSpPr>
          <p:nvPr>
            <p:ph type="body" sz="half" idx="19"/>
          </p:nvPr>
        </p:nvSpPr>
        <p:spPr>
          <a:xfrm>
            <a:off x="1097279" y="1332411"/>
            <a:ext cx="10006149" cy="4628604"/>
          </a:xfrm>
        </p:spPr>
        <p:txBody>
          <a:bodyPr>
            <a:normAutofit/>
          </a:bodyPr>
          <a:lstStyle/>
          <a:p>
            <a:pPr algn="r"/>
            <a:r>
              <a:rPr lang="fa-IR" sz="1800" dirty="0"/>
              <a:t>از میان کشورهای همسایه ایران، </a:t>
            </a:r>
            <a:r>
              <a:rPr lang="fa-IR" sz="1800" dirty="0">
                <a:solidFill>
                  <a:srgbClr val="FF0000"/>
                </a:solidFill>
              </a:rPr>
              <a:t>ترکیه</a:t>
            </a:r>
            <a:r>
              <a:rPr lang="fa-IR" sz="1800" dirty="0"/>
              <a:t> در </a:t>
            </a:r>
            <a:r>
              <a:rPr lang="fa-IR" sz="1800" dirty="0">
                <a:solidFill>
                  <a:srgbClr val="FF0000"/>
                </a:solidFill>
              </a:rPr>
              <a:t>تولید پرتقال</a:t>
            </a:r>
            <a:r>
              <a:rPr lang="fa-IR" sz="1800" dirty="0"/>
              <a:t>، رتبه</a:t>
            </a:r>
            <a:r>
              <a:rPr lang="fa-IR" sz="1800" dirty="0">
                <a:solidFill>
                  <a:srgbClr val="FF0000"/>
                </a:solidFill>
              </a:rPr>
              <a:t> یازدهم جهانی </a:t>
            </a:r>
            <a:r>
              <a:rPr lang="fa-IR" sz="1800" dirty="0"/>
              <a:t>و در </a:t>
            </a:r>
            <a:r>
              <a:rPr lang="fa-IR" sz="1800" dirty="0">
                <a:solidFill>
                  <a:srgbClr val="FF0000"/>
                </a:solidFill>
              </a:rPr>
              <a:t>تولید نارنگی </a:t>
            </a:r>
            <a:r>
              <a:rPr lang="fa-IR" sz="1800" dirty="0"/>
              <a:t>، </a:t>
            </a:r>
            <a:r>
              <a:rPr lang="fa-IR" sz="1800" dirty="0">
                <a:solidFill>
                  <a:srgbClr val="FF0000"/>
                </a:solidFill>
              </a:rPr>
              <a:t>رتبه سوم جهان </a:t>
            </a:r>
            <a:r>
              <a:rPr lang="fa-IR" sz="1800" dirty="0"/>
              <a:t>را داراست. در بین کشورهای صادرکننده پرتقال، </a:t>
            </a:r>
            <a:r>
              <a:rPr lang="fa-IR" sz="1800" dirty="0">
                <a:solidFill>
                  <a:srgbClr val="FF0000"/>
                </a:solidFill>
              </a:rPr>
              <a:t>جزء ده کشور </a:t>
            </a:r>
            <a:r>
              <a:rPr lang="fa-IR" sz="1800" dirty="0"/>
              <a:t>محسوب می گردد. کشور پاکستان در بین ده کشور تولید کننده پرتقال و نارنگی جهان ، قرار نگرفته ولی در </a:t>
            </a:r>
            <a:r>
              <a:rPr lang="fa-IR" sz="1800" dirty="0">
                <a:solidFill>
                  <a:srgbClr val="FF0000"/>
                </a:solidFill>
              </a:rPr>
              <a:t>صادرات نارنگی </a:t>
            </a:r>
            <a:r>
              <a:rPr lang="fa-IR" sz="1800" dirty="0"/>
              <a:t>، در بین </a:t>
            </a:r>
            <a:r>
              <a:rPr lang="fa-IR" sz="1800" dirty="0">
                <a:solidFill>
                  <a:srgbClr val="FF0000"/>
                </a:solidFill>
              </a:rPr>
              <a:t>هفت کشور </a:t>
            </a:r>
            <a:r>
              <a:rPr lang="fa-IR" sz="1800" dirty="0"/>
              <a:t>برتر قرار دارد</a:t>
            </a:r>
            <a:r>
              <a:rPr lang="fa-IR" sz="1800" dirty="0" smtClean="0"/>
              <a:t>.</a:t>
            </a:r>
          </a:p>
          <a:p>
            <a:pPr algn="r"/>
            <a:endParaRPr lang="fa-IR" sz="1800" dirty="0"/>
          </a:p>
          <a:p>
            <a:pPr algn="r"/>
            <a:endParaRPr lang="fa-IR" sz="1800" dirty="0" smtClean="0"/>
          </a:p>
          <a:p>
            <a:pPr algn="r"/>
            <a:r>
              <a:rPr lang="fa-IR" sz="1800" dirty="0" smtClean="0"/>
              <a:t>استان </a:t>
            </a:r>
            <a:r>
              <a:rPr lang="fa-IR" sz="1800" dirty="0"/>
              <a:t>مازندران با تولید </a:t>
            </a:r>
            <a:r>
              <a:rPr lang="fa-IR" sz="1800" dirty="0">
                <a:solidFill>
                  <a:srgbClr val="FF0000"/>
                </a:solidFill>
              </a:rPr>
              <a:t>4/2 میلیون تن </a:t>
            </a:r>
            <a:r>
              <a:rPr lang="fa-IR" sz="1800" dirty="0"/>
              <a:t>و سطح زیر کشت بارور</a:t>
            </a:r>
            <a:r>
              <a:rPr lang="fa-IR" sz="1800" dirty="0">
                <a:solidFill>
                  <a:srgbClr val="FF0000"/>
                </a:solidFill>
              </a:rPr>
              <a:t> 110 هزار هکتار </a:t>
            </a:r>
            <a:r>
              <a:rPr lang="fa-IR" sz="1800" dirty="0"/>
              <a:t>و راندمان تولید </a:t>
            </a:r>
            <a:r>
              <a:rPr lang="fa-IR" sz="1800" dirty="0">
                <a:solidFill>
                  <a:srgbClr val="FF0000"/>
                </a:solidFill>
              </a:rPr>
              <a:t>2/22 تن در هکتار </a:t>
            </a:r>
            <a:r>
              <a:rPr lang="fa-IR" sz="1800" dirty="0"/>
              <a:t>، از راندمان تولید </a:t>
            </a:r>
            <a:r>
              <a:rPr lang="fa-IR" sz="1800" dirty="0" smtClean="0">
                <a:solidFill>
                  <a:srgbClr val="FF0000"/>
                </a:solidFill>
              </a:rPr>
              <a:t>بالاتر </a:t>
            </a:r>
            <a:r>
              <a:rPr lang="fa-IR" sz="1800" dirty="0">
                <a:solidFill>
                  <a:srgbClr val="FF0000"/>
                </a:solidFill>
              </a:rPr>
              <a:t>از متوسط جهانی </a:t>
            </a:r>
            <a:r>
              <a:rPr lang="fa-IR" sz="1800" dirty="0"/>
              <a:t>(</a:t>
            </a:r>
            <a:r>
              <a:rPr lang="fa-IR" sz="1800" dirty="0" smtClean="0"/>
              <a:t>15 </a:t>
            </a:r>
            <a:r>
              <a:rPr lang="fa-IR" sz="1800" dirty="0"/>
              <a:t>تن در </a:t>
            </a:r>
            <a:r>
              <a:rPr lang="fa-IR" sz="1800" dirty="0" smtClean="0"/>
              <a:t>هکتار) </a:t>
            </a:r>
            <a:r>
              <a:rPr lang="fa-IR" sz="1800" dirty="0"/>
              <a:t>برخوردار است. </a:t>
            </a:r>
            <a:r>
              <a:rPr lang="fa-IR" sz="1800" dirty="0">
                <a:solidFill>
                  <a:srgbClr val="FF0000"/>
                </a:solidFill>
              </a:rPr>
              <a:t>مازندران با تولید 7/1 میلیون تن پرتقال </a:t>
            </a:r>
            <a:r>
              <a:rPr lang="fa-IR" sz="1800" dirty="0"/>
              <a:t>، به تنهایی معادل کشور ترکیه تولید داشته و در بین کشورها در رتبه نهم قرار می گیرد. </a:t>
            </a:r>
            <a:endParaRPr lang="en-US" sz="1800" dirty="0"/>
          </a:p>
        </p:txBody>
      </p:sp>
      <p:sp>
        <p:nvSpPr>
          <p:cNvPr id="12" name="Left Arrow 11"/>
          <p:cNvSpPr/>
          <p:nvPr/>
        </p:nvSpPr>
        <p:spPr>
          <a:xfrm>
            <a:off x="11103428" y="1449977"/>
            <a:ext cx="466016" cy="222068"/>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Left Arrow 12"/>
          <p:cNvSpPr/>
          <p:nvPr/>
        </p:nvSpPr>
        <p:spPr>
          <a:xfrm>
            <a:off x="11103428" y="3431176"/>
            <a:ext cx="466016" cy="222068"/>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24716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3613" y="-441550"/>
            <a:ext cx="10353762" cy="3618411"/>
          </a:xfrm>
        </p:spPr>
        <p:txBody>
          <a:bodyPr>
            <a:noAutofit/>
          </a:bodyPr>
          <a:lstStyle/>
          <a:p>
            <a:pPr algn="r"/>
            <a:r>
              <a:rPr lang="fa-IR" sz="2000" dirty="0" smtClean="0">
                <a:solidFill>
                  <a:schemeClr val="accent3">
                    <a:lumMod val="60000"/>
                    <a:lumOff val="40000"/>
                  </a:schemeClr>
                </a:solidFill>
              </a:rPr>
              <a:t>با توجه به امار گفته شده میتوان </a:t>
            </a:r>
            <a:r>
              <a:rPr lang="fa-IR" sz="2000" dirty="0" smtClean="0">
                <a:solidFill>
                  <a:schemeClr val="accent3">
                    <a:lumMod val="60000"/>
                    <a:lumOff val="40000"/>
                  </a:schemeClr>
                </a:solidFill>
              </a:rPr>
              <a:t>گف</a:t>
            </a:r>
            <a:r>
              <a:rPr lang="fa-IR" sz="2000" dirty="0">
                <a:solidFill>
                  <a:schemeClr val="accent3">
                    <a:lumMod val="60000"/>
                    <a:lumOff val="40000"/>
                  </a:schemeClr>
                </a:solidFill>
              </a:rPr>
              <a:t>ت</a:t>
            </a:r>
            <a:r>
              <a:rPr lang="fa-IR" sz="2000" dirty="0" smtClean="0">
                <a:solidFill>
                  <a:schemeClr val="accent3">
                    <a:lumMod val="60000"/>
                    <a:lumOff val="40000"/>
                  </a:schemeClr>
                </a:solidFill>
              </a:rPr>
              <a:t> </a:t>
            </a:r>
            <a:r>
              <a:rPr lang="fa-IR" sz="2000" dirty="0" smtClean="0">
                <a:solidFill>
                  <a:schemeClr val="accent3">
                    <a:lumMod val="60000"/>
                    <a:lumOff val="40000"/>
                  </a:schemeClr>
                </a:solidFill>
              </a:rPr>
              <a:t>ایران در زمینه تولید مرکبات دارای نقظه قوت هایی است  نظیر</a:t>
            </a:r>
            <a:r>
              <a:rPr lang="fa-IR" sz="2000" b="0" dirty="0" smtClean="0">
                <a:solidFill>
                  <a:schemeClr val="accent3">
                    <a:lumMod val="60000"/>
                    <a:lumOff val="40000"/>
                  </a:schemeClr>
                </a:solidFill>
              </a:rPr>
              <a:t>:</a:t>
            </a:r>
            <a:r>
              <a:rPr lang="fa-IR" sz="2000" b="0" dirty="0" smtClean="0"/>
              <a:t/>
            </a:r>
            <a:br>
              <a:rPr lang="fa-IR" sz="2000" b="0" dirty="0" smtClean="0"/>
            </a:br>
            <a:r>
              <a:rPr lang="fa-IR" sz="2000" b="0" dirty="0"/>
              <a:t/>
            </a:r>
            <a:br>
              <a:rPr lang="fa-IR" sz="2000" b="0" dirty="0"/>
            </a:br>
            <a:r>
              <a:rPr lang="fa-IR" sz="2000" b="0" dirty="0"/>
              <a:t>سابقه </a:t>
            </a:r>
            <a:r>
              <a:rPr lang="fa-IR" sz="2000" b="0" dirty="0" smtClean="0"/>
              <a:t>طولانی </a:t>
            </a:r>
            <a:r>
              <a:rPr lang="fa-IR" sz="2000" b="0" dirty="0"/>
              <a:t>کشت مرکبات در کشور. </a:t>
            </a:r>
            <a:r>
              <a:rPr lang="fa-IR" sz="2000" b="0" dirty="0" smtClean="0"/>
              <a:t/>
            </a:r>
            <a:br>
              <a:rPr lang="fa-IR" sz="2000" b="0" dirty="0" smtClean="0"/>
            </a:br>
            <a:r>
              <a:rPr lang="fa-IR" sz="2000" b="0" dirty="0" smtClean="0"/>
              <a:t>بالا </a:t>
            </a:r>
            <a:r>
              <a:rPr lang="fa-IR" sz="2000" b="0" dirty="0"/>
              <a:t>بودن سطح زیر کشت باغات. </a:t>
            </a:r>
            <a:r>
              <a:rPr lang="fa-IR" sz="2000" b="0" dirty="0" smtClean="0"/>
              <a:t/>
            </a:r>
            <a:br>
              <a:rPr lang="fa-IR" sz="2000" b="0" dirty="0" smtClean="0"/>
            </a:br>
            <a:r>
              <a:rPr lang="fa-IR" sz="2000" b="0" dirty="0" smtClean="0"/>
              <a:t> </a:t>
            </a:r>
            <a:r>
              <a:rPr lang="fa-IR" sz="2000" b="0" dirty="0"/>
              <a:t>تولید بیش از 5000 هزار تن مرکبات در سه نوار مرکبات خیز شمال، جنوب و مرکز کشور. </a:t>
            </a:r>
            <a:r>
              <a:rPr lang="fa-IR" sz="2000" b="0" dirty="0" smtClean="0"/>
              <a:t/>
            </a:r>
            <a:br>
              <a:rPr lang="fa-IR" sz="2000" b="0" dirty="0" smtClean="0"/>
            </a:br>
            <a:r>
              <a:rPr lang="fa-IR" sz="2000" b="0" dirty="0" smtClean="0"/>
              <a:t> </a:t>
            </a:r>
            <a:r>
              <a:rPr lang="fa-IR" sz="2000" b="0" dirty="0"/>
              <a:t>موقعیت مرکبات از لحاظ تولید و سطح بارور در رده10 کشور برتر تولید کننده </a:t>
            </a:r>
            <a:r>
              <a:rPr lang="fa-IR" sz="2000" b="0" dirty="0" smtClean="0"/>
              <a:t> </a:t>
            </a:r>
            <a:br>
              <a:rPr lang="fa-IR" sz="2000" b="0" dirty="0" smtClean="0"/>
            </a:br>
            <a:r>
              <a:rPr lang="fa-IR" sz="2000" b="0" dirty="0" smtClean="0"/>
              <a:t>وجود </a:t>
            </a:r>
            <a:r>
              <a:rPr lang="fa-IR" sz="2000" b="0" dirty="0"/>
              <a:t>فناوری های نوین در تولید نهال </a:t>
            </a:r>
            <a:r>
              <a:rPr lang="fa-IR" sz="2000" b="0" dirty="0" smtClean="0"/>
              <a:t>مرکبات</a:t>
            </a:r>
            <a:br>
              <a:rPr lang="fa-IR" sz="2000" b="0" dirty="0" smtClean="0"/>
            </a:br>
            <a:r>
              <a:rPr lang="fa-IR" sz="2000" b="0" dirty="0" smtClean="0"/>
              <a:t>و......</a:t>
            </a:r>
            <a:endParaRPr lang="en-US" sz="2000" b="0" dirty="0"/>
          </a:p>
        </p:txBody>
      </p:sp>
      <p:sp>
        <p:nvSpPr>
          <p:cNvPr id="5" name="Text Placeholder 4"/>
          <p:cNvSpPr>
            <a:spLocks noGrp="1"/>
          </p:cNvSpPr>
          <p:nvPr>
            <p:ph type="body" sz="half" idx="18"/>
          </p:nvPr>
        </p:nvSpPr>
        <p:spPr>
          <a:xfrm>
            <a:off x="228170" y="3266602"/>
            <a:ext cx="11278205" cy="2081581"/>
          </a:xfrm>
        </p:spPr>
        <p:txBody>
          <a:bodyPr>
            <a:noAutofit/>
          </a:bodyPr>
          <a:lstStyle/>
          <a:p>
            <a:pPr algn="r"/>
            <a:r>
              <a:rPr lang="fa-IR" sz="1800" dirty="0"/>
              <a:t>نوسازي و بازسازي باغ هاي غیر اقتصادي ودرجه </a:t>
            </a:r>
            <a:r>
              <a:rPr lang="fa-IR" sz="1800" dirty="0" smtClean="0"/>
              <a:t>3</a:t>
            </a:r>
          </a:p>
          <a:p>
            <a:pPr algn="r"/>
            <a:r>
              <a:rPr lang="fa-IR" sz="1800" dirty="0" smtClean="0"/>
              <a:t> </a:t>
            </a:r>
            <a:r>
              <a:rPr lang="fa-IR" sz="1800" dirty="0"/>
              <a:t>اصالح باغات درجه </a:t>
            </a:r>
            <a:r>
              <a:rPr lang="fa-IR" sz="1800" dirty="0" smtClean="0"/>
              <a:t>2</a:t>
            </a:r>
          </a:p>
          <a:p>
            <a:pPr algn="r"/>
            <a:r>
              <a:rPr lang="fa-IR" sz="1800" dirty="0" smtClean="0"/>
              <a:t> </a:t>
            </a:r>
            <a:r>
              <a:rPr lang="fa-IR" sz="1800" dirty="0"/>
              <a:t>استفاده ازارقام زودرس و دیررس به منظور برداشت در یک دامنه وسیع و عرضه به موقع به بازار </a:t>
            </a:r>
            <a:endParaRPr lang="fa-IR" sz="1800" dirty="0" smtClean="0"/>
          </a:p>
          <a:p>
            <a:pPr algn="r"/>
            <a:r>
              <a:rPr lang="fa-IR" sz="1800" dirty="0" smtClean="0"/>
              <a:t>اعمال </a:t>
            </a:r>
            <a:r>
              <a:rPr lang="fa-IR" sz="1800" dirty="0"/>
              <a:t>ضوابط و مقررا ت دراحداث نهالستان هاو تولید نهال سالم و استاندارد </a:t>
            </a:r>
            <a:endParaRPr lang="fa-IR" sz="1800" dirty="0" smtClean="0"/>
          </a:p>
          <a:p>
            <a:pPr algn="r"/>
            <a:r>
              <a:rPr lang="fa-IR" sz="1800" dirty="0" smtClean="0"/>
              <a:t>توسعه </a:t>
            </a:r>
            <a:r>
              <a:rPr lang="fa-IR" sz="1800" dirty="0"/>
              <a:t>ظرفیت سازي مناسب و به میزان مورد نیاز انبارهاي فني و سردخانه ها. </a:t>
            </a:r>
            <a:endParaRPr lang="fa-IR" sz="1800" dirty="0" smtClean="0"/>
          </a:p>
          <a:p>
            <a:pPr algn="r"/>
            <a:r>
              <a:rPr lang="fa-IR" sz="1800" dirty="0" smtClean="0"/>
              <a:t>ارتقاء </a:t>
            </a:r>
            <a:r>
              <a:rPr lang="fa-IR" sz="1800" dirty="0"/>
              <a:t>دانش فني و مهارت کارشناسان وباغداران در استفاده از نهاده ها وروش های نوین باغداری. </a:t>
            </a:r>
            <a:endParaRPr lang="fa-IR" sz="1800" dirty="0" smtClean="0"/>
          </a:p>
          <a:p>
            <a:pPr algn="r"/>
            <a:r>
              <a:rPr lang="fa-IR" sz="1800" dirty="0" smtClean="0"/>
              <a:t>جلوگیري </a:t>
            </a:r>
            <a:r>
              <a:rPr lang="fa-IR" sz="1800" dirty="0"/>
              <a:t>از توسعه بیماري و حفظ باغات با انجام تحقیقات کاربردي در تولید ارقام مقاوم و یا متحمل به بیماري وسالم سازي ارقام داخلي</a:t>
            </a:r>
            <a:endParaRPr lang="en-US" sz="1800" dirty="0"/>
          </a:p>
        </p:txBody>
      </p:sp>
      <p:sp>
        <p:nvSpPr>
          <p:cNvPr id="9" name="Text Placeholder 8"/>
          <p:cNvSpPr>
            <a:spLocks noGrp="1"/>
          </p:cNvSpPr>
          <p:nvPr>
            <p:ph type="body" sz="quarter" idx="13"/>
          </p:nvPr>
        </p:nvSpPr>
        <p:spPr>
          <a:xfrm>
            <a:off x="4899117" y="2628790"/>
            <a:ext cx="6626009" cy="576262"/>
          </a:xfrm>
        </p:spPr>
        <p:txBody>
          <a:bodyPr/>
          <a:lstStyle/>
          <a:p>
            <a:r>
              <a:rPr lang="fa-IR" b="1" dirty="0" smtClean="0">
                <a:solidFill>
                  <a:schemeClr val="accent3">
                    <a:lumMod val="60000"/>
                    <a:lumOff val="40000"/>
                  </a:schemeClr>
                </a:solidFill>
              </a:rPr>
              <a:t>که با برنامه ریزی و اجرای ان میتوان به سطح بالاتری از این تولید رسید:</a:t>
            </a:r>
            <a:endParaRPr lang="en-US" b="1" dirty="0">
              <a:solidFill>
                <a:schemeClr val="accent3">
                  <a:lumMod val="60000"/>
                  <a:lumOff val="40000"/>
                </a:schemeClr>
              </a:solidFill>
            </a:endParaRPr>
          </a:p>
        </p:txBody>
      </p:sp>
      <p:sp>
        <p:nvSpPr>
          <p:cNvPr id="19" name="Multiply 18"/>
          <p:cNvSpPr/>
          <p:nvPr/>
        </p:nvSpPr>
        <p:spPr>
          <a:xfrm>
            <a:off x="11338560" y="216897"/>
            <a:ext cx="373135" cy="378823"/>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Multiply 20"/>
          <p:cNvSpPr/>
          <p:nvPr/>
        </p:nvSpPr>
        <p:spPr>
          <a:xfrm>
            <a:off x="11338559" y="2851467"/>
            <a:ext cx="373135" cy="378823"/>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Left Arrow 22"/>
          <p:cNvSpPr/>
          <p:nvPr/>
        </p:nvSpPr>
        <p:spPr>
          <a:xfrm>
            <a:off x="11437375" y="917273"/>
            <a:ext cx="209006" cy="117565"/>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Left Arrow 23"/>
          <p:cNvSpPr/>
          <p:nvPr/>
        </p:nvSpPr>
        <p:spPr>
          <a:xfrm>
            <a:off x="11441240" y="1214077"/>
            <a:ext cx="209006" cy="117565"/>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Left Arrow 24"/>
          <p:cNvSpPr/>
          <p:nvPr/>
        </p:nvSpPr>
        <p:spPr>
          <a:xfrm>
            <a:off x="11470032" y="1746011"/>
            <a:ext cx="209006" cy="117565"/>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Left Arrow 25"/>
          <p:cNvSpPr/>
          <p:nvPr/>
        </p:nvSpPr>
        <p:spPr>
          <a:xfrm>
            <a:off x="11453459" y="2022729"/>
            <a:ext cx="209006" cy="117565"/>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Left Arrow 27"/>
          <p:cNvSpPr/>
          <p:nvPr/>
        </p:nvSpPr>
        <p:spPr>
          <a:xfrm>
            <a:off x="11437375" y="1475450"/>
            <a:ext cx="209006" cy="117565"/>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Left Arrow 28"/>
          <p:cNvSpPr/>
          <p:nvPr/>
        </p:nvSpPr>
        <p:spPr>
          <a:xfrm>
            <a:off x="11523126" y="5265349"/>
            <a:ext cx="209006" cy="117565"/>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Left Arrow 29"/>
          <p:cNvSpPr/>
          <p:nvPr/>
        </p:nvSpPr>
        <p:spPr>
          <a:xfrm>
            <a:off x="11506375" y="4835736"/>
            <a:ext cx="209006" cy="117565"/>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Left Arrow 30"/>
          <p:cNvSpPr/>
          <p:nvPr/>
        </p:nvSpPr>
        <p:spPr>
          <a:xfrm>
            <a:off x="11523126" y="4380570"/>
            <a:ext cx="209006" cy="117565"/>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Left Arrow 31"/>
          <p:cNvSpPr/>
          <p:nvPr/>
        </p:nvSpPr>
        <p:spPr>
          <a:xfrm>
            <a:off x="11506375" y="3916225"/>
            <a:ext cx="209006" cy="117565"/>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Left Arrow 32"/>
          <p:cNvSpPr/>
          <p:nvPr/>
        </p:nvSpPr>
        <p:spPr>
          <a:xfrm>
            <a:off x="11506375" y="3427729"/>
            <a:ext cx="209006" cy="117565"/>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Left Arrow 33"/>
          <p:cNvSpPr/>
          <p:nvPr/>
        </p:nvSpPr>
        <p:spPr>
          <a:xfrm>
            <a:off x="11509396" y="6216609"/>
            <a:ext cx="209006" cy="117565"/>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Left Arrow 34"/>
          <p:cNvSpPr/>
          <p:nvPr/>
        </p:nvSpPr>
        <p:spPr>
          <a:xfrm>
            <a:off x="11506375" y="5755247"/>
            <a:ext cx="209006" cy="117565"/>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4160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753395" y="-290329"/>
            <a:ext cx="10353762" cy="1325563"/>
          </a:xfrm>
        </p:spPr>
        <p:txBody>
          <a:bodyPr>
            <a:normAutofit/>
          </a:bodyPr>
          <a:lstStyle/>
          <a:p>
            <a:r>
              <a:rPr lang="fa-IR" sz="3200" dirty="0" smtClean="0">
                <a:solidFill>
                  <a:schemeClr val="accent2">
                    <a:lumMod val="60000"/>
                    <a:lumOff val="40000"/>
                  </a:schemeClr>
                </a:solidFill>
              </a:rPr>
              <a:t>مقدمه</a:t>
            </a:r>
            <a:endParaRPr lang="en-US" sz="3200" dirty="0">
              <a:solidFill>
                <a:schemeClr val="accent2">
                  <a:lumMod val="60000"/>
                  <a:lumOff val="40000"/>
                </a:schemeClr>
              </a:solidFill>
            </a:endParaRPr>
          </a:p>
        </p:txBody>
      </p:sp>
      <p:sp>
        <p:nvSpPr>
          <p:cNvPr id="7" name="Text Placeholder 6"/>
          <p:cNvSpPr>
            <a:spLocks noGrp="1"/>
          </p:cNvSpPr>
          <p:nvPr>
            <p:ph type="body" idx="1"/>
          </p:nvPr>
        </p:nvSpPr>
        <p:spPr>
          <a:xfrm>
            <a:off x="7040275" y="3086843"/>
            <a:ext cx="3298955" cy="2174052"/>
          </a:xfrm>
        </p:spPr>
        <p:txBody>
          <a:bodyPr/>
          <a:lstStyle/>
          <a:p>
            <a:pPr algn="r"/>
            <a:r>
              <a:rPr lang="fa-IR" sz="2100" dirty="0" smtClean="0"/>
              <a:t>تاریخچه مرکبات</a:t>
            </a:r>
            <a:endParaRPr lang="en-US" sz="2100" dirty="0" smtClean="0"/>
          </a:p>
          <a:p>
            <a:pPr algn="r"/>
            <a:r>
              <a:rPr lang="fa-IR" sz="2100" dirty="0" smtClean="0"/>
              <a:t>تولید جهانی مرکبا</a:t>
            </a:r>
            <a:r>
              <a:rPr lang="fa-IR" sz="2100" dirty="0"/>
              <a:t>ت</a:t>
            </a:r>
            <a:endParaRPr lang="fa-IR" sz="2100" dirty="0" smtClean="0"/>
          </a:p>
          <a:p>
            <a:pPr algn="r"/>
            <a:r>
              <a:rPr lang="fa-IR" sz="2100" dirty="0" smtClean="0"/>
              <a:t>منطقه مناسب برای کشت مرکبات</a:t>
            </a:r>
          </a:p>
          <a:p>
            <a:pPr algn="r"/>
            <a:r>
              <a:rPr lang="fa-IR" sz="2100" dirty="0" smtClean="0"/>
              <a:t>مناطق موجود در ایران </a:t>
            </a:r>
          </a:p>
          <a:p>
            <a:pPr algn="r"/>
            <a:r>
              <a:rPr lang="fa-IR" sz="2100" dirty="0" smtClean="0"/>
              <a:t>تولید مرکبات در ایران </a:t>
            </a:r>
          </a:p>
          <a:p>
            <a:pPr algn="r"/>
            <a:r>
              <a:rPr lang="fa-IR" sz="2100" dirty="0" smtClean="0"/>
              <a:t>تجارت جهانی و صادرات مرکبات </a:t>
            </a:r>
          </a:p>
          <a:p>
            <a:pPr algn="r"/>
            <a:r>
              <a:rPr lang="fa-IR" sz="2100" dirty="0" smtClean="0"/>
              <a:t>ایران و کشور های همسایه </a:t>
            </a:r>
          </a:p>
          <a:p>
            <a:pPr algn="r"/>
            <a:r>
              <a:rPr lang="fa-IR" sz="2100" dirty="0" smtClean="0"/>
              <a:t>برنامه ریزی و اجرای برنامه</a:t>
            </a:r>
            <a:endParaRPr lang="en-US" sz="2100" dirty="0"/>
          </a:p>
        </p:txBody>
      </p:sp>
      <p:pic>
        <p:nvPicPr>
          <p:cNvPr id="20" name="Picture Placeholder 19"/>
          <p:cNvPicPr>
            <a:picLocks noGrp="1" noChangeAspect="1"/>
          </p:cNvPicPr>
          <p:nvPr>
            <p:ph type="pic" idx="15"/>
          </p:nvPr>
        </p:nvPicPr>
        <p:blipFill>
          <a:blip r:embed="rId2">
            <a:extLst>
              <a:ext uri="{28A0092B-C50C-407E-A947-70E740481C1C}">
                <a14:useLocalDpi xmlns:a14="http://schemas.microsoft.com/office/drawing/2010/main" val="0"/>
              </a:ext>
            </a:extLst>
          </a:blip>
          <a:srcRect t="2094" b="2094"/>
          <a:stretch>
            <a:fillRect/>
          </a:stretch>
        </p:blipFill>
        <p:spPr>
          <a:xfrm>
            <a:off x="965767" y="2061038"/>
            <a:ext cx="5108463" cy="30531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Left Arrow 9"/>
          <p:cNvSpPr/>
          <p:nvPr/>
        </p:nvSpPr>
        <p:spPr>
          <a:xfrm>
            <a:off x="10503601" y="1814582"/>
            <a:ext cx="586522" cy="24645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3"/>
          <a:stretch>
            <a:fillRect/>
          </a:stretch>
        </p:blipFill>
        <p:spPr>
          <a:xfrm>
            <a:off x="10503601" y="2289522"/>
            <a:ext cx="603556" cy="262151"/>
          </a:xfrm>
          <a:prstGeom prst="rect">
            <a:avLst/>
          </a:prstGeom>
        </p:spPr>
      </p:pic>
      <p:sp>
        <p:nvSpPr>
          <p:cNvPr id="13" name="Left Arrow 12"/>
          <p:cNvSpPr/>
          <p:nvPr/>
        </p:nvSpPr>
        <p:spPr>
          <a:xfrm>
            <a:off x="10503601" y="2724114"/>
            <a:ext cx="586522" cy="21837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Left Arrow 13"/>
          <p:cNvSpPr/>
          <p:nvPr/>
        </p:nvSpPr>
        <p:spPr>
          <a:xfrm>
            <a:off x="10503601" y="3135922"/>
            <a:ext cx="586522" cy="24645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Left Arrow 14"/>
          <p:cNvSpPr/>
          <p:nvPr/>
        </p:nvSpPr>
        <p:spPr>
          <a:xfrm>
            <a:off x="10520635" y="3626050"/>
            <a:ext cx="586522" cy="25569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Left Arrow 15"/>
          <p:cNvSpPr/>
          <p:nvPr/>
        </p:nvSpPr>
        <p:spPr>
          <a:xfrm>
            <a:off x="10520635" y="4117186"/>
            <a:ext cx="586522" cy="24645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Left Arrow 16"/>
          <p:cNvSpPr/>
          <p:nvPr/>
        </p:nvSpPr>
        <p:spPr>
          <a:xfrm>
            <a:off x="10503601" y="4532540"/>
            <a:ext cx="586522" cy="24645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Left Arrow 17"/>
          <p:cNvSpPr/>
          <p:nvPr/>
        </p:nvSpPr>
        <p:spPr>
          <a:xfrm>
            <a:off x="10520635" y="4947894"/>
            <a:ext cx="586522" cy="24645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74741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 14"/>
          <p:cNvGraphicFramePr>
            <a:graphicFrameLocks noGrp="1"/>
          </p:cNvGraphicFramePr>
          <p:nvPr>
            <p:extLst>
              <p:ext uri="{D42A27DB-BD31-4B8C-83A1-F6EECF244321}">
                <p14:modId xmlns:p14="http://schemas.microsoft.com/office/powerpoint/2010/main" val="1395116316"/>
              </p:ext>
            </p:extLst>
          </p:nvPr>
        </p:nvGraphicFramePr>
        <p:xfrm>
          <a:off x="1018904" y="640074"/>
          <a:ext cx="10280470" cy="5590908"/>
        </p:xfrm>
        <a:graphic>
          <a:graphicData uri="http://schemas.openxmlformats.org/drawingml/2006/table">
            <a:tbl>
              <a:tblPr firstRow="1" bandRow="1">
                <a:tableStyleId>{5940675A-B579-460E-94D1-54222C63F5DA}</a:tableStyleId>
              </a:tblPr>
              <a:tblGrid>
                <a:gridCol w="2056094">
                  <a:extLst>
                    <a:ext uri="{9D8B030D-6E8A-4147-A177-3AD203B41FA5}">
                      <a16:colId xmlns:a16="http://schemas.microsoft.com/office/drawing/2014/main" val="2187017298"/>
                    </a:ext>
                  </a:extLst>
                </a:gridCol>
                <a:gridCol w="2056094">
                  <a:extLst>
                    <a:ext uri="{9D8B030D-6E8A-4147-A177-3AD203B41FA5}">
                      <a16:colId xmlns:a16="http://schemas.microsoft.com/office/drawing/2014/main" val="2268947774"/>
                    </a:ext>
                  </a:extLst>
                </a:gridCol>
                <a:gridCol w="1988166">
                  <a:extLst>
                    <a:ext uri="{9D8B030D-6E8A-4147-A177-3AD203B41FA5}">
                      <a16:colId xmlns:a16="http://schemas.microsoft.com/office/drawing/2014/main" val="6818238"/>
                    </a:ext>
                  </a:extLst>
                </a:gridCol>
                <a:gridCol w="2124022">
                  <a:extLst>
                    <a:ext uri="{9D8B030D-6E8A-4147-A177-3AD203B41FA5}">
                      <a16:colId xmlns:a16="http://schemas.microsoft.com/office/drawing/2014/main" val="1106612001"/>
                    </a:ext>
                  </a:extLst>
                </a:gridCol>
                <a:gridCol w="2056094">
                  <a:extLst>
                    <a:ext uri="{9D8B030D-6E8A-4147-A177-3AD203B41FA5}">
                      <a16:colId xmlns:a16="http://schemas.microsoft.com/office/drawing/2014/main" val="1862745892"/>
                    </a:ext>
                  </a:extLst>
                </a:gridCol>
              </a:tblGrid>
              <a:tr h="465909">
                <a:tc>
                  <a:txBody>
                    <a:bodyPr/>
                    <a:lstStyle/>
                    <a:p>
                      <a:pPr algn="ctr"/>
                      <a:r>
                        <a:rPr lang="fa-IR" dirty="0" smtClean="0"/>
                        <a:t>لایم-نارنگی</a:t>
                      </a:r>
                      <a:endParaRPr lang="en-US" dirty="0"/>
                    </a:p>
                  </a:txBody>
                  <a:tcPr/>
                </a:tc>
                <a:tc>
                  <a:txBody>
                    <a:bodyPr/>
                    <a:lstStyle/>
                    <a:p>
                      <a:pPr algn="ctr"/>
                      <a:r>
                        <a:rPr lang="fa-IR" dirty="0" smtClean="0"/>
                        <a:t>لیمو شیرین</a:t>
                      </a:r>
                      <a:endParaRPr lang="en-US" dirty="0"/>
                    </a:p>
                  </a:txBody>
                  <a:tcPr/>
                </a:tc>
                <a:tc>
                  <a:txBody>
                    <a:bodyPr/>
                    <a:lstStyle/>
                    <a:p>
                      <a:pPr algn="ctr"/>
                      <a:r>
                        <a:rPr lang="fa-IR" dirty="0" smtClean="0"/>
                        <a:t>پرتقال-گریپ</a:t>
                      </a:r>
                      <a:r>
                        <a:rPr lang="fa-IR" baseline="0" dirty="0" smtClean="0"/>
                        <a:t> فروت</a:t>
                      </a:r>
                      <a:endParaRPr lang="en-US" dirty="0"/>
                    </a:p>
                  </a:txBody>
                  <a:tcPr/>
                </a:tc>
                <a:tc>
                  <a:txBody>
                    <a:bodyPr/>
                    <a:lstStyle/>
                    <a:p>
                      <a:pPr algn="ctr"/>
                      <a:r>
                        <a:rPr lang="fa-IR" dirty="0" smtClean="0">
                          <a:solidFill>
                            <a:srgbClr val="FFFF00"/>
                          </a:solidFill>
                        </a:rPr>
                        <a:t>جیرفت</a:t>
                      </a:r>
                      <a:endParaRPr lang="en-US" dirty="0">
                        <a:solidFill>
                          <a:srgbClr val="FFFF00"/>
                        </a:solidFill>
                      </a:endParaRPr>
                    </a:p>
                  </a:txBody>
                  <a:tcPr/>
                </a:tc>
                <a:tc rowSpan="3">
                  <a:txBody>
                    <a:bodyPr/>
                    <a:lstStyle/>
                    <a:p>
                      <a:pPr algn="ctr"/>
                      <a:r>
                        <a:rPr lang="fa-IR" sz="2000" dirty="0" smtClean="0">
                          <a:solidFill>
                            <a:srgbClr val="FF0000"/>
                          </a:solidFill>
                        </a:rPr>
                        <a:t>کرمان</a:t>
                      </a:r>
                      <a:endParaRPr lang="en-US" dirty="0">
                        <a:solidFill>
                          <a:srgbClr val="FF0000"/>
                        </a:solidFill>
                      </a:endParaRPr>
                    </a:p>
                  </a:txBody>
                  <a:tcPr/>
                </a:tc>
                <a:extLst>
                  <a:ext uri="{0D108BD9-81ED-4DB2-BD59-A6C34878D82A}">
                    <a16:rowId xmlns:a16="http://schemas.microsoft.com/office/drawing/2014/main" val="1490269561"/>
                  </a:ext>
                </a:extLst>
              </a:tr>
              <a:tr h="465909">
                <a:tc>
                  <a:txBody>
                    <a:bodyPr/>
                    <a:lstStyle/>
                    <a:p>
                      <a:pPr algn="ctr"/>
                      <a:r>
                        <a:rPr lang="fa-IR" dirty="0" smtClean="0"/>
                        <a:t>لیموشیرین-نارنگی</a:t>
                      </a:r>
                      <a:endParaRPr lang="en-US" dirty="0"/>
                    </a:p>
                  </a:txBody>
                  <a:tcPr/>
                </a:tc>
                <a:tc>
                  <a:txBody>
                    <a:bodyPr/>
                    <a:lstStyle/>
                    <a:p>
                      <a:pPr algn="ctr"/>
                      <a:r>
                        <a:rPr lang="fa-IR" dirty="0" smtClean="0"/>
                        <a:t>پرتقال</a:t>
                      </a:r>
                      <a:endParaRPr lang="en-US" dirty="0"/>
                    </a:p>
                  </a:txBody>
                  <a:tcPr/>
                </a:tc>
                <a:tc>
                  <a:txBody>
                    <a:bodyPr/>
                    <a:lstStyle/>
                    <a:p>
                      <a:pPr algn="ctr"/>
                      <a:r>
                        <a:rPr lang="fa-IR" dirty="0" smtClean="0"/>
                        <a:t>لایم</a:t>
                      </a:r>
                      <a:endParaRPr lang="en-US" dirty="0"/>
                    </a:p>
                  </a:txBody>
                  <a:tcPr/>
                </a:tc>
                <a:tc>
                  <a:txBody>
                    <a:bodyPr/>
                    <a:lstStyle/>
                    <a:p>
                      <a:pPr algn="ctr"/>
                      <a:r>
                        <a:rPr lang="fa-IR" dirty="0" smtClean="0">
                          <a:solidFill>
                            <a:srgbClr val="FFFF00"/>
                          </a:solidFill>
                        </a:rPr>
                        <a:t>دشت کهنوج</a:t>
                      </a:r>
                    </a:p>
                  </a:txBody>
                  <a:tcPr/>
                </a:tc>
                <a:tc vMerge="1">
                  <a:txBody>
                    <a:bodyPr/>
                    <a:lstStyle/>
                    <a:p>
                      <a:endParaRPr lang="en-US"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11211349"/>
                  </a:ext>
                </a:extLst>
              </a:tr>
              <a:tr h="46590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dirty="0" smtClean="0"/>
                        <a:t>لیموشیرین-نارنگی</a:t>
                      </a:r>
                      <a:endParaRPr lang="en-US" dirty="0" smtClean="0"/>
                    </a:p>
                  </a:txBody>
                  <a:tcPr/>
                </a:tc>
                <a:tc>
                  <a:txBody>
                    <a:bodyPr/>
                    <a:lstStyle/>
                    <a:p>
                      <a:pPr algn="ctr"/>
                      <a:r>
                        <a:rPr lang="fa-IR" dirty="0" smtClean="0"/>
                        <a:t>گریپ فروت</a:t>
                      </a:r>
                      <a:endParaRPr lang="en-US" dirty="0"/>
                    </a:p>
                  </a:txBody>
                  <a:tcPr/>
                </a:tc>
                <a:tc>
                  <a:txBody>
                    <a:bodyPr/>
                    <a:lstStyle/>
                    <a:p>
                      <a:pPr algn="ctr"/>
                      <a:r>
                        <a:rPr lang="fa-IR" dirty="0" smtClean="0"/>
                        <a:t>پرتقال</a:t>
                      </a:r>
                      <a:endParaRPr lang="en-US" dirty="0"/>
                    </a:p>
                  </a:txBody>
                  <a:tcPr/>
                </a:tc>
                <a:tc>
                  <a:txBody>
                    <a:bodyPr/>
                    <a:lstStyle/>
                    <a:p>
                      <a:pPr algn="ctr" rtl="1"/>
                      <a:r>
                        <a:rPr lang="fa-IR" dirty="0" smtClean="0">
                          <a:solidFill>
                            <a:srgbClr val="FFFF00"/>
                          </a:solidFill>
                        </a:rPr>
                        <a:t>بم-شهداد-بافت</a:t>
                      </a:r>
                      <a:endParaRPr lang="en-US" dirty="0">
                        <a:solidFill>
                          <a:srgbClr val="FFFF00"/>
                        </a:solidFill>
                      </a:endParaRPr>
                    </a:p>
                  </a:txBody>
                  <a:tcPr/>
                </a:tc>
                <a:tc vMerge="1">
                  <a:txBody>
                    <a:bodyPr/>
                    <a:lstStyle/>
                    <a:p>
                      <a:endParaRPr lang="en-US" dirty="0"/>
                    </a:p>
                  </a:txBody>
                  <a:tcPr/>
                </a:tc>
                <a:extLst>
                  <a:ext uri="{0D108BD9-81ED-4DB2-BD59-A6C34878D82A}">
                    <a16:rowId xmlns:a16="http://schemas.microsoft.com/office/drawing/2014/main" val="2210158359"/>
                  </a:ext>
                </a:extLst>
              </a:tr>
              <a:tr h="465909">
                <a:tc>
                  <a:txBody>
                    <a:bodyPr/>
                    <a:lstStyle/>
                    <a:p>
                      <a:pPr algn="ctr"/>
                      <a:r>
                        <a:rPr lang="fa-IR" dirty="0" smtClean="0"/>
                        <a:t>لیموشیرین</a:t>
                      </a:r>
                      <a:endParaRPr lang="en-US" dirty="0"/>
                    </a:p>
                  </a:txBody>
                  <a:tcPr/>
                </a:tc>
                <a:tc>
                  <a:txBody>
                    <a:bodyPr/>
                    <a:lstStyle/>
                    <a:p>
                      <a:pPr algn="ctr"/>
                      <a:r>
                        <a:rPr lang="fa-IR" dirty="0" smtClean="0"/>
                        <a:t>پرتقال</a:t>
                      </a:r>
                      <a:endParaRPr lang="en-US" dirty="0"/>
                    </a:p>
                  </a:txBody>
                  <a:tcPr/>
                </a:tc>
                <a:tc>
                  <a:txBody>
                    <a:bodyPr/>
                    <a:lstStyle/>
                    <a:p>
                      <a:r>
                        <a:rPr lang="fa-IR" dirty="0" smtClean="0"/>
                        <a:t>نارنگی محلی، کلمانتین </a:t>
                      </a:r>
                      <a:endParaRPr lang="en-US" dirty="0"/>
                    </a:p>
                  </a:txBody>
                  <a:tcPr/>
                </a:tc>
                <a:tc>
                  <a:txBody>
                    <a:bodyPr/>
                    <a:lstStyle/>
                    <a:p>
                      <a:pPr algn="ctr"/>
                      <a:r>
                        <a:rPr lang="fa-IR" dirty="0" smtClean="0">
                          <a:solidFill>
                            <a:srgbClr val="FFFF00"/>
                          </a:solidFill>
                        </a:rPr>
                        <a:t>بخش خفر</a:t>
                      </a:r>
                      <a:endParaRPr lang="en-US" dirty="0">
                        <a:solidFill>
                          <a:srgbClr val="FFFF00"/>
                        </a:solidFill>
                      </a:endParaRPr>
                    </a:p>
                  </a:txBody>
                  <a:tcPr/>
                </a:tc>
                <a:tc rowSpan="7">
                  <a:txBody>
                    <a:bodyPr/>
                    <a:lstStyle/>
                    <a:p>
                      <a:pPr algn="ctr"/>
                      <a:r>
                        <a:rPr lang="fa-IR" sz="2000" dirty="0" smtClean="0">
                          <a:solidFill>
                            <a:srgbClr val="FF0000"/>
                          </a:solidFill>
                        </a:rPr>
                        <a:t>فارس</a:t>
                      </a:r>
                      <a:endParaRPr lang="en-US" dirty="0">
                        <a:solidFill>
                          <a:srgbClr val="FF0000"/>
                        </a:solidFill>
                      </a:endParaRPr>
                    </a:p>
                  </a:txBody>
                  <a:tcPr/>
                </a:tc>
                <a:extLst>
                  <a:ext uri="{0D108BD9-81ED-4DB2-BD59-A6C34878D82A}">
                    <a16:rowId xmlns:a16="http://schemas.microsoft.com/office/drawing/2014/main" val="1465357018"/>
                  </a:ext>
                </a:extLst>
              </a:tr>
              <a:tr h="465909">
                <a:tc>
                  <a:txBody>
                    <a:bodyPr/>
                    <a:lstStyle/>
                    <a:p>
                      <a:pPr algn="ctr"/>
                      <a:r>
                        <a:rPr lang="fa-IR" dirty="0" smtClean="0"/>
                        <a:t>لیموشیرین</a:t>
                      </a:r>
                      <a:endParaRPr lang="en-US" dirty="0"/>
                    </a:p>
                  </a:txBody>
                  <a:tcPr/>
                </a:tc>
                <a:tc>
                  <a:txBody>
                    <a:bodyPr/>
                    <a:lstStyle/>
                    <a:p>
                      <a:pPr algn="ctr"/>
                      <a:r>
                        <a:rPr lang="fa-IR" dirty="0" smtClean="0"/>
                        <a:t>پرتقال</a:t>
                      </a:r>
                      <a:endParaRPr lang="en-US" dirty="0"/>
                    </a:p>
                  </a:txBody>
                  <a:tcPr/>
                </a:tc>
                <a:tc>
                  <a:txBody>
                    <a:bodyPr/>
                    <a:lstStyle/>
                    <a:p>
                      <a:pPr algn="ctr"/>
                      <a:r>
                        <a:rPr lang="fa-IR" dirty="0" smtClean="0"/>
                        <a:t>نارنگی </a:t>
                      </a:r>
                      <a:endParaRPr lang="en-US" dirty="0"/>
                    </a:p>
                  </a:txBody>
                  <a:tcPr/>
                </a:tc>
                <a:tc>
                  <a:txBody>
                    <a:bodyPr/>
                    <a:lstStyle/>
                    <a:p>
                      <a:pPr algn="ctr"/>
                      <a:r>
                        <a:rPr lang="fa-IR" dirty="0" smtClean="0">
                          <a:solidFill>
                            <a:srgbClr val="FFFF00"/>
                          </a:solidFill>
                        </a:rPr>
                        <a:t>جهرم</a:t>
                      </a:r>
                      <a:endParaRPr lang="en-US" dirty="0">
                        <a:solidFill>
                          <a:srgbClr val="FFFF00"/>
                        </a:solidFill>
                      </a:endParaRPr>
                    </a:p>
                  </a:txBody>
                  <a:tcPr/>
                </a:tc>
                <a:tc vMerge="1">
                  <a:txBody>
                    <a:bodyPr/>
                    <a:lstStyle/>
                    <a:p>
                      <a:endParaRPr lang="en-US" dirty="0"/>
                    </a:p>
                  </a:txBody>
                  <a:tcPr/>
                </a:tc>
                <a:extLst>
                  <a:ext uri="{0D108BD9-81ED-4DB2-BD59-A6C34878D82A}">
                    <a16:rowId xmlns:a16="http://schemas.microsoft.com/office/drawing/2014/main" val="71503296"/>
                  </a:ext>
                </a:extLst>
              </a:tr>
              <a:tr h="465909">
                <a:tc>
                  <a:txBody>
                    <a:bodyPr/>
                    <a:lstStyle/>
                    <a:p>
                      <a:pPr algn="ctr"/>
                      <a:r>
                        <a:rPr lang="fa-IR" dirty="0" smtClean="0"/>
                        <a:t>پرتقال</a:t>
                      </a:r>
                      <a:endParaRPr lang="en-US" dirty="0"/>
                    </a:p>
                  </a:txBody>
                  <a:tcPr/>
                </a:tc>
                <a:tc>
                  <a:txBody>
                    <a:bodyPr/>
                    <a:lstStyle/>
                    <a:p>
                      <a:pPr algn="ctr"/>
                      <a:r>
                        <a:rPr lang="fa-IR" dirty="0" smtClean="0"/>
                        <a:t>گریپ فروت</a:t>
                      </a:r>
                      <a:endParaRPr lang="en-US" dirty="0"/>
                    </a:p>
                  </a:txBody>
                  <a:tcPr/>
                </a:tc>
                <a:tc>
                  <a:txBody>
                    <a:bodyPr/>
                    <a:lstStyle/>
                    <a:p>
                      <a:pPr algn="ctr"/>
                      <a:r>
                        <a:rPr lang="fa-IR" dirty="0" smtClean="0"/>
                        <a:t>لیموشیرین</a:t>
                      </a:r>
                      <a:endParaRPr lang="en-US" dirty="0"/>
                    </a:p>
                  </a:txBody>
                  <a:tcPr/>
                </a:tc>
                <a:tc>
                  <a:txBody>
                    <a:bodyPr/>
                    <a:lstStyle/>
                    <a:p>
                      <a:pPr algn="ctr"/>
                      <a:r>
                        <a:rPr lang="fa-IR" dirty="0" smtClean="0">
                          <a:solidFill>
                            <a:srgbClr val="FFFF00"/>
                          </a:solidFill>
                        </a:rPr>
                        <a:t>فیروز</a:t>
                      </a:r>
                      <a:r>
                        <a:rPr lang="fa-IR" dirty="0" smtClean="0"/>
                        <a:t> </a:t>
                      </a:r>
                      <a:r>
                        <a:rPr lang="fa-IR" dirty="0" smtClean="0">
                          <a:solidFill>
                            <a:srgbClr val="FFFF00"/>
                          </a:solidFill>
                        </a:rPr>
                        <a:t>اباد</a:t>
                      </a:r>
                      <a:endParaRPr lang="en-US" dirty="0">
                        <a:solidFill>
                          <a:srgbClr val="FFFF00"/>
                        </a:solidFill>
                      </a:endParaRPr>
                    </a:p>
                  </a:txBody>
                  <a:tcPr/>
                </a:tc>
                <a:tc vMerge="1">
                  <a:txBody>
                    <a:bodyPr/>
                    <a:lstStyle/>
                    <a:p>
                      <a:endParaRPr lang="en-US"/>
                    </a:p>
                  </a:txBody>
                  <a:tcPr/>
                </a:tc>
                <a:extLst>
                  <a:ext uri="{0D108BD9-81ED-4DB2-BD59-A6C34878D82A}">
                    <a16:rowId xmlns:a16="http://schemas.microsoft.com/office/drawing/2014/main" val="2757277980"/>
                  </a:ext>
                </a:extLst>
              </a:tr>
              <a:tr h="465909">
                <a:tc>
                  <a:txBody>
                    <a:bodyPr/>
                    <a:lstStyle/>
                    <a:p>
                      <a:pPr algn="ctr"/>
                      <a:r>
                        <a:rPr lang="fa-IR" dirty="0" smtClean="0"/>
                        <a:t>-</a:t>
                      </a:r>
                      <a:endParaRPr lang="en-US" dirty="0"/>
                    </a:p>
                  </a:txBody>
                  <a:tcPr/>
                </a:tc>
                <a:tc>
                  <a:txBody>
                    <a:bodyPr/>
                    <a:lstStyle/>
                    <a:p>
                      <a:pPr algn="ctr"/>
                      <a:r>
                        <a:rPr lang="fa-IR" dirty="0" smtClean="0"/>
                        <a:t>نارنگی</a:t>
                      </a:r>
                      <a:endParaRPr lang="en-US" dirty="0"/>
                    </a:p>
                  </a:txBody>
                  <a:tcPr/>
                </a:tc>
                <a:tc>
                  <a:txBody>
                    <a:bodyPr/>
                    <a:lstStyle/>
                    <a:p>
                      <a:pPr algn="ctr"/>
                      <a:r>
                        <a:rPr lang="fa-IR" dirty="0" smtClean="0"/>
                        <a:t>پرتقال</a:t>
                      </a:r>
                      <a:endParaRPr lang="en-US" dirty="0"/>
                    </a:p>
                  </a:txBody>
                  <a:tcPr/>
                </a:tc>
                <a:tc>
                  <a:txBody>
                    <a:bodyPr/>
                    <a:lstStyle/>
                    <a:p>
                      <a:pPr algn="ctr"/>
                      <a:r>
                        <a:rPr lang="fa-IR" dirty="0" smtClean="0">
                          <a:solidFill>
                            <a:srgbClr val="FFFF00"/>
                          </a:solidFill>
                        </a:rPr>
                        <a:t>فسا</a:t>
                      </a:r>
                    </a:p>
                  </a:txBody>
                  <a:tcPr/>
                </a:tc>
                <a:tc vMerge="1">
                  <a:txBody>
                    <a:bodyPr/>
                    <a:lstStyle/>
                    <a:p>
                      <a:endParaRPr lang="en-US" dirty="0"/>
                    </a:p>
                  </a:txBody>
                  <a:tcPr/>
                </a:tc>
                <a:extLst>
                  <a:ext uri="{0D108BD9-81ED-4DB2-BD59-A6C34878D82A}">
                    <a16:rowId xmlns:a16="http://schemas.microsoft.com/office/drawing/2014/main" val="3298344411"/>
                  </a:ext>
                </a:extLst>
              </a:tr>
              <a:tr h="465909">
                <a:tc>
                  <a:txBody>
                    <a:bodyPr/>
                    <a:lstStyle/>
                    <a:p>
                      <a:pPr algn="ctr"/>
                      <a:r>
                        <a:rPr lang="fa-IR" dirty="0" smtClean="0"/>
                        <a:t>پرتقال</a:t>
                      </a:r>
                      <a:endParaRPr lang="en-US" dirty="0"/>
                    </a:p>
                  </a:txBody>
                  <a:tcPr/>
                </a:tc>
                <a:tc>
                  <a:txBody>
                    <a:bodyPr/>
                    <a:lstStyle/>
                    <a:p>
                      <a:pPr algn="ctr"/>
                      <a:r>
                        <a:rPr lang="fa-IR" dirty="0" smtClean="0"/>
                        <a:t>گریپ فروت</a:t>
                      </a:r>
                      <a:endParaRPr lang="en-US" dirty="0"/>
                    </a:p>
                  </a:txBody>
                  <a:tcPr/>
                </a:tc>
                <a:tc>
                  <a:txBody>
                    <a:bodyPr/>
                    <a:lstStyle/>
                    <a:p>
                      <a:pPr algn="ctr"/>
                      <a:r>
                        <a:rPr lang="fa-IR" dirty="0" smtClean="0"/>
                        <a:t>لایم و لمون</a:t>
                      </a:r>
                      <a:endParaRPr lang="en-US" dirty="0"/>
                    </a:p>
                  </a:txBody>
                  <a:tcPr/>
                </a:tc>
                <a:tc>
                  <a:txBody>
                    <a:bodyPr/>
                    <a:lstStyle/>
                    <a:p>
                      <a:pPr algn="ctr"/>
                      <a:r>
                        <a:rPr lang="fa-IR" dirty="0" smtClean="0">
                          <a:solidFill>
                            <a:srgbClr val="FFFF00"/>
                          </a:solidFill>
                        </a:rPr>
                        <a:t>ممسنی</a:t>
                      </a:r>
                    </a:p>
                  </a:txBody>
                  <a:tcPr/>
                </a:tc>
                <a:tc vMerge="1">
                  <a:txBody>
                    <a:bodyPr/>
                    <a:lstStyle/>
                    <a:p>
                      <a:endParaRPr lang="en-US" dirty="0"/>
                    </a:p>
                  </a:txBody>
                  <a:tcPr/>
                </a:tc>
                <a:extLst>
                  <a:ext uri="{0D108BD9-81ED-4DB2-BD59-A6C34878D82A}">
                    <a16:rowId xmlns:a16="http://schemas.microsoft.com/office/drawing/2014/main" val="2122517375"/>
                  </a:ext>
                </a:extLst>
              </a:tr>
              <a:tr h="465909">
                <a:tc>
                  <a:txBody>
                    <a:bodyPr/>
                    <a:lstStyle/>
                    <a:p>
                      <a:pPr algn="ctr"/>
                      <a:r>
                        <a:rPr lang="fa-IR" dirty="0" smtClean="0"/>
                        <a:t>-</a:t>
                      </a:r>
                      <a:endParaRPr lang="en-US" dirty="0"/>
                    </a:p>
                  </a:txBody>
                  <a:tcPr/>
                </a:tc>
                <a:tc>
                  <a:txBody>
                    <a:bodyPr/>
                    <a:lstStyle/>
                    <a:p>
                      <a:pPr algn="ctr"/>
                      <a:r>
                        <a:rPr lang="fa-IR" dirty="0" smtClean="0"/>
                        <a:t>-</a:t>
                      </a:r>
                      <a:endParaRPr lang="en-US" dirty="0"/>
                    </a:p>
                  </a:txBody>
                  <a:tcPr/>
                </a:tc>
                <a:tc>
                  <a:txBody>
                    <a:bodyPr/>
                    <a:lstStyle/>
                    <a:p>
                      <a:pPr algn="ctr"/>
                      <a:r>
                        <a:rPr lang="fa-IR" dirty="0" smtClean="0"/>
                        <a:t>پرتقال</a:t>
                      </a:r>
                      <a:endParaRPr lang="en-US" dirty="0"/>
                    </a:p>
                  </a:txBody>
                  <a:tcPr/>
                </a:tc>
                <a:tc>
                  <a:txBody>
                    <a:bodyPr/>
                    <a:lstStyle/>
                    <a:p>
                      <a:pPr algn="ctr"/>
                      <a:r>
                        <a:rPr lang="fa-IR" dirty="0" smtClean="0">
                          <a:solidFill>
                            <a:srgbClr val="FFFF00"/>
                          </a:solidFill>
                        </a:rPr>
                        <a:t>استهبان</a:t>
                      </a:r>
                      <a:endParaRPr lang="en-US" dirty="0">
                        <a:solidFill>
                          <a:srgbClr val="FFFF00"/>
                        </a:solidFill>
                      </a:endParaRPr>
                    </a:p>
                  </a:txBody>
                  <a:tcPr/>
                </a:tc>
                <a:tc vMerge="1">
                  <a:txBody>
                    <a:bodyPr/>
                    <a:lstStyle/>
                    <a:p>
                      <a:endParaRPr lang="en-US"/>
                    </a:p>
                  </a:txBody>
                  <a:tcPr/>
                </a:tc>
                <a:extLst>
                  <a:ext uri="{0D108BD9-81ED-4DB2-BD59-A6C34878D82A}">
                    <a16:rowId xmlns:a16="http://schemas.microsoft.com/office/drawing/2014/main" val="2664087086"/>
                  </a:ext>
                </a:extLst>
              </a:tr>
              <a:tr h="465909">
                <a:tc>
                  <a:txBody>
                    <a:bodyPr/>
                    <a:lstStyle/>
                    <a:p>
                      <a:r>
                        <a:rPr lang="fa-IR" dirty="0" smtClean="0"/>
                        <a:t>لیموشیرین-لایم-گریپ</a:t>
                      </a:r>
                      <a:r>
                        <a:rPr lang="fa-IR" baseline="0" dirty="0" smtClean="0"/>
                        <a:t> </a:t>
                      </a:r>
                      <a:endParaRPr lang="en-US" dirty="0"/>
                    </a:p>
                  </a:txBody>
                  <a:tcPr/>
                </a:tc>
                <a:tc>
                  <a:txBody>
                    <a:bodyPr/>
                    <a:lstStyle/>
                    <a:p>
                      <a:pPr algn="ctr"/>
                      <a:r>
                        <a:rPr lang="fa-IR" dirty="0" smtClean="0"/>
                        <a:t>نارنگی</a:t>
                      </a:r>
                      <a:endParaRPr lang="en-US" dirty="0"/>
                    </a:p>
                  </a:txBody>
                  <a:tcPr/>
                </a:tc>
                <a:tc>
                  <a:txBody>
                    <a:bodyPr/>
                    <a:lstStyle/>
                    <a:p>
                      <a:pPr algn="ctr"/>
                      <a:r>
                        <a:rPr lang="fa-IR" dirty="0" smtClean="0"/>
                        <a:t>پرتقال</a:t>
                      </a:r>
                      <a:endParaRPr lang="en-US" dirty="0"/>
                    </a:p>
                  </a:txBody>
                  <a:tcPr/>
                </a:tc>
                <a:tc>
                  <a:txBody>
                    <a:bodyPr/>
                    <a:lstStyle/>
                    <a:p>
                      <a:pPr algn="ctr"/>
                      <a:r>
                        <a:rPr lang="fa-IR" dirty="0" smtClean="0">
                          <a:solidFill>
                            <a:srgbClr val="FFFF00"/>
                          </a:solidFill>
                        </a:rPr>
                        <a:t>داراب وکازرون</a:t>
                      </a:r>
                      <a:endParaRPr lang="en-US" dirty="0">
                        <a:solidFill>
                          <a:srgbClr val="FFFF00"/>
                        </a:solidFill>
                      </a:endParaRPr>
                    </a:p>
                  </a:txBody>
                  <a:tcPr/>
                </a:tc>
                <a:tc vMerge="1">
                  <a:txBody>
                    <a:bodyPr/>
                    <a:lstStyle/>
                    <a:p>
                      <a:endParaRPr lang="en-US"/>
                    </a:p>
                  </a:txBody>
                  <a:tcPr/>
                </a:tc>
                <a:extLst>
                  <a:ext uri="{0D108BD9-81ED-4DB2-BD59-A6C34878D82A}">
                    <a16:rowId xmlns:a16="http://schemas.microsoft.com/office/drawing/2014/main" val="800634356"/>
                  </a:ext>
                </a:extLst>
              </a:tr>
              <a:tr h="465909">
                <a:tc>
                  <a:txBody>
                    <a:bodyPr/>
                    <a:lstStyle/>
                    <a:p>
                      <a:pPr algn="ctr"/>
                      <a:r>
                        <a:rPr lang="fa-IR" dirty="0" smtClean="0"/>
                        <a:t>-</a:t>
                      </a:r>
                      <a:endParaRPr lang="en-US" dirty="0"/>
                    </a:p>
                  </a:txBody>
                  <a:tcPr/>
                </a:tc>
                <a:tc>
                  <a:txBody>
                    <a:bodyPr/>
                    <a:lstStyle/>
                    <a:p>
                      <a:pPr algn="ctr"/>
                      <a:r>
                        <a:rPr lang="fa-IR" dirty="0" smtClean="0"/>
                        <a:t>-</a:t>
                      </a:r>
                      <a:endParaRPr lang="en-US" dirty="0"/>
                    </a:p>
                  </a:txBody>
                  <a:tcPr/>
                </a:tc>
                <a:tc>
                  <a:txBody>
                    <a:bodyPr/>
                    <a:lstStyle/>
                    <a:p>
                      <a:pPr algn="ctr"/>
                      <a:r>
                        <a:rPr lang="fa-IR" dirty="0" smtClean="0"/>
                        <a:t>پرتقال-نارنگی</a:t>
                      </a:r>
                      <a:endParaRPr lang="en-US" dirty="0"/>
                    </a:p>
                  </a:txBody>
                  <a:tcPr/>
                </a:tc>
                <a:tc>
                  <a:txBody>
                    <a:bodyPr/>
                    <a:lstStyle/>
                    <a:p>
                      <a:pPr algn="ctr"/>
                      <a:r>
                        <a:rPr lang="fa-IR" dirty="0" smtClean="0">
                          <a:solidFill>
                            <a:srgbClr val="FFFF00"/>
                          </a:solidFill>
                        </a:rPr>
                        <a:t>تنکابن-رامسر</a:t>
                      </a:r>
                      <a:endParaRPr lang="en-US" dirty="0">
                        <a:solidFill>
                          <a:srgbClr val="FFFF00"/>
                        </a:solidFill>
                      </a:endParaRPr>
                    </a:p>
                  </a:txBody>
                  <a:tcPr/>
                </a:tc>
                <a:tc rowSpan="2">
                  <a:txBody>
                    <a:bodyPr/>
                    <a:lstStyle/>
                    <a:p>
                      <a:pPr algn="ctr"/>
                      <a:r>
                        <a:rPr lang="fa-IR" sz="2000" dirty="0" smtClean="0">
                          <a:solidFill>
                            <a:srgbClr val="FF0000"/>
                          </a:solidFill>
                        </a:rPr>
                        <a:t>مازندران</a:t>
                      </a:r>
                      <a:endParaRPr lang="en-US" dirty="0">
                        <a:solidFill>
                          <a:srgbClr val="FF0000"/>
                        </a:solidFill>
                      </a:endParaRPr>
                    </a:p>
                  </a:txBody>
                  <a:tcPr/>
                </a:tc>
                <a:extLst>
                  <a:ext uri="{0D108BD9-81ED-4DB2-BD59-A6C34878D82A}">
                    <a16:rowId xmlns:a16="http://schemas.microsoft.com/office/drawing/2014/main" val="3201801584"/>
                  </a:ext>
                </a:extLst>
              </a:tr>
              <a:tr h="465909">
                <a:tc>
                  <a:txBody>
                    <a:bodyPr/>
                    <a:lstStyle/>
                    <a:p>
                      <a:pPr algn="ctr"/>
                      <a:r>
                        <a:rPr lang="fa-IR" dirty="0" smtClean="0"/>
                        <a:t>-</a:t>
                      </a:r>
                      <a:endParaRPr lang="en-US" dirty="0"/>
                    </a:p>
                  </a:txBody>
                  <a:tcPr/>
                </a:tc>
                <a:tc>
                  <a:txBody>
                    <a:bodyPr/>
                    <a:lstStyle/>
                    <a:p>
                      <a:pPr algn="ctr"/>
                      <a:r>
                        <a:rPr lang="fa-IR" dirty="0" smtClean="0"/>
                        <a:t>-</a:t>
                      </a:r>
                      <a:endParaRPr lang="en-US" dirty="0"/>
                    </a:p>
                  </a:txBody>
                  <a:tcPr/>
                </a:tc>
                <a:tc>
                  <a:txBody>
                    <a:bodyPr/>
                    <a:lstStyle/>
                    <a:p>
                      <a:pPr algn="ctr"/>
                      <a:r>
                        <a:rPr lang="fa-IR" dirty="0" smtClean="0"/>
                        <a:t>پرتقال-نارنگی</a:t>
                      </a:r>
                      <a:endParaRPr lang="en-US" dirty="0"/>
                    </a:p>
                  </a:txBody>
                  <a:tcPr/>
                </a:tc>
                <a:tc>
                  <a:txBody>
                    <a:bodyPr/>
                    <a:lstStyle/>
                    <a:p>
                      <a:pPr algn="ctr"/>
                      <a:r>
                        <a:rPr lang="fa-IR" dirty="0" smtClean="0">
                          <a:solidFill>
                            <a:srgbClr val="FFFF00"/>
                          </a:solidFill>
                        </a:rPr>
                        <a:t>چالوس-نوشهر</a:t>
                      </a:r>
                      <a:endParaRPr lang="en-US" dirty="0">
                        <a:solidFill>
                          <a:srgbClr val="FFFF00"/>
                        </a:solidFill>
                      </a:endParaRPr>
                    </a:p>
                  </a:txBody>
                  <a:tcPr/>
                </a:tc>
                <a:tc vMerge="1">
                  <a:txBody>
                    <a:bodyPr/>
                    <a:lstStyle/>
                    <a:p>
                      <a:endParaRPr lang="en-US" dirty="0"/>
                    </a:p>
                  </a:txBody>
                  <a:tcPr/>
                </a:tc>
                <a:extLst>
                  <a:ext uri="{0D108BD9-81ED-4DB2-BD59-A6C34878D82A}">
                    <a16:rowId xmlns:a16="http://schemas.microsoft.com/office/drawing/2014/main" val="3735959107"/>
                  </a:ext>
                </a:extLst>
              </a:tr>
            </a:tbl>
          </a:graphicData>
        </a:graphic>
      </p:graphicFrame>
    </p:spTree>
    <p:extLst>
      <p:ext uri="{BB962C8B-B14F-4D97-AF65-F5344CB8AC3E}">
        <p14:creationId xmlns:p14="http://schemas.microsoft.com/office/powerpoint/2010/main" val="13924164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p:cNvGraphicFramePr>
            <a:graphicFrameLocks noGrp="1"/>
          </p:cNvGraphicFramePr>
          <p:nvPr>
            <p:extLst>
              <p:ext uri="{D42A27DB-BD31-4B8C-83A1-F6EECF244321}">
                <p14:modId xmlns:p14="http://schemas.microsoft.com/office/powerpoint/2010/main" val="266428091"/>
              </p:ext>
            </p:extLst>
          </p:nvPr>
        </p:nvGraphicFramePr>
        <p:xfrm>
          <a:off x="796836" y="483329"/>
          <a:ext cx="10567850" cy="5695404"/>
        </p:xfrm>
        <a:graphic>
          <a:graphicData uri="http://schemas.openxmlformats.org/drawingml/2006/table">
            <a:tbl>
              <a:tblPr firstRow="1" bandRow="1">
                <a:tableStyleId>{5940675A-B579-460E-94D1-54222C63F5DA}</a:tableStyleId>
              </a:tblPr>
              <a:tblGrid>
                <a:gridCol w="2113570">
                  <a:extLst>
                    <a:ext uri="{9D8B030D-6E8A-4147-A177-3AD203B41FA5}">
                      <a16:colId xmlns:a16="http://schemas.microsoft.com/office/drawing/2014/main" val="995383543"/>
                    </a:ext>
                  </a:extLst>
                </a:gridCol>
                <a:gridCol w="2113570">
                  <a:extLst>
                    <a:ext uri="{9D8B030D-6E8A-4147-A177-3AD203B41FA5}">
                      <a16:colId xmlns:a16="http://schemas.microsoft.com/office/drawing/2014/main" val="458132802"/>
                    </a:ext>
                  </a:extLst>
                </a:gridCol>
                <a:gridCol w="2113570">
                  <a:extLst>
                    <a:ext uri="{9D8B030D-6E8A-4147-A177-3AD203B41FA5}">
                      <a16:colId xmlns:a16="http://schemas.microsoft.com/office/drawing/2014/main" val="3230537737"/>
                    </a:ext>
                  </a:extLst>
                </a:gridCol>
                <a:gridCol w="2113570">
                  <a:extLst>
                    <a:ext uri="{9D8B030D-6E8A-4147-A177-3AD203B41FA5}">
                      <a16:colId xmlns:a16="http://schemas.microsoft.com/office/drawing/2014/main" val="43061473"/>
                    </a:ext>
                  </a:extLst>
                </a:gridCol>
                <a:gridCol w="2113570">
                  <a:extLst>
                    <a:ext uri="{9D8B030D-6E8A-4147-A177-3AD203B41FA5}">
                      <a16:colId xmlns:a16="http://schemas.microsoft.com/office/drawing/2014/main" val="327795727"/>
                    </a:ext>
                  </a:extLst>
                </a:gridCol>
              </a:tblGrid>
              <a:tr h="474617">
                <a:tc>
                  <a:txBody>
                    <a:bodyPr/>
                    <a:lstStyle/>
                    <a:p>
                      <a:pPr algn="ctr"/>
                      <a:r>
                        <a:rPr lang="fa-IR" dirty="0" smtClean="0"/>
                        <a:t>-</a:t>
                      </a:r>
                      <a:endParaRPr lang="en-US" dirty="0"/>
                    </a:p>
                  </a:txBody>
                  <a:tcPr/>
                </a:tc>
                <a:tc>
                  <a:txBody>
                    <a:bodyPr/>
                    <a:lstStyle/>
                    <a:p>
                      <a:pPr algn="ctr"/>
                      <a:r>
                        <a:rPr lang="fa-IR" dirty="0" smtClean="0"/>
                        <a:t>پرتقال-نارنگی</a:t>
                      </a:r>
                      <a:endParaRPr lang="en-US" dirty="0"/>
                    </a:p>
                  </a:txBody>
                  <a:tcPr/>
                </a:tc>
                <a:tc>
                  <a:txBody>
                    <a:bodyPr/>
                    <a:lstStyle/>
                    <a:p>
                      <a:pPr algn="ctr"/>
                      <a:r>
                        <a:rPr lang="fa-IR" dirty="0" smtClean="0"/>
                        <a:t>-</a:t>
                      </a:r>
                      <a:endParaRPr lang="en-US" dirty="0"/>
                    </a:p>
                  </a:txBody>
                  <a:tcPr/>
                </a:tc>
                <a:tc>
                  <a:txBody>
                    <a:bodyPr/>
                    <a:lstStyle/>
                    <a:p>
                      <a:pPr algn="ctr"/>
                      <a:r>
                        <a:rPr lang="fa-IR" dirty="0" smtClean="0">
                          <a:solidFill>
                            <a:srgbClr val="FFFF00"/>
                          </a:solidFill>
                        </a:rPr>
                        <a:t>ساری-قایم</a:t>
                      </a:r>
                      <a:r>
                        <a:rPr lang="fa-IR" baseline="0" dirty="0" smtClean="0">
                          <a:solidFill>
                            <a:srgbClr val="FFFF00"/>
                          </a:solidFill>
                        </a:rPr>
                        <a:t> شهر-بابل</a:t>
                      </a:r>
                      <a:endParaRPr lang="en-US" dirty="0">
                        <a:solidFill>
                          <a:srgbClr val="FFFF00"/>
                        </a:solidFill>
                      </a:endParaRPr>
                    </a:p>
                  </a:txBody>
                  <a:tcPr/>
                </a:tc>
                <a:tc rowSpan="2">
                  <a:txBody>
                    <a:bodyPr/>
                    <a:lstStyle/>
                    <a:p>
                      <a:endParaRPr lang="en-US"/>
                    </a:p>
                  </a:txBody>
                  <a:tcPr/>
                </a:tc>
                <a:extLst>
                  <a:ext uri="{0D108BD9-81ED-4DB2-BD59-A6C34878D82A}">
                    <a16:rowId xmlns:a16="http://schemas.microsoft.com/office/drawing/2014/main" val="2935558980"/>
                  </a:ext>
                </a:extLst>
              </a:tr>
              <a:tr h="474617">
                <a:tc>
                  <a:txBody>
                    <a:bodyPr/>
                    <a:lstStyle/>
                    <a:p>
                      <a:pPr algn="ctr"/>
                      <a:r>
                        <a:rPr lang="fa-IR" dirty="0" smtClean="0"/>
                        <a:t>پرتقال-نارنگی</a:t>
                      </a:r>
                      <a:endParaRPr lang="en-US" dirty="0"/>
                    </a:p>
                  </a:txBody>
                  <a:tcPr/>
                </a:tc>
                <a:tc>
                  <a:txBody>
                    <a:bodyPr/>
                    <a:lstStyle/>
                    <a:p>
                      <a:pPr algn="ctr"/>
                      <a:r>
                        <a:rPr lang="fa-IR" dirty="0" smtClean="0"/>
                        <a:t>-</a:t>
                      </a:r>
                      <a:endParaRPr lang="en-US" dirty="0"/>
                    </a:p>
                  </a:txBody>
                  <a:tcPr/>
                </a:tc>
                <a:tc>
                  <a:txBody>
                    <a:bodyPr/>
                    <a:lstStyle/>
                    <a:p>
                      <a:pPr algn="ctr"/>
                      <a:r>
                        <a:rPr lang="fa-IR" dirty="0" smtClean="0"/>
                        <a:t>-</a:t>
                      </a:r>
                      <a:endParaRPr lang="en-US" dirty="0"/>
                    </a:p>
                  </a:txBody>
                  <a:tcPr/>
                </a:tc>
                <a:tc>
                  <a:txBody>
                    <a:bodyPr/>
                    <a:lstStyle/>
                    <a:p>
                      <a:pPr algn="ctr"/>
                      <a:r>
                        <a:rPr lang="fa-IR" dirty="0" smtClean="0">
                          <a:solidFill>
                            <a:srgbClr val="FFFF00"/>
                          </a:solidFill>
                        </a:rPr>
                        <a:t>بهشهر-امل-نور</a:t>
                      </a:r>
                      <a:endParaRPr lang="en-US" dirty="0">
                        <a:solidFill>
                          <a:srgbClr val="FFFF00"/>
                        </a:solidFill>
                      </a:endParaRPr>
                    </a:p>
                  </a:txBody>
                  <a:tcPr/>
                </a:tc>
                <a:tc vMerge="1">
                  <a:txBody>
                    <a:bodyPr/>
                    <a:lstStyle/>
                    <a:p>
                      <a:endParaRPr lang="en-US"/>
                    </a:p>
                  </a:txBody>
                  <a:tcPr/>
                </a:tc>
                <a:extLst>
                  <a:ext uri="{0D108BD9-81ED-4DB2-BD59-A6C34878D82A}">
                    <a16:rowId xmlns:a16="http://schemas.microsoft.com/office/drawing/2014/main" val="1458767796"/>
                  </a:ext>
                </a:extLst>
              </a:tr>
              <a:tr h="474617">
                <a:tc>
                  <a:txBody>
                    <a:bodyPr/>
                    <a:lstStyle/>
                    <a:p>
                      <a:pPr algn="ctr"/>
                      <a:r>
                        <a:rPr lang="fa-IR" dirty="0" smtClean="0"/>
                        <a:t>-</a:t>
                      </a:r>
                      <a:endParaRPr lang="en-US" dirty="0"/>
                    </a:p>
                  </a:txBody>
                  <a:tcPr/>
                </a:tc>
                <a:tc>
                  <a:txBody>
                    <a:bodyPr/>
                    <a:lstStyle/>
                    <a:p>
                      <a:pPr algn="ctr"/>
                      <a:r>
                        <a:rPr lang="fa-IR" dirty="0" smtClean="0"/>
                        <a:t>پرتقال</a:t>
                      </a:r>
                      <a:endParaRPr lang="en-US" dirty="0"/>
                    </a:p>
                  </a:txBody>
                  <a:tcPr/>
                </a:tc>
                <a:tc>
                  <a:txBody>
                    <a:bodyPr/>
                    <a:lstStyle/>
                    <a:p>
                      <a:pPr algn="ctr"/>
                      <a:r>
                        <a:rPr lang="fa-IR" dirty="0" smtClean="0"/>
                        <a:t>نارنگی</a:t>
                      </a:r>
                      <a:endParaRPr lang="en-US" dirty="0"/>
                    </a:p>
                  </a:txBody>
                  <a:tcPr/>
                </a:tc>
                <a:tc>
                  <a:txBody>
                    <a:bodyPr/>
                    <a:lstStyle/>
                    <a:p>
                      <a:pPr algn="ctr"/>
                      <a:r>
                        <a:rPr lang="fa-IR" dirty="0" smtClean="0">
                          <a:solidFill>
                            <a:srgbClr val="FFFF00"/>
                          </a:solidFill>
                        </a:rPr>
                        <a:t>دهستان سیاهو</a:t>
                      </a:r>
                      <a:endParaRPr lang="en-US" dirty="0">
                        <a:solidFill>
                          <a:srgbClr val="FFFF00"/>
                        </a:solidFill>
                      </a:endParaRPr>
                    </a:p>
                  </a:txBody>
                  <a:tcPr/>
                </a:tc>
                <a:tc rowSpan="4">
                  <a:txBody>
                    <a:bodyPr/>
                    <a:lstStyle/>
                    <a:p>
                      <a:pPr algn="ctr"/>
                      <a:r>
                        <a:rPr lang="fa-IR" sz="2000" dirty="0" smtClean="0">
                          <a:solidFill>
                            <a:srgbClr val="FF0000"/>
                          </a:solidFill>
                        </a:rPr>
                        <a:t>هرمزگان</a:t>
                      </a:r>
                      <a:endParaRPr lang="en-US" dirty="0">
                        <a:solidFill>
                          <a:srgbClr val="FF0000"/>
                        </a:solidFill>
                      </a:endParaRPr>
                    </a:p>
                  </a:txBody>
                  <a:tcPr/>
                </a:tc>
                <a:extLst>
                  <a:ext uri="{0D108BD9-81ED-4DB2-BD59-A6C34878D82A}">
                    <a16:rowId xmlns:a16="http://schemas.microsoft.com/office/drawing/2014/main" val="4083459430"/>
                  </a:ext>
                </a:extLst>
              </a:tr>
              <a:tr h="474617">
                <a:tc>
                  <a:txBody>
                    <a:bodyPr/>
                    <a:lstStyle/>
                    <a:p>
                      <a:pPr algn="ctr"/>
                      <a:r>
                        <a:rPr lang="fa-IR" dirty="0" smtClean="0"/>
                        <a:t>نارنگی</a:t>
                      </a:r>
                      <a:endParaRPr lang="en-US" dirty="0"/>
                    </a:p>
                  </a:txBody>
                  <a:tcPr/>
                </a:tc>
                <a:tc>
                  <a:txBody>
                    <a:bodyPr/>
                    <a:lstStyle/>
                    <a:p>
                      <a:pPr algn="ctr"/>
                      <a:r>
                        <a:rPr lang="fa-IR" dirty="0" smtClean="0"/>
                        <a:t>پرتقال-گریپ فروت</a:t>
                      </a:r>
                      <a:endParaRPr lang="en-US" dirty="0"/>
                    </a:p>
                  </a:txBody>
                  <a:tcPr/>
                </a:tc>
                <a:tc>
                  <a:txBody>
                    <a:bodyPr/>
                    <a:lstStyle/>
                    <a:p>
                      <a:pPr algn="ctr"/>
                      <a:r>
                        <a:rPr lang="fa-IR" dirty="0" smtClean="0"/>
                        <a:t>لیموشیرین</a:t>
                      </a:r>
                      <a:endParaRPr lang="en-US" dirty="0"/>
                    </a:p>
                  </a:txBody>
                  <a:tcPr/>
                </a:tc>
                <a:tc>
                  <a:txBody>
                    <a:bodyPr/>
                    <a:lstStyle/>
                    <a:p>
                      <a:pPr algn="ctr"/>
                      <a:r>
                        <a:rPr lang="fa-IR" dirty="0" smtClean="0">
                          <a:solidFill>
                            <a:srgbClr val="FFFF00"/>
                          </a:solidFill>
                        </a:rPr>
                        <a:t>بخش حاجی اباد</a:t>
                      </a:r>
                      <a:endParaRPr lang="en-US" dirty="0">
                        <a:solidFill>
                          <a:srgbClr val="FFFF00"/>
                        </a:solidFill>
                      </a:endParaRPr>
                    </a:p>
                  </a:txBody>
                  <a:tcPr/>
                </a:tc>
                <a:tc vMerge="1">
                  <a:txBody>
                    <a:bodyPr/>
                    <a:lstStyle/>
                    <a:p>
                      <a:endParaRPr lang="en-US"/>
                    </a:p>
                  </a:txBody>
                  <a:tcPr/>
                </a:tc>
                <a:extLst>
                  <a:ext uri="{0D108BD9-81ED-4DB2-BD59-A6C34878D82A}">
                    <a16:rowId xmlns:a16="http://schemas.microsoft.com/office/drawing/2014/main" val="1721737255"/>
                  </a:ext>
                </a:extLst>
              </a:tr>
              <a:tr h="474617">
                <a:tc>
                  <a:txBody>
                    <a:bodyPr/>
                    <a:lstStyle/>
                    <a:p>
                      <a:pPr algn="ctr"/>
                      <a:r>
                        <a:rPr lang="fa-IR" dirty="0" smtClean="0"/>
                        <a:t>گریپ فروت</a:t>
                      </a:r>
                      <a:endParaRPr lang="en-US" dirty="0"/>
                    </a:p>
                  </a:txBody>
                  <a:tcPr/>
                </a:tc>
                <a:tc>
                  <a:txBody>
                    <a:bodyPr/>
                    <a:lstStyle/>
                    <a:p>
                      <a:pPr algn="ctr"/>
                      <a:r>
                        <a:rPr lang="fa-IR" dirty="0" smtClean="0"/>
                        <a:t>پرتقال</a:t>
                      </a:r>
                      <a:endParaRPr lang="en-US" dirty="0"/>
                    </a:p>
                  </a:txBody>
                  <a:tcPr/>
                </a:tc>
                <a:tc>
                  <a:txBody>
                    <a:bodyPr/>
                    <a:lstStyle/>
                    <a:p>
                      <a:pPr algn="ctr"/>
                      <a:r>
                        <a:rPr lang="fa-IR" dirty="0" smtClean="0"/>
                        <a:t>لایم</a:t>
                      </a:r>
                      <a:endParaRPr lang="en-US" dirty="0"/>
                    </a:p>
                  </a:txBody>
                  <a:tcPr/>
                </a:tc>
                <a:tc>
                  <a:txBody>
                    <a:bodyPr/>
                    <a:lstStyle/>
                    <a:p>
                      <a:pPr algn="ctr"/>
                      <a:r>
                        <a:rPr lang="fa-IR" dirty="0" smtClean="0">
                          <a:solidFill>
                            <a:srgbClr val="FFFF00"/>
                          </a:solidFill>
                        </a:rPr>
                        <a:t>بخش رودان</a:t>
                      </a:r>
                      <a:endParaRPr lang="en-US" dirty="0">
                        <a:solidFill>
                          <a:srgbClr val="FFFF00"/>
                        </a:solidFill>
                      </a:endParaRPr>
                    </a:p>
                  </a:txBody>
                  <a:tcPr/>
                </a:tc>
                <a:tc vMerge="1">
                  <a:txBody>
                    <a:bodyPr/>
                    <a:lstStyle/>
                    <a:p>
                      <a:endParaRPr lang="en-US"/>
                    </a:p>
                  </a:txBody>
                  <a:tcPr/>
                </a:tc>
                <a:extLst>
                  <a:ext uri="{0D108BD9-81ED-4DB2-BD59-A6C34878D82A}">
                    <a16:rowId xmlns:a16="http://schemas.microsoft.com/office/drawing/2014/main" val="3244243481"/>
                  </a:ext>
                </a:extLst>
              </a:tr>
              <a:tr h="474617">
                <a:tc>
                  <a:txBody>
                    <a:bodyPr/>
                    <a:lstStyle/>
                    <a:p>
                      <a:pPr algn="ctr"/>
                      <a:r>
                        <a:rPr lang="fa-IR" dirty="0" smtClean="0"/>
                        <a:t>-</a:t>
                      </a:r>
                      <a:endParaRPr lang="en-US" dirty="0"/>
                    </a:p>
                  </a:txBody>
                  <a:tcPr/>
                </a:tc>
                <a:tc>
                  <a:txBody>
                    <a:bodyPr/>
                    <a:lstStyle/>
                    <a:p>
                      <a:pPr algn="ctr"/>
                      <a:r>
                        <a:rPr lang="fa-IR" dirty="0" smtClean="0"/>
                        <a:t>گریپ فروت</a:t>
                      </a:r>
                      <a:endParaRPr lang="en-US" dirty="0"/>
                    </a:p>
                  </a:txBody>
                  <a:tcPr/>
                </a:tc>
                <a:tc>
                  <a:txBody>
                    <a:bodyPr/>
                    <a:lstStyle/>
                    <a:p>
                      <a:pPr algn="ctr"/>
                      <a:r>
                        <a:rPr lang="fa-IR" dirty="0" smtClean="0"/>
                        <a:t>لایم</a:t>
                      </a:r>
                      <a:endParaRPr lang="en-US" dirty="0"/>
                    </a:p>
                  </a:txBody>
                  <a:tcPr/>
                </a:tc>
                <a:tc>
                  <a:txBody>
                    <a:bodyPr/>
                    <a:lstStyle/>
                    <a:p>
                      <a:pPr algn="ctr"/>
                      <a:r>
                        <a:rPr lang="fa-IR" dirty="0" smtClean="0">
                          <a:solidFill>
                            <a:srgbClr val="FFFF00"/>
                          </a:solidFill>
                        </a:rPr>
                        <a:t>بخش مرکزی</a:t>
                      </a:r>
                      <a:endParaRPr lang="en-US" dirty="0">
                        <a:solidFill>
                          <a:srgbClr val="FFFF00"/>
                        </a:solidFill>
                      </a:endParaRPr>
                    </a:p>
                  </a:txBody>
                  <a:tcPr/>
                </a:tc>
                <a:tc vMerge="1">
                  <a:txBody>
                    <a:bodyPr/>
                    <a:lstStyle/>
                    <a:p>
                      <a:endParaRPr lang="en-US"/>
                    </a:p>
                  </a:txBody>
                  <a:tcPr/>
                </a:tc>
                <a:extLst>
                  <a:ext uri="{0D108BD9-81ED-4DB2-BD59-A6C34878D82A}">
                    <a16:rowId xmlns:a16="http://schemas.microsoft.com/office/drawing/2014/main" val="2260337257"/>
                  </a:ext>
                </a:extLst>
              </a:tr>
              <a:tr h="474617">
                <a:tc>
                  <a:txBody>
                    <a:bodyPr/>
                    <a:lstStyle/>
                    <a:p>
                      <a:pPr algn="ctr"/>
                      <a:r>
                        <a:rPr lang="fa-IR" dirty="0" smtClean="0"/>
                        <a:t>-</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dirty="0" smtClean="0"/>
                        <a:t>گریپ فروت</a:t>
                      </a:r>
                      <a:endParaRPr lang="en-US" dirty="0" smtClean="0"/>
                    </a:p>
                  </a:txBody>
                  <a:tcPr/>
                </a:tc>
                <a:tc>
                  <a:txBody>
                    <a:bodyPr/>
                    <a:lstStyle/>
                    <a:p>
                      <a:pPr algn="ctr"/>
                      <a:r>
                        <a:rPr lang="fa-IR" dirty="0" smtClean="0"/>
                        <a:t>پرتقال</a:t>
                      </a:r>
                      <a:endParaRPr lang="en-US" dirty="0"/>
                    </a:p>
                  </a:txBody>
                  <a:tcPr/>
                </a:tc>
                <a:tc>
                  <a:txBody>
                    <a:bodyPr/>
                    <a:lstStyle/>
                    <a:p>
                      <a:pPr algn="ctr"/>
                      <a:r>
                        <a:rPr lang="fa-IR" dirty="0" smtClean="0">
                          <a:solidFill>
                            <a:srgbClr val="FFFF00"/>
                          </a:solidFill>
                        </a:rPr>
                        <a:t>دزفول</a:t>
                      </a:r>
                      <a:endParaRPr lang="en-US" dirty="0">
                        <a:solidFill>
                          <a:srgbClr val="FFFF00"/>
                        </a:solidFill>
                      </a:endParaRPr>
                    </a:p>
                  </a:txBody>
                  <a:tcPr/>
                </a:tc>
                <a:tc rowSpan="2">
                  <a:txBody>
                    <a:bodyPr/>
                    <a:lstStyle/>
                    <a:p>
                      <a:pPr algn="ctr"/>
                      <a:r>
                        <a:rPr lang="fa-IR" sz="2000" dirty="0" smtClean="0">
                          <a:solidFill>
                            <a:srgbClr val="FF0000"/>
                          </a:solidFill>
                        </a:rPr>
                        <a:t>خوزستان</a:t>
                      </a:r>
                      <a:endParaRPr lang="en-US" dirty="0">
                        <a:solidFill>
                          <a:srgbClr val="FF0000"/>
                        </a:solidFill>
                      </a:endParaRPr>
                    </a:p>
                  </a:txBody>
                  <a:tcPr/>
                </a:tc>
                <a:extLst>
                  <a:ext uri="{0D108BD9-81ED-4DB2-BD59-A6C34878D82A}">
                    <a16:rowId xmlns:a16="http://schemas.microsoft.com/office/drawing/2014/main" val="2313421857"/>
                  </a:ext>
                </a:extLst>
              </a:tr>
              <a:tr h="474617">
                <a:tc>
                  <a:txBody>
                    <a:bodyPr/>
                    <a:lstStyle/>
                    <a:p>
                      <a:pPr algn="ctr"/>
                      <a:r>
                        <a:rPr lang="fa-IR" dirty="0" smtClean="0"/>
                        <a:t>-</a:t>
                      </a:r>
                      <a:endParaRPr lang="en-US" dirty="0"/>
                    </a:p>
                  </a:txBody>
                  <a:tcPr/>
                </a:tc>
                <a:tc>
                  <a:txBody>
                    <a:bodyPr/>
                    <a:lstStyle/>
                    <a:p>
                      <a:pPr algn="ctr"/>
                      <a:r>
                        <a:rPr lang="fa-IR" dirty="0" smtClean="0"/>
                        <a:t>لایم</a:t>
                      </a:r>
                      <a:endParaRPr lang="en-US" dirty="0"/>
                    </a:p>
                  </a:txBody>
                  <a:tcPr/>
                </a:tc>
                <a:tc>
                  <a:txBody>
                    <a:bodyPr/>
                    <a:lstStyle/>
                    <a:p>
                      <a:pPr algn="ctr"/>
                      <a:r>
                        <a:rPr lang="fa-IR" dirty="0" smtClean="0"/>
                        <a:t>-</a:t>
                      </a:r>
                      <a:endParaRPr lang="en-US" dirty="0"/>
                    </a:p>
                  </a:txBody>
                  <a:tcPr/>
                </a:tc>
                <a:tc>
                  <a:txBody>
                    <a:bodyPr/>
                    <a:lstStyle/>
                    <a:p>
                      <a:pPr algn="ctr"/>
                      <a:r>
                        <a:rPr lang="fa-IR" dirty="0" smtClean="0">
                          <a:solidFill>
                            <a:srgbClr val="FFFF00"/>
                          </a:solidFill>
                        </a:rPr>
                        <a:t>شوشتر</a:t>
                      </a:r>
                      <a:endParaRPr lang="en-US" dirty="0">
                        <a:solidFill>
                          <a:srgbClr val="FFFF00"/>
                        </a:solidFill>
                      </a:endParaRPr>
                    </a:p>
                  </a:txBody>
                  <a:tcPr/>
                </a:tc>
                <a:tc vMerge="1">
                  <a:txBody>
                    <a:bodyPr/>
                    <a:lstStyle/>
                    <a:p>
                      <a:endParaRPr lang="en-US"/>
                    </a:p>
                  </a:txBody>
                  <a:tcPr/>
                </a:tc>
                <a:extLst>
                  <a:ext uri="{0D108BD9-81ED-4DB2-BD59-A6C34878D82A}">
                    <a16:rowId xmlns:a16="http://schemas.microsoft.com/office/drawing/2014/main" val="2126679648"/>
                  </a:ext>
                </a:extLst>
              </a:tr>
              <a:tr h="474617">
                <a:tc>
                  <a:txBody>
                    <a:bodyPr/>
                    <a:lstStyle/>
                    <a:p>
                      <a:pPr algn="ctr"/>
                      <a:r>
                        <a:rPr lang="fa-IR" dirty="0" smtClean="0"/>
                        <a:t>-</a:t>
                      </a:r>
                      <a:endParaRPr lang="en-US" dirty="0"/>
                    </a:p>
                  </a:txBody>
                  <a:tcPr/>
                </a:tc>
                <a:tc>
                  <a:txBody>
                    <a:bodyPr/>
                    <a:lstStyle/>
                    <a:p>
                      <a:pPr algn="ctr"/>
                      <a:r>
                        <a:rPr lang="fa-IR" dirty="0" smtClean="0"/>
                        <a:t>-</a:t>
                      </a:r>
                      <a:endParaRPr lang="en-US" dirty="0"/>
                    </a:p>
                  </a:txBody>
                  <a:tcPr/>
                </a:tc>
                <a:tc>
                  <a:txBody>
                    <a:bodyPr/>
                    <a:lstStyle/>
                    <a:p>
                      <a:pPr algn="ctr"/>
                      <a:r>
                        <a:rPr lang="fa-IR" dirty="0" smtClean="0"/>
                        <a:t>پرتقال-نارنگی</a:t>
                      </a:r>
                      <a:endParaRPr lang="en-US" dirty="0"/>
                    </a:p>
                  </a:txBody>
                  <a:tcPr/>
                </a:tc>
                <a:tc>
                  <a:txBody>
                    <a:bodyPr/>
                    <a:lstStyle/>
                    <a:p>
                      <a:r>
                        <a:rPr lang="fa-IR" dirty="0" smtClean="0">
                          <a:solidFill>
                            <a:srgbClr val="FFFF00"/>
                          </a:solidFill>
                        </a:rPr>
                        <a:t>رودسر-لنگرود-تالش</a:t>
                      </a:r>
                      <a:endParaRPr lang="en-US" dirty="0">
                        <a:solidFill>
                          <a:srgbClr val="FFFF00"/>
                        </a:solidFill>
                      </a:endParaRPr>
                    </a:p>
                  </a:txBody>
                  <a:tcPr/>
                </a:tc>
                <a:tc>
                  <a:txBody>
                    <a:bodyPr/>
                    <a:lstStyle/>
                    <a:p>
                      <a:pPr algn="ctr"/>
                      <a:r>
                        <a:rPr lang="fa-IR" dirty="0" smtClean="0">
                          <a:solidFill>
                            <a:srgbClr val="FF0000"/>
                          </a:solidFill>
                        </a:rPr>
                        <a:t>گیلان</a:t>
                      </a:r>
                      <a:endParaRPr lang="en-US" dirty="0">
                        <a:solidFill>
                          <a:srgbClr val="FF0000"/>
                        </a:solidFill>
                      </a:endParaRPr>
                    </a:p>
                  </a:txBody>
                  <a:tcPr/>
                </a:tc>
                <a:extLst>
                  <a:ext uri="{0D108BD9-81ED-4DB2-BD59-A6C34878D82A}">
                    <a16:rowId xmlns:a16="http://schemas.microsoft.com/office/drawing/2014/main" val="2952509656"/>
                  </a:ext>
                </a:extLst>
              </a:tr>
              <a:tr h="474617">
                <a:tc>
                  <a:txBody>
                    <a:bodyPr/>
                    <a:lstStyle/>
                    <a:p>
                      <a:pPr algn="ctr"/>
                      <a:r>
                        <a:rPr lang="fa-IR" dirty="0" smtClean="0"/>
                        <a:t>لیموشیرین</a:t>
                      </a:r>
                      <a:endParaRPr lang="en-US" dirty="0"/>
                    </a:p>
                  </a:txBody>
                  <a:tcPr/>
                </a:tc>
                <a:tc>
                  <a:txBody>
                    <a:bodyPr/>
                    <a:lstStyle/>
                    <a:p>
                      <a:pPr algn="ctr"/>
                      <a:r>
                        <a:rPr lang="fa-IR" dirty="0" smtClean="0"/>
                        <a:t>پرتقال</a:t>
                      </a:r>
                      <a:endParaRPr lang="en-US" dirty="0"/>
                    </a:p>
                  </a:txBody>
                  <a:tcPr/>
                </a:tc>
                <a:tc>
                  <a:txBody>
                    <a:bodyPr/>
                    <a:lstStyle/>
                    <a:p>
                      <a:pPr algn="ctr"/>
                      <a:r>
                        <a:rPr lang="fa-IR" dirty="0" smtClean="0"/>
                        <a:t>لایم</a:t>
                      </a:r>
                      <a:endParaRPr lang="en-US" dirty="0"/>
                    </a:p>
                  </a:txBody>
                  <a:tcPr/>
                </a:tc>
                <a:tc>
                  <a:txBody>
                    <a:bodyPr/>
                    <a:lstStyle/>
                    <a:p>
                      <a:r>
                        <a:rPr lang="fa-IR" dirty="0" smtClean="0">
                          <a:solidFill>
                            <a:srgbClr val="FFFF00"/>
                          </a:solidFill>
                        </a:rPr>
                        <a:t>ایرانشهر-چابهار-سروان</a:t>
                      </a:r>
                      <a:endParaRPr lang="en-US" dirty="0">
                        <a:solidFill>
                          <a:srgbClr val="FFFF00"/>
                        </a:solidFill>
                      </a:endParaRPr>
                    </a:p>
                  </a:txBody>
                  <a:tcPr/>
                </a:tc>
                <a:tc>
                  <a:txBody>
                    <a:bodyPr/>
                    <a:lstStyle/>
                    <a:p>
                      <a:pPr algn="ctr"/>
                      <a:r>
                        <a:rPr lang="fa-IR" dirty="0" smtClean="0">
                          <a:solidFill>
                            <a:srgbClr val="FF0000"/>
                          </a:solidFill>
                        </a:rPr>
                        <a:t>سیستان و بلوچستان</a:t>
                      </a:r>
                      <a:endParaRPr lang="en-US" dirty="0">
                        <a:solidFill>
                          <a:srgbClr val="FF0000"/>
                        </a:solidFill>
                      </a:endParaRPr>
                    </a:p>
                  </a:txBody>
                  <a:tcPr/>
                </a:tc>
                <a:extLst>
                  <a:ext uri="{0D108BD9-81ED-4DB2-BD59-A6C34878D82A}">
                    <a16:rowId xmlns:a16="http://schemas.microsoft.com/office/drawing/2014/main" val="1153723785"/>
                  </a:ext>
                </a:extLst>
              </a:tr>
              <a:tr h="474617">
                <a:tc>
                  <a:txBody>
                    <a:bodyPr/>
                    <a:lstStyle/>
                    <a:p>
                      <a:pPr algn="ctr"/>
                      <a:r>
                        <a:rPr lang="fa-IR" dirty="0" smtClean="0"/>
                        <a:t>پرتقال-نارنگی</a:t>
                      </a:r>
                      <a:endParaRPr lang="en-US" dirty="0"/>
                    </a:p>
                  </a:txBody>
                  <a:tcPr/>
                </a:tc>
                <a:tc>
                  <a:txBody>
                    <a:bodyPr/>
                    <a:lstStyle/>
                    <a:p>
                      <a:pPr algn="ctr"/>
                      <a:r>
                        <a:rPr lang="fa-IR" dirty="0" smtClean="0"/>
                        <a:t>لیموشیرین</a:t>
                      </a:r>
                      <a:endParaRPr lang="en-US" dirty="0"/>
                    </a:p>
                  </a:txBody>
                  <a:tcPr/>
                </a:tc>
                <a:tc>
                  <a:txBody>
                    <a:bodyPr/>
                    <a:lstStyle/>
                    <a:p>
                      <a:pPr algn="ctr"/>
                      <a:r>
                        <a:rPr lang="fa-IR" dirty="0" smtClean="0"/>
                        <a:t>لیموشیرین</a:t>
                      </a:r>
                      <a:endParaRPr lang="en-US" dirty="0"/>
                    </a:p>
                  </a:txBody>
                  <a:tcPr/>
                </a:tc>
                <a:tc>
                  <a:txBody>
                    <a:bodyPr/>
                    <a:lstStyle/>
                    <a:p>
                      <a:pPr algn="ctr"/>
                      <a:r>
                        <a:rPr lang="fa-IR" dirty="0" smtClean="0">
                          <a:solidFill>
                            <a:srgbClr val="FFFF00"/>
                          </a:solidFill>
                        </a:rPr>
                        <a:t>پشت کوه-برازجان</a:t>
                      </a:r>
                      <a:endParaRPr lang="en-US" dirty="0">
                        <a:solidFill>
                          <a:srgbClr val="FFFF00"/>
                        </a:solidFill>
                      </a:endParaRPr>
                    </a:p>
                  </a:txBody>
                  <a:tcPr/>
                </a:tc>
                <a:tc>
                  <a:txBody>
                    <a:bodyPr/>
                    <a:lstStyle/>
                    <a:p>
                      <a:pPr algn="ctr"/>
                      <a:r>
                        <a:rPr lang="fa-IR" dirty="0" smtClean="0">
                          <a:solidFill>
                            <a:srgbClr val="FF0000"/>
                          </a:solidFill>
                        </a:rPr>
                        <a:t>بوشهر</a:t>
                      </a:r>
                      <a:endParaRPr lang="en-US" dirty="0">
                        <a:solidFill>
                          <a:srgbClr val="FF0000"/>
                        </a:solidFill>
                      </a:endParaRPr>
                    </a:p>
                  </a:txBody>
                  <a:tcPr/>
                </a:tc>
                <a:extLst>
                  <a:ext uri="{0D108BD9-81ED-4DB2-BD59-A6C34878D82A}">
                    <a16:rowId xmlns:a16="http://schemas.microsoft.com/office/drawing/2014/main" val="1696309526"/>
                  </a:ext>
                </a:extLst>
              </a:tr>
              <a:tr h="474617">
                <a:tc>
                  <a:txBody>
                    <a:bodyPr/>
                    <a:lstStyle/>
                    <a:p>
                      <a:pPr algn="ctr"/>
                      <a:r>
                        <a:rPr lang="fa-IR" dirty="0" smtClean="0"/>
                        <a:t>-</a:t>
                      </a:r>
                      <a:endParaRPr lang="en-US" dirty="0"/>
                    </a:p>
                  </a:txBody>
                  <a:tcPr/>
                </a:tc>
                <a:tc>
                  <a:txBody>
                    <a:bodyPr/>
                    <a:lstStyle/>
                    <a:p>
                      <a:pPr algn="ctr"/>
                      <a:r>
                        <a:rPr lang="fa-IR" dirty="0" smtClean="0"/>
                        <a:t>لیموشیرین</a:t>
                      </a:r>
                      <a:endParaRPr lang="en-US" dirty="0"/>
                    </a:p>
                  </a:txBody>
                  <a:tcPr/>
                </a:tc>
                <a:tc>
                  <a:txBody>
                    <a:bodyPr/>
                    <a:lstStyle/>
                    <a:p>
                      <a:pPr algn="ctr"/>
                      <a:r>
                        <a:rPr lang="fa-IR" dirty="0" smtClean="0"/>
                        <a:t>پرتقال</a:t>
                      </a:r>
                      <a:endParaRPr lang="en-US" dirty="0"/>
                    </a:p>
                  </a:txBody>
                  <a:tcPr/>
                </a:tc>
                <a:tc>
                  <a:txBody>
                    <a:bodyPr/>
                    <a:lstStyle/>
                    <a:p>
                      <a:pPr algn="ctr"/>
                      <a:r>
                        <a:rPr lang="fa-IR" dirty="0" smtClean="0">
                          <a:solidFill>
                            <a:srgbClr val="FFFF00"/>
                          </a:solidFill>
                        </a:rPr>
                        <a:t>چرام-گجساران</a:t>
                      </a:r>
                      <a:endParaRPr lang="en-US" dirty="0">
                        <a:solidFill>
                          <a:srgbClr val="FFFF00"/>
                        </a:solidFill>
                      </a:endParaRPr>
                    </a:p>
                  </a:txBody>
                  <a:tcPr/>
                </a:tc>
                <a:tc>
                  <a:txBody>
                    <a:bodyPr/>
                    <a:lstStyle/>
                    <a:p>
                      <a:pPr algn="ctr"/>
                      <a:r>
                        <a:rPr lang="fa-IR" dirty="0" smtClean="0">
                          <a:solidFill>
                            <a:srgbClr val="FF0000"/>
                          </a:solidFill>
                        </a:rPr>
                        <a:t>کهکیلویه و بویراحمد</a:t>
                      </a:r>
                      <a:endParaRPr lang="en-US" dirty="0">
                        <a:solidFill>
                          <a:srgbClr val="FF0000"/>
                        </a:solidFill>
                      </a:endParaRPr>
                    </a:p>
                  </a:txBody>
                  <a:tcPr/>
                </a:tc>
                <a:extLst>
                  <a:ext uri="{0D108BD9-81ED-4DB2-BD59-A6C34878D82A}">
                    <a16:rowId xmlns:a16="http://schemas.microsoft.com/office/drawing/2014/main" val="4066431988"/>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687369180"/>
              </p:ext>
            </p:extLst>
          </p:nvPr>
        </p:nvGraphicFramePr>
        <p:xfrm>
          <a:off x="9235440" y="6191794"/>
          <a:ext cx="2155371" cy="418012"/>
        </p:xfrm>
        <a:graphic>
          <a:graphicData uri="http://schemas.openxmlformats.org/drawingml/2006/table">
            <a:tbl>
              <a:tblPr/>
              <a:tblGrid>
                <a:gridCol w="2155371">
                  <a:extLst>
                    <a:ext uri="{9D8B030D-6E8A-4147-A177-3AD203B41FA5}">
                      <a16:colId xmlns:a16="http://schemas.microsoft.com/office/drawing/2014/main" val="349130495"/>
                    </a:ext>
                  </a:extLst>
                </a:gridCol>
              </a:tblGrid>
              <a:tr h="418012">
                <a:tc>
                  <a:txBody>
                    <a:bodyPr/>
                    <a:lstStyle/>
                    <a:p>
                      <a:pPr algn="ctr"/>
                      <a:r>
                        <a:rPr lang="fa-IR" dirty="0" smtClean="0">
                          <a:solidFill>
                            <a:srgbClr val="FF0000"/>
                          </a:solidFill>
                        </a:rPr>
                        <a:t>کرمانشاه</a:t>
                      </a:r>
                      <a:endParaRPr lang="en-US" dirty="0">
                        <a:solidFill>
                          <a:srgbClr val="FF0000"/>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935103929"/>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462648992"/>
              </p:ext>
            </p:extLst>
          </p:nvPr>
        </p:nvGraphicFramePr>
        <p:xfrm>
          <a:off x="7132320" y="6165669"/>
          <a:ext cx="2129246" cy="457200"/>
        </p:xfrm>
        <a:graphic>
          <a:graphicData uri="http://schemas.openxmlformats.org/drawingml/2006/table">
            <a:tbl>
              <a:tblPr/>
              <a:tblGrid>
                <a:gridCol w="2129246">
                  <a:extLst>
                    <a:ext uri="{9D8B030D-6E8A-4147-A177-3AD203B41FA5}">
                      <a16:colId xmlns:a16="http://schemas.microsoft.com/office/drawing/2014/main" val="3035605064"/>
                    </a:ext>
                  </a:extLst>
                </a:gridCol>
              </a:tblGrid>
              <a:tr h="457200">
                <a:tc>
                  <a:txBody>
                    <a:bodyPr/>
                    <a:lstStyle/>
                    <a:p>
                      <a:pPr algn="ctr"/>
                      <a:r>
                        <a:rPr lang="fa-IR" dirty="0" smtClean="0">
                          <a:solidFill>
                            <a:srgbClr val="FFFF00"/>
                          </a:solidFill>
                        </a:rPr>
                        <a:t>قصرشیرین</a:t>
                      </a:r>
                      <a:endParaRPr lang="en-US" dirty="0">
                        <a:solidFill>
                          <a:srgbClr val="FFFF00"/>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2053036575"/>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631821129"/>
              </p:ext>
            </p:extLst>
          </p:nvPr>
        </p:nvGraphicFramePr>
        <p:xfrm>
          <a:off x="5016137" y="6178731"/>
          <a:ext cx="2103120" cy="444138"/>
        </p:xfrm>
        <a:graphic>
          <a:graphicData uri="http://schemas.openxmlformats.org/drawingml/2006/table">
            <a:tbl>
              <a:tblPr/>
              <a:tblGrid>
                <a:gridCol w="2103120">
                  <a:extLst>
                    <a:ext uri="{9D8B030D-6E8A-4147-A177-3AD203B41FA5}">
                      <a16:colId xmlns:a16="http://schemas.microsoft.com/office/drawing/2014/main" val="4117038240"/>
                    </a:ext>
                  </a:extLst>
                </a:gridCol>
              </a:tblGrid>
              <a:tr h="444138">
                <a:tc>
                  <a:txBody>
                    <a:bodyPr/>
                    <a:lstStyle/>
                    <a:p>
                      <a:pPr algn="ctr"/>
                      <a:r>
                        <a:rPr lang="fa-IR" dirty="0" smtClean="0"/>
                        <a:t>لیموشیرین</a:t>
                      </a:r>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26217905"/>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014029478"/>
              </p:ext>
            </p:extLst>
          </p:nvPr>
        </p:nvGraphicFramePr>
        <p:xfrm>
          <a:off x="2926080" y="6178731"/>
          <a:ext cx="2076994" cy="444138"/>
        </p:xfrm>
        <a:graphic>
          <a:graphicData uri="http://schemas.openxmlformats.org/drawingml/2006/table">
            <a:tbl>
              <a:tblPr/>
              <a:tblGrid>
                <a:gridCol w="2076994">
                  <a:extLst>
                    <a:ext uri="{9D8B030D-6E8A-4147-A177-3AD203B41FA5}">
                      <a16:colId xmlns:a16="http://schemas.microsoft.com/office/drawing/2014/main" val="2175584252"/>
                    </a:ext>
                  </a:extLst>
                </a:gridCol>
              </a:tblGrid>
              <a:tr h="444138">
                <a:tc>
                  <a:txBody>
                    <a:bodyPr/>
                    <a:lstStyle/>
                    <a:p>
                      <a:pPr algn="ctr"/>
                      <a:r>
                        <a:rPr lang="fa-IR" dirty="0" smtClean="0"/>
                        <a:t>پرتقال</a:t>
                      </a:r>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371778828"/>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696278543"/>
              </p:ext>
            </p:extLst>
          </p:nvPr>
        </p:nvGraphicFramePr>
        <p:xfrm>
          <a:off x="809897" y="6191794"/>
          <a:ext cx="2103120" cy="444137"/>
        </p:xfrm>
        <a:graphic>
          <a:graphicData uri="http://schemas.openxmlformats.org/drawingml/2006/table">
            <a:tbl>
              <a:tblPr/>
              <a:tblGrid>
                <a:gridCol w="2103120">
                  <a:extLst>
                    <a:ext uri="{9D8B030D-6E8A-4147-A177-3AD203B41FA5}">
                      <a16:colId xmlns:a16="http://schemas.microsoft.com/office/drawing/2014/main" val="2678135735"/>
                    </a:ext>
                  </a:extLst>
                </a:gridCol>
              </a:tblGrid>
              <a:tr h="444137">
                <a:tc>
                  <a:txBody>
                    <a:bodyPr/>
                    <a:lstStyle/>
                    <a:p>
                      <a:pPr algn="ctr"/>
                      <a:r>
                        <a:rPr lang="fa-IR" dirty="0" smtClean="0"/>
                        <a:t>-</a:t>
                      </a:r>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2071280821"/>
                  </a:ext>
                </a:extLst>
              </a:tr>
            </a:tbl>
          </a:graphicData>
        </a:graphic>
      </p:graphicFrame>
    </p:spTree>
    <p:extLst>
      <p:ext uri="{BB962C8B-B14F-4D97-AF65-F5344CB8AC3E}">
        <p14:creationId xmlns:p14="http://schemas.microsoft.com/office/powerpoint/2010/main" val="4810139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02137" y="1267641"/>
            <a:ext cx="4514060" cy="1415143"/>
          </a:xfrm>
        </p:spPr>
        <p:txBody>
          <a:bodyPr>
            <a:noAutofit/>
          </a:bodyPr>
          <a:lstStyle/>
          <a:p>
            <a:r>
              <a:rPr lang="fa-IR" sz="2400" dirty="0" smtClean="0">
                <a:solidFill>
                  <a:schemeClr val="accent3">
                    <a:lumMod val="60000"/>
                    <a:lumOff val="40000"/>
                  </a:schemeClr>
                </a:solidFill>
              </a:rPr>
              <a:t>منابع</a:t>
            </a:r>
            <a:endParaRPr lang="en-US" sz="2400" dirty="0">
              <a:solidFill>
                <a:schemeClr val="accent3">
                  <a:lumMod val="60000"/>
                  <a:lumOff val="40000"/>
                </a:schemeClr>
              </a:solidFill>
            </a:endParaRPr>
          </a:p>
        </p:txBody>
      </p:sp>
      <p:sp>
        <p:nvSpPr>
          <p:cNvPr id="3" name="Text Placeholder 2"/>
          <p:cNvSpPr>
            <a:spLocks noGrp="1"/>
          </p:cNvSpPr>
          <p:nvPr>
            <p:ph type="body" idx="1"/>
          </p:nvPr>
        </p:nvSpPr>
        <p:spPr>
          <a:xfrm>
            <a:off x="1344869" y="3085556"/>
            <a:ext cx="8609028" cy="576262"/>
          </a:xfrm>
        </p:spPr>
        <p:txBody>
          <a:bodyPr>
            <a:noAutofit/>
          </a:bodyPr>
          <a:lstStyle/>
          <a:p>
            <a:pPr algn="r"/>
            <a:r>
              <a:rPr lang="fa-IR" dirty="0" smtClean="0"/>
              <a:t>مقاله بررسی بازار مرکبات در ایران ئ نحوه تنطیم ان </a:t>
            </a:r>
          </a:p>
          <a:p>
            <a:pPr algn="r"/>
            <a:r>
              <a:rPr lang="fa-IR" dirty="0" smtClean="0"/>
              <a:t>امارنامه کشاورزی-وزارت جهاد کشاورزی </a:t>
            </a:r>
          </a:p>
          <a:p>
            <a:pPr algn="r"/>
            <a:r>
              <a:rPr lang="fa-IR" dirty="0" smtClean="0"/>
              <a:t>مقاله بررسی اقتصادی محصولات باغبانی ایران </a:t>
            </a:r>
            <a:endParaRPr lang="en-US" dirty="0"/>
          </a:p>
        </p:txBody>
      </p:sp>
      <p:sp>
        <p:nvSpPr>
          <p:cNvPr id="9" name="Text Placeholder 8"/>
          <p:cNvSpPr>
            <a:spLocks noGrp="1"/>
          </p:cNvSpPr>
          <p:nvPr>
            <p:ph type="body" sz="half" idx="18"/>
          </p:nvPr>
        </p:nvSpPr>
        <p:spPr>
          <a:xfrm>
            <a:off x="835418" y="5333864"/>
            <a:ext cx="3945588" cy="1019038"/>
          </a:xfrm>
        </p:spPr>
        <p:txBody>
          <a:bodyPr>
            <a:normAutofit/>
          </a:bodyPr>
          <a:lstStyle/>
          <a:p>
            <a:r>
              <a:rPr lang="fa-IR" sz="1800" dirty="0" smtClean="0"/>
              <a:t>با تشکر</a:t>
            </a:r>
            <a:endParaRPr lang="en-US" sz="1800" dirty="0"/>
          </a:p>
        </p:txBody>
      </p:sp>
    </p:spTree>
    <p:extLst>
      <p:ext uri="{BB962C8B-B14F-4D97-AF65-F5344CB8AC3E}">
        <p14:creationId xmlns:p14="http://schemas.microsoft.com/office/powerpoint/2010/main" val="2318875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61120" y="113212"/>
            <a:ext cx="2528505" cy="892629"/>
          </a:xfrm>
        </p:spPr>
        <p:txBody>
          <a:bodyPr>
            <a:normAutofit/>
          </a:bodyPr>
          <a:lstStyle/>
          <a:p>
            <a:r>
              <a:rPr lang="fa-IR" sz="2800" dirty="0" smtClean="0">
                <a:solidFill>
                  <a:schemeClr val="accent2">
                    <a:lumMod val="60000"/>
                    <a:lumOff val="40000"/>
                  </a:schemeClr>
                </a:solidFill>
              </a:rPr>
              <a:t>تاریخچه مرکبات</a:t>
            </a:r>
            <a:endParaRPr lang="en-US" sz="2800" dirty="0">
              <a:solidFill>
                <a:schemeClr val="accent2">
                  <a:lumMod val="60000"/>
                  <a:lumOff val="40000"/>
                </a:schemeClr>
              </a:solidFill>
            </a:endParaRPr>
          </a:p>
        </p:txBody>
      </p:sp>
      <p:sp>
        <p:nvSpPr>
          <p:cNvPr id="3" name="Content Placeholder 2"/>
          <p:cNvSpPr>
            <a:spLocks noGrp="1"/>
          </p:cNvSpPr>
          <p:nvPr>
            <p:ph idx="1"/>
          </p:nvPr>
        </p:nvSpPr>
        <p:spPr>
          <a:xfrm>
            <a:off x="522513" y="1416795"/>
            <a:ext cx="10967112" cy="4226359"/>
          </a:xfrm>
        </p:spPr>
        <p:txBody>
          <a:bodyPr>
            <a:normAutofit/>
          </a:bodyPr>
          <a:lstStyle/>
          <a:p>
            <a:pPr marL="0" indent="0" algn="r">
              <a:buNone/>
            </a:pPr>
            <a:r>
              <a:rPr lang="fa-IR" dirty="0" smtClean="0"/>
              <a:t>پرورش </a:t>
            </a:r>
            <a:r>
              <a:rPr lang="fa-IR" dirty="0"/>
              <a:t>مرکبات در </a:t>
            </a:r>
            <a:r>
              <a:rPr lang="fa-IR" dirty="0">
                <a:solidFill>
                  <a:srgbClr val="FFFF00"/>
                </a:solidFill>
              </a:rPr>
              <a:t>جنوب چين </a:t>
            </a:r>
            <a:r>
              <a:rPr lang="fa-IR" dirty="0"/>
              <a:t>و </a:t>
            </a:r>
            <a:r>
              <a:rPr lang="fa-IR" dirty="0">
                <a:solidFill>
                  <a:srgbClr val="FFFF00"/>
                </a:solidFill>
              </a:rPr>
              <a:t>هند</a:t>
            </a:r>
            <a:r>
              <a:rPr lang="fa-IR" dirty="0"/>
              <a:t>و</a:t>
            </a:r>
            <a:r>
              <a:rPr lang="fa-IR" dirty="0">
                <a:solidFill>
                  <a:srgbClr val="FFFF00"/>
                </a:solidFill>
              </a:rPr>
              <a:t>چين</a:t>
            </a:r>
            <a:r>
              <a:rPr lang="fa-IR" dirty="0"/>
              <a:t> </a:t>
            </a:r>
            <a:r>
              <a:rPr lang="fa-IR" dirty="0" smtClean="0"/>
              <a:t>به ويژه </a:t>
            </a:r>
            <a:r>
              <a:rPr lang="fa-IR" dirty="0">
                <a:solidFill>
                  <a:srgbClr val="FFFF00"/>
                </a:solidFill>
              </a:rPr>
              <a:t>جنوب ويتنام </a:t>
            </a:r>
            <a:r>
              <a:rPr lang="fa-IR" dirty="0"/>
              <a:t>از </a:t>
            </a:r>
            <a:r>
              <a:rPr lang="fa-IR" dirty="0">
                <a:solidFill>
                  <a:srgbClr val="FF0000"/>
                </a:solidFill>
              </a:rPr>
              <a:t>2400</a:t>
            </a:r>
            <a:r>
              <a:rPr lang="fa-IR" dirty="0"/>
              <a:t> سال پيش از ميالد مسيح آغاز شده است. </a:t>
            </a:r>
            <a:endParaRPr lang="fa-IR" dirty="0" smtClean="0"/>
          </a:p>
          <a:p>
            <a:pPr marL="0" indent="0" algn="r">
              <a:buNone/>
            </a:pPr>
            <a:r>
              <a:rPr lang="fa-IR" dirty="0"/>
              <a:t>بنابر </a:t>
            </a:r>
            <a:r>
              <a:rPr lang="fa-IR" dirty="0" smtClean="0"/>
              <a:t>نشانه های </a:t>
            </a:r>
            <a:r>
              <a:rPr lang="fa-IR" dirty="0"/>
              <a:t>تاريخی، </a:t>
            </a:r>
            <a:r>
              <a:rPr lang="fa-IR" dirty="0">
                <a:solidFill>
                  <a:srgbClr val="FFFF00"/>
                </a:solidFill>
              </a:rPr>
              <a:t>عبریها</a:t>
            </a:r>
            <a:r>
              <a:rPr lang="fa-IR" dirty="0"/>
              <a:t> از </a:t>
            </a:r>
            <a:r>
              <a:rPr lang="fa-IR" dirty="0">
                <a:solidFill>
                  <a:srgbClr val="FF0000"/>
                </a:solidFill>
              </a:rPr>
              <a:t>سده بيستم </a:t>
            </a:r>
            <a:r>
              <a:rPr lang="fa-IR" dirty="0"/>
              <a:t>پيش از </a:t>
            </a:r>
            <a:r>
              <a:rPr lang="fa-IR" dirty="0" smtClean="0"/>
              <a:t>میلاد </a:t>
            </a:r>
            <a:r>
              <a:rPr lang="fa-IR" dirty="0"/>
              <a:t>با مرکبات آشنايی داشتهاند</a:t>
            </a:r>
            <a:r>
              <a:rPr lang="fa-IR" dirty="0" smtClean="0"/>
              <a:t>.</a:t>
            </a:r>
          </a:p>
          <a:p>
            <a:pPr marL="0" indent="0" algn="r">
              <a:buNone/>
            </a:pPr>
            <a:r>
              <a:rPr lang="fa-IR" dirty="0" smtClean="0"/>
              <a:t> </a:t>
            </a:r>
            <a:r>
              <a:rPr lang="fa-IR" dirty="0"/>
              <a:t>از کنارههای جنوبی دريای </a:t>
            </a:r>
            <a:r>
              <a:rPr lang="fa-IR" dirty="0">
                <a:solidFill>
                  <a:srgbClr val="FFFF00"/>
                </a:solidFill>
              </a:rPr>
              <a:t>مازندران</a:t>
            </a:r>
            <a:r>
              <a:rPr lang="fa-IR" dirty="0"/>
              <a:t> به </a:t>
            </a:r>
            <a:r>
              <a:rPr lang="fa-IR" dirty="0" smtClean="0"/>
              <a:t>عنوان دومين </a:t>
            </a:r>
            <a:r>
              <a:rPr lang="fa-IR" dirty="0"/>
              <a:t>کانون گسترش کشت مرکبات نام برده </a:t>
            </a:r>
            <a:r>
              <a:rPr lang="fa-IR" dirty="0" smtClean="0"/>
              <a:t>میشود.</a:t>
            </a:r>
            <a:endParaRPr lang="fa-IR" dirty="0"/>
          </a:p>
          <a:p>
            <a:pPr marL="0" indent="0" algn="r">
              <a:buNone/>
            </a:pPr>
            <a:r>
              <a:rPr lang="fa-IR" dirty="0" smtClean="0"/>
              <a:t>در </a:t>
            </a:r>
            <a:r>
              <a:rPr lang="fa-IR" dirty="0"/>
              <a:t>جنگهای صليبی مرکبات از کشورهای کناره جنوبی </a:t>
            </a:r>
            <a:r>
              <a:rPr lang="fa-IR" dirty="0">
                <a:solidFill>
                  <a:srgbClr val="FFFF00"/>
                </a:solidFill>
              </a:rPr>
              <a:t>دريای مديترانه </a:t>
            </a:r>
            <a:r>
              <a:rPr lang="fa-IR" dirty="0" smtClean="0"/>
              <a:t>به اروپا </a:t>
            </a:r>
            <a:r>
              <a:rPr lang="fa-IR" dirty="0"/>
              <a:t>برده شده است. </a:t>
            </a:r>
          </a:p>
          <a:p>
            <a:pPr marL="0" indent="0" algn="r">
              <a:buNone/>
            </a:pPr>
            <a:r>
              <a:rPr lang="fa-IR" dirty="0" smtClean="0">
                <a:solidFill>
                  <a:srgbClr val="FFFF00"/>
                </a:solidFill>
              </a:rPr>
              <a:t>ترنج </a:t>
            </a:r>
            <a:r>
              <a:rPr lang="fa-IR" dirty="0"/>
              <a:t>با </a:t>
            </a:r>
            <a:r>
              <a:rPr lang="fa-IR" dirty="0">
                <a:solidFill>
                  <a:srgbClr val="FFFF00"/>
                </a:solidFill>
              </a:rPr>
              <a:t>بادرنگ</a:t>
            </a:r>
            <a:r>
              <a:rPr lang="fa-IR" dirty="0"/>
              <a:t> اولين ميوه شناخته شده مرکبات در ايران است که براساس نوشته های تيوفراستوس </a:t>
            </a:r>
            <a:r>
              <a:rPr lang="fa-IR" dirty="0" smtClean="0"/>
              <a:t>گياه</a:t>
            </a:r>
            <a:r>
              <a:rPr lang="fa-IR" dirty="0"/>
              <a:t>شناس يونانی از </a:t>
            </a:r>
            <a:r>
              <a:rPr lang="fa-IR" dirty="0">
                <a:solidFill>
                  <a:srgbClr val="FF0000"/>
                </a:solidFill>
              </a:rPr>
              <a:t>300</a:t>
            </a:r>
            <a:r>
              <a:rPr lang="fa-IR" dirty="0"/>
              <a:t> سال پيش از ميلاد مسيح در منطقه شوش و شوشتر کاشته میشده است. </a:t>
            </a:r>
          </a:p>
          <a:p>
            <a:pPr marL="0" indent="0" algn="r">
              <a:buNone/>
            </a:pPr>
            <a:r>
              <a:rPr lang="fa-IR" dirty="0" smtClean="0">
                <a:solidFill>
                  <a:srgbClr val="FFFF00"/>
                </a:solidFill>
              </a:rPr>
              <a:t>نارنج</a:t>
            </a:r>
            <a:r>
              <a:rPr lang="fa-IR" dirty="0"/>
              <a:t>، </a:t>
            </a:r>
            <a:r>
              <a:rPr lang="fa-IR" dirty="0">
                <a:solidFill>
                  <a:srgbClr val="FFFF00"/>
                </a:solidFill>
              </a:rPr>
              <a:t>ليمو ترش </a:t>
            </a:r>
            <a:r>
              <a:rPr lang="fa-IR" dirty="0"/>
              <a:t>و </a:t>
            </a:r>
            <a:r>
              <a:rPr lang="fa-IR" dirty="0">
                <a:solidFill>
                  <a:srgbClr val="FFFF00"/>
                </a:solidFill>
              </a:rPr>
              <a:t>ليمو عمانی </a:t>
            </a:r>
            <a:r>
              <a:rPr lang="fa-IR" dirty="0" smtClean="0"/>
              <a:t>در</a:t>
            </a:r>
            <a:r>
              <a:rPr lang="fa-IR" dirty="0"/>
              <a:t>حدود </a:t>
            </a:r>
            <a:r>
              <a:rPr lang="fa-IR" dirty="0">
                <a:solidFill>
                  <a:srgbClr val="FF0000"/>
                </a:solidFill>
              </a:rPr>
              <a:t>1200 </a:t>
            </a:r>
            <a:r>
              <a:rPr lang="fa-IR" dirty="0"/>
              <a:t>تا </a:t>
            </a:r>
            <a:r>
              <a:rPr lang="fa-IR" dirty="0">
                <a:solidFill>
                  <a:srgbClr val="FF0000"/>
                </a:solidFill>
              </a:rPr>
              <a:t>1300</a:t>
            </a:r>
            <a:r>
              <a:rPr lang="fa-IR" dirty="0"/>
              <a:t> سال پيش و توسط</a:t>
            </a:r>
            <a:r>
              <a:rPr lang="fa-IR" dirty="0">
                <a:solidFill>
                  <a:srgbClr val="FFFF00"/>
                </a:solidFill>
              </a:rPr>
              <a:t> اعراب </a:t>
            </a:r>
            <a:r>
              <a:rPr lang="fa-IR" dirty="0"/>
              <a:t>به ايران آورده شده است. </a:t>
            </a:r>
          </a:p>
          <a:p>
            <a:pPr marL="0" indent="0" algn="r">
              <a:buNone/>
            </a:pPr>
            <a:r>
              <a:rPr lang="fa-IR" dirty="0" smtClean="0"/>
              <a:t>درخت </a:t>
            </a:r>
            <a:r>
              <a:rPr lang="fa-IR" dirty="0">
                <a:solidFill>
                  <a:srgbClr val="FFFF00"/>
                </a:solidFill>
              </a:rPr>
              <a:t>پرتقال</a:t>
            </a:r>
            <a:r>
              <a:rPr lang="fa-IR" dirty="0"/>
              <a:t> به احتمال زياد در قرن </a:t>
            </a:r>
            <a:r>
              <a:rPr lang="fa-IR" dirty="0">
                <a:solidFill>
                  <a:srgbClr val="FF0000"/>
                </a:solidFill>
              </a:rPr>
              <a:t>16 </a:t>
            </a:r>
            <a:r>
              <a:rPr lang="fa-IR" dirty="0" smtClean="0">
                <a:solidFill>
                  <a:srgbClr val="FF0000"/>
                </a:solidFill>
              </a:rPr>
              <a:t>میلادی </a:t>
            </a:r>
            <a:r>
              <a:rPr lang="fa-IR" dirty="0" smtClean="0"/>
              <a:t>توسط پرتغالیها </a:t>
            </a:r>
            <a:r>
              <a:rPr lang="fa-IR" dirty="0"/>
              <a:t>از </a:t>
            </a:r>
            <a:r>
              <a:rPr lang="fa-IR" dirty="0">
                <a:solidFill>
                  <a:srgbClr val="FFFF00"/>
                </a:solidFill>
              </a:rPr>
              <a:t>اروپا </a:t>
            </a:r>
            <a:r>
              <a:rPr lang="fa-IR" dirty="0"/>
              <a:t>به ايران آورده شده است و به اين دليل آن را پرتقال ناميده اند.</a:t>
            </a:r>
            <a:endParaRPr lang="en-US" dirty="0"/>
          </a:p>
          <a:p>
            <a:pPr marL="0" indent="0" algn="r">
              <a:buNone/>
            </a:pPr>
            <a:endParaRPr lang="fa-IR" dirty="0"/>
          </a:p>
        </p:txBody>
      </p:sp>
      <p:sp>
        <p:nvSpPr>
          <p:cNvPr id="4" name="Multiply 3"/>
          <p:cNvSpPr/>
          <p:nvPr/>
        </p:nvSpPr>
        <p:spPr>
          <a:xfrm>
            <a:off x="11489625" y="1554481"/>
            <a:ext cx="336441" cy="287383"/>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Multiply 4"/>
          <p:cNvSpPr/>
          <p:nvPr/>
        </p:nvSpPr>
        <p:spPr>
          <a:xfrm>
            <a:off x="11493805" y="1979550"/>
            <a:ext cx="336441" cy="287383"/>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ultiply 5"/>
          <p:cNvSpPr/>
          <p:nvPr/>
        </p:nvSpPr>
        <p:spPr>
          <a:xfrm>
            <a:off x="11489624" y="2475411"/>
            <a:ext cx="336441" cy="287383"/>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Multiply 6"/>
          <p:cNvSpPr/>
          <p:nvPr/>
        </p:nvSpPr>
        <p:spPr>
          <a:xfrm>
            <a:off x="11489623" y="2971272"/>
            <a:ext cx="336441" cy="287383"/>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Multiply 8"/>
          <p:cNvSpPr/>
          <p:nvPr/>
        </p:nvSpPr>
        <p:spPr>
          <a:xfrm>
            <a:off x="11489622" y="3467133"/>
            <a:ext cx="336441" cy="287383"/>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Multiply 9"/>
          <p:cNvSpPr/>
          <p:nvPr/>
        </p:nvSpPr>
        <p:spPr>
          <a:xfrm>
            <a:off x="11489622" y="4326540"/>
            <a:ext cx="336441" cy="287383"/>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Multiply 10"/>
          <p:cNvSpPr/>
          <p:nvPr/>
        </p:nvSpPr>
        <p:spPr>
          <a:xfrm>
            <a:off x="11489621" y="4841155"/>
            <a:ext cx="336441" cy="287383"/>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316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42664" y="0"/>
            <a:ext cx="3678036" cy="1326321"/>
          </a:xfrm>
        </p:spPr>
        <p:txBody>
          <a:bodyPr>
            <a:normAutofit/>
          </a:bodyPr>
          <a:lstStyle/>
          <a:p>
            <a:r>
              <a:rPr lang="fa-IR" sz="2800" dirty="0" smtClean="0">
                <a:solidFill>
                  <a:schemeClr val="accent3">
                    <a:lumMod val="40000"/>
                    <a:lumOff val="60000"/>
                  </a:schemeClr>
                </a:solidFill>
              </a:rPr>
              <a:t>تولید جهانی مرکبات</a:t>
            </a:r>
            <a:endParaRPr lang="en-US" sz="2800" dirty="0">
              <a:solidFill>
                <a:schemeClr val="accent3">
                  <a:lumMod val="40000"/>
                  <a:lumOff val="60000"/>
                </a:schemeClr>
              </a:solidFill>
            </a:endParaRPr>
          </a:p>
        </p:txBody>
      </p:sp>
      <p:sp>
        <p:nvSpPr>
          <p:cNvPr id="4" name="Oval 3"/>
          <p:cNvSpPr/>
          <p:nvPr/>
        </p:nvSpPr>
        <p:spPr>
          <a:xfrm>
            <a:off x="4947555" y="1192248"/>
            <a:ext cx="1711235" cy="1547424"/>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fa-IR" dirty="0" smtClean="0"/>
          </a:p>
          <a:p>
            <a:pPr algn="ctr"/>
            <a:r>
              <a:rPr lang="fa-IR" dirty="0" smtClean="0"/>
              <a:t>نیم کره جنوبی کشور برزیل</a:t>
            </a:r>
            <a:endParaRPr lang="en-US" dirty="0"/>
          </a:p>
        </p:txBody>
      </p:sp>
      <p:sp>
        <p:nvSpPr>
          <p:cNvPr id="5" name="Left Arrow 4"/>
          <p:cNvSpPr/>
          <p:nvPr/>
        </p:nvSpPr>
        <p:spPr>
          <a:xfrm>
            <a:off x="8242664" y="1515291"/>
            <a:ext cx="2076993" cy="90133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رتبه اول</a:t>
            </a:r>
            <a:endParaRPr lang="en-US" dirty="0"/>
          </a:p>
        </p:txBody>
      </p:sp>
      <p:sp>
        <p:nvSpPr>
          <p:cNvPr id="6" name="Left Arrow 5"/>
          <p:cNvSpPr/>
          <p:nvPr/>
        </p:nvSpPr>
        <p:spPr>
          <a:xfrm>
            <a:off x="8477792" y="3566160"/>
            <a:ext cx="1841863" cy="64443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رتبه دوم </a:t>
            </a:r>
            <a:endParaRPr lang="en-US" dirty="0"/>
          </a:p>
        </p:txBody>
      </p:sp>
      <p:sp>
        <p:nvSpPr>
          <p:cNvPr id="10" name="Oval 9"/>
          <p:cNvSpPr/>
          <p:nvPr/>
        </p:nvSpPr>
        <p:spPr>
          <a:xfrm>
            <a:off x="5140233" y="3213463"/>
            <a:ext cx="1325881" cy="1132114"/>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a-IR" dirty="0" smtClean="0">
                <a:solidFill>
                  <a:schemeClr val="bg1"/>
                </a:solidFill>
              </a:rPr>
              <a:t>چین</a:t>
            </a:r>
            <a:endParaRPr lang="en-US" dirty="0">
              <a:solidFill>
                <a:schemeClr val="bg1"/>
              </a:solidFill>
            </a:endParaRPr>
          </a:p>
        </p:txBody>
      </p:sp>
      <p:sp>
        <p:nvSpPr>
          <p:cNvPr id="11" name="Left Arrow 10"/>
          <p:cNvSpPr/>
          <p:nvPr/>
        </p:nvSpPr>
        <p:spPr>
          <a:xfrm>
            <a:off x="8636725" y="5360126"/>
            <a:ext cx="1523999" cy="59653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رتبه سوم</a:t>
            </a:r>
            <a:endParaRPr lang="en-US" dirty="0"/>
          </a:p>
        </p:txBody>
      </p:sp>
      <p:sp>
        <p:nvSpPr>
          <p:cNvPr id="12" name="Oval 11"/>
          <p:cNvSpPr/>
          <p:nvPr/>
        </p:nvSpPr>
        <p:spPr>
          <a:xfrm>
            <a:off x="5394959" y="5216435"/>
            <a:ext cx="1031966" cy="88392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a-IR" dirty="0" smtClean="0"/>
              <a:t>ایالات متحده امریکا</a:t>
            </a:r>
            <a:endParaRPr lang="en-US" dirty="0"/>
          </a:p>
        </p:txBody>
      </p:sp>
      <p:sp>
        <p:nvSpPr>
          <p:cNvPr id="13" name="Rounded Rectangle 12"/>
          <p:cNvSpPr/>
          <p:nvPr/>
        </p:nvSpPr>
        <p:spPr>
          <a:xfrm>
            <a:off x="644434" y="1430383"/>
            <a:ext cx="2246811" cy="109728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fa-IR" dirty="0" smtClean="0"/>
              <a:t>تولید بیش از بیست و یک میلیون تن مرکبات  در سال</a:t>
            </a:r>
            <a:endParaRPr lang="en-US" dirty="0"/>
          </a:p>
        </p:txBody>
      </p:sp>
      <p:sp>
        <p:nvSpPr>
          <p:cNvPr id="14" name="Rounded Rectangle 13"/>
          <p:cNvSpPr/>
          <p:nvPr/>
        </p:nvSpPr>
        <p:spPr>
          <a:xfrm>
            <a:off x="796833" y="3280954"/>
            <a:ext cx="1942012" cy="997131"/>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fa-IR" dirty="0" smtClean="0"/>
              <a:t>تولید بیش از نورده میلیون تن مرکبات در سال</a:t>
            </a:r>
            <a:endParaRPr lang="en-US" dirty="0"/>
          </a:p>
        </p:txBody>
      </p:sp>
      <p:sp>
        <p:nvSpPr>
          <p:cNvPr id="15" name="Rounded Rectangle 14"/>
          <p:cNvSpPr/>
          <p:nvPr/>
        </p:nvSpPr>
        <p:spPr>
          <a:xfrm>
            <a:off x="1097280" y="5216435"/>
            <a:ext cx="1423850" cy="78377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fa-IR" dirty="0" smtClean="0"/>
              <a:t>تولیز بیش از ده میلیون تن مرکبات </a:t>
            </a:r>
            <a:endParaRPr lang="en-US" dirty="0"/>
          </a:p>
        </p:txBody>
      </p:sp>
    </p:spTree>
    <p:extLst>
      <p:ext uri="{BB962C8B-B14F-4D97-AF65-F5344CB8AC3E}">
        <p14:creationId xmlns:p14="http://schemas.microsoft.com/office/powerpoint/2010/main" val="3729560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2236" y="770709"/>
            <a:ext cx="10353761" cy="5042262"/>
          </a:xfrm>
        </p:spPr>
        <p:txBody>
          <a:bodyPr>
            <a:normAutofit fontScale="90000"/>
          </a:bodyPr>
          <a:lstStyle/>
          <a:p>
            <a:pPr algn="r"/>
            <a:r>
              <a:rPr lang="fa-IR" sz="2000" dirty="0" smtClean="0">
                <a:solidFill>
                  <a:schemeClr val="accent3">
                    <a:lumMod val="40000"/>
                    <a:lumOff val="60000"/>
                  </a:schemeClr>
                </a:solidFill>
              </a:rPr>
              <a:t>نکات قابل توجه </a:t>
            </a:r>
            <a:r>
              <a:rPr lang="fa-IR" sz="2000" dirty="0" smtClean="0"/>
              <a:t/>
            </a:r>
            <a:br>
              <a:rPr lang="fa-IR" sz="2000" dirty="0" smtClean="0"/>
            </a:br>
            <a:r>
              <a:rPr lang="fa-IR" sz="2000" dirty="0"/>
              <a:t/>
            </a:r>
            <a:br>
              <a:rPr lang="fa-IR" sz="2000" dirty="0"/>
            </a:br>
            <a:r>
              <a:rPr lang="fa-IR" sz="2000" dirty="0" smtClean="0"/>
              <a:t>در ایالت متحده امریکا ایلت های </a:t>
            </a:r>
            <a:r>
              <a:rPr lang="fa-IR" sz="2000" dirty="0" smtClean="0">
                <a:solidFill>
                  <a:srgbClr val="FFFF00"/>
                </a:solidFill>
              </a:rPr>
              <a:t>کالیفرنیا</a:t>
            </a:r>
            <a:r>
              <a:rPr lang="fa-IR" sz="2000" dirty="0" smtClean="0"/>
              <a:t> و </a:t>
            </a:r>
            <a:r>
              <a:rPr lang="fa-IR" sz="2000" dirty="0" smtClean="0">
                <a:solidFill>
                  <a:srgbClr val="FFFF00"/>
                </a:solidFill>
              </a:rPr>
              <a:t>اریزونا</a:t>
            </a:r>
            <a:r>
              <a:rPr lang="fa-IR" sz="2000" dirty="0" smtClean="0"/>
              <a:t> و </a:t>
            </a:r>
            <a:r>
              <a:rPr lang="fa-IR" sz="2000" dirty="0" smtClean="0">
                <a:solidFill>
                  <a:srgbClr val="FFFF00"/>
                </a:solidFill>
              </a:rPr>
              <a:t>تگزاس</a:t>
            </a:r>
            <a:r>
              <a:rPr lang="fa-IR" sz="2000" dirty="0" smtClean="0"/>
              <a:t> مهم ترین تولید کننده های مرکبات تازه و </a:t>
            </a:r>
            <a:r>
              <a:rPr lang="fa-IR" sz="2000" dirty="0" smtClean="0">
                <a:solidFill>
                  <a:srgbClr val="FFFF00"/>
                </a:solidFill>
              </a:rPr>
              <a:t>ایلت فلوریدا </a:t>
            </a:r>
            <a:r>
              <a:rPr lang="fa-IR" sz="2000" dirty="0" smtClean="0"/>
              <a:t>از  مهم تریت تولید کنندگان </a:t>
            </a:r>
            <a:r>
              <a:rPr lang="fa-IR" sz="2000" dirty="0" smtClean="0">
                <a:solidFill>
                  <a:srgbClr val="FFFF00"/>
                </a:solidFill>
              </a:rPr>
              <a:t>اب پرتقال </a:t>
            </a:r>
            <a:r>
              <a:rPr lang="fa-IR" sz="2000" dirty="0" smtClean="0"/>
              <a:t>و </a:t>
            </a:r>
            <a:r>
              <a:rPr lang="fa-IR" sz="2000" dirty="0" smtClean="0">
                <a:solidFill>
                  <a:srgbClr val="FFFF00"/>
                </a:solidFill>
              </a:rPr>
              <a:t>گریپ فروت </a:t>
            </a:r>
            <a:r>
              <a:rPr lang="fa-IR" sz="2000" dirty="0" smtClean="0"/>
              <a:t>هستند .</a:t>
            </a:r>
            <a:br>
              <a:rPr lang="fa-IR" sz="2000" dirty="0" smtClean="0"/>
            </a:br>
            <a:r>
              <a:rPr lang="fa-IR" sz="2000" dirty="0" smtClean="0"/>
              <a:t/>
            </a:r>
            <a:br>
              <a:rPr lang="fa-IR" sz="2000" dirty="0" smtClean="0"/>
            </a:br>
            <a:r>
              <a:rPr lang="fa-IR" sz="2000" dirty="0">
                <a:solidFill>
                  <a:srgbClr val="FFFF00"/>
                </a:solidFill>
              </a:rPr>
              <a:t>مکزیک هند و اسپانیا </a:t>
            </a:r>
            <a:r>
              <a:rPr lang="fa-IR" sz="2000" dirty="0"/>
              <a:t>و ایران به ترتیب جایگاه های بعدی تولید این محصول را در دنیا به خود اختصاص داده </a:t>
            </a:r>
            <a:r>
              <a:rPr lang="fa-IR" sz="2000" dirty="0" smtClean="0"/>
              <a:t>اند .</a:t>
            </a:r>
            <a:r>
              <a:rPr lang="en-US" sz="2000" dirty="0"/>
              <a:t/>
            </a:r>
            <a:br>
              <a:rPr lang="en-US" sz="2000" dirty="0"/>
            </a:br>
            <a:r>
              <a:rPr lang="fa-IR" sz="2000" dirty="0" smtClean="0"/>
              <a:t/>
            </a:r>
            <a:br>
              <a:rPr lang="fa-IR" sz="2000" dirty="0" smtClean="0"/>
            </a:br>
            <a:r>
              <a:rPr lang="fa-IR" sz="2000" dirty="0"/>
              <a:t/>
            </a:r>
            <a:br>
              <a:rPr lang="fa-IR" sz="2000" dirty="0"/>
            </a:br>
            <a:r>
              <a:rPr lang="fa-IR" sz="2000" dirty="0" smtClean="0">
                <a:solidFill>
                  <a:srgbClr val="FFFF00"/>
                </a:solidFill>
              </a:rPr>
              <a:t>اتحادیه اروپا </a:t>
            </a:r>
            <a:r>
              <a:rPr lang="fa-IR" sz="2000" dirty="0" smtClean="0"/>
              <a:t>از مهم ترین تولیدکنندگان </a:t>
            </a:r>
            <a:r>
              <a:rPr lang="fa-IR" sz="2000" dirty="0" smtClean="0">
                <a:solidFill>
                  <a:srgbClr val="FFFF00"/>
                </a:solidFill>
              </a:rPr>
              <a:t>پرتقال نارنگی و لیمو </a:t>
            </a:r>
            <a:r>
              <a:rPr lang="fa-IR" sz="2000" dirty="0" smtClean="0"/>
              <a:t>است اما در سال های اخیر تولید کشور های عضو این اتحادیه دچار افت شده اگرچه تولید نارنگی کلمانتین در اسپانیا به علت محبوبیت بالایی که بین مصرف کنندگان دارد تا حدودی افزایش را نشان می دهد.</a:t>
            </a:r>
            <a:br>
              <a:rPr lang="fa-IR" sz="2000" dirty="0" smtClean="0"/>
            </a:br>
            <a:r>
              <a:rPr lang="fa-IR" sz="2000" dirty="0"/>
              <a:t/>
            </a:r>
            <a:br>
              <a:rPr lang="fa-IR" sz="2000" dirty="0"/>
            </a:br>
            <a:r>
              <a:rPr lang="fa-IR" sz="2000" dirty="0" smtClean="0"/>
              <a:t>در مقیاس جهانی حدودا یک سوم مرکبات برداشت شده فراوری میشود که </a:t>
            </a:r>
            <a:r>
              <a:rPr lang="fa-IR" sz="2000" dirty="0" smtClean="0">
                <a:solidFill>
                  <a:srgbClr val="FFFF00"/>
                </a:solidFill>
              </a:rPr>
              <a:t>80 درصد </a:t>
            </a:r>
            <a:r>
              <a:rPr lang="fa-IR" sz="2000" dirty="0" smtClean="0"/>
              <a:t>این سهم را اب پرتقال تشکیل میدهد .صنعت تولید اب پرتقال دنیا دو بازیگر اساسی دارد:ا</a:t>
            </a:r>
            <a:r>
              <a:rPr lang="fa-IR" sz="2000" dirty="0" smtClean="0">
                <a:solidFill>
                  <a:srgbClr val="FFFF00"/>
                </a:solidFill>
              </a:rPr>
              <a:t>یلت فلوریدا در امریکا و سایو پولو در کشور برزیل </a:t>
            </a:r>
            <a:r>
              <a:rPr lang="fa-IR" sz="2000" dirty="0" smtClean="0"/>
              <a:t>که این دو حدود </a:t>
            </a:r>
            <a:r>
              <a:rPr lang="fa-IR" sz="2000" dirty="0" smtClean="0">
                <a:solidFill>
                  <a:srgbClr val="FFFF00"/>
                </a:solidFill>
              </a:rPr>
              <a:t>85 درصد </a:t>
            </a:r>
            <a:r>
              <a:rPr lang="fa-IR" sz="2000" dirty="0" smtClean="0"/>
              <a:t>بازار جهانی اب پرتقال را در دست دارند .</a:t>
            </a:r>
            <a:br>
              <a:rPr lang="fa-IR" sz="2000" dirty="0" smtClean="0"/>
            </a:br>
            <a:r>
              <a:rPr lang="fa-IR" sz="2000" dirty="0"/>
              <a:t/>
            </a:r>
            <a:br>
              <a:rPr lang="fa-IR" sz="2000" dirty="0"/>
            </a:br>
            <a:r>
              <a:rPr lang="fa-IR" sz="2000" dirty="0" smtClean="0">
                <a:solidFill>
                  <a:srgbClr val="FFFF00"/>
                </a:solidFill>
              </a:rPr>
              <a:t>برزیل 99 درصد </a:t>
            </a:r>
            <a:r>
              <a:rPr lang="fa-IR" sz="2000" dirty="0" smtClean="0"/>
              <a:t>تولید خود را  صادر می کند در حالی که </a:t>
            </a:r>
            <a:r>
              <a:rPr lang="fa-IR" sz="2000" dirty="0" smtClean="0">
                <a:solidFill>
                  <a:srgbClr val="FFFF00"/>
                </a:solidFill>
              </a:rPr>
              <a:t>90 درصد تولید فلوریدا </a:t>
            </a:r>
            <a:r>
              <a:rPr lang="fa-IR" sz="2000" dirty="0" smtClean="0"/>
              <a:t>در خود امریکا مصرف میشود .</a:t>
            </a:r>
            <a:br>
              <a:rPr lang="fa-IR" sz="2000" dirty="0" smtClean="0"/>
            </a:br>
            <a:r>
              <a:rPr lang="fa-IR" sz="2000" dirty="0"/>
              <a:t/>
            </a:r>
            <a:br>
              <a:rPr lang="fa-IR" sz="2000" dirty="0"/>
            </a:br>
            <a:r>
              <a:rPr lang="fa-IR" sz="2000" dirty="0" smtClean="0"/>
              <a:t>نکته قابل توجه این است که اب پرتقال در سطح جهانی به صورت </a:t>
            </a:r>
            <a:r>
              <a:rPr lang="fa-IR" sz="2000" dirty="0" smtClean="0">
                <a:solidFill>
                  <a:srgbClr val="FFFF00"/>
                </a:solidFill>
              </a:rPr>
              <a:t>کنسانتره</a:t>
            </a:r>
            <a:r>
              <a:rPr lang="fa-IR" sz="2000" dirty="0" smtClean="0"/>
              <a:t> جا به جا میشود تا هزینه های حمل و نقل و نگهداری ان کاهش یابد. </a:t>
            </a:r>
            <a:endParaRPr lang="en-US" sz="2000" dirty="0"/>
          </a:p>
        </p:txBody>
      </p:sp>
      <p:sp>
        <p:nvSpPr>
          <p:cNvPr id="3" name="Multiply 2"/>
          <p:cNvSpPr/>
          <p:nvPr/>
        </p:nvSpPr>
        <p:spPr>
          <a:xfrm>
            <a:off x="11479925" y="1371601"/>
            <a:ext cx="336441" cy="287383"/>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Multiply 3"/>
          <p:cNvSpPr/>
          <p:nvPr/>
        </p:nvSpPr>
        <p:spPr>
          <a:xfrm>
            <a:off x="11502127" y="2116184"/>
            <a:ext cx="336441" cy="287383"/>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Multiply 4"/>
          <p:cNvSpPr/>
          <p:nvPr/>
        </p:nvSpPr>
        <p:spPr>
          <a:xfrm>
            <a:off x="11472078" y="2821580"/>
            <a:ext cx="336441" cy="287383"/>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ultiply 5"/>
          <p:cNvSpPr/>
          <p:nvPr/>
        </p:nvSpPr>
        <p:spPr>
          <a:xfrm>
            <a:off x="11473370" y="3598816"/>
            <a:ext cx="336441" cy="287383"/>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Multiply 6"/>
          <p:cNvSpPr/>
          <p:nvPr/>
        </p:nvSpPr>
        <p:spPr>
          <a:xfrm>
            <a:off x="11472077" y="4562201"/>
            <a:ext cx="336441" cy="287383"/>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Multiply 8"/>
          <p:cNvSpPr/>
          <p:nvPr/>
        </p:nvSpPr>
        <p:spPr>
          <a:xfrm>
            <a:off x="11474116" y="5068386"/>
            <a:ext cx="336441" cy="287383"/>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46220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7041" y="3450288"/>
            <a:ext cx="10353761" cy="1326321"/>
          </a:xfrm>
        </p:spPr>
        <p:txBody>
          <a:bodyPr>
            <a:normAutofit/>
          </a:bodyPr>
          <a:lstStyle/>
          <a:p>
            <a:r>
              <a:rPr lang="fa-IR" sz="2800" dirty="0" smtClean="0">
                <a:solidFill>
                  <a:schemeClr val="accent3">
                    <a:lumMod val="40000"/>
                    <a:lumOff val="60000"/>
                  </a:schemeClr>
                </a:solidFill>
              </a:rPr>
              <a:t>مرکبات تقریبا در تمام مناطق نیمه گرمسیری و اکثر مناطق گرمسیری جهان در شرایط وجود خاک و رطوبت مناسب کشت میشود.باغات مرکبات جهان در قسمت هایی قرار دارند که اب و هوای خیلی خشک یا خیلی مرطوب نداشته و سرمای هوا شدید نباشد.  </a:t>
            </a:r>
            <a:endParaRPr lang="en-US" sz="2800" dirty="0">
              <a:solidFill>
                <a:schemeClr val="accent3">
                  <a:lumMod val="40000"/>
                  <a:lumOff val="60000"/>
                </a:schemeClr>
              </a:solidFill>
            </a:endParaRPr>
          </a:p>
        </p:txBody>
      </p:sp>
      <p:sp>
        <p:nvSpPr>
          <p:cNvPr id="4" name="Oval Callout 3"/>
          <p:cNvSpPr/>
          <p:nvPr/>
        </p:nvSpPr>
        <p:spPr>
          <a:xfrm>
            <a:off x="6766560" y="248193"/>
            <a:ext cx="3722915" cy="2338251"/>
          </a:xfrm>
          <a:prstGeom prst="wedgeEllipse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a-IR" dirty="0"/>
              <a:t>حال منطقه مناسب برای کشت مرکبات کجاست؟؟؟؟؟</a:t>
            </a:r>
            <a:endParaRPr lang="en-US" dirty="0"/>
          </a:p>
          <a:p>
            <a:pPr algn="ctr"/>
            <a:endParaRPr lang="en-US" dirty="0"/>
          </a:p>
        </p:txBody>
      </p:sp>
    </p:spTree>
    <p:extLst>
      <p:ext uri="{BB962C8B-B14F-4D97-AF65-F5344CB8AC3E}">
        <p14:creationId xmlns:p14="http://schemas.microsoft.com/office/powerpoint/2010/main" val="26230413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3645" y="143692"/>
            <a:ext cx="5781157" cy="496389"/>
          </a:xfrm>
        </p:spPr>
        <p:txBody>
          <a:bodyPr>
            <a:normAutofit/>
          </a:bodyPr>
          <a:lstStyle/>
          <a:p>
            <a:r>
              <a:rPr lang="fa-IR" sz="2400" dirty="0" smtClean="0">
                <a:solidFill>
                  <a:schemeClr val="accent3">
                    <a:lumMod val="40000"/>
                    <a:lumOff val="60000"/>
                  </a:schemeClr>
                </a:solidFill>
              </a:rPr>
              <a:t>چنین مناطقی در ایران وجود دارد؟؟</a:t>
            </a:r>
            <a:endParaRPr lang="en-US" sz="2400" dirty="0">
              <a:solidFill>
                <a:schemeClr val="accent3">
                  <a:lumMod val="40000"/>
                  <a:lumOff val="60000"/>
                </a:schemeClr>
              </a:solidFill>
            </a:endParaRPr>
          </a:p>
        </p:txBody>
      </p:sp>
      <p:sp>
        <p:nvSpPr>
          <p:cNvPr id="3" name="Content Placeholder 2"/>
          <p:cNvSpPr>
            <a:spLocks noGrp="1"/>
          </p:cNvSpPr>
          <p:nvPr>
            <p:ph type="body" idx="1"/>
          </p:nvPr>
        </p:nvSpPr>
        <p:spPr>
          <a:xfrm>
            <a:off x="1685109" y="2679247"/>
            <a:ext cx="10019793" cy="3408044"/>
          </a:xfrm>
        </p:spPr>
        <p:txBody>
          <a:bodyPr>
            <a:normAutofit/>
          </a:bodyPr>
          <a:lstStyle/>
          <a:p>
            <a:pPr marL="0" indent="0" algn="r">
              <a:buNone/>
            </a:pPr>
            <a:r>
              <a:rPr lang="fa-IR" dirty="0" smtClean="0"/>
              <a:t>مرکبات ایران بین </a:t>
            </a:r>
            <a:r>
              <a:rPr lang="fa-IR" dirty="0" smtClean="0">
                <a:solidFill>
                  <a:srgbClr val="FFFF00"/>
                </a:solidFill>
              </a:rPr>
              <a:t>24 تا 38 درجه عرض شمالی </a:t>
            </a:r>
            <a:r>
              <a:rPr lang="fa-IR" dirty="0" smtClean="0"/>
              <a:t>و به طور عمده در سه منطقه قرار گرفته اند :</a:t>
            </a:r>
          </a:p>
          <a:p>
            <a:pPr marL="0" indent="0" algn="r">
              <a:buNone/>
            </a:pPr>
            <a:endParaRPr lang="fa-IR" dirty="0" smtClean="0"/>
          </a:p>
          <a:p>
            <a:pPr marL="0" indent="0" algn="r">
              <a:buNone/>
            </a:pPr>
            <a:endParaRPr lang="fa-IR" dirty="0"/>
          </a:p>
          <a:p>
            <a:pPr marL="0" indent="0" algn="r">
              <a:buNone/>
            </a:pPr>
            <a:endParaRPr lang="fa-IR" dirty="0" smtClean="0"/>
          </a:p>
          <a:p>
            <a:pPr marL="0" indent="0" algn="r">
              <a:buNone/>
            </a:pPr>
            <a:endParaRPr lang="fa-IR" dirty="0"/>
          </a:p>
          <a:p>
            <a:pPr marL="0" indent="0" algn="r">
              <a:buNone/>
            </a:pPr>
            <a:endParaRPr lang="fa-IR" dirty="0"/>
          </a:p>
          <a:p>
            <a:pPr marL="0" indent="0" algn="r">
              <a:buNone/>
            </a:pPr>
            <a:endParaRPr lang="fa-IR" dirty="0" smtClean="0"/>
          </a:p>
          <a:p>
            <a:pPr marL="0" indent="0" algn="r">
              <a:buNone/>
            </a:pPr>
            <a:endParaRPr lang="fa-IR" dirty="0"/>
          </a:p>
          <a:p>
            <a:pPr marL="0" indent="0" algn="r">
              <a:buNone/>
            </a:pPr>
            <a:endParaRPr lang="fa-IR" dirty="0"/>
          </a:p>
          <a:p>
            <a:pPr marL="0" indent="0" algn="r">
              <a:buNone/>
            </a:pPr>
            <a:endParaRPr lang="fa-IR" dirty="0" smtClean="0"/>
          </a:p>
          <a:p>
            <a:pPr marL="0" indent="0" algn="r">
              <a:buNone/>
            </a:pPr>
            <a:endParaRPr lang="fa-IR" dirty="0" smtClean="0"/>
          </a:p>
          <a:p>
            <a:pPr marL="0" indent="0" algn="r">
              <a:buNone/>
            </a:pPr>
            <a:endParaRPr lang="fa-IR" dirty="0" smtClean="0"/>
          </a:p>
        </p:txBody>
      </p:sp>
      <p:sp>
        <p:nvSpPr>
          <p:cNvPr id="19" name="Text Placeholder 18"/>
          <p:cNvSpPr>
            <a:spLocks noGrp="1"/>
          </p:cNvSpPr>
          <p:nvPr>
            <p:ph type="body" sz="quarter" idx="3"/>
          </p:nvPr>
        </p:nvSpPr>
        <p:spPr>
          <a:xfrm>
            <a:off x="2094228" y="1806892"/>
            <a:ext cx="3298983" cy="576262"/>
          </a:xfrm>
        </p:spPr>
        <p:txBody>
          <a:bodyPr/>
          <a:lstStyle/>
          <a:p>
            <a:r>
              <a:rPr lang="fa-IR" dirty="0" smtClean="0">
                <a:solidFill>
                  <a:srgbClr val="FF0000"/>
                </a:solidFill>
              </a:rPr>
              <a:t>کمربند مرکزی</a:t>
            </a:r>
            <a:endParaRPr lang="en-US" dirty="0">
              <a:solidFill>
                <a:srgbClr val="FF0000"/>
              </a:solidFill>
            </a:endParaRPr>
          </a:p>
        </p:txBody>
      </p:sp>
      <p:sp>
        <p:nvSpPr>
          <p:cNvPr id="23" name="Text Placeholder 22"/>
          <p:cNvSpPr>
            <a:spLocks noGrp="1"/>
          </p:cNvSpPr>
          <p:nvPr>
            <p:ph type="body" sz="half" idx="19"/>
          </p:nvPr>
        </p:nvSpPr>
        <p:spPr>
          <a:xfrm>
            <a:off x="5176142" y="5004435"/>
            <a:ext cx="3300336" cy="1019038"/>
          </a:xfrm>
        </p:spPr>
        <p:txBody>
          <a:bodyPr>
            <a:normAutofit/>
          </a:bodyPr>
          <a:lstStyle/>
          <a:p>
            <a:r>
              <a:rPr lang="fa-IR" sz="1800" dirty="0" smtClean="0">
                <a:solidFill>
                  <a:srgbClr val="FF0000"/>
                </a:solidFill>
              </a:rPr>
              <a:t>کمربند ساحلی جنوبی</a:t>
            </a:r>
            <a:endParaRPr lang="en-US" sz="1800" dirty="0">
              <a:solidFill>
                <a:srgbClr val="FF0000"/>
              </a:solidFill>
            </a:endParaRPr>
          </a:p>
        </p:txBody>
      </p:sp>
      <p:sp>
        <p:nvSpPr>
          <p:cNvPr id="20" name="Text Placeholder 19"/>
          <p:cNvSpPr>
            <a:spLocks noGrp="1"/>
          </p:cNvSpPr>
          <p:nvPr>
            <p:ph type="body" sz="quarter" idx="13"/>
          </p:nvPr>
        </p:nvSpPr>
        <p:spPr>
          <a:xfrm>
            <a:off x="8824802" y="1990486"/>
            <a:ext cx="2543024" cy="392668"/>
          </a:xfrm>
        </p:spPr>
        <p:txBody>
          <a:bodyPr/>
          <a:lstStyle/>
          <a:p>
            <a:r>
              <a:rPr lang="fa-IR" dirty="0" smtClean="0">
                <a:solidFill>
                  <a:srgbClr val="FF0000"/>
                </a:solidFill>
              </a:rPr>
              <a:t>کمربند ساحلی دریای خزر</a:t>
            </a:r>
            <a:endParaRPr lang="en-US" dirty="0">
              <a:solidFill>
                <a:srgbClr val="FF0000"/>
              </a:solidFill>
            </a:endParaRPr>
          </a:p>
        </p:txBody>
      </p:sp>
      <p:cxnSp>
        <p:nvCxnSpPr>
          <p:cNvPr id="31" name="Straight Arrow Connector 30"/>
          <p:cNvCxnSpPr/>
          <p:nvPr/>
        </p:nvCxnSpPr>
        <p:spPr>
          <a:xfrm flipH="1">
            <a:off x="7826043" y="2376623"/>
            <a:ext cx="1108951" cy="588646"/>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34" name="Straight Arrow Connector 33"/>
          <p:cNvCxnSpPr/>
          <p:nvPr/>
        </p:nvCxnSpPr>
        <p:spPr>
          <a:xfrm>
            <a:off x="8948057" y="2383154"/>
            <a:ext cx="0" cy="88535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37" name="Straight Arrow Connector 36"/>
          <p:cNvCxnSpPr/>
          <p:nvPr/>
        </p:nvCxnSpPr>
        <p:spPr>
          <a:xfrm flipH="1" flipV="1">
            <a:off x="7812980" y="2070735"/>
            <a:ext cx="1135077" cy="305888"/>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39" name="Oval 38"/>
          <p:cNvSpPr/>
          <p:nvPr/>
        </p:nvSpPr>
        <p:spPr>
          <a:xfrm>
            <a:off x="6695005" y="1737360"/>
            <a:ext cx="1046679" cy="639263"/>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a-IR" dirty="0" smtClean="0">
                <a:solidFill>
                  <a:schemeClr val="bg1"/>
                </a:solidFill>
              </a:rPr>
              <a:t>گیلان</a:t>
            </a:r>
            <a:endParaRPr lang="en-US" dirty="0">
              <a:solidFill>
                <a:schemeClr val="bg1"/>
              </a:solidFill>
            </a:endParaRPr>
          </a:p>
        </p:txBody>
      </p:sp>
      <p:sp>
        <p:nvSpPr>
          <p:cNvPr id="40" name="Oval 39"/>
          <p:cNvSpPr/>
          <p:nvPr/>
        </p:nvSpPr>
        <p:spPr>
          <a:xfrm>
            <a:off x="6721147" y="2619714"/>
            <a:ext cx="1046679" cy="639263"/>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a-IR" sz="1400" dirty="0" smtClean="0">
                <a:solidFill>
                  <a:schemeClr val="bg1"/>
                </a:solidFill>
              </a:rPr>
              <a:t>مازندران</a:t>
            </a:r>
            <a:endParaRPr lang="en-US" sz="1400" dirty="0">
              <a:solidFill>
                <a:schemeClr val="bg1"/>
              </a:solidFill>
            </a:endParaRPr>
          </a:p>
        </p:txBody>
      </p:sp>
      <p:sp>
        <p:nvSpPr>
          <p:cNvPr id="41" name="Oval 40"/>
          <p:cNvSpPr/>
          <p:nvPr/>
        </p:nvSpPr>
        <p:spPr>
          <a:xfrm>
            <a:off x="8301462" y="3275035"/>
            <a:ext cx="1046679" cy="639263"/>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a-IR" dirty="0" smtClean="0">
                <a:solidFill>
                  <a:schemeClr val="bg1"/>
                </a:solidFill>
              </a:rPr>
              <a:t>گلستان</a:t>
            </a:r>
            <a:endParaRPr lang="en-US" dirty="0">
              <a:solidFill>
                <a:schemeClr val="bg1"/>
              </a:solidFill>
            </a:endParaRPr>
          </a:p>
        </p:txBody>
      </p:sp>
      <p:cxnSp>
        <p:nvCxnSpPr>
          <p:cNvPr id="43" name="Straight Arrow Connector 42"/>
          <p:cNvCxnSpPr/>
          <p:nvPr/>
        </p:nvCxnSpPr>
        <p:spPr>
          <a:xfrm flipH="1" flipV="1">
            <a:off x="2769326" y="1291078"/>
            <a:ext cx="274321" cy="948727"/>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46" name="Straight Arrow Connector 45"/>
          <p:cNvCxnSpPr/>
          <p:nvPr/>
        </p:nvCxnSpPr>
        <p:spPr>
          <a:xfrm flipH="1" flipV="1">
            <a:off x="1869328" y="1510799"/>
            <a:ext cx="1174318" cy="77418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50" name="Straight Arrow Connector 49"/>
          <p:cNvCxnSpPr/>
          <p:nvPr/>
        </p:nvCxnSpPr>
        <p:spPr>
          <a:xfrm flipH="1" flipV="1">
            <a:off x="1509859" y="2095023"/>
            <a:ext cx="1533786" cy="189955"/>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53" name="Straight Arrow Connector 52"/>
          <p:cNvCxnSpPr/>
          <p:nvPr/>
        </p:nvCxnSpPr>
        <p:spPr>
          <a:xfrm flipH="1">
            <a:off x="1509859" y="2371316"/>
            <a:ext cx="1533788" cy="262757"/>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56" name="Straight Arrow Connector 55"/>
          <p:cNvCxnSpPr/>
          <p:nvPr/>
        </p:nvCxnSpPr>
        <p:spPr>
          <a:xfrm flipH="1">
            <a:off x="2592977" y="2344511"/>
            <a:ext cx="463731" cy="1205454"/>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59" name="Straight Arrow Connector 58"/>
          <p:cNvCxnSpPr/>
          <p:nvPr/>
        </p:nvCxnSpPr>
        <p:spPr>
          <a:xfrm>
            <a:off x="3056708" y="2344511"/>
            <a:ext cx="158235" cy="1260839"/>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66" name="Straight Arrow Connector 65"/>
          <p:cNvCxnSpPr/>
          <p:nvPr/>
        </p:nvCxnSpPr>
        <p:spPr>
          <a:xfrm flipH="1">
            <a:off x="1931218" y="2383154"/>
            <a:ext cx="1097119" cy="912224"/>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70" name="Oval 69"/>
          <p:cNvSpPr/>
          <p:nvPr/>
        </p:nvSpPr>
        <p:spPr>
          <a:xfrm>
            <a:off x="2163084" y="666886"/>
            <a:ext cx="893624" cy="65099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a-IR" sz="1400" dirty="0" smtClean="0">
                <a:solidFill>
                  <a:schemeClr val="bg1"/>
                </a:solidFill>
              </a:rPr>
              <a:t>خراسان</a:t>
            </a:r>
            <a:endParaRPr lang="en-US" sz="1400" dirty="0">
              <a:solidFill>
                <a:schemeClr val="bg1"/>
              </a:solidFill>
            </a:endParaRPr>
          </a:p>
        </p:txBody>
      </p:sp>
      <p:sp>
        <p:nvSpPr>
          <p:cNvPr id="71" name="Oval 70"/>
          <p:cNvSpPr/>
          <p:nvPr/>
        </p:nvSpPr>
        <p:spPr>
          <a:xfrm>
            <a:off x="996240" y="961759"/>
            <a:ext cx="893624" cy="65099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a-IR" sz="1600" dirty="0" smtClean="0">
                <a:solidFill>
                  <a:schemeClr val="bg1"/>
                </a:solidFill>
              </a:rPr>
              <a:t>کرمان</a:t>
            </a:r>
            <a:endParaRPr lang="en-US" sz="1600" dirty="0">
              <a:solidFill>
                <a:schemeClr val="bg1"/>
              </a:solidFill>
            </a:endParaRPr>
          </a:p>
        </p:txBody>
      </p:sp>
      <p:sp>
        <p:nvSpPr>
          <p:cNvPr id="72" name="Oval 71"/>
          <p:cNvSpPr/>
          <p:nvPr/>
        </p:nvSpPr>
        <p:spPr>
          <a:xfrm>
            <a:off x="511815" y="1698447"/>
            <a:ext cx="893624" cy="65099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a-IR" dirty="0" smtClean="0">
                <a:solidFill>
                  <a:schemeClr val="bg1"/>
                </a:solidFill>
              </a:rPr>
              <a:t>فارس</a:t>
            </a:r>
            <a:endParaRPr lang="en-US" dirty="0">
              <a:solidFill>
                <a:schemeClr val="bg1"/>
              </a:solidFill>
            </a:endParaRPr>
          </a:p>
        </p:txBody>
      </p:sp>
      <p:sp>
        <p:nvSpPr>
          <p:cNvPr id="73" name="Oval 72"/>
          <p:cNvSpPr/>
          <p:nvPr/>
        </p:nvSpPr>
        <p:spPr>
          <a:xfrm>
            <a:off x="564618" y="2454068"/>
            <a:ext cx="893624" cy="65099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a-IR" sz="1200" dirty="0" smtClean="0">
                <a:solidFill>
                  <a:schemeClr val="bg1"/>
                </a:solidFill>
              </a:rPr>
              <a:t>کهکیلویه</a:t>
            </a:r>
            <a:endParaRPr lang="en-US" dirty="0">
              <a:solidFill>
                <a:schemeClr val="bg1"/>
              </a:solidFill>
            </a:endParaRPr>
          </a:p>
        </p:txBody>
      </p:sp>
      <p:sp>
        <p:nvSpPr>
          <p:cNvPr id="74" name="Oval 73"/>
          <p:cNvSpPr/>
          <p:nvPr/>
        </p:nvSpPr>
        <p:spPr>
          <a:xfrm>
            <a:off x="958627" y="3123035"/>
            <a:ext cx="893624" cy="65099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a-IR" sz="1200" dirty="0" smtClean="0">
                <a:solidFill>
                  <a:schemeClr val="bg1"/>
                </a:solidFill>
              </a:rPr>
              <a:t>کرمانشاه</a:t>
            </a:r>
            <a:endParaRPr lang="en-US" sz="1400" dirty="0">
              <a:solidFill>
                <a:schemeClr val="bg1"/>
              </a:solidFill>
            </a:endParaRPr>
          </a:p>
        </p:txBody>
      </p:sp>
      <p:sp>
        <p:nvSpPr>
          <p:cNvPr id="75" name="Oval 74"/>
          <p:cNvSpPr/>
          <p:nvPr/>
        </p:nvSpPr>
        <p:spPr>
          <a:xfrm>
            <a:off x="1838885" y="3508066"/>
            <a:ext cx="893624" cy="65099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a-IR" sz="1600" dirty="0" smtClean="0">
                <a:solidFill>
                  <a:schemeClr val="bg1"/>
                </a:solidFill>
              </a:rPr>
              <a:t>ایلام</a:t>
            </a:r>
            <a:endParaRPr lang="en-US" dirty="0">
              <a:solidFill>
                <a:schemeClr val="bg1"/>
              </a:solidFill>
            </a:endParaRPr>
          </a:p>
        </p:txBody>
      </p:sp>
      <p:sp>
        <p:nvSpPr>
          <p:cNvPr id="76" name="Oval 75"/>
          <p:cNvSpPr/>
          <p:nvPr/>
        </p:nvSpPr>
        <p:spPr>
          <a:xfrm>
            <a:off x="2850095" y="3642510"/>
            <a:ext cx="893624" cy="65099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a-IR" sz="1100" dirty="0" smtClean="0">
                <a:solidFill>
                  <a:schemeClr val="bg1"/>
                </a:solidFill>
              </a:rPr>
              <a:t>خوزستان</a:t>
            </a:r>
            <a:endParaRPr lang="en-US" dirty="0">
              <a:solidFill>
                <a:schemeClr val="bg1"/>
              </a:solidFill>
            </a:endParaRPr>
          </a:p>
        </p:txBody>
      </p:sp>
      <p:cxnSp>
        <p:nvCxnSpPr>
          <p:cNvPr id="78" name="Straight Arrow Connector 77"/>
          <p:cNvCxnSpPr/>
          <p:nvPr/>
        </p:nvCxnSpPr>
        <p:spPr>
          <a:xfrm flipH="1">
            <a:off x="4990011" y="5275011"/>
            <a:ext cx="944212"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80" name="Straight Arrow Connector 79"/>
          <p:cNvCxnSpPr/>
          <p:nvPr/>
        </p:nvCxnSpPr>
        <p:spPr>
          <a:xfrm flipH="1">
            <a:off x="5512526" y="5238206"/>
            <a:ext cx="421697" cy="96665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81" name="Oval 80"/>
          <p:cNvSpPr/>
          <p:nvPr/>
        </p:nvSpPr>
        <p:spPr>
          <a:xfrm>
            <a:off x="3918857" y="5004435"/>
            <a:ext cx="978089" cy="63144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a-IR" dirty="0" smtClean="0">
                <a:solidFill>
                  <a:schemeClr val="bg1"/>
                </a:solidFill>
              </a:rPr>
              <a:t>بوشهر</a:t>
            </a:r>
            <a:endParaRPr lang="en-US" dirty="0">
              <a:solidFill>
                <a:schemeClr val="bg1"/>
              </a:solidFill>
            </a:endParaRPr>
          </a:p>
        </p:txBody>
      </p:sp>
      <p:sp>
        <p:nvSpPr>
          <p:cNvPr id="82" name="Oval 81"/>
          <p:cNvSpPr/>
          <p:nvPr/>
        </p:nvSpPr>
        <p:spPr>
          <a:xfrm>
            <a:off x="4336870" y="5955842"/>
            <a:ext cx="1125248" cy="63144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a-IR" sz="1600" dirty="0" smtClean="0">
                <a:solidFill>
                  <a:schemeClr val="bg1"/>
                </a:solidFill>
              </a:rPr>
              <a:t>سیستان بلوچستان</a:t>
            </a:r>
            <a:endParaRPr lang="en-US" sz="1600" dirty="0">
              <a:solidFill>
                <a:schemeClr val="bg1"/>
              </a:solidFill>
            </a:endParaRPr>
          </a:p>
        </p:txBody>
      </p:sp>
    </p:spTree>
    <p:extLst>
      <p:ext uri="{BB962C8B-B14F-4D97-AF65-F5344CB8AC3E}">
        <p14:creationId xmlns:p14="http://schemas.microsoft.com/office/powerpoint/2010/main" val="14126870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Callout 11"/>
          <p:cNvSpPr/>
          <p:nvPr/>
        </p:nvSpPr>
        <p:spPr>
          <a:xfrm>
            <a:off x="10006148" y="221434"/>
            <a:ext cx="1902587" cy="1687966"/>
          </a:xfrm>
          <a:prstGeom prst="wedgeEllipse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a-IR" dirty="0" smtClean="0">
                <a:solidFill>
                  <a:schemeClr val="bg1"/>
                </a:solidFill>
              </a:rPr>
              <a:t>اولویت کشت با کدام استان است؟؟؟</a:t>
            </a:r>
            <a:endParaRPr lang="en-US" dirty="0">
              <a:solidFill>
                <a:schemeClr val="bg1"/>
              </a:solidFill>
            </a:endParaRPr>
          </a:p>
        </p:txBody>
      </p:sp>
      <p:sp>
        <p:nvSpPr>
          <p:cNvPr id="13" name="Down Arrow 12"/>
          <p:cNvSpPr/>
          <p:nvPr/>
        </p:nvSpPr>
        <p:spPr>
          <a:xfrm>
            <a:off x="7973298" y="221434"/>
            <a:ext cx="1497273" cy="1936160"/>
          </a:xfrm>
          <a:prstGeom prst="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a-IR" dirty="0" smtClean="0"/>
              <a:t>استان های اولویت اول به ترتیب</a:t>
            </a:r>
            <a:endParaRPr lang="en-US" dirty="0"/>
          </a:p>
        </p:txBody>
      </p:sp>
      <p:sp>
        <p:nvSpPr>
          <p:cNvPr id="14" name="Down Arrow 13"/>
          <p:cNvSpPr/>
          <p:nvPr/>
        </p:nvSpPr>
        <p:spPr>
          <a:xfrm>
            <a:off x="4790703" y="221434"/>
            <a:ext cx="1544783" cy="2004213"/>
          </a:xfrm>
          <a:prstGeom prst="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a-IR" dirty="0" smtClean="0"/>
              <a:t>استان های اولویت دوم به ترتیب</a:t>
            </a:r>
            <a:endParaRPr lang="en-US" dirty="0"/>
          </a:p>
        </p:txBody>
      </p:sp>
      <p:sp>
        <p:nvSpPr>
          <p:cNvPr id="15" name="Down Arrow 14"/>
          <p:cNvSpPr/>
          <p:nvPr/>
        </p:nvSpPr>
        <p:spPr>
          <a:xfrm>
            <a:off x="1364641" y="221434"/>
            <a:ext cx="1522250" cy="1936160"/>
          </a:xfrm>
          <a:prstGeom prst="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a-IR" dirty="0" smtClean="0"/>
              <a:t>استان های اولویت سوم به ترتیب</a:t>
            </a:r>
            <a:endParaRPr lang="en-US" dirty="0"/>
          </a:p>
        </p:txBody>
      </p:sp>
      <p:sp>
        <p:nvSpPr>
          <p:cNvPr id="16" name="Oval 15"/>
          <p:cNvSpPr/>
          <p:nvPr/>
        </p:nvSpPr>
        <p:spPr>
          <a:xfrm>
            <a:off x="8334103" y="2364379"/>
            <a:ext cx="943002" cy="77070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a-IR" dirty="0" smtClean="0"/>
              <a:t>کرمان</a:t>
            </a:r>
            <a:endParaRPr lang="en-US" dirty="0"/>
          </a:p>
        </p:txBody>
      </p:sp>
      <p:sp>
        <p:nvSpPr>
          <p:cNvPr id="17" name="Oval 16"/>
          <p:cNvSpPr/>
          <p:nvPr/>
        </p:nvSpPr>
        <p:spPr>
          <a:xfrm>
            <a:off x="8334103" y="3285355"/>
            <a:ext cx="943002" cy="761999"/>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a-IR" dirty="0" smtClean="0"/>
              <a:t>فارس</a:t>
            </a:r>
            <a:endParaRPr lang="en-US" dirty="0"/>
          </a:p>
        </p:txBody>
      </p:sp>
      <p:sp>
        <p:nvSpPr>
          <p:cNvPr id="19" name="Oval 18"/>
          <p:cNvSpPr/>
          <p:nvPr/>
        </p:nvSpPr>
        <p:spPr>
          <a:xfrm>
            <a:off x="8361467" y="4286930"/>
            <a:ext cx="943002" cy="761999"/>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1200" b="1" dirty="0" smtClean="0"/>
              <a:t>مازندران</a:t>
            </a:r>
            <a:endParaRPr lang="en-US" sz="1200" b="1" dirty="0"/>
          </a:p>
        </p:txBody>
      </p:sp>
      <p:sp>
        <p:nvSpPr>
          <p:cNvPr id="20" name="Oval 19"/>
          <p:cNvSpPr/>
          <p:nvPr/>
        </p:nvSpPr>
        <p:spPr>
          <a:xfrm>
            <a:off x="8361467" y="5325608"/>
            <a:ext cx="943002" cy="761999"/>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1200" b="1" dirty="0" smtClean="0"/>
              <a:t>هرمزگان</a:t>
            </a:r>
            <a:endParaRPr lang="en-US" sz="1200" b="1" dirty="0"/>
          </a:p>
        </p:txBody>
      </p:sp>
      <p:sp>
        <p:nvSpPr>
          <p:cNvPr id="21" name="Oval 20"/>
          <p:cNvSpPr/>
          <p:nvPr/>
        </p:nvSpPr>
        <p:spPr>
          <a:xfrm>
            <a:off x="5091593" y="2364379"/>
            <a:ext cx="943002" cy="761999"/>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1200" b="1" dirty="0" smtClean="0"/>
              <a:t>خوزستان</a:t>
            </a:r>
            <a:endParaRPr lang="en-US" sz="1200" b="1" dirty="0"/>
          </a:p>
        </p:txBody>
      </p:sp>
      <p:sp>
        <p:nvSpPr>
          <p:cNvPr id="22" name="Oval 21"/>
          <p:cNvSpPr/>
          <p:nvPr/>
        </p:nvSpPr>
        <p:spPr>
          <a:xfrm>
            <a:off x="5091593" y="3398567"/>
            <a:ext cx="943002" cy="761999"/>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a-IR" dirty="0" smtClean="0"/>
              <a:t>گیلان</a:t>
            </a:r>
            <a:endParaRPr lang="en-US" dirty="0"/>
          </a:p>
        </p:txBody>
      </p:sp>
      <p:sp>
        <p:nvSpPr>
          <p:cNvPr id="23" name="Oval 22"/>
          <p:cNvSpPr/>
          <p:nvPr/>
        </p:nvSpPr>
        <p:spPr>
          <a:xfrm>
            <a:off x="1654265" y="2364378"/>
            <a:ext cx="943002" cy="761999"/>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1600" b="1" dirty="0" smtClean="0"/>
              <a:t>گلستان</a:t>
            </a:r>
            <a:endParaRPr lang="en-US" sz="1600" b="1" dirty="0"/>
          </a:p>
        </p:txBody>
      </p:sp>
      <p:sp>
        <p:nvSpPr>
          <p:cNvPr id="24" name="Oval 23"/>
          <p:cNvSpPr/>
          <p:nvPr/>
        </p:nvSpPr>
        <p:spPr>
          <a:xfrm>
            <a:off x="1654265" y="4988287"/>
            <a:ext cx="943002" cy="761999"/>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1200" b="1" dirty="0" smtClean="0"/>
              <a:t>کرمانشاه</a:t>
            </a:r>
            <a:endParaRPr lang="en-US" sz="1200" b="1" dirty="0"/>
          </a:p>
        </p:txBody>
      </p:sp>
      <p:sp>
        <p:nvSpPr>
          <p:cNvPr id="25" name="Oval 24"/>
          <p:cNvSpPr/>
          <p:nvPr/>
        </p:nvSpPr>
        <p:spPr>
          <a:xfrm>
            <a:off x="1654265" y="4336960"/>
            <a:ext cx="943002" cy="761999"/>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1200" b="1" dirty="0" smtClean="0"/>
              <a:t>کهکیلویه</a:t>
            </a:r>
            <a:endParaRPr lang="en-US" sz="1200" b="1" dirty="0"/>
          </a:p>
        </p:txBody>
      </p:sp>
      <p:sp>
        <p:nvSpPr>
          <p:cNvPr id="26" name="Oval 25"/>
          <p:cNvSpPr/>
          <p:nvPr/>
        </p:nvSpPr>
        <p:spPr>
          <a:xfrm>
            <a:off x="1654265" y="3659869"/>
            <a:ext cx="943002" cy="761999"/>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a-IR" dirty="0" smtClean="0"/>
              <a:t>بوشهر</a:t>
            </a:r>
            <a:endParaRPr lang="en-US" dirty="0"/>
          </a:p>
        </p:txBody>
      </p:sp>
      <p:sp>
        <p:nvSpPr>
          <p:cNvPr id="27" name="Oval 26"/>
          <p:cNvSpPr/>
          <p:nvPr/>
        </p:nvSpPr>
        <p:spPr>
          <a:xfrm>
            <a:off x="1654265" y="3017567"/>
            <a:ext cx="943002" cy="761999"/>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1400" b="1" dirty="0" smtClean="0"/>
              <a:t>سیستان</a:t>
            </a:r>
            <a:endParaRPr lang="en-US" sz="1400" b="1" dirty="0"/>
          </a:p>
        </p:txBody>
      </p:sp>
      <p:sp>
        <p:nvSpPr>
          <p:cNvPr id="28" name="Oval 27"/>
          <p:cNvSpPr/>
          <p:nvPr/>
        </p:nvSpPr>
        <p:spPr>
          <a:xfrm>
            <a:off x="1654265" y="5656353"/>
            <a:ext cx="943002" cy="761999"/>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a-IR" dirty="0" smtClean="0"/>
              <a:t>ایلام</a:t>
            </a:r>
            <a:endParaRPr lang="en-US" dirty="0"/>
          </a:p>
        </p:txBody>
      </p:sp>
    </p:spTree>
    <p:extLst>
      <p:ext uri="{BB962C8B-B14F-4D97-AF65-F5344CB8AC3E}">
        <p14:creationId xmlns:p14="http://schemas.microsoft.com/office/powerpoint/2010/main" val="35062915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8245" y="226444"/>
            <a:ext cx="4305053" cy="154026"/>
          </a:xfrm>
        </p:spPr>
        <p:txBody>
          <a:bodyPr>
            <a:noAutofit/>
          </a:bodyPr>
          <a:lstStyle/>
          <a:p>
            <a:r>
              <a:rPr lang="fa-IR" sz="1800" dirty="0" smtClean="0">
                <a:solidFill>
                  <a:schemeClr val="accent2">
                    <a:lumMod val="40000"/>
                    <a:lumOff val="60000"/>
                  </a:schemeClr>
                </a:solidFill>
              </a:rPr>
              <a:t>کدام نوع از مرکبات در کدام استان؟؟؟</a:t>
            </a:r>
            <a:endParaRPr lang="en-US" sz="1800" dirty="0">
              <a:solidFill>
                <a:schemeClr val="accent2">
                  <a:lumMod val="40000"/>
                  <a:lumOff val="60000"/>
                </a:schemeClr>
              </a:solidFill>
            </a:endParaRPr>
          </a:p>
        </p:txBody>
      </p:sp>
      <p:sp>
        <p:nvSpPr>
          <p:cNvPr id="8" name="Text Placeholder 7"/>
          <p:cNvSpPr>
            <a:spLocks noGrp="1"/>
          </p:cNvSpPr>
          <p:nvPr>
            <p:ph type="body" sz="half" idx="15"/>
          </p:nvPr>
        </p:nvSpPr>
        <p:spPr>
          <a:xfrm>
            <a:off x="411606" y="1417456"/>
            <a:ext cx="3298956" cy="1436963"/>
          </a:xfrm>
        </p:spPr>
        <p:txBody>
          <a:bodyPr>
            <a:noAutofit/>
          </a:bodyPr>
          <a:lstStyle/>
          <a:p>
            <a:r>
              <a:rPr lang="fa-IR" sz="1800" b="1" dirty="0" smtClean="0"/>
              <a:t>1-لایم</a:t>
            </a:r>
            <a:endParaRPr lang="en-US" sz="1800" b="1" dirty="0"/>
          </a:p>
        </p:txBody>
      </p:sp>
      <p:sp>
        <p:nvSpPr>
          <p:cNvPr id="11" name="Text Placeholder 10"/>
          <p:cNvSpPr>
            <a:spLocks noGrp="1"/>
          </p:cNvSpPr>
          <p:nvPr>
            <p:ph type="body" sz="half" idx="16"/>
          </p:nvPr>
        </p:nvSpPr>
        <p:spPr>
          <a:xfrm>
            <a:off x="5176551" y="823929"/>
            <a:ext cx="3299821" cy="2879576"/>
          </a:xfrm>
        </p:spPr>
        <p:txBody>
          <a:bodyPr>
            <a:normAutofit/>
          </a:bodyPr>
          <a:lstStyle/>
          <a:p>
            <a:pPr algn="r"/>
            <a:r>
              <a:rPr lang="fa-IR" sz="1600" b="1" dirty="0" smtClean="0"/>
              <a:t>1-گریپ فرئت </a:t>
            </a:r>
          </a:p>
          <a:p>
            <a:pPr algn="r"/>
            <a:r>
              <a:rPr lang="fa-IR" sz="1600" b="1" dirty="0" smtClean="0"/>
              <a:t>2-پرتقال</a:t>
            </a:r>
          </a:p>
          <a:p>
            <a:pPr algn="r"/>
            <a:r>
              <a:rPr lang="fa-IR" sz="1600" b="1" dirty="0" smtClean="0"/>
              <a:t>3-والنسیا</a:t>
            </a:r>
          </a:p>
          <a:p>
            <a:pPr algn="r"/>
            <a:r>
              <a:rPr lang="fa-IR" sz="1600" b="1" dirty="0" smtClean="0"/>
              <a:t>4-پرتقال مارس</a:t>
            </a:r>
            <a:endParaRPr lang="en-US" sz="1600" b="1" dirty="0"/>
          </a:p>
        </p:txBody>
      </p:sp>
      <p:sp>
        <p:nvSpPr>
          <p:cNvPr id="12" name="Text Placeholder 11"/>
          <p:cNvSpPr>
            <a:spLocks noGrp="1"/>
          </p:cNvSpPr>
          <p:nvPr>
            <p:ph type="body" sz="quarter" idx="13"/>
          </p:nvPr>
        </p:nvSpPr>
        <p:spPr>
          <a:xfrm>
            <a:off x="-900698" y="4418805"/>
            <a:ext cx="3291211" cy="823304"/>
          </a:xfrm>
        </p:spPr>
        <p:txBody>
          <a:bodyPr/>
          <a:lstStyle/>
          <a:p>
            <a:pPr algn="r"/>
            <a:r>
              <a:rPr lang="fa-IR" sz="1600" b="1" dirty="0" smtClean="0"/>
              <a:t>1-نارنگی</a:t>
            </a:r>
          </a:p>
          <a:p>
            <a:pPr algn="r"/>
            <a:r>
              <a:rPr lang="fa-IR" sz="1600" b="1" dirty="0" smtClean="0"/>
              <a:t>2-پرتقال های زود رس</a:t>
            </a:r>
            <a:endParaRPr lang="en-US" sz="1600" b="1" dirty="0"/>
          </a:p>
        </p:txBody>
      </p:sp>
      <p:sp>
        <p:nvSpPr>
          <p:cNvPr id="17" name="Text Placeholder 16"/>
          <p:cNvSpPr>
            <a:spLocks noGrp="1"/>
          </p:cNvSpPr>
          <p:nvPr>
            <p:ph type="body" sz="half" idx="17"/>
          </p:nvPr>
        </p:nvSpPr>
        <p:spPr>
          <a:xfrm>
            <a:off x="4673782" y="4372772"/>
            <a:ext cx="3770987" cy="2879576"/>
          </a:xfrm>
        </p:spPr>
        <p:txBody>
          <a:bodyPr>
            <a:normAutofit/>
          </a:bodyPr>
          <a:lstStyle/>
          <a:p>
            <a:pPr algn="r"/>
            <a:r>
              <a:rPr lang="fa-IR" sz="1600" b="1" dirty="0" smtClean="0"/>
              <a:t>1-پرتقال </a:t>
            </a:r>
          </a:p>
          <a:p>
            <a:pPr algn="r"/>
            <a:r>
              <a:rPr lang="fa-IR" sz="1600" b="1" dirty="0" smtClean="0"/>
              <a:t>2-لیمو شیرین </a:t>
            </a:r>
          </a:p>
          <a:p>
            <a:pPr algn="r"/>
            <a:r>
              <a:rPr lang="fa-IR" sz="1600" b="1" dirty="0" smtClean="0"/>
              <a:t>3-لایم</a:t>
            </a:r>
            <a:endParaRPr lang="en-US" sz="1600" b="1" dirty="0"/>
          </a:p>
        </p:txBody>
      </p:sp>
      <p:sp>
        <p:nvSpPr>
          <p:cNvPr id="13" name="Left Arrow 12"/>
          <p:cNvSpPr/>
          <p:nvPr/>
        </p:nvSpPr>
        <p:spPr>
          <a:xfrm>
            <a:off x="8444770" y="1493196"/>
            <a:ext cx="1175657" cy="288131"/>
          </a:xfrm>
          <a:prstGeom prst="leftArrow">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14" name="Left Arrow 13"/>
          <p:cNvSpPr/>
          <p:nvPr/>
        </p:nvSpPr>
        <p:spPr>
          <a:xfrm>
            <a:off x="8444769" y="4791096"/>
            <a:ext cx="1175657" cy="288131"/>
          </a:xfrm>
          <a:prstGeom prst="leftArrow">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16" name="Left Arrow 15"/>
          <p:cNvSpPr/>
          <p:nvPr/>
        </p:nvSpPr>
        <p:spPr>
          <a:xfrm>
            <a:off x="2579139" y="1493195"/>
            <a:ext cx="1175657" cy="288131"/>
          </a:xfrm>
          <a:prstGeom prst="leftArrow">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29" name="Rectangle 28"/>
          <p:cNvSpPr/>
          <p:nvPr/>
        </p:nvSpPr>
        <p:spPr>
          <a:xfrm>
            <a:off x="9720096" y="1227909"/>
            <a:ext cx="1396395" cy="74458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a-IR" sz="2400" dirty="0" smtClean="0"/>
              <a:t>کرمان</a:t>
            </a:r>
            <a:endParaRPr lang="en-US" sz="2400" dirty="0"/>
          </a:p>
        </p:txBody>
      </p:sp>
      <p:sp>
        <p:nvSpPr>
          <p:cNvPr id="30" name="Rectangle 29"/>
          <p:cNvSpPr/>
          <p:nvPr/>
        </p:nvSpPr>
        <p:spPr>
          <a:xfrm>
            <a:off x="9720096" y="4418805"/>
            <a:ext cx="1396395" cy="74458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a-IR" sz="2000" dirty="0" smtClean="0"/>
              <a:t>فارس</a:t>
            </a:r>
            <a:endParaRPr lang="en-US" sz="2000" dirty="0"/>
          </a:p>
        </p:txBody>
      </p:sp>
      <p:sp>
        <p:nvSpPr>
          <p:cNvPr id="32" name="Rectangle 31"/>
          <p:cNvSpPr/>
          <p:nvPr/>
        </p:nvSpPr>
        <p:spPr>
          <a:xfrm>
            <a:off x="3851684" y="1191098"/>
            <a:ext cx="1396395" cy="74458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a-IR" dirty="0" smtClean="0"/>
              <a:t>هرمزگان</a:t>
            </a:r>
            <a:endParaRPr lang="en-US" dirty="0"/>
          </a:p>
        </p:txBody>
      </p:sp>
      <p:sp>
        <p:nvSpPr>
          <p:cNvPr id="36" name="Rectangle 35"/>
          <p:cNvSpPr/>
          <p:nvPr/>
        </p:nvSpPr>
        <p:spPr>
          <a:xfrm>
            <a:off x="3848837" y="4455395"/>
            <a:ext cx="1396395" cy="74458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a-IR" dirty="0" smtClean="0"/>
              <a:t>مازندران</a:t>
            </a:r>
            <a:endParaRPr lang="en-US" dirty="0"/>
          </a:p>
        </p:txBody>
      </p:sp>
      <p:sp>
        <p:nvSpPr>
          <p:cNvPr id="37" name="Left Arrow 36"/>
          <p:cNvSpPr/>
          <p:nvPr/>
        </p:nvSpPr>
        <p:spPr>
          <a:xfrm>
            <a:off x="2579138" y="4702873"/>
            <a:ext cx="1175657" cy="288131"/>
          </a:xfrm>
          <a:prstGeom prst="leftArrow">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Tree>
    <p:extLst>
      <p:ext uri="{BB962C8B-B14F-4D97-AF65-F5344CB8AC3E}">
        <p14:creationId xmlns:p14="http://schemas.microsoft.com/office/powerpoint/2010/main" val="232216371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TM04033921[[fn=Damask]]</Template>
  <TotalTime>533</TotalTime>
  <Words>1308</Words>
  <Application>Microsoft Office PowerPoint</Application>
  <PresentationFormat>Widescreen</PresentationFormat>
  <Paragraphs>267</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Bookman Old Style</vt:lpstr>
      <vt:lpstr>Rockwell</vt:lpstr>
      <vt:lpstr>Times New Roman</vt:lpstr>
      <vt:lpstr>Damask</vt:lpstr>
      <vt:lpstr>بسمه تعالی</vt:lpstr>
      <vt:lpstr>مقدمه</vt:lpstr>
      <vt:lpstr>تاریخچه مرکبات</vt:lpstr>
      <vt:lpstr>تولید جهانی مرکبات</vt:lpstr>
      <vt:lpstr>نکات قابل توجه   در ایالت متحده امریکا ایلت های کالیفرنیا و اریزونا و تگزاس مهم ترین تولید کننده های مرکبات تازه و ایلت فلوریدا از  مهم تریت تولید کنندگان اب پرتقال و گریپ فروت هستند .  مکزیک هند و اسپانیا و ایران به ترتیب جایگاه های بعدی تولید این محصول را در دنیا به خود اختصاص داده اند .   اتحادیه اروپا از مهم ترین تولیدکنندگان پرتقال نارنگی و لیمو است اما در سال های اخیر تولید کشور های عضو این اتحادیه دچار افت شده اگرچه تولید نارنگی کلمانتین در اسپانیا به علت محبوبیت بالایی که بین مصرف کنندگان دارد تا حدودی افزایش را نشان می دهد.  در مقیاس جهانی حدودا یک سوم مرکبات برداشت شده فراوری میشود که 80 درصد این سهم را اب پرتقال تشکیل میدهد .صنعت تولید اب پرتقال دنیا دو بازیگر اساسی دارد:ایلت فلوریدا در امریکا و سایو پولو در کشور برزیل که این دو حدود 85 درصد بازار جهانی اب پرتقال را در دست دارند .  برزیل 99 درصد تولید خود را  صادر می کند در حالی که 90 درصد تولید فلوریدا در خود امریکا مصرف میشود .  نکته قابل توجه این است که اب پرتقال در سطح جهانی به صورت کنسانتره جا به جا میشود تا هزینه های حمل و نقل و نگهداری ان کاهش یابد. </vt:lpstr>
      <vt:lpstr>مرکبات تقریبا در تمام مناطق نیمه گرمسیری و اکثر مناطق گرمسیری جهان در شرایط وجود خاک و رطوبت مناسب کشت میشود.باغات مرکبات جهان در قسمت هایی قرار دارند که اب و هوای خیلی خشک یا خیلی مرطوب نداشته و سرمای هوا شدید نباشد.  </vt:lpstr>
      <vt:lpstr>چنین مناطقی در ایران وجود دارد؟؟</vt:lpstr>
      <vt:lpstr>PowerPoint Presentation</vt:lpstr>
      <vt:lpstr>کدام نوع از مرکبات در کدام استان؟؟؟</vt:lpstr>
      <vt:lpstr>نکته ی جالب این است که شهر های هر یک از استان های ذکر شده در ارتباط با نوع تولید مرکبات و و اولویت در تولید دارای رتبه بندی هستند .</vt:lpstr>
      <vt:lpstr>وضعیت ایران در تولید محصول مرکبات:</vt:lpstr>
      <vt:lpstr>در حال حاضر تولید مرکبات در 140 کشور دنیا با تولیدی معادل 140 میلیون تن انجام می گیرد. با وجود آنکه به لحاظ حجم تولید جهانی ، مرکبات بعد از موز ، سیب و انگور ، رتبه چهارم تولید را دارا است. به دلیل افزایش تقاضا برای آب پرتقال در دهه های اخیر در سطح دنیا و به خصوص در کشورهای توسعه یافته ، میوه مرکبات از دیدگاه تجارت جهانی ، ارزشمندترین محصول باغی محسوب می گردد. همچنین جهت کاهش هزینه حمل و نقل ، حدود نیمی از میوه های پرتقال تولیدی در سطح دنیا ، به آبمیوه و سپس به کنسانتره تبدیل و به صورت منجمد به کشورهای مقصد حمل می گردند.   حجم تجارت جهانی مرکبات در دنیا بیش از 15 میلیارد دلار است که اسپانیا با تولید 6 میلیون و 176 هزار تن مرکبات جهان 5.5 درصد تولید و 27 درصد صادرات جهانی را به خود اختصاص داده است.   پرتقال: اسپانیا، آفریقايجنوبي، امریکا، مصر، آرژانتین، مراكش، هلند، تركیه، استرالیا، ایتالیا   نارنگي: اسپانیا، چین، آفریقاي جنوبي، هند، پاكستان، امریکا ، مكزیك  لیموو لمون: اسپانیا، آرژانتین، مكزیك، تركیه، امریکا ، آفریقاي جنوبي، هلند، برزیل، ایتالیا، یونان  گریپ فروت: آمریكا، آفریقايجنوبي، تركیه، هلند، اسپانیا، آرژانتین، قبرس، باهاما </vt:lpstr>
      <vt:lpstr>تجارت جهانی و صادرات میوه مرکبات  نمودار میله ای زیر، نشان دهنده ی رتبه و حجم صادرات کشور های جهان است.</vt:lpstr>
      <vt:lpstr>مقصد عمده محصول صادراتي تولیدكنندگان مدیترانهاي، كشورهاي اتحادیه اروپا است و مقصد اصلي صادرات مركبات امریكا كشورهاي ژاپن، كانادا و كشورهاي آسیاي جنوب شرقي است. </vt:lpstr>
      <vt:lpstr>صادرات در ایران و مشکلات مربوط به ان</vt:lpstr>
      <vt:lpstr>پتانسیل صادراتی کشور ایران به کشور های دیگر</vt:lpstr>
      <vt:lpstr>نمودار میزان پتانسیل صادراتی</vt:lpstr>
      <vt:lpstr>مقایسه ایران با کشور همسایه</vt:lpstr>
      <vt:lpstr>با توجه به امار گفته شده میتوان گفت ایران در زمینه تولید مرکبات دارای نقظه قوت هایی است  نظیر:  سابقه طولانی کشت مرکبات در کشور.  بالا بودن سطح زیر کشت باغات.   تولید بیش از 5000 هزار تن مرکبات در سه نوار مرکبات خیز شمال، جنوب و مرکز کشور.   موقعیت مرکبات از لحاظ تولید و سطح بارور در رده10 کشور برتر تولید کننده   وجود فناوری های نوین در تولید نهال مرکبات و......</vt:lpstr>
      <vt:lpstr>PowerPoint Presentation</vt:lpstr>
      <vt:lpstr>PowerPoint Presentation</vt:lpstr>
      <vt:lpstr>منابع</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بسمه تعالی</dc:title>
  <dc:creator>Shaghayegh</dc:creator>
  <cp:lastModifiedBy>Shaghayegh</cp:lastModifiedBy>
  <cp:revision>49</cp:revision>
  <dcterms:created xsi:type="dcterms:W3CDTF">2020-11-03T19:11:18Z</dcterms:created>
  <dcterms:modified xsi:type="dcterms:W3CDTF">2020-11-06T18:19:44Z</dcterms:modified>
</cp:coreProperties>
</file>