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393" r:id="rId1"/>
  </p:sld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89" r:id="rId17"/>
    <p:sldId id="278" r:id="rId18"/>
    <p:sldId id="279" r:id="rId19"/>
    <p:sldId id="280" r:id="rId20"/>
    <p:sldId id="281" r:id="rId21"/>
    <p:sldId id="282" r:id="rId22"/>
    <p:sldId id="283" r:id="rId23"/>
    <p:sldId id="284" r:id="rId24"/>
    <p:sldId id="285" r:id="rId25"/>
    <p:sldId id="286" r:id="rId26"/>
    <p:sldId id="288" r:id="rId27"/>
    <p:sldId id="275" r:id="rId28"/>
    <p:sldId id="274" r:id="rId29"/>
    <p:sldId id="276" r:id="rId30"/>
    <p:sldId id="277"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9900CC"/>
    <a:srgbClr val="6F5C51"/>
    <a:srgbClr val="A76019"/>
    <a:srgbClr val="66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21" autoAdjust="0"/>
    <p:restoredTop sz="94660"/>
  </p:normalViewPr>
  <p:slideViewPr>
    <p:cSldViewPr snapToGrid="0">
      <p:cViewPr varScale="1">
        <p:scale>
          <a:sx n="73" d="100"/>
          <a:sy n="73" d="100"/>
        </p:scale>
        <p:origin x="61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76755216"/>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11/14/2020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48151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11/14/2020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48944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76860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11/14/2020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417249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11/14/2020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08092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11/14/2020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60561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11/14/2020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9759778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11/14/2020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34911494"/>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11/14/2020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18187544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50000"/>
              <a:lumOff val="5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11/14/2020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347125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bg2">
                    <a:lumMod val="40000"/>
                    <a:lumOff val="60000"/>
                  </a:schemeClr>
                </a:solidFill>
              </a:defRPr>
            </a:lvl1pPr>
          </a:lstStyle>
          <a:p>
            <a:fld id="{5586B75A-687E-405C-8A0B-8D00578BA2C3}" type="datetimeFigureOut">
              <a:rPr lang="en-US" smtClean="0"/>
              <a:pPr/>
              <a:t>11/14/2020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bg2">
                    <a:lumMod val="40000"/>
                    <a:lumOff val="6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81223049"/>
      </p:ext>
    </p:extLst>
  </p:cSld>
  <p:clrMap bg1="dk1" tx1="lt1" bg2="dk2" tx2="lt2" accent1="accent1" accent2="accent2" accent3="accent3" accent4="accent4" accent5="accent5" accent6="accent6" hlink="hlink" folHlink="folHlink"/>
  <p:sldLayoutIdLst>
    <p:sldLayoutId id="2147484394" r:id="rId1"/>
    <p:sldLayoutId id="2147484395" r:id="rId2"/>
    <p:sldLayoutId id="2147484396" r:id="rId3"/>
    <p:sldLayoutId id="2147484397" r:id="rId4"/>
    <p:sldLayoutId id="2147484398" r:id="rId5"/>
    <p:sldLayoutId id="2147484399" r:id="rId6"/>
    <p:sldLayoutId id="2147484400" r:id="rId7"/>
    <p:sldLayoutId id="2147484401" r:id="rId8"/>
    <p:sldLayoutId id="2147484402" r:id="rId9"/>
    <p:sldLayoutId id="2147484403" r:id="rId10"/>
    <p:sldLayoutId id="2147484404"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tabLst>
          <a:tab pos="1143000" algn="l"/>
        </a:tabLst>
        <a:defRPr sz="2000" kern="1200">
          <a:solidFill>
            <a:schemeClr val="bg2">
              <a:lumMod val="20000"/>
              <a:lumOff val="80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800" kern="1200">
          <a:solidFill>
            <a:schemeClr val="bg2">
              <a:lumMod val="20000"/>
              <a:lumOff val="80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600" kern="1200">
          <a:solidFill>
            <a:schemeClr val="bg2">
              <a:lumMod val="20000"/>
              <a:lumOff val="80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3415" y="619179"/>
            <a:ext cx="5500769" cy="922238"/>
          </a:xfrm>
        </p:spPr>
        <p:txBody>
          <a:bodyPr>
            <a:normAutofit/>
          </a:bodyPr>
          <a:lstStyle/>
          <a:p>
            <a:pPr algn="ctr"/>
            <a:r>
              <a:rPr lang="fa-IR" sz="3600" dirty="0" smtClean="0"/>
              <a:t>بسمه تعالی</a:t>
            </a:r>
            <a:endParaRPr lang="en-US" sz="3600" dirty="0"/>
          </a:p>
        </p:txBody>
      </p:sp>
      <p:sp>
        <p:nvSpPr>
          <p:cNvPr id="3" name="Text Placeholder 2"/>
          <p:cNvSpPr>
            <a:spLocks noGrp="1"/>
          </p:cNvSpPr>
          <p:nvPr>
            <p:ph type="body" idx="1"/>
          </p:nvPr>
        </p:nvSpPr>
        <p:spPr>
          <a:xfrm>
            <a:off x="4480559" y="2700092"/>
            <a:ext cx="6557555" cy="914400"/>
          </a:xfrm>
        </p:spPr>
        <p:txBody>
          <a:bodyPr>
            <a:normAutofit/>
          </a:bodyPr>
          <a:lstStyle/>
          <a:p>
            <a:pPr algn="ctr"/>
            <a:r>
              <a:rPr lang="fa-IR" dirty="0" smtClean="0"/>
              <a:t>بررسی فساد اقتصادی و مالی</a:t>
            </a:r>
          </a:p>
          <a:p>
            <a:pPr algn="ctr"/>
            <a:r>
              <a:rPr lang="fa-IR" dirty="0" smtClean="0"/>
              <a:t> و فساد در اقتصاد ایران</a:t>
            </a:r>
          </a:p>
          <a:p>
            <a:pPr algn="ctr"/>
            <a:endParaRPr lang="en-US" dirty="0"/>
          </a:p>
        </p:txBody>
      </p:sp>
    </p:spTree>
    <p:extLst>
      <p:ext uri="{BB962C8B-B14F-4D97-AF65-F5344CB8AC3E}">
        <p14:creationId xmlns:p14="http://schemas.microsoft.com/office/powerpoint/2010/main" val="6089443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233954" y="535799"/>
            <a:ext cx="3958046" cy="5817849"/>
          </a:xfrm>
        </p:spPr>
      </p:pic>
      <p:pic>
        <p:nvPicPr>
          <p:cNvPr id="6" name="Content Placeholder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1" y="558659"/>
            <a:ext cx="4036423" cy="5794989"/>
          </a:xfrm>
        </p:spPr>
      </p:pic>
      <p:sp>
        <p:nvSpPr>
          <p:cNvPr id="7" name="Right Arrow 6"/>
          <p:cNvSpPr/>
          <p:nvPr/>
        </p:nvSpPr>
        <p:spPr>
          <a:xfrm>
            <a:off x="4663440" y="927462"/>
            <a:ext cx="2886891" cy="160673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bg1"/>
                </a:solidFill>
              </a:rPr>
              <a:t>10 کشور اول با بیش ترین امتیاز</a:t>
            </a:r>
            <a:endParaRPr lang="en-US" dirty="0">
              <a:solidFill>
                <a:schemeClr val="bg1"/>
              </a:solidFill>
            </a:endParaRPr>
          </a:p>
        </p:txBody>
      </p:sp>
      <p:sp>
        <p:nvSpPr>
          <p:cNvPr id="8" name="Left Arrow 7"/>
          <p:cNvSpPr/>
          <p:nvPr/>
        </p:nvSpPr>
        <p:spPr>
          <a:xfrm>
            <a:off x="4663440" y="4127863"/>
            <a:ext cx="2690949" cy="156754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bg1"/>
                </a:solidFill>
              </a:rPr>
              <a:t>10 کشور اخر با کم ترین امتیاز</a:t>
            </a:r>
            <a:endParaRPr lang="en-US" dirty="0">
              <a:solidFill>
                <a:schemeClr val="bg1"/>
              </a:solidFill>
            </a:endParaRPr>
          </a:p>
        </p:txBody>
      </p:sp>
    </p:spTree>
    <p:extLst>
      <p:ext uri="{BB962C8B-B14F-4D97-AF65-F5344CB8AC3E}">
        <p14:creationId xmlns:p14="http://schemas.microsoft.com/office/powerpoint/2010/main" val="12688475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164" y="1920671"/>
            <a:ext cx="2947482" cy="2141877"/>
          </a:xfrm>
        </p:spPr>
        <p:txBody>
          <a:bodyPr>
            <a:normAutofit/>
          </a:bodyPr>
          <a:lstStyle/>
          <a:p>
            <a:pPr algn="r" rtl="1"/>
            <a:r>
              <a:rPr lang="fa-IR" sz="2000" dirty="0" smtClean="0">
                <a:solidFill>
                  <a:schemeClr val="bg1"/>
                </a:solidFill>
              </a:rPr>
              <a:t>با توجه به نمودار دو سوم کشور های جهان از میزان فساد اقتصادی بالایی برخوردار هستند و کمتر از 50 امتیاز به دست اوردند.</a:t>
            </a:r>
            <a:endParaRPr lang="en-US" sz="2000" dirty="0">
              <a:solidFill>
                <a:schemeClr val="bg1"/>
              </a:solidFill>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709851" y="770709"/>
            <a:ext cx="8482149" cy="5303520"/>
          </a:xfrm>
        </p:spPr>
      </p:pic>
    </p:spTree>
    <p:extLst>
      <p:ext uri="{BB962C8B-B14F-4D97-AF65-F5344CB8AC3E}">
        <p14:creationId xmlns:p14="http://schemas.microsoft.com/office/powerpoint/2010/main" val="656527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18411" y="457201"/>
            <a:ext cx="8573589" cy="6008914"/>
          </a:xfrm>
        </p:spPr>
      </p:pic>
      <p:sp>
        <p:nvSpPr>
          <p:cNvPr id="7" name="Right Arrow 6"/>
          <p:cNvSpPr/>
          <p:nvPr/>
        </p:nvSpPr>
        <p:spPr>
          <a:xfrm>
            <a:off x="222070" y="2268365"/>
            <a:ext cx="2978331" cy="2312125"/>
          </a:xfrm>
          <a:prstGeom prst="rightArrow">
            <a:avLst/>
          </a:prstGeom>
          <a:solidFill>
            <a:schemeClr val="bg1">
              <a:lumMod val="75000"/>
              <a:lumOff val="2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1600" dirty="0" smtClean="0">
                <a:solidFill>
                  <a:schemeClr val="tx2">
                    <a:lumMod val="90000"/>
                  </a:schemeClr>
                </a:solidFill>
              </a:rPr>
              <a:t>10 مورد از بزرکترین فسادها در کسب و کار جهانی</a:t>
            </a:r>
            <a:endParaRPr lang="en-US" sz="1600" dirty="0">
              <a:solidFill>
                <a:schemeClr val="tx2">
                  <a:lumMod val="90000"/>
                </a:schemeClr>
              </a:solidFill>
            </a:endParaRPr>
          </a:p>
        </p:txBody>
      </p:sp>
    </p:spTree>
    <p:extLst>
      <p:ext uri="{BB962C8B-B14F-4D97-AF65-F5344CB8AC3E}">
        <p14:creationId xmlns:p14="http://schemas.microsoft.com/office/powerpoint/2010/main" val="19385038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68738" y="779199"/>
            <a:ext cx="8323262" cy="5290457"/>
          </a:xfrm>
        </p:spPr>
      </p:pic>
      <p:sp>
        <p:nvSpPr>
          <p:cNvPr id="5" name="Right Arrow 4"/>
          <p:cNvSpPr/>
          <p:nvPr/>
        </p:nvSpPr>
        <p:spPr>
          <a:xfrm>
            <a:off x="391886" y="2351314"/>
            <a:ext cx="2717074" cy="1763486"/>
          </a:xfrm>
          <a:prstGeom prst="rightArrow">
            <a:avLst/>
          </a:prstGeom>
          <a:solidFill>
            <a:schemeClr val="bg1">
              <a:lumMod val="75000"/>
              <a:lumOff val="2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solidFill>
                  <a:schemeClr val="tx1">
                    <a:lumMod val="85000"/>
                  </a:schemeClr>
                </a:solidFill>
              </a:rPr>
              <a:t>نوسانات رتبه ایران</a:t>
            </a:r>
            <a:endParaRPr lang="en-US" sz="2000" dirty="0">
              <a:solidFill>
                <a:schemeClr val="tx1">
                  <a:lumMod val="85000"/>
                </a:schemeClr>
              </a:solidFill>
            </a:endParaRPr>
          </a:p>
        </p:txBody>
      </p:sp>
    </p:spTree>
    <p:extLst>
      <p:ext uri="{BB962C8B-B14F-4D97-AF65-F5344CB8AC3E}">
        <p14:creationId xmlns:p14="http://schemas.microsoft.com/office/powerpoint/2010/main" val="10826308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85257" y="731519"/>
            <a:ext cx="8506743" cy="5342709"/>
          </a:xfrm>
        </p:spPr>
      </p:pic>
      <p:sp>
        <p:nvSpPr>
          <p:cNvPr id="5" name="Right Arrow 4"/>
          <p:cNvSpPr/>
          <p:nvPr/>
        </p:nvSpPr>
        <p:spPr>
          <a:xfrm>
            <a:off x="313509" y="2501535"/>
            <a:ext cx="2926080" cy="1802675"/>
          </a:xfrm>
          <a:prstGeom prst="rightArrow">
            <a:avLst/>
          </a:prstGeom>
          <a:solidFill>
            <a:schemeClr val="bg1">
              <a:lumMod val="75000"/>
              <a:lumOff val="2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lumMod val="85000"/>
                  </a:schemeClr>
                </a:solidFill>
              </a:rPr>
              <a:t>رتبه ایران در کنار رتبه کشور های منطقه منا</a:t>
            </a:r>
            <a:endParaRPr lang="en-US" dirty="0">
              <a:solidFill>
                <a:schemeClr val="tx1">
                  <a:lumMod val="85000"/>
                </a:schemeClr>
              </a:solidFill>
            </a:endParaRPr>
          </a:p>
        </p:txBody>
      </p:sp>
    </p:spTree>
    <p:extLst>
      <p:ext uri="{BB962C8B-B14F-4D97-AF65-F5344CB8AC3E}">
        <p14:creationId xmlns:p14="http://schemas.microsoft.com/office/powerpoint/2010/main" val="25815345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4677047" y="169817"/>
            <a:ext cx="6412370" cy="3448594"/>
          </a:xfrm>
        </p:spPr>
      </p:pic>
      <p:pic>
        <p:nvPicPr>
          <p:cNvPr id="10" name="Content Placeholder 9"/>
          <p:cNvPicPr>
            <a:picLocks noGrp="1" noChangeAspect="1"/>
          </p:cNvPicPr>
          <p:nvPr>
            <p:ph sz="quarter" idx="4"/>
          </p:nvPr>
        </p:nvPicPr>
        <p:blipFill>
          <a:blip r:embed="rId3">
            <a:extLst>
              <a:ext uri="{28A0092B-C50C-407E-A947-70E740481C1C}">
                <a14:useLocalDpi xmlns:a14="http://schemas.microsoft.com/office/drawing/2010/main" val="0"/>
              </a:ext>
            </a:extLst>
          </a:blip>
          <a:stretch>
            <a:fillRect/>
          </a:stretch>
        </p:blipFill>
        <p:spPr>
          <a:xfrm>
            <a:off x="4677047" y="3618411"/>
            <a:ext cx="6412370" cy="3033214"/>
          </a:xfrm>
        </p:spPr>
      </p:pic>
      <p:sp>
        <p:nvSpPr>
          <p:cNvPr id="11" name="Right Arrow 10"/>
          <p:cNvSpPr/>
          <p:nvPr/>
        </p:nvSpPr>
        <p:spPr>
          <a:xfrm>
            <a:off x="448862" y="2612571"/>
            <a:ext cx="2712350" cy="1567543"/>
          </a:xfrm>
          <a:prstGeom prst="rightArrow">
            <a:avLst/>
          </a:prstGeom>
          <a:solidFill>
            <a:schemeClr val="bg1">
              <a:lumMod val="75000"/>
              <a:lumOff val="2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تغییر ادراک فساد در برخی سازمان ها</a:t>
            </a:r>
            <a:endParaRPr lang="en-US" dirty="0"/>
          </a:p>
        </p:txBody>
      </p:sp>
    </p:spTree>
    <p:extLst>
      <p:ext uri="{BB962C8B-B14F-4D97-AF65-F5344CB8AC3E}">
        <p14:creationId xmlns:p14="http://schemas.microsoft.com/office/powerpoint/2010/main" val="121507461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8204" y="2095060"/>
            <a:ext cx="5951938" cy="3516966"/>
          </a:xfrm>
        </p:spPr>
        <p:txBody>
          <a:bodyPr>
            <a:noAutofit/>
          </a:bodyPr>
          <a:lstStyle/>
          <a:p>
            <a:pPr algn="r" rtl="1"/>
            <a:r>
              <a:rPr lang="fa-IR" sz="1800" dirty="0">
                <a:solidFill>
                  <a:schemeClr val="tx1"/>
                </a:solidFill>
              </a:rPr>
              <a:t>اثار منفی فساد مالی بر تخصیص صحیح </a:t>
            </a:r>
            <a:r>
              <a:rPr lang="fa-IR" sz="1800" dirty="0" smtClean="0">
                <a:solidFill>
                  <a:schemeClr val="tx1"/>
                </a:solidFill>
              </a:rPr>
              <a:t>منابع</a:t>
            </a:r>
            <a:br>
              <a:rPr lang="fa-IR" sz="1800" dirty="0" smtClean="0">
                <a:solidFill>
                  <a:schemeClr val="tx1"/>
                </a:solidFill>
              </a:rPr>
            </a:br>
            <a:r>
              <a:rPr lang="fa-IR" sz="1800" dirty="0">
                <a:solidFill>
                  <a:schemeClr val="tx1"/>
                </a:solidFill>
              </a:rPr>
              <a:t/>
            </a:r>
            <a:br>
              <a:rPr lang="fa-IR" sz="1800" dirty="0">
                <a:solidFill>
                  <a:schemeClr val="tx1"/>
                </a:solidFill>
              </a:rPr>
            </a:br>
            <a:r>
              <a:rPr lang="fa-IR" sz="1800" dirty="0">
                <a:solidFill>
                  <a:schemeClr val="tx1"/>
                </a:solidFill>
              </a:rPr>
              <a:t>اثار منفی غساد مالی بر توزیع صحیح درامد ها </a:t>
            </a:r>
            <a:r>
              <a:rPr lang="fa-IR" sz="1800" dirty="0" smtClean="0">
                <a:solidFill>
                  <a:schemeClr val="tx1"/>
                </a:solidFill>
              </a:rPr>
              <a:t/>
            </a:r>
            <a:br>
              <a:rPr lang="fa-IR" sz="1800" dirty="0" smtClean="0">
                <a:solidFill>
                  <a:schemeClr val="tx1"/>
                </a:solidFill>
              </a:rPr>
            </a:br>
            <a:r>
              <a:rPr lang="fa-IR" sz="1800" dirty="0">
                <a:solidFill>
                  <a:schemeClr val="tx1"/>
                </a:solidFill>
              </a:rPr>
              <a:t/>
            </a:r>
            <a:br>
              <a:rPr lang="fa-IR" sz="1800" dirty="0">
                <a:solidFill>
                  <a:schemeClr val="tx1"/>
                </a:solidFill>
              </a:rPr>
            </a:br>
            <a:r>
              <a:rPr lang="fa-IR" sz="1800" dirty="0">
                <a:solidFill>
                  <a:schemeClr val="tx1"/>
                </a:solidFill>
              </a:rPr>
              <a:t>اثار منفی فساد مالی بر کارایی اقتصادی </a:t>
            </a:r>
            <a:r>
              <a:rPr lang="fa-IR" sz="1800" dirty="0" smtClean="0">
                <a:solidFill>
                  <a:schemeClr val="tx1"/>
                </a:solidFill>
              </a:rPr>
              <a:t/>
            </a:r>
            <a:br>
              <a:rPr lang="fa-IR" sz="1800" dirty="0" smtClean="0">
                <a:solidFill>
                  <a:schemeClr val="tx1"/>
                </a:solidFill>
              </a:rPr>
            </a:br>
            <a:r>
              <a:rPr lang="fa-IR" sz="1800" dirty="0">
                <a:solidFill>
                  <a:schemeClr val="tx1"/>
                </a:solidFill>
              </a:rPr>
              <a:t/>
            </a:r>
            <a:br>
              <a:rPr lang="fa-IR" sz="1800" dirty="0">
                <a:solidFill>
                  <a:schemeClr val="tx1"/>
                </a:solidFill>
              </a:rPr>
            </a:br>
            <a:r>
              <a:rPr lang="fa-IR" sz="1800" dirty="0">
                <a:solidFill>
                  <a:schemeClr val="tx1"/>
                </a:solidFill>
              </a:rPr>
              <a:t>اثار منفی فساد مالی بر رشد اقتصادی </a:t>
            </a:r>
            <a:r>
              <a:rPr lang="fa-IR" sz="1800" dirty="0" smtClean="0">
                <a:solidFill>
                  <a:schemeClr val="tx1"/>
                </a:solidFill>
              </a:rPr>
              <a:t/>
            </a:r>
            <a:br>
              <a:rPr lang="fa-IR" sz="1800" dirty="0" smtClean="0">
                <a:solidFill>
                  <a:schemeClr val="tx1"/>
                </a:solidFill>
              </a:rPr>
            </a:br>
            <a:r>
              <a:rPr lang="fa-IR" sz="1800" dirty="0">
                <a:solidFill>
                  <a:schemeClr val="tx1"/>
                </a:solidFill>
              </a:rPr>
              <a:t/>
            </a:r>
            <a:br>
              <a:rPr lang="fa-IR" sz="1800" dirty="0">
                <a:solidFill>
                  <a:schemeClr val="tx1"/>
                </a:solidFill>
              </a:rPr>
            </a:br>
            <a:r>
              <a:rPr lang="fa-IR" sz="1800" dirty="0">
                <a:solidFill>
                  <a:schemeClr val="tx1"/>
                </a:solidFill>
              </a:rPr>
              <a:t>تخصیص نادرست منابع کمیاب </a:t>
            </a:r>
            <a:r>
              <a:rPr lang="fa-IR" sz="1800" dirty="0" smtClean="0">
                <a:solidFill>
                  <a:schemeClr val="tx1"/>
                </a:solidFill>
              </a:rPr>
              <a:t/>
            </a:r>
            <a:br>
              <a:rPr lang="fa-IR" sz="1800" dirty="0" smtClean="0">
                <a:solidFill>
                  <a:schemeClr val="tx1"/>
                </a:solidFill>
              </a:rPr>
            </a:br>
            <a:r>
              <a:rPr lang="fa-IR" sz="1800" dirty="0">
                <a:solidFill>
                  <a:schemeClr val="tx1"/>
                </a:solidFill>
              </a:rPr>
              <a:t/>
            </a:r>
            <a:br>
              <a:rPr lang="fa-IR" sz="1800" dirty="0">
                <a:solidFill>
                  <a:schemeClr val="tx1"/>
                </a:solidFill>
              </a:rPr>
            </a:br>
            <a:r>
              <a:rPr lang="fa-IR" sz="1800" dirty="0">
                <a:solidFill>
                  <a:schemeClr val="tx1"/>
                </a:solidFill>
              </a:rPr>
              <a:t>پایمال شدن حقوق </a:t>
            </a:r>
            <a:r>
              <a:rPr lang="fa-IR" sz="1800" dirty="0" smtClean="0">
                <a:solidFill>
                  <a:schemeClr val="tx1"/>
                </a:solidFill>
              </a:rPr>
              <a:t>افراد</a:t>
            </a:r>
            <a:br>
              <a:rPr lang="fa-IR" sz="1800" dirty="0" smtClean="0">
                <a:solidFill>
                  <a:schemeClr val="tx1"/>
                </a:solidFill>
              </a:rPr>
            </a:br>
            <a:r>
              <a:rPr lang="fa-IR" sz="1800" dirty="0">
                <a:solidFill>
                  <a:schemeClr val="tx1"/>
                </a:solidFill>
              </a:rPr>
              <a:t/>
            </a:r>
            <a:br>
              <a:rPr lang="fa-IR" sz="1800" dirty="0">
                <a:solidFill>
                  <a:schemeClr val="tx1"/>
                </a:solidFill>
              </a:rPr>
            </a:br>
            <a:r>
              <a:rPr lang="fa-IR" sz="1800" dirty="0">
                <a:solidFill>
                  <a:schemeClr val="tx1"/>
                </a:solidFill>
              </a:rPr>
              <a:t>معاف شدن مجازات </a:t>
            </a:r>
            <a:r>
              <a:rPr lang="fa-IR" sz="1800" dirty="0" smtClean="0">
                <a:solidFill>
                  <a:schemeClr val="tx1"/>
                </a:solidFill>
              </a:rPr>
              <a:t/>
            </a:r>
            <a:br>
              <a:rPr lang="fa-IR" sz="1800" dirty="0" smtClean="0">
                <a:solidFill>
                  <a:schemeClr val="tx1"/>
                </a:solidFill>
              </a:rPr>
            </a:br>
            <a:r>
              <a:rPr lang="fa-IR" sz="1800" dirty="0">
                <a:solidFill>
                  <a:schemeClr val="tx1"/>
                </a:solidFill>
              </a:rPr>
              <a:t/>
            </a:r>
            <a:br>
              <a:rPr lang="fa-IR" sz="1800" dirty="0">
                <a:solidFill>
                  <a:schemeClr val="tx1"/>
                </a:solidFill>
              </a:rPr>
            </a:br>
            <a:r>
              <a:rPr lang="fa-IR" sz="1800" dirty="0">
                <a:solidFill>
                  <a:schemeClr val="tx1"/>
                </a:solidFill>
              </a:rPr>
              <a:t>ترکیب مخارج دولت </a:t>
            </a:r>
            <a:r>
              <a:rPr lang="fa-IR" sz="1800" dirty="0" smtClean="0">
                <a:solidFill>
                  <a:schemeClr val="tx1"/>
                </a:solidFill>
              </a:rPr>
              <a:t/>
            </a:r>
            <a:br>
              <a:rPr lang="fa-IR" sz="1800" dirty="0" smtClean="0">
                <a:solidFill>
                  <a:schemeClr val="tx1"/>
                </a:solidFill>
              </a:rPr>
            </a:br>
            <a:r>
              <a:rPr lang="fa-IR" sz="1800" dirty="0">
                <a:solidFill>
                  <a:schemeClr val="tx1"/>
                </a:solidFill>
              </a:rPr>
              <a:t/>
            </a:r>
            <a:br>
              <a:rPr lang="fa-IR" sz="1800" dirty="0">
                <a:solidFill>
                  <a:schemeClr val="tx1"/>
                </a:solidFill>
              </a:rPr>
            </a:br>
            <a:r>
              <a:rPr lang="fa-IR" sz="1800" dirty="0">
                <a:solidFill>
                  <a:schemeClr val="tx1"/>
                </a:solidFill>
              </a:rPr>
              <a:t>عدم انگیزه مبارزه با فساد </a:t>
            </a:r>
            <a:r>
              <a:rPr lang="fa-IR" sz="1800" dirty="0" smtClean="0">
                <a:solidFill>
                  <a:schemeClr val="tx1"/>
                </a:solidFill>
              </a:rPr>
              <a:t/>
            </a:r>
            <a:br>
              <a:rPr lang="fa-IR" sz="1800" dirty="0" smtClean="0">
                <a:solidFill>
                  <a:schemeClr val="tx1"/>
                </a:solidFill>
              </a:rPr>
            </a:br>
            <a:r>
              <a:rPr lang="fa-IR" sz="1800" dirty="0">
                <a:solidFill>
                  <a:schemeClr val="tx1"/>
                </a:solidFill>
              </a:rPr>
              <a:t/>
            </a:r>
            <a:br>
              <a:rPr lang="fa-IR" sz="1800" dirty="0">
                <a:solidFill>
                  <a:schemeClr val="tx1"/>
                </a:solidFill>
              </a:rPr>
            </a:br>
            <a:r>
              <a:rPr lang="fa-IR" sz="1800" dirty="0">
                <a:solidFill>
                  <a:schemeClr val="tx1"/>
                </a:solidFill>
              </a:rPr>
              <a:t>اتخاذ تصمیمات نا درست </a:t>
            </a:r>
            <a:r>
              <a:rPr lang="fa-IR" sz="1800" dirty="0" smtClean="0">
                <a:solidFill>
                  <a:schemeClr val="tx1"/>
                </a:solidFill>
              </a:rPr>
              <a:t/>
            </a:r>
            <a:br>
              <a:rPr lang="fa-IR" sz="1800" dirty="0" smtClean="0">
                <a:solidFill>
                  <a:schemeClr val="tx1"/>
                </a:solidFill>
              </a:rPr>
            </a:br>
            <a:r>
              <a:rPr lang="fa-IR" sz="1800" dirty="0">
                <a:solidFill>
                  <a:schemeClr val="tx1"/>
                </a:solidFill>
              </a:rPr>
              <a:t/>
            </a:r>
            <a:br>
              <a:rPr lang="fa-IR" sz="1800" dirty="0">
                <a:solidFill>
                  <a:schemeClr val="tx1"/>
                </a:solidFill>
              </a:rPr>
            </a:br>
            <a:r>
              <a:rPr lang="fa-IR" sz="1800" dirty="0">
                <a:solidFill>
                  <a:schemeClr val="tx1"/>
                </a:solidFill>
              </a:rPr>
              <a:t>فاصله طبقاتی </a:t>
            </a:r>
            <a:br>
              <a:rPr lang="fa-IR" sz="1800" dirty="0">
                <a:solidFill>
                  <a:schemeClr val="tx1"/>
                </a:solidFill>
              </a:rPr>
            </a:br>
            <a:endParaRPr lang="en-US" sz="1800" dirty="0">
              <a:solidFill>
                <a:schemeClr val="tx1"/>
              </a:solidFill>
            </a:endParaRPr>
          </a:p>
        </p:txBody>
      </p:sp>
      <p:pic>
        <p:nvPicPr>
          <p:cNvPr id="18" name="Content Placeholder 17"/>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rot="21060877">
            <a:off x="50418" y="1350609"/>
            <a:ext cx="3346917" cy="379602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Rectangle 4"/>
          <p:cNvSpPr/>
          <p:nvPr/>
        </p:nvSpPr>
        <p:spPr>
          <a:xfrm>
            <a:off x="5290457" y="156755"/>
            <a:ext cx="4349931" cy="6596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bg1"/>
                </a:solidFill>
              </a:rPr>
              <a:t>اثار و پیامد فساد مالی</a:t>
            </a:r>
            <a:endParaRPr lang="en-US" dirty="0">
              <a:solidFill>
                <a:schemeClr val="bg1"/>
              </a:solidFill>
            </a:endParaRPr>
          </a:p>
        </p:txBody>
      </p:sp>
      <p:sp>
        <p:nvSpPr>
          <p:cNvPr id="7" name="Oval 6"/>
          <p:cNvSpPr/>
          <p:nvPr/>
        </p:nvSpPr>
        <p:spPr>
          <a:xfrm>
            <a:off x="10940142" y="1169125"/>
            <a:ext cx="143692" cy="14369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10940142" y="1698171"/>
            <a:ext cx="143692" cy="14369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10940142" y="2227217"/>
            <a:ext cx="143692" cy="14369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10940142" y="2684417"/>
            <a:ext cx="143692" cy="14369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10940142" y="3176775"/>
            <a:ext cx="143692" cy="14369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10940142" y="3707674"/>
            <a:ext cx="143692" cy="14369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p:cNvSpPr/>
          <p:nvPr/>
        </p:nvSpPr>
        <p:spPr>
          <a:xfrm>
            <a:off x="10940142" y="4166727"/>
            <a:ext cx="143692" cy="14369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10948850" y="5654365"/>
            <a:ext cx="143692" cy="14369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p:cNvSpPr/>
          <p:nvPr/>
        </p:nvSpPr>
        <p:spPr>
          <a:xfrm>
            <a:off x="10948850" y="5125319"/>
            <a:ext cx="143692" cy="14369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10940142" y="4638612"/>
            <a:ext cx="143692" cy="14369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p:cNvSpPr/>
          <p:nvPr/>
        </p:nvSpPr>
        <p:spPr>
          <a:xfrm>
            <a:off x="10948850" y="6115594"/>
            <a:ext cx="143692" cy="143692"/>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5157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66067" y="945751"/>
            <a:ext cx="2728831" cy="1222683"/>
          </a:xfrm>
        </p:spPr>
        <p:txBody>
          <a:bodyPr>
            <a:normAutofit/>
          </a:bodyPr>
          <a:lstStyle/>
          <a:p>
            <a:r>
              <a:rPr lang="fa-IR" sz="2000" dirty="0">
                <a:solidFill>
                  <a:schemeClr val="bg1"/>
                </a:solidFill>
              </a:rPr>
              <a:t>اثار منفی فساد </a:t>
            </a:r>
            <a:r>
              <a:rPr lang="fa-IR" sz="2000" dirty="0" smtClean="0">
                <a:solidFill>
                  <a:schemeClr val="bg1"/>
                </a:solidFill>
              </a:rPr>
              <a:t>مالی</a:t>
            </a:r>
            <a:r>
              <a:rPr lang="en-US" sz="2000" dirty="0" smtClean="0">
                <a:solidFill>
                  <a:schemeClr val="bg1"/>
                </a:solidFill>
              </a:rPr>
              <a:t/>
            </a:r>
            <a:br>
              <a:rPr lang="en-US" sz="2000" dirty="0" smtClean="0">
                <a:solidFill>
                  <a:schemeClr val="bg1"/>
                </a:solidFill>
              </a:rPr>
            </a:br>
            <a:r>
              <a:rPr lang="fa-IR" sz="2000" dirty="0" smtClean="0">
                <a:solidFill>
                  <a:schemeClr val="bg1"/>
                </a:solidFill>
              </a:rPr>
              <a:t> </a:t>
            </a:r>
            <a:r>
              <a:rPr lang="fa-IR" sz="2000" dirty="0">
                <a:solidFill>
                  <a:schemeClr val="bg1"/>
                </a:solidFill>
              </a:rPr>
              <a:t>بر تخصیص صحیح منابع</a:t>
            </a:r>
            <a:br>
              <a:rPr lang="fa-IR" sz="2000" dirty="0">
                <a:solidFill>
                  <a:schemeClr val="bg1"/>
                </a:solidFill>
              </a:rPr>
            </a:br>
            <a:endParaRPr lang="en-US" sz="2000" dirty="0"/>
          </a:p>
        </p:txBody>
      </p:sp>
      <p:sp>
        <p:nvSpPr>
          <p:cNvPr id="3" name="Subtitle 2"/>
          <p:cNvSpPr>
            <a:spLocks noGrp="1"/>
          </p:cNvSpPr>
          <p:nvPr>
            <p:ph type="subTitle" idx="1"/>
          </p:nvPr>
        </p:nvSpPr>
        <p:spPr>
          <a:xfrm>
            <a:off x="1100015" y="1410789"/>
            <a:ext cx="7315200" cy="4173857"/>
          </a:xfrm>
        </p:spPr>
        <p:txBody>
          <a:bodyPr>
            <a:normAutofit/>
          </a:bodyPr>
          <a:lstStyle/>
          <a:p>
            <a:pPr algn="r" rtl="1"/>
            <a:r>
              <a:rPr lang="fa-IR" sz="2000" dirty="0">
                <a:solidFill>
                  <a:srgbClr val="002060"/>
                </a:solidFill>
              </a:rPr>
              <a:t>فساد مالی، کار تعقیب اصل </a:t>
            </a:r>
            <a:r>
              <a:rPr lang="fa-IR" sz="2000" dirty="0">
                <a:solidFill>
                  <a:srgbClr val="00B0F0"/>
                </a:solidFill>
              </a:rPr>
              <a:t>تخصیص تهیه منابع </a:t>
            </a:r>
            <a:r>
              <a:rPr lang="fa-IR" sz="2000" dirty="0">
                <a:solidFill>
                  <a:srgbClr val="002060"/>
                </a:solidFill>
              </a:rPr>
              <a:t>توسط دولت را فلج میکند و </a:t>
            </a:r>
            <a:r>
              <a:rPr lang="fa-IR" sz="2000" dirty="0" smtClean="0">
                <a:solidFill>
                  <a:srgbClr val="002060"/>
                </a:solidFill>
              </a:rPr>
              <a:t>اولویت</a:t>
            </a:r>
            <a:r>
              <a:rPr lang="en-US" sz="2000" dirty="0" smtClean="0">
                <a:solidFill>
                  <a:srgbClr val="002060"/>
                </a:solidFill>
              </a:rPr>
              <a:t> </a:t>
            </a:r>
            <a:r>
              <a:rPr lang="fa-IR" sz="2000" dirty="0" smtClean="0">
                <a:solidFill>
                  <a:srgbClr val="002060"/>
                </a:solidFill>
              </a:rPr>
              <a:t>های </a:t>
            </a:r>
            <a:r>
              <a:rPr lang="fa-IR" sz="2000" dirty="0">
                <a:solidFill>
                  <a:srgbClr val="002060"/>
                </a:solidFill>
              </a:rPr>
              <a:t>اساسی در طرحهای ملی را بهدست فراموشی میسپارد و </a:t>
            </a:r>
            <a:r>
              <a:rPr lang="fa-IR" sz="2000" dirty="0" smtClean="0">
                <a:solidFill>
                  <a:srgbClr val="002060"/>
                </a:solidFill>
              </a:rPr>
              <a:t>فعالیت</a:t>
            </a:r>
            <a:r>
              <a:rPr lang="en-US" sz="2000" dirty="0" smtClean="0">
                <a:solidFill>
                  <a:srgbClr val="002060"/>
                </a:solidFill>
              </a:rPr>
              <a:t> </a:t>
            </a:r>
            <a:r>
              <a:rPr lang="fa-IR" sz="2000" dirty="0" smtClean="0">
                <a:solidFill>
                  <a:srgbClr val="002060"/>
                </a:solidFill>
              </a:rPr>
              <a:t>هایی </a:t>
            </a:r>
            <a:r>
              <a:rPr lang="fa-IR" sz="2000" dirty="0">
                <a:solidFill>
                  <a:srgbClr val="002060"/>
                </a:solidFill>
              </a:rPr>
              <a:t>اولویت مییابند که با </a:t>
            </a:r>
            <a:r>
              <a:rPr lang="fa-IR" sz="2000" dirty="0">
                <a:solidFill>
                  <a:srgbClr val="00B0F0"/>
                </a:solidFill>
              </a:rPr>
              <a:t>منافع نامشروع متصدیان فاسد</a:t>
            </a:r>
            <a:r>
              <a:rPr lang="fa-IR" sz="2000" dirty="0">
                <a:solidFill>
                  <a:srgbClr val="002060"/>
                </a:solidFill>
              </a:rPr>
              <a:t> سازگاری داشته </a:t>
            </a:r>
            <a:r>
              <a:rPr lang="fa-IR" sz="2000" dirty="0" smtClean="0">
                <a:solidFill>
                  <a:srgbClr val="002060"/>
                </a:solidFill>
              </a:rPr>
              <a:t>باشند</a:t>
            </a:r>
            <a:r>
              <a:rPr lang="en-US" sz="2000" dirty="0" smtClean="0">
                <a:solidFill>
                  <a:srgbClr val="002060"/>
                </a:solidFill>
              </a:rPr>
              <a:t>.</a:t>
            </a:r>
          </a:p>
          <a:p>
            <a:pPr algn="r" rtl="1"/>
            <a:endParaRPr lang="en-US" sz="2000" dirty="0">
              <a:solidFill>
                <a:srgbClr val="002060"/>
              </a:solidFill>
            </a:endParaRPr>
          </a:p>
          <a:p>
            <a:pPr algn="r" rtl="1"/>
            <a:endParaRPr lang="en-US" sz="2000" dirty="0" smtClean="0"/>
          </a:p>
          <a:p>
            <a:pPr algn="r" rtl="1"/>
            <a:r>
              <a:rPr lang="fa-IR" sz="2000" dirty="0">
                <a:solidFill>
                  <a:srgbClr val="002060"/>
                </a:solidFill>
              </a:rPr>
              <a:t>در اینجاست که افراد </a:t>
            </a:r>
            <a:r>
              <a:rPr lang="fa-IR" sz="2000" dirty="0" smtClean="0">
                <a:solidFill>
                  <a:srgbClr val="002060"/>
                </a:solidFill>
              </a:rPr>
              <a:t>به</a:t>
            </a:r>
            <a:r>
              <a:rPr lang="en-US" sz="2000" dirty="0" smtClean="0">
                <a:solidFill>
                  <a:srgbClr val="002060"/>
                </a:solidFill>
              </a:rPr>
              <a:t> </a:t>
            </a:r>
            <a:r>
              <a:rPr lang="fa-IR" sz="2000" dirty="0" smtClean="0">
                <a:solidFill>
                  <a:srgbClr val="002060"/>
                </a:solidFill>
              </a:rPr>
              <a:t>سمت </a:t>
            </a:r>
            <a:r>
              <a:rPr lang="fa-IR" sz="2000" dirty="0">
                <a:solidFill>
                  <a:srgbClr val="00B0F0"/>
                </a:solidFill>
              </a:rPr>
              <a:t>فعالیتهای نادرست </a:t>
            </a:r>
            <a:r>
              <a:rPr lang="fa-IR" sz="2000" dirty="0">
                <a:solidFill>
                  <a:srgbClr val="002060"/>
                </a:solidFill>
              </a:rPr>
              <a:t>میروند </a:t>
            </a:r>
            <a:r>
              <a:rPr lang="fa-IR" sz="2000" dirty="0" smtClean="0">
                <a:solidFill>
                  <a:srgbClr val="002060"/>
                </a:solidFill>
              </a:rPr>
              <a:t>و</a:t>
            </a:r>
            <a:r>
              <a:rPr lang="en-US" sz="2000" dirty="0" smtClean="0">
                <a:solidFill>
                  <a:srgbClr val="002060"/>
                </a:solidFill>
              </a:rPr>
              <a:t> </a:t>
            </a:r>
            <a:r>
              <a:rPr lang="fa-IR" sz="2000" dirty="0">
                <a:solidFill>
                  <a:srgbClr val="002060"/>
                </a:solidFill>
              </a:rPr>
              <a:t>تلاش در جهت دستیابی به درآمدهای فوری و </a:t>
            </a:r>
            <a:r>
              <a:rPr lang="fa-IR" sz="2000" dirty="0" smtClean="0">
                <a:solidFill>
                  <a:srgbClr val="002060"/>
                </a:solidFill>
              </a:rPr>
              <a:t>سهل الوصول</a:t>
            </a:r>
            <a:r>
              <a:rPr lang="fa-IR" sz="2000" dirty="0">
                <a:solidFill>
                  <a:srgbClr val="002060"/>
                </a:solidFill>
              </a:rPr>
              <a:t>، </a:t>
            </a:r>
            <a:r>
              <a:rPr lang="fa-IR" sz="2000" dirty="0" smtClean="0">
                <a:solidFill>
                  <a:srgbClr val="002060"/>
                </a:solidFill>
              </a:rPr>
              <a:t>به جای </a:t>
            </a:r>
            <a:r>
              <a:rPr lang="fa-IR" sz="2000" dirty="0">
                <a:solidFill>
                  <a:srgbClr val="002060"/>
                </a:solidFill>
              </a:rPr>
              <a:t>شکوفا شدن </a:t>
            </a:r>
            <a:r>
              <a:rPr lang="fa-IR" sz="2000" dirty="0" smtClean="0">
                <a:solidFill>
                  <a:srgbClr val="00B0F0"/>
                </a:solidFill>
              </a:rPr>
              <a:t>توانایی ها </a:t>
            </a:r>
            <a:r>
              <a:rPr lang="fa-IR" sz="2000" dirty="0">
                <a:solidFill>
                  <a:srgbClr val="00B0F0"/>
                </a:solidFill>
              </a:rPr>
              <a:t>و استعدادها</a:t>
            </a:r>
            <a:r>
              <a:rPr lang="fa-IR" sz="2000" dirty="0">
                <a:solidFill>
                  <a:srgbClr val="002060"/>
                </a:solidFill>
              </a:rPr>
              <a:t>، صورت میگیرد. </a:t>
            </a:r>
            <a:endParaRPr lang="en-US" sz="2000" dirty="0">
              <a:solidFill>
                <a:srgbClr val="002060"/>
              </a:solidFill>
            </a:endParaRPr>
          </a:p>
        </p:txBody>
      </p:sp>
      <p:sp>
        <p:nvSpPr>
          <p:cNvPr id="4" name="Multiply 3"/>
          <p:cNvSpPr/>
          <p:nvPr/>
        </p:nvSpPr>
        <p:spPr>
          <a:xfrm>
            <a:off x="8415215" y="1410789"/>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Multiply 4"/>
          <p:cNvSpPr/>
          <p:nvPr/>
        </p:nvSpPr>
        <p:spPr>
          <a:xfrm>
            <a:off x="8391824" y="3497717"/>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58707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528483" y="566928"/>
            <a:ext cx="2663517" cy="1392501"/>
          </a:xfrm>
        </p:spPr>
        <p:txBody>
          <a:bodyPr>
            <a:normAutofit/>
          </a:bodyPr>
          <a:lstStyle/>
          <a:p>
            <a:r>
              <a:rPr lang="fa-IR" sz="2000" dirty="0">
                <a:solidFill>
                  <a:schemeClr val="bg1"/>
                </a:solidFill>
              </a:rPr>
              <a:t>اثار منفی </a:t>
            </a:r>
            <a:r>
              <a:rPr lang="fa-IR" sz="2000" dirty="0" smtClean="0">
                <a:solidFill>
                  <a:schemeClr val="bg1"/>
                </a:solidFill>
              </a:rPr>
              <a:t>فساد </a:t>
            </a:r>
            <a:r>
              <a:rPr lang="fa-IR" sz="2000" dirty="0">
                <a:solidFill>
                  <a:schemeClr val="bg1"/>
                </a:solidFill>
              </a:rPr>
              <a:t>مالی </a:t>
            </a:r>
            <a:r>
              <a:rPr lang="fa-IR" sz="2000" dirty="0" smtClean="0">
                <a:solidFill>
                  <a:schemeClr val="bg1"/>
                </a:solidFill>
              </a:rPr>
              <a:t>بر</a:t>
            </a:r>
            <a:br>
              <a:rPr lang="fa-IR" sz="2000" dirty="0" smtClean="0">
                <a:solidFill>
                  <a:schemeClr val="bg1"/>
                </a:solidFill>
              </a:rPr>
            </a:br>
            <a:r>
              <a:rPr lang="fa-IR" sz="2000" dirty="0" smtClean="0">
                <a:solidFill>
                  <a:schemeClr val="bg1"/>
                </a:solidFill>
              </a:rPr>
              <a:t> </a:t>
            </a:r>
            <a:r>
              <a:rPr lang="fa-IR" sz="2000" dirty="0">
                <a:solidFill>
                  <a:schemeClr val="bg1"/>
                </a:solidFill>
              </a:rPr>
              <a:t>توزیع صحیح درامد ها </a:t>
            </a:r>
            <a:br>
              <a:rPr lang="fa-IR" sz="2000" dirty="0">
                <a:solidFill>
                  <a:schemeClr val="bg1"/>
                </a:solidFill>
              </a:rPr>
            </a:br>
            <a:endParaRPr lang="en-US" sz="2000" dirty="0"/>
          </a:p>
        </p:txBody>
      </p:sp>
      <p:sp>
        <p:nvSpPr>
          <p:cNvPr id="3" name="Subtitle 2"/>
          <p:cNvSpPr>
            <a:spLocks noGrp="1"/>
          </p:cNvSpPr>
          <p:nvPr>
            <p:ph type="subTitle" idx="1"/>
          </p:nvPr>
        </p:nvSpPr>
        <p:spPr>
          <a:xfrm>
            <a:off x="1204518" y="1358537"/>
            <a:ext cx="7315200" cy="4435115"/>
          </a:xfrm>
        </p:spPr>
        <p:txBody>
          <a:bodyPr>
            <a:normAutofit/>
          </a:bodyPr>
          <a:lstStyle/>
          <a:p>
            <a:pPr algn="r" rtl="1"/>
            <a:r>
              <a:rPr lang="fa-IR" sz="2000" dirty="0" smtClean="0">
                <a:solidFill>
                  <a:schemeClr val="bg1"/>
                </a:solidFill>
              </a:rPr>
              <a:t>این </a:t>
            </a:r>
            <a:r>
              <a:rPr lang="fa-IR" sz="2000" dirty="0">
                <a:solidFill>
                  <a:schemeClr val="bg1"/>
                </a:solidFill>
              </a:rPr>
              <a:t>اثر از طریق </a:t>
            </a:r>
            <a:r>
              <a:rPr lang="fa-IR" sz="2000" dirty="0">
                <a:solidFill>
                  <a:srgbClr val="FF0000"/>
                </a:solidFill>
              </a:rPr>
              <a:t>کاهش درآمدهای دولتی </a:t>
            </a:r>
            <a:r>
              <a:rPr lang="fa-IR" sz="2000" dirty="0">
                <a:solidFill>
                  <a:schemeClr val="bg1"/>
                </a:solidFill>
              </a:rPr>
              <a:t>پدید میآید و این کاهش توانایی موجب میگردد دولت در اجرای طرحهای عمرانی، اساسی و زیربنایی و نیز پیشبرد </a:t>
            </a:r>
            <a:r>
              <a:rPr lang="fa-IR" sz="2000" dirty="0" smtClean="0">
                <a:solidFill>
                  <a:schemeClr val="bg1"/>
                </a:solidFill>
              </a:rPr>
              <a:t>برنامه های </a:t>
            </a:r>
            <a:r>
              <a:rPr lang="fa-IR" sz="2000" dirty="0">
                <a:solidFill>
                  <a:schemeClr val="bg1"/>
                </a:solidFill>
              </a:rPr>
              <a:t>رشد و توسعه </a:t>
            </a:r>
            <a:r>
              <a:rPr lang="fa-IR" sz="2000" dirty="0">
                <a:solidFill>
                  <a:srgbClr val="FF0000"/>
                </a:solidFill>
              </a:rPr>
              <a:t>ناتوان</a:t>
            </a:r>
            <a:r>
              <a:rPr lang="fa-IR" sz="2000" dirty="0">
                <a:solidFill>
                  <a:schemeClr val="bg1"/>
                </a:solidFill>
              </a:rPr>
              <a:t> شود</a:t>
            </a:r>
            <a:r>
              <a:rPr lang="fa-IR" sz="2000" dirty="0" smtClean="0">
                <a:solidFill>
                  <a:schemeClr val="bg1"/>
                </a:solidFill>
              </a:rPr>
              <a:t>.</a:t>
            </a:r>
          </a:p>
          <a:p>
            <a:pPr algn="r" rtl="1"/>
            <a:endParaRPr lang="fa-IR" sz="2000" dirty="0">
              <a:solidFill>
                <a:schemeClr val="bg1"/>
              </a:solidFill>
            </a:endParaRPr>
          </a:p>
          <a:p>
            <a:pPr algn="r" rtl="1"/>
            <a:r>
              <a:rPr lang="fa-IR" sz="2000" dirty="0">
                <a:solidFill>
                  <a:schemeClr val="bg1"/>
                </a:solidFill>
              </a:rPr>
              <a:t>الگوی نادرست درآمدها </a:t>
            </a:r>
            <a:r>
              <a:rPr lang="fa-IR" sz="2000" dirty="0">
                <a:solidFill>
                  <a:srgbClr val="FF0000"/>
                </a:solidFill>
              </a:rPr>
              <a:t>باعث رواج </a:t>
            </a:r>
            <a:r>
              <a:rPr lang="fa-IR" sz="2000" dirty="0" smtClean="0">
                <a:solidFill>
                  <a:srgbClr val="FF0000"/>
                </a:solidFill>
              </a:rPr>
              <a:t>نابرابری ها </a:t>
            </a:r>
            <a:r>
              <a:rPr lang="fa-IR" sz="2000" dirty="0">
                <a:solidFill>
                  <a:schemeClr val="bg1"/>
                </a:solidFill>
              </a:rPr>
              <a:t>و </a:t>
            </a:r>
            <a:r>
              <a:rPr lang="fa-IR" sz="2000" dirty="0" smtClean="0">
                <a:solidFill>
                  <a:srgbClr val="FF0000"/>
                </a:solidFill>
              </a:rPr>
              <a:t>اختلاف های </a:t>
            </a:r>
            <a:r>
              <a:rPr lang="fa-IR" sz="2000" dirty="0">
                <a:solidFill>
                  <a:srgbClr val="FF0000"/>
                </a:solidFill>
              </a:rPr>
              <a:t>شدید طبقاتی</a:t>
            </a:r>
            <a:r>
              <a:rPr lang="fa-IR" sz="2000" dirty="0">
                <a:solidFill>
                  <a:schemeClr val="bg1"/>
                </a:solidFill>
              </a:rPr>
              <a:t> میشود و در بلندمدت از تحقق کامل </a:t>
            </a:r>
            <a:r>
              <a:rPr lang="fa-IR" sz="2000" dirty="0">
                <a:solidFill>
                  <a:srgbClr val="FF0000"/>
                </a:solidFill>
              </a:rPr>
              <a:t>عدالت اجتماعی </a:t>
            </a:r>
            <a:r>
              <a:rPr lang="fa-IR" sz="2000" dirty="0">
                <a:solidFill>
                  <a:schemeClr val="bg1"/>
                </a:solidFill>
              </a:rPr>
              <a:t>جلوگیری خواهد کرد</a:t>
            </a:r>
            <a:r>
              <a:rPr lang="fa-IR" sz="2000" dirty="0" smtClean="0">
                <a:solidFill>
                  <a:schemeClr val="bg1"/>
                </a:solidFill>
              </a:rPr>
              <a:t>.</a:t>
            </a:r>
          </a:p>
          <a:p>
            <a:pPr algn="r" rtl="1"/>
            <a:endParaRPr lang="fa-IR" sz="2000" dirty="0">
              <a:solidFill>
                <a:schemeClr val="bg1"/>
              </a:solidFill>
            </a:endParaRPr>
          </a:p>
          <a:p>
            <a:pPr algn="r" rtl="1"/>
            <a:r>
              <a:rPr lang="fa-IR" sz="2000" dirty="0" smtClean="0">
                <a:solidFill>
                  <a:schemeClr val="bg1"/>
                </a:solidFill>
              </a:rPr>
              <a:t> </a:t>
            </a:r>
            <a:r>
              <a:rPr lang="fa-IR" sz="2000" dirty="0">
                <a:solidFill>
                  <a:schemeClr val="bg1"/>
                </a:solidFill>
              </a:rPr>
              <a:t>به این دلیل </a:t>
            </a:r>
            <a:r>
              <a:rPr lang="fa-IR" sz="2000" dirty="0">
                <a:solidFill>
                  <a:srgbClr val="FF0000"/>
                </a:solidFill>
              </a:rPr>
              <a:t>اقشار ضعیف و </a:t>
            </a:r>
            <a:r>
              <a:rPr lang="fa-IR" sz="2000" dirty="0" smtClean="0">
                <a:solidFill>
                  <a:srgbClr val="FF0000"/>
                </a:solidFill>
              </a:rPr>
              <a:t>کم </a:t>
            </a:r>
            <a:r>
              <a:rPr lang="fa-IR" sz="2000" dirty="0" smtClean="0">
                <a:solidFill>
                  <a:schemeClr val="bg1"/>
                </a:solidFill>
              </a:rPr>
              <a:t>درآمد </a:t>
            </a:r>
            <a:r>
              <a:rPr lang="fa-IR" sz="2000" dirty="0">
                <a:solidFill>
                  <a:schemeClr val="bg1"/>
                </a:solidFill>
              </a:rPr>
              <a:t>از </a:t>
            </a:r>
            <a:r>
              <a:rPr lang="fa-IR" sz="2000" dirty="0">
                <a:solidFill>
                  <a:srgbClr val="FF0000"/>
                </a:solidFill>
              </a:rPr>
              <a:t>مزایای رفاه اجتماعی </a:t>
            </a:r>
            <a:r>
              <a:rPr lang="fa-IR" sz="2000" dirty="0">
                <a:solidFill>
                  <a:schemeClr val="bg1"/>
                </a:solidFill>
              </a:rPr>
              <a:t>کمترین بهره را خواهند داشت؛ در توزیع درآمدها </a:t>
            </a:r>
            <a:r>
              <a:rPr lang="fa-IR" sz="2000" dirty="0">
                <a:solidFill>
                  <a:srgbClr val="FF0000"/>
                </a:solidFill>
              </a:rPr>
              <a:t>جایگاهی ندارند </a:t>
            </a:r>
            <a:r>
              <a:rPr lang="fa-IR" sz="2000" dirty="0">
                <a:solidFill>
                  <a:schemeClr val="bg1"/>
                </a:solidFill>
              </a:rPr>
              <a:t>و </a:t>
            </a:r>
            <a:r>
              <a:rPr lang="fa-IR" sz="2000" dirty="0" smtClean="0">
                <a:solidFill>
                  <a:schemeClr val="bg1"/>
                </a:solidFill>
              </a:rPr>
              <a:t>سرمایه گذاری های </a:t>
            </a:r>
            <a:r>
              <a:rPr lang="fa-IR" sz="2000" dirty="0">
                <a:solidFill>
                  <a:schemeClr val="bg1"/>
                </a:solidFill>
              </a:rPr>
              <a:t>دولتی به </a:t>
            </a:r>
            <a:r>
              <a:rPr lang="fa-IR" sz="2000" dirty="0">
                <a:solidFill>
                  <a:srgbClr val="FF0000"/>
                </a:solidFill>
              </a:rPr>
              <a:t>نفع </a:t>
            </a:r>
            <a:r>
              <a:rPr lang="fa-IR" sz="2000" dirty="0">
                <a:solidFill>
                  <a:schemeClr val="bg1"/>
                </a:solidFill>
              </a:rPr>
              <a:t>این گروه نخواهد بود. </a:t>
            </a:r>
            <a:endParaRPr lang="en-US" sz="2000" dirty="0">
              <a:solidFill>
                <a:schemeClr val="bg1"/>
              </a:solidFill>
            </a:endParaRPr>
          </a:p>
        </p:txBody>
      </p:sp>
      <p:sp>
        <p:nvSpPr>
          <p:cNvPr id="4" name="Multiply 3"/>
          <p:cNvSpPr/>
          <p:nvPr/>
        </p:nvSpPr>
        <p:spPr>
          <a:xfrm>
            <a:off x="8457139" y="1358537"/>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Multiply 4"/>
          <p:cNvSpPr/>
          <p:nvPr/>
        </p:nvSpPr>
        <p:spPr>
          <a:xfrm>
            <a:off x="8467467" y="2662372"/>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Multiply 5"/>
          <p:cNvSpPr/>
          <p:nvPr/>
        </p:nvSpPr>
        <p:spPr>
          <a:xfrm>
            <a:off x="8436987" y="4197532"/>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560349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66513" y="880437"/>
            <a:ext cx="2180191" cy="1327186"/>
          </a:xfrm>
        </p:spPr>
        <p:txBody>
          <a:bodyPr>
            <a:normAutofit/>
          </a:bodyPr>
          <a:lstStyle/>
          <a:p>
            <a:r>
              <a:rPr lang="fa-IR" sz="2000" dirty="0">
                <a:solidFill>
                  <a:schemeClr val="bg1"/>
                </a:solidFill>
              </a:rPr>
              <a:t>اثار منفی فساد </a:t>
            </a:r>
            <a:r>
              <a:rPr lang="fa-IR" sz="2000" dirty="0" smtClean="0">
                <a:solidFill>
                  <a:schemeClr val="bg1"/>
                </a:solidFill>
              </a:rPr>
              <a:t>مالی</a:t>
            </a:r>
            <a:br>
              <a:rPr lang="fa-IR" sz="2000" dirty="0" smtClean="0">
                <a:solidFill>
                  <a:schemeClr val="bg1"/>
                </a:solidFill>
              </a:rPr>
            </a:br>
            <a:r>
              <a:rPr lang="fa-IR" sz="2000" dirty="0" smtClean="0">
                <a:solidFill>
                  <a:schemeClr val="bg1"/>
                </a:solidFill>
              </a:rPr>
              <a:t> </a:t>
            </a:r>
            <a:r>
              <a:rPr lang="fa-IR" sz="2000" dirty="0">
                <a:solidFill>
                  <a:schemeClr val="bg1"/>
                </a:solidFill>
              </a:rPr>
              <a:t>بر کارایی اقتصادی </a:t>
            </a:r>
            <a:br>
              <a:rPr lang="fa-IR" sz="2000" dirty="0">
                <a:solidFill>
                  <a:schemeClr val="bg1"/>
                </a:solidFill>
              </a:rPr>
            </a:br>
            <a:endParaRPr lang="en-US" sz="2000" dirty="0"/>
          </a:p>
        </p:txBody>
      </p:sp>
      <p:sp>
        <p:nvSpPr>
          <p:cNvPr id="3" name="Subtitle 2"/>
          <p:cNvSpPr>
            <a:spLocks noGrp="1"/>
          </p:cNvSpPr>
          <p:nvPr>
            <p:ph type="subTitle" idx="1"/>
          </p:nvPr>
        </p:nvSpPr>
        <p:spPr>
          <a:xfrm>
            <a:off x="1100015" y="2090057"/>
            <a:ext cx="7315200" cy="4186920"/>
          </a:xfrm>
        </p:spPr>
        <p:txBody>
          <a:bodyPr>
            <a:normAutofit/>
          </a:bodyPr>
          <a:lstStyle/>
          <a:p>
            <a:pPr algn="r" rtl="1"/>
            <a:r>
              <a:rPr lang="fa-IR" sz="2000" dirty="0" smtClean="0">
                <a:solidFill>
                  <a:srgbClr val="9900CC"/>
                </a:solidFill>
              </a:rPr>
              <a:t>فساد بیشتر کارایی فعالیت های اقتصادی را </a:t>
            </a:r>
            <a:r>
              <a:rPr lang="fa-IR" sz="2000" dirty="0">
                <a:solidFill>
                  <a:srgbClr val="9900CC"/>
                </a:solidFill>
              </a:rPr>
              <a:t>از طریق </a:t>
            </a:r>
            <a:r>
              <a:rPr lang="fa-IR" sz="2000" dirty="0" smtClean="0">
                <a:solidFill>
                  <a:srgbClr val="9900CC"/>
                </a:solidFill>
              </a:rPr>
              <a:t>توجه به اعمال </a:t>
            </a:r>
            <a:r>
              <a:rPr lang="fa-IR" sz="2000" dirty="0">
                <a:solidFill>
                  <a:srgbClr val="9900CC"/>
                </a:solidFill>
              </a:rPr>
              <a:t>فاسد </a:t>
            </a:r>
            <a:r>
              <a:rPr lang="fa-IR" sz="2000" dirty="0">
                <a:solidFill>
                  <a:srgbClr val="FF3399"/>
                </a:solidFill>
              </a:rPr>
              <a:t>میکاهد</a:t>
            </a:r>
            <a:r>
              <a:rPr lang="fa-IR" sz="2000" dirty="0">
                <a:solidFill>
                  <a:srgbClr val="9900CC"/>
                </a:solidFill>
              </a:rPr>
              <a:t> و کاهش </a:t>
            </a:r>
            <a:r>
              <a:rPr lang="fa-IR" sz="2000" dirty="0" smtClean="0">
                <a:solidFill>
                  <a:srgbClr val="9900CC"/>
                </a:solidFill>
              </a:rPr>
              <a:t>کارایی به </a:t>
            </a:r>
            <a:r>
              <a:rPr lang="fa-IR" sz="2000" dirty="0" smtClean="0">
                <a:solidFill>
                  <a:srgbClr val="FF3399"/>
                </a:solidFill>
              </a:rPr>
              <a:t>فسادبیشتر</a:t>
            </a:r>
            <a:r>
              <a:rPr lang="fa-IR" sz="2000" dirty="0" smtClean="0">
                <a:solidFill>
                  <a:srgbClr val="9900CC"/>
                </a:solidFill>
              </a:rPr>
              <a:t> خواهد انجامید.</a:t>
            </a:r>
          </a:p>
          <a:p>
            <a:pPr algn="r" rtl="1"/>
            <a:endParaRPr lang="fa-IR" sz="2000" dirty="0" smtClean="0">
              <a:solidFill>
                <a:srgbClr val="9900CC"/>
              </a:solidFill>
            </a:endParaRPr>
          </a:p>
          <a:p>
            <a:pPr algn="r" rtl="1"/>
            <a:r>
              <a:rPr lang="fa-IR" sz="2000" dirty="0" smtClean="0">
                <a:solidFill>
                  <a:srgbClr val="9900CC"/>
                </a:solidFill>
              </a:rPr>
              <a:t> </a:t>
            </a:r>
            <a:r>
              <a:rPr lang="fa-IR" sz="2000" dirty="0">
                <a:solidFill>
                  <a:srgbClr val="9900CC"/>
                </a:solidFill>
              </a:rPr>
              <a:t>وبین کاهش کارایی وافزایش فسادمالی </a:t>
            </a:r>
            <a:r>
              <a:rPr lang="fa-IR" sz="2000" dirty="0">
                <a:solidFill>
                  <a:srgbClr val="FF3399"/>
                </a:solidFill>
              </a:rPr>
              <a:t>دورباطلی</a:t>
            </a:r>
            <a:r>
              <a:rPr lang="fa-IR" sz="2000" dirty="0">
                <a:solidFill>
                  <a:srgbClr val="9900CC"/>
                </a:solidFill>
              </a:rPr>
              <a:t> ایجادمیشود </a:t>
            </a:r>
            <a:r>
              <a:rPr lang="fa-IR" sz="2000" dirty="0" smtClean="0">
                <a:solidFill>
                  <a:srgbClr val="9900CC"/>
                </a:solidFill>
              </a:rPr>
              <a:t>که نتیجه آن </a:t>
            </a:r>
            <a:r>
              <a:rPr lang="fa-IR" sz="2000" dirty="0">
                <a:solidFill>
                  <a:srgbClr val="FF3399"/>
                </a:solidFill>
              </a:rPr>
              <a:t>حاکمیت گسترده </a:t>
            </a:r>
            <a:r>
              <a:rPr lang="fa-IR" sz="2000" dirty="0" smtClean="0">
                <a:solidFill>
                  <a:srgbClr val="FF3399"/>
                </a:solidFill>
              </a:rPr>
              <a:t>فساد وعوارض ناشی </a:t>
            </a:r>
            <a:r>
              <a:rPr lang="fa-IR" sz="2000" dirty="0" smtClean="0">
                <a:solidFill>
                  <a:srgbClr val="9900CC"/>
                </a:solidFill>
              </a:rPr>
              <a:t>از آن </a:t>
            </a:r>
            <a:r>
              <a:rPr lang="fa-IR" sz="2000" dirty="0">
                <a:solidFill>
                  <a:srgbClr val="9900CC"/>
                </a:solidFill>
              </a:rPr>
              <a:t>و </a:t>
            </a:r>
            <a:r>
              <a:rPr lang="fa-IR" sz="2000" dirty="0" smtClean="0">
                <a:solidFill>
                  <a:srgbClr val="9900CC"/>
                </a:solidFill>
              </a:rPr>
              <a:t>شکل گیری انگیزه های </a:t>
            </a:r>
            <a:r>
              <a:rPr lang="fa-IR" sz="2000" dirty="0">
                <a:solidFill>
                  <a:srgbClr val="FF3399"/>
                </a:solidFill>
              </a:rPr>
              <a:t>فاسد</a:t>
            </a:r>
            <a:r>
              <a:rPr lang="fa-IR" sz="2000" dirty="0">
                <a:solidFill>
                  <a:srgbClr val="9900CC"/>
                </a:solidFill>
              </a:rPr>
              <a:t> است. </a:t>
            </a:r>
            <a:endParaRPr lang="en-US" sz="2000" dirty="0">
              <a:solidFill>
                <a:srgbClr val="9900CC"/>
              </a:solidFill>
            </a:endParaRPr>
          </a:p>
        </p:txBody>
      </p:sp>
      <p:sp>
        <p:nvSpPr>
          <p:cNvPr id="4" name="Multiply 3"/>
          <p:cNvSpPr/>
          <p:nvPr/>
        </p:nvSpPr>
        <p:spPr>
          <a:xfrm>
            <a:off x="8415215" y="2042160"/>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Multiply 5"/>
          <p:cNvSpPr/>
          <p:nvPr/>
        </p:nvSpPr>
        <p:spPr>
          <a:xfrm>
            <a:off x="8415215" y="3248297"/>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77905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200785" y="561703"/>
            <a:ext cx="1307592" cy="843861"/>
          </a:xfrm>
        </p:spPr>
        <p:txBody>
          <a:bodyPr>
            <a:normAutofit/>
          </a:bodyPr>
          <a:lstStyle/>
          <a:p>
            <a:r>
              <a:rPr lang="fa-IR" sz="2800" dirty="0" smtClean="0"/>
              <a:t>مقدمه</a:t>
            </a:r>
            <a:endParaRPr lang="en-US" sz="2800" dirty="0"/>
          </a:p>
        </p:txBody>
      </p:sp>
      <p:sp>
        <p:nvSpPr>
          <p:cNvPr id="3" name="Subtitle 2"/>
          <p:cNvSpPr>
            <a:spLocks noGrp="1"/>
          </p:cNvSpPr>
          <p:nvPr>
            <p:ph type="subTitle" idx="1"/>
          </p:nvPr>
        </p:nvSpPr>
        <p:spPr>
          <a:xfrm>
            <a:off x="1139203" y="1528354"/>
            <a:ext cx="7315200" cy="3507652"/>
          </a:xfrm>
        </p:spPr>
        <p:txBody>
          <a:bodyPr>
            <a:noAutofit/>
          </a:bodyPr>
          <a:lstStyle/>
          <a:p>
            <a:pPr algn="r" rtl="1"/>
            <a:r>
              <a:rPr lang="fa-IR" sz="2000" dirty="0" smtClean="0">
                <a:solidFill>
                  <a:schemeClr val="bg1"/>
                </a:solidFill>
              </a:rPr>
              <a:t>فساد اقتصادی چیست؟</a:t>
            </a:r>
          </a:p>
          <a:p>
            <a:pPr algn="r" rtl="1"/>
            <a:r>
              <a:rPr lang="fa-IR" sz="2000" dirty="0" smtClean="0">
                <a:solidFill>
                  <a:schemeClr val="bg1"/>
                </a:solidFill>
              </a:rPr>
              <a:t>انواع فساد اقتصادی</a:t>
            </a:r>
          </a:p>
          <a:p>
            <a:pPr algn="r" rtl="1"/>
            <a:r>
              <a:rPr lang="fa-IR" sz="2000" dirty="0" smtClean="0">
                <a:solidFill>
                  <a:schemeClr val="bg1"/>
                </a:solidFill>
              </a:rPr>
              <a:t>شاخص های فساد </a:t>
            </a:r>
          </a:p>
          <a:p>
            <a:pPr algn="r" rtl="1"/>
            <a:r>
              <a:rPr lang="fa-IR" sz="2000" dirty="0" smtClean="0">
                <a:solidFill>
                  <a:schemeClr val="bg1"/>
                </a:solidFill>
              </a:rPr>
              <a:t>بررسی فساد در سطح جهانی </a:t>
            </a:r>
          </a:p>
          <a:p>
            <a:pPr algn="r" rtl="1"/>
            <a:r>
              <a:rPr lang="fa-IR" sz="2000" dirty="0" smtClean="0">
                <a:solidFill>
                  <a:schemeClr val="bg1"/>
                </a:solidFill>
              </a:rPr>
              <a:t>نمونه هایی از بزرگترین فسادها در کسب و کار</a:t>
            </a:r>
          </a:p>
          <a:p>
            <a:pPr algn="r" rtl="1"/>
            <a:r>
              <a:rPr lang="fa-IR" sz="2000" dirty="0" smtClean="0">
                <a:solidFill>
                  <a:schemeClr val="bg1"/>
                </a:solidFill>
              </a:rPr>
              <a:t>بررسی فساد در ایران</a:t>
            </a:r>
          </a:p>
          <a:p>
            <a:pPr algn="r" rtl="1"/>
            <a:r>
              <a:rPr lang="fa-IR" sz="2000" dirty="0" smtClean="0">
                <a:solidFill>
                  <a:schemeClr val="bg1"/>
                </a:solidFill>
              </a:rPr>
              <a:t>اثار و پیامد های فساد مالی</a:t>
            </a:r>
          </a:p>
          <a:p>
            <a:pPr algn="r" rtl="1"/>
            <a:r>
              <a:rPr lang="fa-IR" sz="2000" dirty="0" smtClean="0">
                <a:solidFill>
                  <a:schemeClr val="bg1"/>
                </a:solidFill>
              </a:rPr>
              <a:t>اهداف و فعالیت های اصلی در یک برنامه کلی ضد فساد</a:t>
            </a:r>
          </a:p>
          <a:p>
            <a:pPr algn="r" rtl="1"/>
            <a:r>
              <a:rPr lang="fa-IR" sz="2000" dirty="0" smtClean="0">
                <a:solidFill>
                  <a:schemeClr val="bg1"/>
                </a:solidFill>
              </a:rPr>
              <a:t>نتیجه گیری  </a:t>
            </a:r>
          </a:p>
          <a:p>
            <a:pPr algn="r" rtl="1"/>
            <a:endParaRPr lang="en-US" sz="2000" dirty="0">
              <a:solidFill>
                <a:schemeClr val="bg1"/>
              </a:solidFill>
            </a:endParaRPr>
          </a:p>
        </p:txBody>
      </p:sp>
      <p:sp>
        <p:nvSpPr>
          <p:cNvPr id="5" name="Left Arrow 4"/>
          <p:cNvSpPr/>
          <p:nvPr/>
        </p:nvSpPr>
        <p:spPr>
          <a:xfrm>
            <a:off x="8454403" y="1619795"/>
            <a:ext cx="365760" cy="222068"/>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Left Arrow 5"/>
          <p:cNvSpPr/>
          <p:nvPr/>
        </p:nvSpPr>
        <p:spPr>
          <a:xfrm>
            <a:off x="8457137" y="2050394"/>
            <a:ext cx="365760" cy="222068"/>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Left Arrow 6"/>
          <p:cNvSpPr/>
          <p:nvPr/>
        </p:nvSpPr>
        <p:spPr>
          <a:xfrm>
            <a:off x="8454403" y="2467079"/>
            <a:ext cx="365760" cy="222068"/>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Left Arrow 7"/>
          <p:cNvSpPr/>
          <p:nvPr/>
        </p:nvSpPr>
        <p:spPr>
          <a:xfrm>
            <a:off x="8454403" y="3351323"/>
            <a:ext cx="365760" cy="222068"/>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Left Arrow 8"/>
          <p:cNvSpPr/>
          <p:nvPr/>
        </p:nvSpPr>
        <p:spPr>
          <a:xfrm>
            <a:off x="8454403" y="2934638"/>
            <a:ext cx="365760" cy="222068"/>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Left Arrow 9"/>
          <p:cNvSpPr/>
          <p:nvPr/>
        </p:nvSpPr>
        <p:spPr>
          <a:xfrm>
            <a:off x="8454403" y="4612289"/>
            <a:ext cx="365760" cy="222068"/>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Left Arrow 10"/>
          <p:cNvSpPr/>
          <p:nvPr/>
        </p:nvSpPr>
        <p:spPr>
          <a:xfrm>
            <a:off x="8454403" y="4195310"/>
            <a:ext cx="365760" cy="222068"/>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Left Arrow 11"/>
          <p:cNvSpPr/>
          <p:nvPr/>
        </p:nvSpPr>
        <p:spPr>
          <a:xfrm>
            <a:off x="8454403" y="3776979"/>
            <a:ext cx="365760" cy="222068"/>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Left Arrow 12"/>
          <p:cNvSpPr/>
          <p:nvPr/>
        </p:nvSpPr>
        <p:spPr>
          <a:xfrm>
            <a:off x="8454403" y="5010438"/>
            <a:ext cx="365760" cy="222068"/>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252987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ight Arrow 6"/>
          <p:cNvSpPr/>
          <p:nvPr/>
        </p:nvSpPr>
        <p:spPr>
          <a:xfrm>
            <a:off x="287383" y="2521131"/>
            <a:ext cx="2743200" cy="1776549"/>
          </a:xfrm>
          <a:prstGeom prst="rightArrow">
            <a:avLst/>
          </a:prstGeom>
          <a:solidFill>
            <a:schemeClr val="bg2">
              <a:lumMod val="75000"/>
              <a:lumOff val="25000"/>
            </a:schemeClr>
          </a:solidFill>
          <a:ln>
            <a:solidFill>
              <a:schemeClr val="bg2">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dirty="0">
                <a:solidFill>
                  <a:schemeClr val="tx1"/>
                </a:solidFill>
              </a:rPr>
              <a:t>اثار منفی فساد مالی بر رشد اقتصادی </a:t>
            </a:r>
          </a:p>
        </p:txBody>
      </p:sp>
      <p:sp>
        <p:nvSpPr>
          <p:cNvPr id="9" name="Horizontal Scroll 8"/>
          <p:cNvSpPr/>
          <p:nvPr/>
        </p:nvSpPr>
        <p:spPr>
          <a:xfrm>
            <a:off x="4180115" y="1090747"/>
            <a:ext cx="7001691" cy="4637315"/>
          </a:xfrm>
          <a:prstGeom prst="horizontalScroll">
            <a:avLst/>
          </a:prstGeom>
          <a:solidFill>
            <a:schemeClr val="tx1">
              <a:lumMod val="85000"/>
            </a:schemeClr>
          </a:solidFill>
          <a:ln>
            <a:solidFill>
              <a:schemeClr val="bg2">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solidFill>
                  <a:schemeClr val="bg1"/>
                </a:solidFill>
              </a:rPr>
              <a:t>تأثیر منفی عمیق فساد مالی بر روی </a:t>
            </a:r>
            <a:r>
              <a:rPr lang="fa-IR" dirty="0">
                <a:solidFill>
                  <a:srgbClr val="FF0000"/>
                </a:solidFill>
              </a:rPr>
              <a:t>رشد اقتصادی </a:t>
            </a:r>
            <a:r>
              <a:rPr lang="fa-IR" dirty="0">
                <a:solidFill>
                  <a:schemeClr val="bg1"/>
                </a:solidFill>
              </a:rPr>
              <a:t>و در نتیجه </a:t>
            </a:r>
            <a:r>
              <a:rPr lang="fa-IR" dirty="0">
                <a:solidFill>
                  <a:srgbClr val="FF0000"/>
                </a:solidFill>
              </a:rPr>
              <a:t>توسعه</a:t>
            </a:r>
            <a:r>
              <a:rPr lang="fa-IR" dirty="0">
                <a:solidFill>
                  <a:schemeClr val="bg1"/>
                </a:solidFill>
              </a:rPr>
              <a:t> اثر منفی بسزایی میگذارد. </a:t>
            </a:r>
            <a:r>
              <a:rPr lang="fa-IR" dirty="0">
                <a:solidFill>
                  <a:srgbClr val="FF0000"/>
                </a:solidFill>
              </a:rPr>
              <a:t>کاهش کارایی اقتصادی</a:t>
            </a:r>
            <a:r>
              <a:rPr lang="fa-IR" dirty="0">
                <a:solidFill>
                  <a:schemeClr val="bg1"/>
                </a:solidFill>
              </a:rPr>
              <a:t>، </a:t>
            </a:r>
            <a:r>
              <a:rPr lang="fa-IR" dirty="0">
                <a:solidFill>
                  <a:srgbClr val="FF0000"/>
                </a:solidFill>
              </a:rPr>
              <a:t>تخصیص نادرست منابع </a:t>
            </a:r>
            <a:r>
              <a:rPr lang="fa-IR" dirty="0">
                <a:solidFill>
                  <a:schemeClr val="bg1"/>
                </a:solidFill>
              </a:rPr>
              <a:t>و </a:t>
            </a:r>
            <a:r>
              <a:rPr lang="fa-IR" dirty="0">
                <a:solidFill>
                  <a:srgbClr val="FF0000"/>
                </a:solidFill>
              </a:rPr>
              <a:t>توزیع نامناسب درآمدها </a:t>
            </a:r>
            <a:r>
              <a:rPr lang="fa-IR" dirty="0" smtClean="0">
                <a:solidFill>
                  <a:schemeClr val="bg1"/>
                </a:solidFill>
              </a:rPr>
              <a:t>به همراه </a:t>
            </a:r>
            <a:r>
              <a:rPr lang="fa-IR" dirty="0">
                <a:solidFill>
                  <a:srgbClr val="FF0000"/>
                </a:solidFill>
              </a:rPr>
              <a:t>کاهش انگیزههای </a:t>
            </a:r>
            <a:r>
              <a:rPr lang="fa-IR" dirty="0" smtClean="0">
                <a:solidFill>
                  <a:schemeClr val="bg1"/>
                </a:solidFill>
              </a:rPr>
              <a:t>سرمایه گذاری </a:t>
            </a:r>
            <a:r>
              <a:rPr lang="fa-IR" dirty="0">
                <a:solidFill>
                  <a:schemeClr val="bg1"/>
                </a:solidFill>
              </a:rPr>
              <a:t>در بلندمدت برروی رشد اقتصادی کشور اثر </a:t>
            </a:r>
            <a:r>
              <a:rPr lang="fa-IR" dirty="0">
                <a:solidFill>
                  <a:srgbClr val="FF0000"/>
                </a:solidFill>
              </a:rPr>
              <a:t>منفی</a:t>
            </a:r>
            <a:r>
              <a:rPr lang="fa-IR" dirty="0">
                <a:solidFill>
                  <a:schemeClr val="bg1"/>
                </a:solidFill>
              </a:rPr>
              <a:t> خواهد گذاشت؛ در نتیجه، پیامدهای اقتصادی شیوع فساد مالی در کشورها میتواند شامل ضد رشد و توسعه بودن مفاسد مالی، ایجاد و </a:t>
            </a:r>
            <a:r>
              <a:rPr lang="fa-IR" dirty="0">
                <a:solidFill>
                  <a:srgbClr val="FF0000"/>
                </a:solidFill>
              </a:rPr>
              <a:t>گسترش فقر </a:t>
            </a:r>
            <a:r>
              <a:rPr lang="fa-IR" dirty="0">
                <a:solidFill>
                  <a:schemeClr val="bg1"/>
                </a:solidFill>
              </a:rPr>
              <a:t>و آثار و پیامدهای آن و نیز </a:t>
            </a:r>
            <a:r>
              <a:rPr lang="fa-IR" dirty="0">
                <a:solidFill>
                  <a:srgbClr val="FF0000"/>
                </a:solidFill>
              </a:rPr>
              <a:t>تغییر فرهنگ </a:t>
            </a:r>
            <a:r>
              <a:rPr lang="fa-IR" dirty="0">
                <a:solidFill>
                  <a:schemeClr val="bg1"/>
                </a:solidFill>
              </a:rPr>
              <a:t>اقتصادی شود.</a:t>
            </a:r>
            <a:endParaRPr lang="en-US" dirty="0">
              <a:solidFill>
                <a:schemeClr val="bg1"/>
              </a:solidFill>
            </a:endParaRPr>
          </a:p>
        </p:txBody>
      </p:sp>
    </p:spTree>
    <p:extLst>
      <p:ext uri="{BB962C8B-B14F-4D97-AF65-F5344CB8AC3E}">
        <p14:creationId xmlns:p14="http://schemas.microsoft.com/office/powerpoint/2010/main" val="32915252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3886200" y="2233749"/>
            <a:ext cx="7315200" cy="3353235"/>
          </a:xfrm>
        </p:spPr>
        <p:txBody>
          <a:bodyPr>
            <a:normAutofit/>
          </a:bodyPr>
          <a:lstStyle/>
          <a:p>
            <a:pPr algn="r" rtl="1"/>
            <a:r>
              <a:rPr lang="fa-IR" dirty="0"/>
              <a:t>فساد در </a:t>
            </a:r>
            <a:r>
              <a:rPr lang="fa-IR" dirty="0">
                <a:solidFill>
                  <a:srgbClr val="FFFF00"/>
                </a:solidFill>
              </a:rPr>
              <a:t>فرایند </a:t>
            </a:r>
            <a:r>
              <a:rPr lang="fa-IR" dirty="0" smtClean="0">
                <a:solidFill>
                  <a:srgbClr val="FFFF00"/>
                </a:solidFill>
              </a:rPr>
              <a:t>بودجه ریزی</a:t>
            </a:r>
            <a:r>
              <a:rPr lang="fa-IR" dirty="0"/>
              <a:t>، </a:t>
            </a:r>
            <a:r>
              <a:rPr lang="fa-IR" dirty="0" smtClean="0">
                <a:solidFill>
                  <a:srgbClr val="FFFF00"/>
                </a:solidFill>
              </a:rPr>
              <a:t>هزینه های </a:t>
            </a:r>
            <a:r>
              <a:rPr lang="fa-IR" dirty="0">
                <a:solidFill>
                  <a:srgbClr val="FFFF00"/>
                </a:solidFill>
              </a:rPr>
              <a:t>مهم </a:t>
            </a:r>
            <a:r>
              <a:rPr lang="fa-IR" dirty="0"/>
              <a:t>برای </a:t>
            </a:r>
            <a:r>
              <a:rPr lang="fa-IR" dirty="0" smtClean="0"/>
              <a:t>شبکه های </a:t>
            </a:r>
            <a:r>
              <a:rPr lang="fa-IR" dirty="0"/>
              <a:t>توسعه و امنیت اجتماعی را </a:t>
            </a:r>
            <a:r>
              <a:rPr lang="fa-IR" dirty="0">
                <a:solidFill>
                  <a:srgbClr val="FFFF00"/>
                </a:solidFill>
              </a:rPr>
              <a:t>کاهش</a:t>
            </a:r>
            <a:r>
              <a:rPr lang="fa-IR" dirty="0"/>
              <a:t> میدهد</a:t>
            </a:r>
            <a:r>
              <a:rPr lang="fa-IR" dirty="0" smtClean="0"/>
              <a:t>.</a:t>
            </a:r>
          </a:p>
          <a:p>
            <a:pPr algn="r" rtl="1"/>
            <a:endParaRPr lang="fa-IR" dirty="0" smtClean="0"/>
          </a:p>
          <a:p>
            <a:pPr algn="r" rtl="1"/>
            <a:r>
              <a:rPr lang="fa-IR" dirty="0" smtClean="0">
                <a:solidFill>
                  <a:srgbClr val="FFFF00"/>
                </a:solidFill>
              </a:rPr>
              <a:t>منابع </a:t>
            </a:r>
            <a:r>
              <a:rPr lang="fa-IR" dirty="0">
                <a:solidFill>
                  <a:srgbClr val="FFFF00"/>
                </a:solidFill>
              </a:rPr>
              <a:t>مالی محدود </a:t>
            </a:r>
            <a:r>
              <a:rPr lang="fa-IR" dirty="0"/>
              <a:t>را </a:t>
            </a:r>
            <a:r>
              <a:rPr lang="fa-IR" dirty="0" smtClean="0"/>
              <a:t>به جای </a:t>
            </a:r>
            <a:r>
              <a:rPr lang="fa-IR" dirty="0"/>
              <a:t>خرج کردن در </a:t>
            </a:r>
            <a:r>
              <a:rPr lang="fa-IR" dirty="0" smtClean="0"/>
              <a:t>بخش های </a:t>
            </a:r>
            <a:r>
              <a:rPr lang="fa-IR" dirty="0">
                <a:solidFill>
                  <a:srgbClr val="FFFF00"/>
                </a:solidFill>
              </a:rPr>
              <a:t>اجتماعی</a:t>
            </a:r>
            <a:r>
              <a:rPr lang="fa-IR" dirty="0"/>
              <a:t> که اولویت دارند، در مناطقی صرف میکنند که تنها </a:t>
            </a:r>
            <a:r>
              <a:rPr lang="fa-IR" dirty="0">
                <a:solidFill>
                  <a:srgbClr val="FFFF00"/>
                </a:solidFill>
              </a:rPr>
              <a:t>اندکی از افراد </a:t>
            </a:r>
            <a:r>
              <a:rPr lang="fa-IR" dirty="0"/>
              <a:t>بهرهمند میشوند. </a:t>
            </a:r>
            <a:endParaRPr lang="en-US" dirty="0"/>
          </a:p>
        </p:txBody>
      </p:sp>
      <p:sp>
        <p:nvSpPr>
          <p:cNvPr id="5" name="Right Arrow 4"/>
          <p:cNvSpPr/>
          <p:nvPr/>
        </p:nvSpPr>
        <p:spPr>
          <a:xfrm>
            <a:off x="339635" y="2586445"/>
            <a:ext cx="2808514" cy="1920240"/>
          </a:xfrm>
          <a:prstGeom prst="rightArrow">
            <a:avLst/>
          </a:prstGeom>
          <a:solidFill>
            <a:schemeClr val="bg2">
              <a:lumMod val="75000"/>
              <a:lumOff val="25000"/>
            </a:schemeClr>
          </a:solidFill>
          <a:ln>
            <a:solidFill>
              <a:schemeClr val="bg2">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dirty="0">
                <a:solidFill>
                  <a:schemeClr val="bg1"/>
                </a:solidFill>
              </a:rPr>
              <a:t>تخصیص </a:t>
            </a:r>
            <a:r>
              <a:rPr lang="fa-IR" dirty="0" smtClean="0">
                <a:solidFill>
                  <a:schemeClr val="bg1"/>
                </a:solidFill>
              </a:rPr>
              <a:t>نادرست</a:t>
            </a:r>
          </a:p>
          <a:p>
            <a:pPr algn="ctr" rtl="1"/>
            <a:r>
              <a:rPr lang="fa-IR" dirty="0" smtClean="0">
                <a:solidFill>
                  <a:schemeClr val="bg1"/>
                </a:solidFill>
              </a:rPr>
              <a:t> </a:t>
            </a:r>
            <a:r>
              <a:rPr lang="fa-IR" dirty="0">
                <a:solidFill>
                  <a:schemeClr val="bg1"/>
                </a:solidFill>
              </a:rPr>
              <a:t>منابع کمیاب </a:t>
            </a:r>
          </a:p>
        </p:txBody>
      </p:sp>
      <p:sp>
        <p:nvSpPr>
          <p:cNvPr id="7" name="Multiply 6"/>
          <p:cNvSpPr/>
          <p:nvPr/>
        </p:nvSpPr>
        <p:spPr>
          <a:xfrm>
            <a:off x="11201400" y="3466228"/>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Multiply 7"/>
          <p:cNvSpPr/>
          <p:nvPr/>
        </p:nvSpPr>
        <p:spPr>
          <a:xfrm>
            <a:off x="11201400" y="2220685"/>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25063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evel 5"/>
          <p:cNvSpPr/>
          <p:nvPr/>
        </p:nvSpPr>
        <p:spPr>
          <a:xfrm>
            <a:off x="1201783" y="2246811"/>
            <a:ext cx="6374675" cy="4101737"/>
          </a:xfrm>
          <a:prstGeom prst="beve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sz="2000" dirty="0">
                <a:solidFill>
                  <a:schemeClr val="bg1">
                    <a:lumMod val="95000"/>
                    <a:lumOff val="5000"/>
                  </a:schemeClr>
                </a:solidFill>
              </a:rPr>
              <a:t>دستگاه اداری فاسد </a:t>
            </a:r>
            <a:r>
              <a:rPr lang="fa-IR" sz="2000" dirty="0">
                <a:solidFill>
                  <a:srgbClr val="FF0000"/>
                </a:solidFill>
              </a:rPr>
              <a:t>حلقه فسادی </a:t>
            </a:r>
            <a:r>
              <a:rPr lang="fa-IR" sz="2000" dirty="0">
                <a:solidFill>
                  <a:schemeClr val="bg1">
                    <a:lumMod val="95000"/>
                    <a:lumOff val="5000"/>
                  </a:schemeClr>
                </a:solidFill>
              </a:rPr>
              <a:t>را ایجاد میکند که در آن</a:t>
            </a:r>
            <a:r>
              <a:rPr lang="fa-IR" sz="2000" dirty="0">
                <a:solidFill>
                  <a:srgbClr val="FF0000"/>
                </a:solidFill>
              </a:rPr>
              <a:t> دولت </a:t>
            </a:r>
            <a:r>
              <a:rPr lang="fa-IR" sz="2000" dirty="0">
                <a:solidFill>
                  <a:schemeClr val="bg1">
                    <a:lumMod val="95000"/>
                    <a:lumOff val="5000"/>
                  </a:schemeClr>
                </a:solidFill>
              </a:rPr>
              <a:t>قدرت و توانایی حکومتی خود را از دست میدهد. زمانی که </a:t>
            </a:r>
            <a:r>
              <a:rPr lang="fa-IR" sz="2000" dirty="0">
                <a:solidFill>
                  <a:srgbClr val="FF0000"/>
                </a:solidFill>
              </a:rPr>
              <a:t>فساد حاکم </a:t>
            </a:r>
            <a:r>
              <a:rPr lang="fa-IR" sz="2000" dirty="0">
                <a:solidFill>
                  <a:schemeClr val="bg1">
                    <a:lumMod val="95000"/>
                    <a:lumOff val="5000"/>
                  </a:schemeClr>
                </a:solidFill>
              </a:rPr>
              <a:t>باشد </a:t>
            </a:r>
            <a:r>
              <a:rPr lang="fa-IR" sz="2000" dirty="0">
                <a:solidFill>
                  <a:srgbClr val="FF0000"/>
                </a:solidFill>
              </a:rPr>
              <a:t>حقوق</a:t>
            </a:r>
            <a:r>
              <a:rPr lang="fa-IR" sz="2000" dirty="0">
                <a:solidFill>
                  <a:schemeClr val="bg1">
                    <a:lumMod val="95000"/>
                    <a:lumOff val="5000"/>
                  </a:schemeClr>
                </a:solidFill>
              </a:rPr>
              <a:t> و </a:t>
            </a:r>
            <a:r>
              <a:rPr lang="fa-IR" sz="2000" dirty="0">
                <a:solidFill>
                  <a:srgbClr val="FF0000"/>
                </a:solidFill>
              </a:rPr>
              <a:t>آزادیهای انسانی </a:t>
            </a:r>
            <a:r>
              <a:rPr lang="fa-IR" sz="2000" dirty="0">
                <a:solidFill>
                  <a:schemeClr val="bg1">
                    <a:lumMod val="95000"/>
                    <a:lumOff val="5000"/>
                  </a:schemeClr>
                </a:solidFill>
              </a:rPr>
              <a:t>تهدید شده و قراردادهای اقتصادی و اجتماعی نیز </a:t>
            </a:r>
            <a:r>
              <a:rPr lang="fa-IR" sz="2000" dirty="0">
                <a:solidFill>
                  <a:srgbClr val="FF0000"/>
                </a:solidFill>
              </a:rPr>
              <a:t>غیرقابل پیشبینی </a:t>
            </a:r>
            <a:r>
              <a:rPr lang="fa-IR" sz="2000" dirty="0">
                <a:solidFill>
                  <a:schemeClr val="bg1">
                    <a:lumMod val="95000"/>
                    <a:lumOff val="5000"/>
                  </a:schemeClr>
                </a:solidFill>
              </a:rPr>
              <a:t>میشود. </a:t>
            </a:r>
          </a:p>
        </p:txBody>
      </p:sp>
      <p:sp>
        <p:nvSpPr>
          <p:cNvPr id="7" name="Cloud Callout 6"/>
          <p:cNvSpPr/>
          <p:nvPr/>
        </p:nvSpPr>
        <p:spPr>
          <a:xfrm>
            <a:off x="7576458" y="209005"/>
            <a:ext cx="2821577" cy="1815737"/>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dirty="0">
                <a:solidFill>
                  <a:schemeClr val="bg1"/>
                </a:solidFill>
              </a:rPr>
              <a:t>پایمال شدن حقوق افراد</a:t>
            </a:r>
          </a:p>
        </p:txBody>
      </p:sp>
    </p:spTree>
    <p:extLst>
      <p:ext uri="{BB962C8B-B14F-4D97-AF65-F5344CB8AC3E}">
        <p14:creationId xmlns:p14="http://schemas.microsoft.com/office/powerpoint/2010/main" val="20118869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Left Arrow 3"/>
          <p:cNvSpPr/>
          <p:nvPr/>
        </p:nvSpPr>
        <p:spPr>
          <a:xfrm>
            <a:off x="9104811" y="2168434"/>
            <a:ext cx="2521131" cy="1658983"/>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smtClean="0">
                <a:solidFill>
                  <a:schemeClr val="bg1"/>
                </a:solidFill>
              </a:rPr>
              <a:t>معاف شدن مجازات </a:t>
            </a:r>
            <a:endParaRPr lang="fa-IR" dirty="0">
              <a:solidFill>
                <a:schemeClr val="bg1"/>
              </a:solidFill>
            </a:endParaRPr>
          </a:p>
        </p:txBody>
      </p:sp>
      <p:sp>
        <p:nvSpPr>
          <p:cNvPr id="5" name="Rectangle 4"/>
          <p:cNvSpPr/>
          <p:nvPr/>
        </p:nvSpPr>
        <p:spPr>
          <a:xfrm>
            <a:off x="718457" y="1280160"/>
            <a:ext cx="7027817" cy="44413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rtl="1"/>
            <a:r>
              <a:rPr lang="fa-IR" dirty="0"/>
              <a:t>دستگاه قضائی و کارکنانی که </a:t>
            </a:r>
            <a:r>
              <a:rPr lang="fa-IR" dirty="0">
                <a:solidFill>
                  <a:srgbClr val="FF0000"/>
                </a:solidFill>
              </a:rPr>
              <a:t>رشوه میگیرند </a:t>
            </a:r>
            <a:r>
              <a:rPr lang="fa-IR" dirty="0"/>
              <a:t>بر عناصر فساد و جرم در جامعه تأثیر میگذارند. بنابراین فساد در دستگاه قضائی سبب </a:t>
            </a:r>
            <a:r>
              <a:rPr lang="fa-IR" dirty="0">
                <a:solidFill>
                  <a:srgbClr val="FF0000"/>
                </a:solidFill>
              </a:rPr>
              <a:t>معافیت</a:t>
            </a:r>
            <a:r>
              <a:rPr lang="fa-IR" dirty="0"/>
              <a:t> از مجازات و ایجاد </a:t>
            </a:r>
            <a:r>
              <a:rPr lang="fa-IR" dirty="0">
                <a:solidFill>
                  <a:srgbClr val="FF0000"/>
                </a:solidFill>
              </a:rPr>
              <a:t>عدم اطمینان </a:t>
            </a:r>
            <a:r>
              <a:rPr lang="fa-IR" dirty="0"/>
              <a:t>برای کسانی میشود که در پی </a:t>
            </a:r>
            <a:r>
              <a:rPr lang="fa-IR" dirty="0">
                <a:solidFill>
                  <a:srgbClr val="FF0000"/>
                </a:solidFill>
              </a:rPr>
              <a:t>انصاف</a:t>
            </a:r>
            <a:r>
              <a:rPr lang="fa-IR" dirty="0"/>
              <a:t> و </a:t>
            </a:r>
            <a:r>
              <a:rPr lang="fa-IR" dirty="0">
                <a:solidFill>
                  <a:srgbClr val="FF0000"/>
                </a:solidFill>
              </a:rPr>
              <a:t>عدل</a:t>
            </a:r>
            <a:r>
              <a:rPr lang="fa-IR" dirty="0"/>
              <a:t> </a:t>
            </a:r>
            <a:r>
              <a:rPr lang="fa-IR" dirty="0" smtClean="0"/>
              <a:t>به</a:t>
            </a:r>
            <a:r>
              <a:rPr lang="en-US" dirty="0" smtClean="0"/>
              <a:t> </a:t>
            </a:r>
            <a:r>
              <a:rPr lang="fa-IR" dirty="0" smtClean="0"/>
              <a:t>ویژه </a:t>
            </a:r>
            <a:r>
              <a:rPr lang="fa-IR" dirty="0"/>
              <a:t>برای افراد فقیرهستند</a:t>
            </a:r>
            <a:r>
              <a:rPr lang="fa-IR" dirty="0" smtClean="0"/>
              <a:t>.</a:t>
            </a:r>
            <a:endParaRPr lang="en-US" dirty="0" smtClean="0"/>
          </a:p>
          <a:p>
            <a:pPr algn="r" rtl="1"/>
            <a:endParaRPr lang="en-US" dirty="0"/>
          </a:p>
          <a:p>
            <a:pPr algn="r" rtl="1"/>
            <a:r>
              <a:rPr lang="fa-IR" dirty="0"/>
              <a:t>بر اساس نظریه اقتصادی، </a:t>
            </a:r>
            <a:r>
              <a:rPr lang="fa-IR" dirty="0">
                <a:solidFill>
                  <a:srgbClr val="FF0000"/>
                </a:solidFill>
              </a:rPr>
              <a:t>فساد رشد اقتصادی را کند میکند </a:t>
            </a:r>
            <a:r>
              <a:rPr lang="fa-IR" dirty="0"/>
              <a:t>زیرا انگیزه </a:t>
            </a:r>
            <a:r>
              <a:rPr lang="fa-IR" dirty="0" smtClean="0"/>
              <a:t>سرمایه</a:t>
            </a:r>
            <a:r>
              <a:rPr lang="en-US" dirty="0" smtClean="0"/>
              <a:t> </a:t>
            </a:r>
            <a:r>
              <a:rPr lang="fa-IR" dirty="0" smtClean="0"/>
              <a:t>گذاری </a:t>
            </a:r>
            <a:r>
              <a:rPr lang="fa-IR" dirty="0"/>
              <a:t>را برای </a:t>
            </a:r>
            <a:r>
              <a:rPr lang="fa-IR" dirty="0" smtClean="0">
                <a:solidFill>
                  <a:srgbClr val="FF0000"/>
                </a:solidFill>
              </a:rPr>
              <a:t>سرمایه</a:t>
            </a:r>
            <a:r>
              <a:rPr lang="en-US" dirty="0" smtClean="0">
                <a:solidFill>
                  <a:srgbClr val="FF0000"/>
                </a:solidFill>
              </a:rPr>
              <a:t> </a:t>
            </a:r>
            <a:r>
              <a:rPr lang="fa-IR" dirty="0" smtClean="0">
                <a:solidFill>
                  <a:srgbClr val="FF0000"/>
                </a:solidFill>
              </a:rPr>
              <a:t>گذاران </a:t>
            </a:r>
            <a:r>
              <a:rPr lang="fa-IR" dirty="0">
                <a:solidFill>
                  <a:srgbClr val="FF0000"/>
                </a:solidFill>
              </a:rPr>
              <a:t>داخلی و خارجی </a:t>
            </a:r>
            <a:r>
              <a:rPr lang="fa-IR" dirty="0"/>
              <a:t>کاهش میدهد</a:t>
            </a:r>
            <a:r>
              <a:rPr lang="fa-IR" dirty="0" smtClean="0"/>
              <a:t>.</a:t>
            </a:r>
            <a:endParaRPr lang="en-US" dirty="0" smtClean="0"/>
          </a:p>
          <a:p>
            <a:pPr algn="r" rtl="1"/>
            <a:endParaRPr lang="en-US" dirty="0" smtClean="0"/>
          </a:p>
          <a:p>
            <a:pPr algn="r" rtl="1"/>
            <a:r>
              <a:rPr lang="fa-IR" dirty="0" smtClean="0"/>
              <a:t>کاری</a:t>
            </a:r>
            <a:r>
              <a:rPr lang="en-US" dirty="0" smtClean="0"/>
              <a:t> </a:t>
            </a:r>
            <a:r>
              <a:rPr lang="fa-IR" dirty="0" smtClean="0"/>
              <a:t>ترین </a:t>
            </a:r>
            <a:r>
              <a:rPr lang="fa-IR" dirty="0"/>
              <a:t>ضربت فساد بر پیکر اقتصاد، </a:t>
            </a:r>
            <a:r>
              <a:rPr lang="fa-IR" dirty="0">
                <a:solidFill>
                  <a:srgbClr val="FF0000"/>
                </a:solidFill>
              </a:rPr>
              <a:t>به هم ریختن ترکیب مخارج دولت </a:t>
            </a:r>
            <a:r>
              <a:rPr lang="fa-IR" dirty="0"/>
              <a:t>است. </a:t>
            </a:r>
            <a:r>
              <a:rPr lang="fa-IR" dirty="0" smtClean="0"/>
              <a:t>سیاست</a:t>
            </a:r>
            <a:r>
              <a:rPr lang="en-US" dirty="0" smtClean="0"/>
              <a:t> </a:t>
            </a:r>
            <a:r>
              <a:rPr lang="fa-IR" dirty="0" smtClean="0"/>
              <a:t>مدارانی </a:t>
            </a:r>
            <a:r>
              <a:rPr lang="fa-IR" dirty="0"/>
              <a:t>که فاسد باشند منابع مالی را بیشتربه جاهایی سوق میدهند که </a:t>
            </a:r>
            <a:r>
              <a:rPr lang="fa-IR" dirty="0" smtClean="0">
                <a:solidFill>
                  <a:srgbClr val="FF0000"/>
                </a:solidFill>
              </a:rPr>
              <a:t>رشوه</a:t>
            </a:r>
            <a:r>
              <a:rPr lang="en-US" dirty="0" smtClean="0">
                <a:solidFill>
                  <a:srgbClr val="FF0000"/>
                </a:solidFill>
              </a:rPr>
              <a:t> </a:t>
            </a:r>
            <a:r>
              <a:rPr lang="fa-IR" dirty="0" smtClean="0">
                <a:solidFill>
                  <a:srgbClr val="FF0000"/>
                </a:solidFill>
              </a:rPr>
              <a:t>های </a:t>
            </a:r>
            <a:r>
              <a:rPr lang="fa-IR" dirty="0">
                <a:solidFill>
                  <a:srgbClr val="FF0000"/>
                </a:solidFill>
              </a:rPr>
              <a:t>کلان عایدشان کند </a:t>
            </a:r>
            <a:r>
              <a:rPr lang="fa-IR" dirty="0"/>
              <a:t>و صدای آن هم در نیاید</a:t>
            </a:r>
            <a:r>
              <a:rPr lang="fa-IR" dirty="0" smtClean="0"/>
              <a:t>.</a:t>
            </a:r>
            <a:endParaRPr lang="en-US" dirty="0" smtClean="0"/>
          </a:p>
          <a:p>
            <a:pPr algn="r" rtl="1"/>
            <a:endParaRPr lang="en-US" dirty="0"/>
          </a:p>
          <a:p>
            <a:pPr algn="r" rtl="1"/>
            <a:r>
              <a:rPr lang="fa-IR" dirty="0" smtClean="0"/>
              <a:t>بررسی</a:t>
            </a:r>
            <a:r>
              <a:rPr lang="en-US" dirty="0" smtClean="0"/>
              <a:t> </a:t>
            </a:r>
            <a:r>
              <a:rPr lang="fa-IR" dirty="0" smtClean="0"/>
              <a:t>های </a:t>
            </a:r>
            <a:r>
              <a:rPr lang="fa-IR" dirty="0"/>
              <a:t>مقایسه بین کشورها نشان میدهد که تأثیر منفی فساد بر </a:t>
            </a:r>
            <a:r>
              <a:rPr lang="fa-IR" dirty="0" smtClean="0"/>
              <a:t>سرمایه</a:t>
            </a:r>
            <a:r>
              <a:rPr lang="en-US" dirty="0" smtClean="0"/>
              <a:t> </a:t>
            </a:r>
            <a:r>
              <a:rPr lang="fa-IR" dirty="0" smtClean="0"/>
              <a:t>گذاری </a:t>
            </a:r>
            <a:r>
              <a:rPr lang="fa-IR" dirty="0"/>
              <a:t>بخش غیردولتی </a:t>
            </a:r>
            <a:r>
              <a:rPr lang="fa-IR" dirty="0" smtClean="0"/>
              <a:t>و</a:t>
            </a:r>
            <a:r>
              <a:rPr lang="en-US" dirty="0" smtClean="0"/>
              <a:t> </a:t>
            </a:r>
            <a:r>
              <a:rPr lang="fa-IR" dirty="0" smtClean="0"/>
              <a:t>بررشد </a:t>
            </a:r>
            <a:r>
              <a:rPr lang="fa-IR" dirty="0"/>
              <a:t>اقتصادی </a:t>
            </a:r>
            <a:r>
              <a:rPr lang="fa-IR" dirty="0">
                <a:solidFill>
                  <a:srgbClr val="FF0000"/>
                </a:solidFill>
              </a:rPr>
              <a:t>بسیار سنگین </a:t>
            </a:r>
            <a:r>
              <a:rPr lang="fa-IR" dirty="0"/>
              <a:t>است. </a:t>
            </a:r>
            <a:endParaRPr lang="en-US" dirty="0"/>
          </a:p>
        </p:txBody>
      </p:sp>
      <p:sp>
        <p:nvSpPr>
          <p:cNvPr id="6" name="Multiply 5"/>
          <p:cNvSpPr/>
          <p:nvPr/>
        </p:nvSpPr>
        <p:spPr>
          <a:xfrm>
            <a:off x="7746274" y="1515290"/>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Multiply 6"/>
          <p:cNvSpPr/>
          <p:nvPr/>
        </p:nvSpPr>
        <p:spPr>
          <a:xfrm>
            <a:off x="7746274" y="2921724"/>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Multiply 7"/>
          <p:cNvSpPr/>
          <p:nvPr/>
        </p:nvSpPr>
        <p:spPr>
          <a:xfrm>
            <a:off x="7746274" y="4776651"/>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Multiply 8"/>
          <p:cNvSpPr/>
          <p:nvPr/>
        </p:nvSpPr>
        <p:spPr>
          <a:xfrm>
            <a:off x="7747615" y="3735977"/>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15110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666514" y="1259259"/>
            <a:ext cx="2245505" cy="347472"/>
          </a:xfrm>
        </p:spPr>
        <p:txBody>
          <a:bodyPr>
            <a:noAutofit/>
          </a:bodyPr>
          <a:lstStyle/>
          <a:p>
            <a:r>
              <a:rPr lang="fa-IR" sz="2000" dirty="0">
                <a:solidFill>
                  <a:schemeClr val="bg1"/>
                </a:solidFill>
              </a:rPr>
              <a:t>ترکیب مخارج دولت </a:t>
            </a:r>
            <a:br>
              <a:rPr lang="fa-IR" sz="2000" dirty="0">
                <a:solidFill>
                  <a:schemeClr val="bg1"/>
                </a:solidFill>
              </a:rPr>
            </a:br>
            <a:endParaRPr lang="en-US" sz="2000" dirty="0"/>
          </a:p>
        </p:txBody>
      </p:sp>
      <p:sp>
        <p:nvSpPr>
          <p:cNvPr id="3" name="Subtitle 2"/>
          <p:cNvSpPr>
            <a:spLocks noGrp="1"/>
          </p:cNvSpPr>
          <p:nvPr>
            <p:ph type="subTitle" idx="1"/>
          </p:nvPr>
        </p:nvSpPr>
        <p:spPr>
          <a:xfrm>
            <a:off x="274320" y="1432995"/>
            <a:ext cx="8297649" cy="4206240"/>
          </a:xfrm>
        </p:spPr>
        <p:txBody>
          <a:bodyPr>
            <a:normAutofit fontScale="92500" lnSpcReduction="20000"/>
          </a:bodyPr>
          <a:lstStyle/>
          <a:p>
            <a:pPr algn="r" rtl="1"/>
            <a:r>
              <a:rPr lang="fa-IR" sz="2000" dirty="0">
                <a:solidFill>
                  <a:schemeClr val="bg1"/>
                </a:solidFill>
              </a:rPr>
              <a:t>مطالعات </a:t>
            </a:r>
            <a:r>
              <a:rPr lang="fa-IR" sz="2000" dirty="0" smtClean="0">
                <a:solidFill>
                  <a:schemeClr val="bg1"/>
                </a:solidFill>
              </a:rPr>
              <a:t>مقایسه</a:t>
            </a:r>
            <a:r>
              <a:rPr lang="en-US" sz="2000" dirty="0" smtClean="0">
                <a:solidFill>
                  <a:schemeClr val="bg1"/>
                </a:solidFill>
              </a:rPr>
              <a:t> </a:t>
            </a:r>
            <a:r>
              <a:rPr lang="fa-IR" sz="2000" dirty="0" smtClean="0">
                <a:solidFill>
                  <a:schemeClr val="bg1"/>
                </a:solidFill>
              </a:rPr>
              <a:t>ای </a:t>
            </a:r>
            <a:r>
              <a:rPr lang="fa-IR" sz="2000" dirty="0">
                <a:solidFill>
                  <a:schemeClr val="bg1"/>
                </a:solidFill>
              </a:rPr>
              <a:t>در چند کشور نشان داده است که فساد </a:t>
            </a:r>
            <a:r>
              <a:rPr lang="fa-IR" sz="2000" dirty="0">
                <a:solidFill>
                  <a:srgbClr val="FF0000"/>
                </a:solidFill>
              </a:rPr>
              <a:t>ترکیب مخارج دولت </a:t>
            </a:r>
            <a:r>
              <a:rPr lang="fa-IR" sz="2000" dirty="0">
                <a:solidFill>
                  <a:schemeClr val="bg1"/>
                </a:solidFill>
              </a:rPr>
              <a:t>را عوض میکند</a:t>
            </a:r>
            <a:r>
              <a:rPr lang="fa-IR" sz="2000" dirty="0" smtClean="0">
                <a:solidFill>
                  <a:schemeClr val="bg1"/>
                </a:solidFill>
              </a:rPr>
              <a:t>.</a:t>
            </a:r>
            <a:endParaRPr lang="en-US" sz="2000" dirty="0" smtClean="0">
              <a:solidFill>
                <a:schemeClr val="bg1"/>
              </a:solidFill>
            </a:endParaRPr>
          </a:p>
          <a:p>
            <a:pPr algn="r" rtl="1"/>
            <a:endParaRPr lang="en-US" sz="2000" dirty="0" smtClean="0">
              <a:solidFill>
                <a:schemeClr val="bg1"/>
              </a:solidFill>
            </a:endParaRPr>
          </a:p>
          <a:p>
            <a:pPr algn="r" rtl="1"/>
            <a:r>
              <a:rPr lang="fa-IR" sz="2000" dirty="0" smtClean="0">
                <a:solidFill>
                  <a:schemeClr val="bg1"/>
                </a:solidFill>
              </a:rPr>
              <a:t> دولت</a:t>
            </a:r>
            <a:r>
              <a:rPr lang="en-US" sz="2000" dirty="0" smtClean="0">
                <a:solidFill>
                  <a:schemeClr val="bg1"/>
                </a:solidFill>
              </a:rPr>
              <a:t> </a:t>
            </a:r>
            <a:r>
              <a:rPr lang="fa-IR" sz="2000" dirty="0" smtClean="0">
                <a:solidFill>
                  <a:schemeClr val="bg1"/>
                </a:solidFill>
              </a:rPr>
              <a:t>های</a:t>
            </a:r>
            <a:r>
              <a:rPr lang="en-US" sz="2000" dirty="0" smtClean="0">
                <a:solidFill>
                  <a:schemeClr val="bg1"/>
                </a:solidFill>
              </a:rPr>
              <a:t> </a:t>
            </a:r>
            <a:r>
              <a:rPr lang="fa-IR" sz="2000" dirty="0" smtClean="0">
                <a:solidFill>
                  <a:schemeClr val="bg1"/>
                </a:solidFill>
              </a:rPr>
              <a:t>فاسد برای</a:t>
            </a:r>
            <a:r>
              <a:rPr lang="en-US" sz="2000" dirty="0" smtClean="0">
                <a:solidFill>
                  <a:schemeClr val="bg1"/>
                </a:solidFill>
              </a:rPr>
              <a:t> </a:t>
            </a:r>
            <a:r>
              <a:rPr lang="fa-IR" sz="2000" dirty="0" smtClean="0">
                <a:solidFill>
                  <a:srgbClr val="FF0000"/>
                </a:solidFill>
              </a:rPr>
              <a:t>آموزش </a:t>
            </a:r>
            <a:r>
              <a:rPr lang="fa-IR" sz="2000" dirty="0">
                <a:solidFill>
                  <a:srgbClr val="FF0000"/>
                </a:solidFill>
              </a:rPr>
              <a:t>وپرورش و </a:t>
            </a:r>
            <a:r>
              <a:rPr lang="fa-IR" sz="2000" dirty="0" smtClean="0">
                <a:solidFill>
                  <a:srgbClr val="FF0000"/>
                </a:solidFill>
              </a:rPr>
              <a:t>حتی</a:t>
            </a:r>
            <a:r>
              <a:rPr lang="en-US" sz="2000" dirty="0" smtClean="0">
                <a:solidFill>
                  <a:srgbClr val="FF0000"/>
                </a:solidFill>
              </a:rPr>
              <a:t> </a:t>
            </a:r>
            <a:r>
              <a:rPr lang="fa-IR" sz="2000" dirty="0" smtClean="0">
                <a:solidFill>
                  <a:srgbClr val="FF0000"/>
                </a:solidFill>
              </a:rPr>
              <a:t>بهداشت </a:t>
            </a:r>
            <a:r>
              <a:rPr lang="fa-IR" sz="2000" dirty="0">
                <a:solidFill>
                  <a:srgbClr val="FF0000"/>
                </a:solidFill>
              </a:rPr>
              <a:t>ودرمان </a:t>
            </a:r>
            <a:r>
              <a:rPr lang="fa-IR" sz="2000" dirty="0" smtClean="0">
                <a:solidFill>
                  <a:schemeClr val="bg1"/>
                </a:solidFill>
              </a:rPr>
              <a:t>ازدولت</a:t>
            </a:r>
            <a:r>
              <a:rPr lang="en-US" sz="2000" dirty="0" smtClean="0">
                <a:solidFill>
                  <a:schemeClr val="bg1"/>
                </a:solidFill>
              </a:rPr>
              <a:t> </a:t>
            </a:r>
            <a:r>
              <a:rPr lang="fa-IR" sz="2000" dirty="0" smtClean="0">
                <a:solidFill>
                  <a:schemeClr val="bg1"/>
                </a:solidFill>
              </a:rPr>
              <a:t>های</a:t>
            </a:r>
            <a:r>
              <a:rPr lang="en-US" sz="2000" dirty="0" smtClean="0">
                <a:solidFill>
                  <a:schemeClr val="bg1"/>
                </a:solidFill>
              </a:rPr>
              <a:t> </a:t>
            </a:r>
            <a:r>
              <a:rPr lang="fa-IR" sz="2000" dirty="0" smtClean="0">
                <a:solidFill>
                  <a:schemeClr val="bg1"/>
                </a:solidFill>
              </a:rPr>
              <a:t>سالم </a:t>
            </a:r>
            <a:r>
              <a:rPr lang="fa-IR" sz="2000" dirty="0" smtClean="0">
                <a:solidFill>
                  <a:srgbClr val="FF0000"/>
                </a:solidFill>
              </a:rPr>
              <a:t>کمترهزینه</a:t>
            </a:r>
            <a:r>
              <a:rPr lang="en-US" sz="2000" dirty="0" smtClean="0">
                <a:solidFill>
                  <a:schemeClr val="bg1"/>
                </a:solidFill>
              </a:rPr>
              <a:t> </a:t>
            </a:r>
            <a:r>
              <a:rPr lang="fa-IR" sz="2000" dirty="0" smtClean="0">
                <a:solidFill>
                  <a:schemeClr val="bg1"/>
                </a:solidFill>
              </a:rPr>
              <a:t>میکنند </a:t>
            </a:r>
            <a:r>
              <a:rPr lang="fa-IR" sz="2000" dirty="0">
                <a:solidFill>
                  <a:schemeClr val="bg1"/>
                </a:solidFill>
              </a:rPr>
              <a:t>و بیشتر اعتبارات را </a:t>
            </a:r>
            <a:r>
              <a:rPr lang="fa-IR" sz="2000" dirty="0" smtClean="0">
                <a:solidFill>
                  <a:schemeClr val="bg1"/>
                </a:solidFill>
              </a:rPr>
              <a:t>به</a:t>
            </a:r>
            <a:r>
              <a:rPr lang="en-US" sz="2000" dirty="0" smtClean="0">
                <a:solidFill>
                  <a:schemeClr val="bg1"/>
                </a:solidFill>
              </a:rPr>
              <a:t> </a:t>
            </a:r>
            <a:r>
              <a:rPr lang="fa-IR" sz="2000" dirty="0" smtClean="0">
                <a:solidFill>
                  <a:schemeClr val="bg1"/>
                </a:solidFill>
              </a:rPr>
              <a:t>سوی سرمایه</a:t>
            </a:r>
            <a:r>
              <a:rPr lang="en-US" sz="2000" dirty="0" smtClean="0">
                <a:solidFill>
                  <a:schemeClr val="bg1"/>
                </a:solidFill>
              </a:rPr>
              <a:t> </a:t>
            </a:r>
            <a:r>
              <a:rPr lang="fa-IR" sz="2000" dirty="0" smtClean="0">
                <a:solidFill>
                  <a:schemeClr val="bg1"/>
                </a:solidFill>
              </a:rPr>
              <a:t>گذاریهای </a:t>
            </a:r>
            <a:r>
              <a:rPr lang="fa-IR" sz="2000" dirty="0">
                <a:solidFill>
                  <a:schemeClr val="bg1"/>
                </a:solidFill>
              </a:rPr>
              <a:t>دولتی سوق میدهند. </a:t>
            </a:r>
            <a:endParaRPr lang="en-US" sz="2000" dirty="0" smtClean="0">
              <a:solidFill>
                <a:schemeClr val="bg1"/>
              </a:solidFill>
            </a:endParaRPr>
          </a:p>
          <a:p>
            <a:pPr algn="r" rtl="1"/>
            <a:endParaRPr lang="en-US" sz="2000" dirty="0" smtClean="0">
              <a:solidFill>
                <a:schemeClr val="bg1"/>
              </a:solidFill>
            </a:endParaRPr>
          </a:p>
          <a:p>
            <a:pPr algn="r" rtl="1"/>
            <a:r>
              <a:rPr lang="fa-IR" sz="2000" dirty="0" smtClean="0">
                <a:solidFill>
                  <a:schemeClr val="bg1"/>
                </a:solidFill>
              </a:rPr>
              <a:t>تحلیلها </a:t>
            </a:r>
            <a:r>
              <a:rPr lang="fa-IR" sz="2000" dirty="0">
                <a:solidFill>
                  <a:schemeClr val="bg1"/>
                </a:solidFill>
              </a:rPr>
              <a:t>نشان میدهد که فساد مالی موجب </a:t>
            </a:r>
            <a:r>
              <a:rPr lang="fa-IR" sz="2000" dirty="0" smtClean="0">
                <a:solidFill>
                  <a:schemeClr val="bg1"/>
                </a:solidFill>
              </a:rPr>
              <a:t>به</a:t>
            </a:r>
            <a:r>
              <a:rPr lang="en-US" sz="2000" dirty="0" smtClean="0">
                <a:solidFill>
                  <a:schemeClr val="bg1"/>
                </a:solidFill>
              </a:rPr>
              <a:t> </a:t>
            </a:r>
            <a:r>
              <a:rPr lang="fa-IR" sz="2000" dirty="0" smtClean="0">
                <a:solidFill>
                  <a:schemeClr val="bg1"/>
                </a:solidFill>
              </a:rPr>
              <a:t>هم </a:t>
            </a:r>
            <a:r>
              <a:rPr lang="fa-IR" sz="2000" dirty="0">
                <a:solidFill>
                  <a:schemeClr val="bg1"/>
                </a:solidFill>
              </a:rPr>
              <a:t>ریختن ترکیب مخارج دولت مىشود؛ چرا که سیاستمداران فاسد منابع را </a:t>
            </a:r>
            <a:r>
              <a:rPr lang="fa-IR" sz="2000" dirty="0" smtClean="0">
                <a:solidFill>
                  <a:schemeClr val="bg1"/>
                </a:solidFill>
              </a:rPr>
              <a:t>بیشتربه</a:t>
            </a:r>
            <a:r>
              <a:rPr lang="en-US" sz="2000" dirty="0" smtClean="0">
                <a:solidFill>
                  <a:schemeClr val="bg1"/>
                </a:solidFill>
              </a:rPr>
              <a:t> </a:t>
            </a:r>
            <a:r>
              <a:rPr lang="fa-IR" sz="2000" dirty="0" smtClean="0">
                <a:solidFill>
                  <a:schemeClr val="bg1"/>
                </a:solidFill>
              </a:rPr>
              <a:t>بخشهایى </a:t>
            </a:r>
            <a:r>
              <a:rPr lang="fa-IR" sz="2000" dirty="0">
                <a:solidFill>
                  <a:schemeClr val="bg1"/>
                </a:solidFill>
              </a:rPr>
              <a:t>سوق مىدهند که </a:t>
            </a:r>
            <a:r>
              <a:rPr lang="fa-IR" sz="2000" dirty="0">
                <a:solidFill>
                  <a:srgbClr val="FF0000"/>
                </a:solidFill>
              </a:rPr>
              <a:t>سودهاى کلان </a:t>
            </a:r>
            <a:r>
              <a:rPr lang="fa-IR" sz="2000" dirty="0">
                <a:solidFill>
                  <a:schemeClr val="bg1"/>
                </a:solidFill>
              </a:rPr>
              <a:t>عایدشان </a:t>
            </a:r>
            <a:r>
              <a:rPr lang="fa-IR" sz="2000" dirty="0" smtClean="0">
                <a:solidFill>
                  <a:schemeClr val="bg1"/>
                </a:solidFill>
              </a:rPr>
              <a:t>شود</a:t>
            </a:r>
            <a:r>
              <a:rPr lang="en-US" sz="2000" dirty="0" smtClean="0">
                <a:solidFill>
                  <a:schemeClr val="bg1"/>
                </a:solidFill>
              </a:rPr>
              <a:t>.</a:t>
            </a:r>
          </a:p>
          <a:p>
            <a:pPr algn="r" rtl="1"/>
            <a:endParaRPr lang="en-US" sz="2000" dirty="0" smtClean="0">
              <a:solidFill>
                <a:schemeClr val="bg1"/>
              </a:solidFill>
            </a:endParaRPr>
          </a:p>
          <a:p>
            <a:pPr algn="r" rtl="1"/>
            <a:r>
              <a:rPr lang="fa-IR" sz="2000" dirty="0">
                <a:solidFill>
                  <a:schemeClr val="bg1"/>
                </a:solidFill>
              </a:rPr>
              <a:t>فساد بیشتر در جایی </a:t>
            </a:r>
            <a:r>
              <a:rPr lang="fa-IR" sz="2000" dirty="0">
                <a:solidFill>
                  <a:srgbClr val="FF0000"/>
                </a:solidFill>
              </a:rPr>
              <a:t>لانه میکند </a:t>
            </a:r>
            <a:r>
              <a:rPr lang="fa-IR" sz="2000" dirty="0">
                <a:solidFill>
                  <a:schemeClr val="bg1"/>
                </a:solidFill>
              </a:rPr>
              <a:t>که </a:t>
            </a:r>
            <a:r>
              <a:rPr lang="fa-IR" sz="2000" dirty="0" smtClean="0">
                <a:solidFill>
                  <a:srgbClr val="FF0000"/>
                </a:solidFill>
              </a:rPr>
              <a:t>ضعف</a:t>
            </a:r>
            <a:r>
              <a:rPr lang="en-US" sz="2000" dirty="0" smtClean="0">
                <a:solidFill>
                  <a:srgbClr val="FF0000"/>
                </a:solidFill>
              </a:rPr>
              <a:t> </a:t>
            </a:r>
            <a:r>
              <a:rPr lang="fa-IR" sz="2000" dirty="0" smtClean="0">
                <a:solidFill>
                  <a:srgbClr val="FF0000"/>
                </a:solidFill>
              </a:rPr>
              <a:t>های </a:t>
            </a:r>
            <a:r>
              <a:rPr lang="fa-IR" sz="2000" dirty="0">
                <a:solidFill>
                  <a:srgbClr val="FF0000"/>
                </a:solidFill>
              </a:rPr>
              <a:t>نهادی </a:t>
            </a:r>
            <a:r>
              <a:rPr lang="fa-IR" sz="2000" dirty="0">
                <a:solidFill>
                  <a:schemeClr val="bg1"/>
                </a:solidFill>
              </a:rPr>
              <a:t>دیگر مانند بیثباتی سیاسی و کاغذبازی اداری </a:t>
            </a:r>
            <a:r>
              <a:rPr lang="fa-IR" sz="2000" dirty="0" smtClean="0">
                <a:solidFill>
                  <a:schemeClr val="bg1"/>
                </a:solidFill>
              </a:rPr>
              <a:t>وجود</a:t>
            </a:r>
            <a:r>
              <a:rPr lang="en-US" sz="2000" dirty="0" smtClean="0">
                <a:solidFill>
                  <a:schemeClr val="bg1"/>
                </a:solidFill>
              </a:rPr>
              <a:t> </a:t>
            </a:r>
            <a:r>
              <a:rPr lang="fa-IR" sz="2000" dirty="0" smtClean="0">
                <a:solidFill>
                  <a:schemeClr val="bg1"/>
                </a:solidFill>
              </a:rPr>
              <a:t>داشته</a:t>
            </a:r>
            <a:r>
              <a:rPr lang="en-US" sz="2000" dirty="0" smtClean="0">
                <a:solidFill>
                  <a:schemeClr val="bg1"/>
                </a:solidFill>
              </a:rPr>
              <a:t> </a:t>
            </a:r>
            <a:r>
              <a:rPr lang="fa-IR" sz="2000" dirty="0" smtClean="0">
                <a:solidFill>
                  <a:schemeClr val="bg1"/>
                </a:solidFill>
              </a:rPr>
              <a:t>باشد ونظام</a:t>
            </a:r>
            <a:r>
              <a:rPr lang="en-US" sz="2000" dirty="0" smtClean="0">
                <a:solidFill>
                  <a:schemeClr val="bg1"/>
                </a:solidFill>
              </a:rPr>
              <a:t> </a:t>
            </a:r>
            <a:r>
              <a:rPr lang="fa-IR" sz="2000" dirty="0" smtClean="0">
                <a:solidFill>
                  <a:schemeClr val="bg1"/>
                </a:solidFill>
              </a:rPr>
              <a:t>های</a:t>
            </a:r>
            <a:r>
              <a:rPr lang="en-US" sz="2000" dirty="0" smtClean="0">
                <a:solidFill>
                  <a:schemeClr val="bg1"/>
                </a:solidFill>
              </a:rPr>
              <a:t> </a:t>
            </a:r>
            <a:r>
              <a:rPr lang="fa-IR" sz="2000" dirty="0" smtClean="0">
                <a:solidFill>
                  <a:schemeClr val="bg1"/>
                </a:solidFill>
              </a:rPr>
              <a:t>قانونگذاری</a:t>
            </a:r>
            <a:r>
              <a:rPr lang="en-US" sz="2000" dirty="0" smtClean="0">
                <a:solidFill>
                  <a:schemeClr val="bg1"/>
                </a:solidFill>
              </a:rPr>
              <a:t> </a:t>
            </a:r>
            <a:r>
              <a:rPr lang="fa-IR" sz="2000" dirty="0" smtClean="0">
                <a:solidFill>
                  <a:schemeClr val="bg1"/>
                </a:solidFill>
              </a:rPr>
              <a:t>و</a:t>
            </a:r>
            <a:r>
              <a:rPr lang="en-US" sz="2000" dirty="0" smtClean="0">
                <a:solidFill>
                  <a:schemeClr val="bg1"/>
                </a:solidFill>
              </a:rPr>
              <a:t> </a:t>
            </a:r>
            <a:r>
              <a:rPr lang="fa-IR" sz="2000" dirty="0" smtClean="0">
                <a:solidFill>
                  <a:schemeClr val="bg1"/>
                </a:solidFill>
              </a:rPr>
              <a:t>قضایی </a:t>
            </a:r>
            <a:r>
              <a:rPr lang="fa-IR" sz="2000" dirty="0">
                <a:solidFill>
                  <a:schemeClr val="bg1"/>
                </a:solidFill>
              </a:rPr>
              <a:t>نیز ضعیف </a:t>
            </a:r>
            <a:r>
              <a:rPr lang="fa-IR" sz="2000" dirty="0" smtClean="0">
                <a:solidFill>
                  <a:schemeClr val="bg1"/>
                </a:solidFill>
              </a:rPr>
              <a:t>باشد</a:t>
            </a:r>
            <a:r>
              <a:rPr lang="en-US" sz="2000" dirty="0" smtClean="0">
                <a:solidFill>
                  <a:schemeClr val="bg1"/>
                </a:solidFill>
              </a:rPr>
              <a:t>.</a:t>
            </a:r>
            <a:endParaRPr lang="en-US" sz="2000" dirty="0">
              <a:solidFill>
                <a:schemeClr val="bg1"/>
              </a:solidFill>
            </a:endParaRPr>
          </a:p>
        </p:txBody>
      </p:sp>
      <p:sp>
        <p:nvSpPr>
          <p:cNvPr id="4" name="Multiply 3"/>
          <p:cNvSpPr/>
          <p:nvPr/>
        </p:nvSpPr>
        <p:spPr>
          <a:xfrm>
            <a:off x="8473188" y="3353235"/>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Multiply 4"/>
          <p:cNvSpPr/>
          <p:nvPr/>
        </p:nvSpPr>
        <p:spPr>
          <a:xfrm>
            <a:off x="8486377" y="2307770"/>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Multiply 5"/>
          <p:cNvSpPr/>
          <p:nvPr/>
        </p:nvSpPr>
        <p:spPr>
          <a:xfrm>
            <a:off x="8473188" y="1332410"/>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Multiply 6"/>
          <p:cNvSpPr/>
          <p:nvPr/>
        </p:nvSpPr>
        <p:spPr>
          <a:xfrm>
            <a:off x="8529173" y="4509296"/>
            <a:ext cx="349962" cy="365760"/>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54633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orizontal Scroll 1"/>
          <p:cNvSpPr/>
          <p:nvPr/>
        </p:nvSpPr>
        <p:spPr>
          <a:xfrm>
            <a:off x="2013857" y="1776549"/>
            <a:ext cx="8164286" cy="4271554"/>
          </a:xfrm>
          <a:prstGeom prst="horizontalScroll">
            <a:avLst/>
          </a:prstGeom>
          <a:solidFill>
            <a:schemeClr val="tx1">
              <a:lumMod val="85000"/>
            </a:schemeClr>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0" y="3173662"/>
            <a:ext cx="6096000" cy="1631216"/>
          </a:xfrm>
          <a:prstGeom prst="rect">
            <a:avLst/>
          </a:prstGeom>
        </p:spPr>
        <p:txBody>
          <a:bodyPr>
            <a:spAutoFit/>
          </a:bodyPr>
          <a:lstStyle/>
          <a:p>
            <a:pPr algn="ctr" rtl="1"/>
            <a:r>
              <a:rPr lang="fa-IR" sz="2000" dirty="0">
                <a:solidFill>
                  <a:schemeClr val="bg1"/>
                </a:solidFill>
              </a:rPr>
              <a:t>هرگاه فساد در </a:t>
            </a:r>
            <a:r>
              <a:rPr lang="fa-IR" sz="2000" dirty="0">
                <a:solidFill>
                  <a:srgbClr val="FF0000"/>
                </a:solidFill>
              </a:rPr>
              <a:t>بطن یک سیستم </a:t>
            </a:r>
            <a:r>
              <a:rPr lang="fa-IR" sz="2000" dirty="0">
                <a:solidFill>
                  <a:schemeClr val="bg1"/>
                </a:solidFill>
              </a:rPr>
              <a:t>ریشه بدواند و بیشترمردم برای </a:t>
            </a:r>
            <a:r>
              <a:rPr lang="fa-IR" sz="2000" dirty="0" smtClean="0">
                <a:solidFill>
                  <a:schemeClr val="bg1"/>
                </a:solidFill>
              </a:rPr>
              <a:t>مدت طولانی </a:t>
            </a:r>
            <a:r>
              <a:rPr lang="fa-IR" sz="2000" dirty="0">
                <a:solidFill>
                  <a:schemeClr val="bg1"/>
                </a:solidFill>
              </a:rPr>
              <a:t>در چارچوب این سیستم عمل کنند، دیگر </a:t>
            </a:r>
            <a:r>
              <a:rPr lang="fa-IR" sz="2000" dirty="0">
                <a:solidFill>
                  <a:srgbClr val="FF0000"/>
                </a:solidFill>
              </a:rPr>
              <a:t>انگیزه برای مبارزه با فساد باقی نخواهد </a:t>
            </a:r>
            <a:r>
              <a:rPr lang="fa-IR" sz="2000" dirty="0">
                <a:solidFill>
                  <a:schemeClr val="bg1"/>
                </a:solidFill>
              </a:rPr>
              <a:t>ماند حتی اگر همگان بدانند در صورت </a:t>
            </a:r>
            <a:r>
              <a:rPr lang="fa-IR" sz="2000" dirty="0">
                <a:solidFill>
                  <a:srgbClr val="FF0000"/>
                </a:solidFill>
              </a:rPr>
              <a:t>تغییر این سیستم </a:t>
            </a:r>
            <a:r>
              <a:rPr lang="fa-IR" sz="2000" dirty="0">
                <a:solidFill>
                  <a:schemeClr val="bg1"/>
                </a:solidFill>
              </a:rPr>
              <a:t>از زندگی بهتری </a:t>
            </a:r>
            <a:r>
              <a:rPr lang="fa-IR" sz="2000" dirty="0" smtClean="0">
                <a:solidFill>
                  <a:schemeClr val="bg1"/>
                </a:solidFill>
              </a:rPr>
              <a:t>بهره</a:t>
            </a:r>
            <a:r>
              <a:rPr lang="en-US" sz="2000" dirty="0" smtClean="0">
                <a:solidFill>
                  <a:schemeClr val="bg1"/>
                </a:solidFill>
              </a:rPr>
              <a:t> </a:t>
            </a:r>
            <a:r>
              <a:rPr lang="fa-IR" sz="2000" dirty="0" smtClean="0">
                <a:solidFill>
                  <a:schemeClr val="bg1"/>
                </a:solidFill>
              </a:rPr>
              <a:t>مند </a:t>
            </a:r>
            <a:r>
              <a:rPr lang="fa-IR" sz="2000" dirty="0">
                <a:solidFill>
                  <a:schemeClr val="bg1"/>
                </a:solidFill>
              </a:rPr>
              <a:t>خواهند شد. </a:t>
            </a:r>
            <a:endParaRPr lang="en-US" sz="2000" dirty="0">
              <a:solidFill>
                <a:schemeClr val="bg1"/>
              </a:solidFill>
            </a:endParaRPr>
          </a:p>
        </p:txBody>
      </p:sp>
      <p:sp>
        <p:nvSpPr>
          <p:cNvPr id="6" name="Rounded Rectangle 5"/>
          <p:cNvSpPr/>
          <p:nvPr/>
        </p:nvSpPr>
        <p:spPr>
          <a:xfrm>
            <a:off x="4417422" y="809898"/>
            <a:ext cx="3357155" cy="9666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a:solidFill>
                  <a:schemeClr val="bg1"/>
                </a:solidFill>
              </a:rPr>
              <a:t>عدم انگیزه مبارزه با فساد </a:t>
            </a:r>
            <a:endParaRPr lang="fa-IR" dirty="0">
              <a:solidFill>
                <a:schemeClr val="bg1"/>
              </a:solidFill>
            </a:endParaRPr>
          </a:p>
        </p:txBody>
      </p:sp>
    </p:spTree>
    <p:extLst>
      <p:ext uri="{BB962C8B-B14F-4D97-AF65-F5344CB8AC3E}">
        <p14:creationId xmlns:p14="http://schemas.microsoft.com/office/powerpoint/2010/main" val="40799887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67912" y="1188720"/>
            <a:ext cx="7287768" cy="1393043"/>
          </a:xfrm>
        </p:spPr>
        <p:txBody>
          <a:bodyPr>
            <a:normAutofit/>
          </a:bodyPr>
          <a:lstStyle/>
          <a:p>
            <a:pPr algn="ctr" rtl="1"/>
            <a:r>
              <a:rPr lang="fa-IR" b="0" dirty="0" smtClean="0">
                <a:solidFill>
                  <a:srgbClr val="FF0000"/>
                </a:solidFill>
              </a:rPr>
              <a:t>فساد موجب اتخاذ تصمیمات نادرست از سوى دیوانسالاران </a:t>
            </a:r>
            <a:r>
              <a:rPr lang="fa-IR" b="0" dirty="0">
                <a:solidFill>
                  <a:srgbClr val="FF0000"/>
                </a:solidFill>
              </a:rPr>
              <a:t>مىشود؛ چرا </a:t>
            </a:r>
            <a:r>
              <a:rPr lang="fa-IR" b="0" dirty="0" smtClean="0">
                <a:solidFill>
                  <a:srgbClr val="FF0000"/>
                </a:solidFill>
              </a:rPr>
              <a:t>که آنان </a:t>
            </a:r>
            <a:r>
              <a:rPr lang="fa-IR" b="0" dirty="0">
                <a:solidFill>
                  <a:srgbClr val="FF0000"/>
                </a:solidFill>
              </a:rPr>
              <a:t>از </a:t>
            </a:r>
            <a:r>
              <a:rPr lang="fa-IR" b="0" dirty="0" smtClean="0">
                <a:solidFill>
                  <a:srgbClr val="FF0000"/>
                </a:solidFill>
              </a:rPr>
              <a:t>طرحهاى زیراستاندارد</a:t>
            </a:r>
            <a:r>
              <a:rPr lang="fa-IR" b="0" dirty="0">
                <a:solidFill>
                  <a:srgbClr val="FF0000"/>
                </a:solidFill>
              </a:rPr>
              <a:t>، پرهزینه، </a:t>
            </a:r>
            <a:r>
              <a:rPr lang="fa-IR" b="0" dirty="0" smtClean="0">
                <a:solidFill>
                  <a:srgbClr val="FF0000"/>
                </a:solidFill>
              </a:rPr>
              <a:t>پیچیده و سرمایه بر که به </a:t>
            </a:r>
            <a:r>
              <a:rPr lang="fa-IR" b="0" dirty="0">
                <a:solidFill>
                  <a:srgbClr val="FF0000"/>
                </a:solidFill>
              </a:rPr>
              <a:t>سهولت حسابرسى </a:t>
            </a:r>
            <a:r>
              <a:rPr lang="fa-IR" b="0" dirty="0" smtClean="0">
                <a:solidFill>
                  <a:srgbClr val="FF0000"/>
                </a:solidFill>
              </a:rPr>
              <a:t>نمیشوند </a:t>
            </a:r>
            <a:r>
              <a:rPr lang="fa-IR" b="0" dirty="0">
                <a:solidFill>
                  <a:srgbClr val="FF0000"/>
                </a:solidFill>
              </a:rPr>
              <a:t>حمایت مىکنند </a:t>
            </a:r>
            <a:r>
              <a:rPr lang="fa-IR" b="0" dirty="0" smtClean="0">
                <a:solidFill>
                  <a:srgbClr val="FF0000"/>
                </a:solidFill>
              </a:rPr>
              <a:t>تا آسانتر مبالغ </a:t>
            </a:r>
            <a:r>
              <a:rPr lang="fa-IR" b="0" dirty="0">
                <a:solidFill>
                  <a:srgbClr val="FF0000"/>
                </a:solidFill>
              </a:rPr>
              <a:t>هنگفتى را به سود خودبرداشت نمایند. </a:t>
            </a:r>
            <a:endParaRPr lang="en-US" b="0" dirty="0">
              <a:solidFill>
                <a:srgbClr val="FF0000"/>
              </a:solidFill>
            </a:endParaRPr>
          </a:p>
        </p:txBody>
      </p:sp>
      <p:sp>
        <p:nvSpPr>
          <p:cNvPr id="5" name="Text Placeholder 4"/>
          <p:cNvSpPr>
            <a:spLocks noGrp="1"/>
          </p:cNvSpPr>
          <p:nvPr>
            <p:ph type="body" sz="quarter" idx="3"/>
          </p:nvPr>
        </p:nvSpPr>
        <p:spPr>
          <a:xfrm>
            <a:off x="3867912" y="3106593"/>
            <a:ext cx="6871063" cy="2011680"/>
          </a:xfrm>
        </p:spPr>
        <p:txBody>
          <a:bodyPr>
            <a:normAutofit/>
          </a:bodyPr>
          <a:lstStyle/>
          <a:p>
            <a:pPr algn="ctr" rtl="1"/>
            <a:r>
              <a:rPr lang="fa-IR" sz="1800" b="0" dirty="0">
                <a:solidFill>
                  <a:srgbClr val="FFFF00"/>
                </a:solidFill>
              </a:rPr>
              <a:t>فسادمالی، فاصله طبقاتى </a:t>
            </a:r>
            <a:r>
              <a:rPr lang="fa-IR" sz="1800" b="0" dirty="0" smtClean="0">
                <a:solidFill>
                  <a:srgbClr val="FFFF00"/>
                </a:solidFill>
              </a:rPr>
              <a:t>ونابرابری ها را </a:t>
            </a:r>
            <a:r>
              <a:rPr lang="fa-IR" sz="1800" b="0" dirty="0">
                <a:solidFill>
                  <a:srgbClr val="FFFF00"/>
                </a:solidFill>
              </a:rPr>
              <a:t>افزایش </a:t>
            </a:r>
            <a:r>
              <a:rPr lang="fa-IR" sz="1800" b="0" dirty="0" smtClean="0">
                <a:solidFill>
                  <a:srgbClr val="FFFF00"/>
                </a:solidFill>
              </a:rPr>
              <a:t>میدهد،زیرا </a:t>
            </a:r>
            <a:r>
              <a:rPr lang="fa-IR" sz="1800" b="0" dirty="0">
                <a:solidFill>
                  <a:srgbClr val="FFFF00"/>
                </a:solidFill>
              </a:rPr>
              <a:t>منابع غالباً </a:t>
            </a:r>
            <a:r>
              <a:rPr lang="fa-IR" sz="1800" b="0" dirty="0" smtClean="0">
                <a:solidFill>
                  <a:srgbClr val="FFFF00"/>
                </a:solidFill>
              </a:rPr>
              <a:t>به بخشهایى تخصیص داده میشود </a:t>
            </a:r>
            <a:r>
              <a:rPr lang="fa-IR" sz="1800" b="0" dirty="0">
                <a:solidFill>
                  <a:srgbClr val="FFFF00"/>
                </a:solidFill>
              </a:rPr>
              <a:t>که قدرت بازپرداخت آن را دارند. </a:t>
            </a:r>
            <a:r>
              <a:rPr lang="fa-IR" sz="1800" b="0" dirty="0" smtClean="0">
                <a:solidFill>
                  <a:srgbClr val="FFFF00"/>
                </a:solidFill>
              </a:rPr>
              <a:t>به عبارتى</a:t>
            </a:r>
            <a:r>
              <a:rPr lang="fa-IR" sz="1800" b="0" dirty="0">
                <a:solidFill>
                  <a:srgbClr val="FFFF00"/>
                </a:solidFill>
              </a:rPr>
              <a:t>، افرادى که از </a:t>
            </a:r>
            <a:r>
              <a:rPr lang="fa-IR" sz="1800" b="0" dirty="0" smtClean="0">
                <a:solidFill>
                  <a:srgbClr val="FFFF00"/>
                </a:solidFill>
              </a:rPr>
              <a:t>توانایی هاى </a:t>
            </a:r>
            <a:r>
              <a:rPr lang="fa-IR" sz="1800" b="0" dirty="0">
                <a:solidFill>
                  <a:srgbClr val="FFFF00"/>
                </a:solidFill>
              </a:rPr>
              <a:t>مالى و موقعیتى بهتر برخوردارند منابع </a:t>
            </a:r>
            <a:r>
              <a:rPr lang="fa-IR" sz="1800" b="0" dirty="0" smtClean="0">
                <a:solidFill>
                  <a:srgbClr val="FFFF00"/>
                </a:solidFill>
              </a:rPr>
              <a:t>بیشترى را جذب میکنند که این امر منجر به بیشتر </a:t>
            </a:r>
            <a:r>
              <a:rPr lang="fa-IR" sz="1800" b="0" dirty="0">
                <a:solidFill>
                  <a:srgbClr val="FFFF00"/>
                </a:solidFill>
              </a:rPr>
              <a:t>شدن </a:t>
            </a:r>
            <a:r>
              <a:rPr lang="fa-IR" sz="1800" b="0" dirty="0" smtClean="0">
                <a:solidFill>
                  <a:srgbClr val="FFFF00"/>
                </a:solidFill>
              </a:rPr>
              <a:t>شکاف طبقات میشود</a:t>
            </a:r>
            <a:endParaRPr lang="en-US" sz="1800" b="0" dirty="0">
              <a:solidFill>
                <a:srgbClr val="FFFF00"/>
              </a:solidFill>
            </a:endParaRPr>
          </a:p>
        </p:txBody>
      </p:sp>
      <p:sp>
        <p:nvSpPr>
          <p:cNvPr id="7" name="Right Arrow 6"/>
          <p:cNvSpPr/>
          <p:nvPr/>
        </p:nvSpPr>
        <p:spPr>
          <a:xfrm>
            <a:off x="591710" y="1188720"/>
            <a:ext cx="2390503" cy="1672046"/>
          </a:xfrm>
          <a:prstGeom prst="rightArrow">
            <a:avLst/>
          </a:prstGeom>
          <a:solidFill>
            <a:schemeClr val="tx2">
              <a:lumMod val="25000"/>
            </a:schemeClr>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a-IR" dirty="0">
                <a:solidFill>
                  <a:srgbClr val="FF0000"/>
                </a:solidFill>
              </a:rPr>
              <a:t>اتخاذ تصمیمات </a:t>
            </a:r>
            <a:endParaRPr lang="fa-IR" dirty="0" smtClean="0">
              <a:solidFill>
                <a:srgbClr val="FF0000"/>
              </a:solidFill>
            </a:endParaRPr>
          </a:p>
          <a:p>
            <a:pPr algn="ctr" rtl="1"/>
            <a:r>
              <a:rPr lang="fa-IR" dirty="0" smtClean="0">
                <a:solidFill>
                  <a:srgbClr val="FF0000"/>
                </a:solidFill>
              </a:rPr>
              <a:t>نا </a:t>
            </a:r>
            <a:r>
              <a:rPr lang="fa-IR" dirty="0">
                <a:solidFill>
                  <a:srgbClr val="FF0000"/>
                </a:solidFill>
              </a:rPr>
              <a:t>درست </a:t>
            </a:r>
          </a:p>
        </p:txBody>
      </p:sp>
      <p:sp>
        <p:nvSpPr>
          <p:cNvPr id="8" name="Right Arrow 7"/>
          <p:cNvSpPr/>
          <p:nvPr/>
        </p:nvSpPr>
        <p:spPr>
          <a:xfrm>
            <a:off x="591709" y="3106593"/>
            <a:ext cx="2390503" cy="1672046"/>
          </a:xfrm>
          <a:prstGeom prst="rightArrow">
            <a:avLst/>
          </a:prstGeom>
          <a:solidFill>
            <a:schemeClr val="tx2">
              <a:lumMod val="25000"/>
            </a:schemeClr>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FFFF00"/>
                </a:solidFill>
              </a:rPr>
              <a:t>فاصله طبقاتی</a:t>
            </a:r>
            <a:endParaRPr lang="en-US" dirty="0">
              <a:solidFill>
                <a:srgbClr val="FFFF00"/>
              </a:solidFill>
            </a:endParaRPr>
          </a:p>
        </p:txBody>
      </p:sp>
    </p:spTree>
    <p:extLst>
      <p:ext uri="{BB962C8B-B14F-4D97-AF65-F5344CB8AC3E}">
        <p14:creationId xmlns:p14="http://schemas.microsoft.com/office/powerpoint/2010/main" val="9695638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03802" y="593054"/>
            <a:ext cx="2888198" cy="1039803"/>
          </a:xfrm>
        </p:spPr>
        <p:txBody>
          <a:bodyPr>
            <a:normAutofit/>
          </a:bodyPr>
          <a:lstStyle/>
          <a:p>
            <a:r>
              <a:rPr lang="fa-IR" sz="2000" dirty="0" smtClean="0"/>
              <a:t>اهداف و فعالیت های اصلی </a:t>
            </a:r>
            <a:br>
              <a:rPr lang="fa-IR" sz="2000" dirty="0" smtClean="0"/>
            </a:br>
            <a:r>
              <a:rPr lang="fa-IR" sz="2000" dirty="0" smtClean="0"/>
              <a:t>در یک  برنامه کلی ضد فساد</a:t>
            </a:r>
            <a:endParaRPr lang="en-US" sz="2000" dirty="0"/>
          </a:p>
        </p:txBody>
      </p:sp>
      <p:sp>
        <p:nvSpPr>
          <p:cNvPr id="4" name="Subtitle 3"/>
          <p:cNvSpPr>
            <a:spLocks noGrp="1"/>
          </p:cNvSpPr>
          <p:nvPr>
            <p:ph type="subTitle" idx="1"/>
          </p:nvPr>
        </p:nvSpPr>
        <p:spPr>
          <a:xfrm>
            <a:off x="1100015" y="1449978"/>
            <a:ext cx="7315200" cy="3742783"/>
          </a:xfrm>
        </p:spPr>
        <p:txBody>
          <a:bodyPr>
            <a:normAutofit lnSpcReduction="10000"/>
          </a:bodyPr>
          <a:lstStyle/>
          <a:p>
            <a:pPr algn="r" rtl="1"/>
            <a:r>
              <a:rPr lang="fa-IR" sz="2000" dirty="0" smtClean="0">
                <a:solidFill>
                  <a:srgbClr val="FF0000"/>
                </a:solidFill>
              </a:rPr>
              <a:t>هدف برنامه هاو فعالیت های اصلی بایدجلوگیری و مبارزه باپنج نوع فساد باشد که درزیربه آنها اشاره میشود:</a:t>
            </a:r>
          </a:p>
          <a:p>
            <a:pPr algn="r" rtl="1"/>
            <a:endParaRPr lang="fa-IR" sz="2000" dirty="0">
              <a:solidFill>
                <a:schemeClr val="bg1"/>
              </a:solidFill>
            </a:endParaRPr>
          </a:p>
          <a:p>
            <a:pPr algn="r" rtl="1"/>
            <a:r>
              <a:rPr lang="fa-IR" sz="2000" dirty="0">
                <a:solidFill>
                  <a:schemeClr val="bg1"/>
                </a:solidFill>
              </a:rPr>
              <a:t>- </a:t>
            </a:r>
            <a:r>
              <a:rPr lang="fa-IR" sz="2000" dirty="0">
                <a:solidFill>
                  <a:srgbClr val="002060"/>
                </a:solidFill>
              </a:rPr>
              <a:t>مبارزه با فساد سیاسی و قانونی</a:t>
            </a:r>
          </a:p>
          <a:p>
            <a:pPr algn="r" rtl="1"/>
            <a:r>
              <a:rPr lang="fa-IR" sz="2000" dirty="0">
                <a:solidFill>
                  <a:srgbClr val="002060"/>
                </a:solidFill>
              </a:rPr>
              <a:t>- مبارزه با اختلاس و سوءاستفاده از بودجه دولت</a:t>
            </a:r>
          </a:p>
          <a:p>
            <a:pPr algn="r" rtl="1"/>
            <a:r>
              <a:rPr lang="fa-IR" sz="2000" dirty="0">
                <a:solidFill>
                  <a:srgbClr val="002060"/>
                </a:solidFill>
              </a:rPr>
              <a:t>- مبارزه با اخاذی و اجحاف کارمندان ومسئولین نسبت به بخش خصوصی</a:t>
            </a:r>
          </a:p>
          <a:p>
            <a:pPr algn="r" rtl="1"/>
            <a:r>
              <a:rPr lang="fa-IR" sz="2000" dirty="0">
                <a:solidFill>
                  <a:srgbClr val="002060"/>
                </a:solidFill>
              </a:rPr>
              <a:t>-</a:t>
            </a:r>
            <a:r>
              <a:rPr lang="fa-IR" sz="2000" dirty="0" smtClean="0">
                <a:solidFill>
                  <a:srgbClr val="002060"/>
                </a:solidFill>
              </a:rPr>
              <a:t>مبارزه باسوء تخصیص و حق کشی درتوزیع کالاهاوخدمات دولتی(به ویژه محصولات شرکت های دولتی</a:t>
            </a:r>
            <a:r>
              <a:rPr lang="fa-IR" sz="2000" dirty="0">
                <a:solidFill>
                  <a:srgbClr val="002060"/>
                </a:solidFill>
              </a:rPr>
              <a:t>)</a:t>
            </a:r>
          </a:p>
          <a:p>
            <a:pPr algn="r" rtl="1"/>
            <a:r>
              <a:rPr lang="fa-IR" sz="2000" dirty="0">
                <a:solidFill>
                  <a:srgbClr val="002060"/>
                </a:solidFill>
              </a:rPr>
              <a:t>- مبارزه با دزدی و سوءاستفاده از اموال دولت </a:t>
            </a:r>
            <a:endParaRPr lang="en-US" sz="2000" dirty="0">
              <a:solidFill>
                <a:srgbClr val="002060"/>
              </a:solidFill>
            </a:endParaRPr>
          </a:p>
        </p:txBody>
      </p:sp>
    </p:spTree>
    <p:extLst>
      <p:ext uri="{BB962C8B-B14F-4D97-AF65-F5344CB8AC3E}">
        <p14:creationId xmlns:p14="http://schemas.microsoft.com/office/powerpoint/2010/main" val="15291562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9418320" y="1089443"/>
            <a:ext cx="3146842" cy="321346"/>
          </a:xfrm>
        </p:spPr>
        <p:txBody>
          <a:bodyPr>
            <a:normAutofit fontScale="90000"/>
          </a:bodyPr>
          <a:lstStyle/>
          <a:p>
            <a:r>
              <a:rPr lang="fa-IR" sz="2000" dirty="0" smtClean="0"/>
              <a:t>ادامه برنامه های ضد فساد</a:t>
            </a:r>
            <a:endParaRPr lang="en-US" sz="2000" dirty="0"/>
          </a:p>
        </p:txBody>
      </p:sp>
      <p:sp>
        <p:nvSpPr>
          <p:cNvPr id="4" name="Subtitle 3"/>
          <p:cNvSpPr>
            <a:spLocks noGrp="1"/>
          </p:cNvSpPr>
          <p:nvPr>
            <p:ph type="subTitle" idx="1"/>
          </p:nvPr>
        </p:nvSpPr>
        <p:spPr>
          <a:xfrm>
            <a:off x="1295957" y="1250116"/>
            <a:ext cx="7315200" cy="4173857"/>
          </a:xfrm>
        </p:spPr>
        <p:txBody>
          <a:bodyPr>
            <a:normAutofit/>
          </a:bodyPr>
          <a:lstStyle/>
          <a:p>
            <a:pPr algn="r" rtl="1"/>
            <a:r>
              <a:rPr lang="fa-IR" sz="2000" dirty="0" smtClean="0">
                <a:solidFill>
                  <a:schemeClr val="bg1"/>
                </a:solidFill>
              </a:rPr>
              <a:t> فعالیت های </a:t>
            </a:r>
            <a:r>
              <a:rPr lang="fa-IR" sz="2000" dirty="0">
                <a:solidFill>
                  <a:schemeClr val="bg1"/>
                </a:solidFill>
              </a:rPr>
              <a:t>تجسسی </a:t>
            </a:r>
            <a:r>
              <a:rPr lang="fa-IR" sz="2000" dirty="0" smtClean="0">
                <a:solidFill>
                  <a:schemeClr val="bg1"/>
                </a:solidFill>
              </a:rPr>
              <a:t>به منظور </a:t>
            </a:r>
            <a:r>
              <a:rPr lang="fa-IR" sz="2000" dirty="0">
                <a:solidFill>
                  <a:schemeClr val="bg1"/>
                </a:solidFill>
              </a:rPr>
              <a:t>شناسایی موارد فساد اداری</a:t>
            </a:r>
          </a:p>
          <a:p>
            <a:pPr algn="r" rtl="1"/>
            <a:r>
              <a:rPr lang="fa-IR" sz="2000" dirty="0" smtClean="0">
                <a:solidFill>
                  <a:srgbClr val="002060"/>
                </a:solidFill>
              </a:rPr>
              <a:t>الف</a:t>
            </a:r>
            <a:r>
              <a:rPr lang="fa-IR" sz="2000" dirty="0">
                <a:solidFill>
                  <a:srgbClr val="002060"/>
                </a:solidFill>
              </a:rPr>
              <a:t>) </a:t>
            </a:r>
            <a:r>
              <a:rPr lang="fa-IR" sz="2000" dirty="0" smtClean="0">
                <a:solidFill>
                  <a:srgbClr val="002060"/>
                </a:solidFill>
              </a:rPr>
              <a:t>بررسیهای </a:t>
            </a:r>
            <a:r>
              <a:rPr lang="fa-IR" sz="2000" dirty="0">
                <a:solidFill>
                  <a:srgbClr val="002060"/>
                </a:solidFill>
              </a:rPr>
              <a:t>آماری درمورد رعایت عدالت و ضابطه در توزیع خدمات </a:t>
            </a:r>
            <a:r>
              <a:rPr lang="fa-IR" sz="2000" dirty="0" smtClean="0">
                <a:solidFill>
                  <a:srgbClr val="002060"/>
                </a:solidFill>
              </a:rPr>
              <a:t> و </a:t>
            </a:r>
            <a:r>
              <a:rPr lang="fa-IR" sz="2000" dirty="0">
                <a:solidFill>
                  <a:srgbClr val="002060"/>
                </a:solidFill>
              </a:rPr>
              <a:t>امکانات </a:t>
            </a:r>
            <a:r>
              <a:rPr lang="fa-IR" sz="2000" dirty="0" smtClean="0">
                <a:solidFill>
                  <a:srgbClr val="002060"/>
                </a:solidFill>
              </a:rPr>
              <a:t>دولتی </a:t>
            </a:r>
            <a:endParaRPr lang="fa-IR" sz="2000" dirty="0">
              <a:solidFill>
                <a:srgbClr val="002060"/>
              </a:solidFill>
            </a:endParaRPr>
          </a:p>
          <a:p>
            <a:pPr algn="r" rtl="1"/>
            <a:r>
              <a:rPr lang="fa-IR" sz="2000" dirty="0">
                <a:solidFill>
                  <a:srgbClr val="002060"/>
                </a:solidFill>
              </a:rPr>
              <a:t>ب) تحقیقات نیروهای اطلاعاتی و انتظامی درمورد افراد و نهادهای مظنون به فساد</a:t>
            </a:r>
          </a:p>
          <a:p>
            <a:pPr algn="r" rtl="1"/>
            <a:r>
              <a:rPr lang="fa-IR" sz="2000" dirty="0">
                <a:solidFill>
                  <a:srgbClr val="002060"/>
                </a:solidFill>
              </a:rPr>
              <a:t>ج) راهکارهای لازم برای شناسایی کارمندان و سیاستمداران </a:t>
            </a:r>
            <a:r>
              <a:rPr lang="fa-IR" sz="2000" dirty="0" smtClean="0">
                <a:solidFill>
                  <a:srgbClr val="002060"/>
                </a:solidFill>
              </a:rPr>
              <a:t>فسادپذیر </a:t>
            </a:r>
          </a:p>
          <a:p>
            <a:pPr algn="r" rtl="1"/>
            <a:r>
              <a:rPr lang="fa-IR" sz="2000" dirty="0" smtClean="0">
                <a:solidFill>
                  <a:schemeClr val="bg1"/>
                </a:solidFill>
              </a:rPr>
              <a:t>ایجاد </a:t>
            </a:r>
            <a:r>
              <a:rPr lang="fa-IR" sz="2000" dirty="0">
                <a:solidFill>
                  <a:schemeClr val="bg1"/>
                </a:solidFill>
              </a:rPr>
              <a:t>مراکزمستقل رسیدگی به شکایات مردم از مراجع دولتی</a:t>
            </a:r>
          </a:p>
          <a:p>
            <a:pPr algn="r" rtl="1"/>
            <a:r>
              <a:rPr lang="fa-IR" sz="2000" dirty="0" smtClean="0">
                <a:solidFill>
                  <a:schemeClr val="bg1"/>
                </a:solidFill>
              </a:rPr>
              <a:t>ایجاد </a:t>
            </a:r>
            <a:r>
              <a:rPr lang="fa-IR" sz="2000" dirty="0">
                <a:solidFill>
                  <a:schemeClr val="bg1"/>
                </a:solidFill>
              </a:rPr>
              <a:t>شرایط مناسب برای حسابکشی دموکراتیک</a:t>
            </a:r>
          </a:p>
          <a:p>
            <a:pPr algn="r" rtl="1"/>
            <a:r>
              <a:rPr lang="fa-IR" sz="2000" dirty="0" smtClean="0">
                <a:solidFill>
                  <a:schemeClr val="bg1"/>
                </a:solidFill>
              </a:rPr>
              <a:t>مطالعه وارزیابی مستمرهزینه و عملکردفعالیت های ضد فساد در </a:t>
            </a:r>
            <a:r>
              <a:rPr lang="fa-IR" sz="2000" dirty="0">
                <a:solidFill>
                  <a:schemeClr val="bg1"/>
                </a:solidFill>
              </a:rPr>
              <a:t>کلیه </a:t>
            </a:r>
            <a:r>
              <a:rPr lang="fa-IR" sz="2000" dirty="0" smtClean="0">
                <a:solidFill>
                  <a:schemeClr val="bg1"/>
                </a:solidFill>
              </a:rPr>
              <a:t>سطوح دولت</a:t>
            </a:r>
            <a:endParaRPr lang="en-US" sz="2000" dirty="0">
              <a:solidFill>
                <a:schemeClr val="bg1"/>
              </a:solidFill>
            </a:endParaRPr>
          </a:p>
        </p:txBody>
      </p:sp>
      <p:sp>
        <p:nvSpPr>
          <p:cNvPr id="6" name="Left Arrow 5"/>
          <p:cNvSpPr/>
          <p:nvPr/>
        </p:nvSpPr>
        <p:spPr>
          <a:xfrm>
            <a:off x="8611157" y="1293223"/>
            <a:ext cx="349963" cy="235131"/>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eft Arrow 6"/>
          <p:cNvSpPr/>
          <p:nvPr/>
        </p:nvSpPr>
        <p:spPr>
          <a:xfrm>
            <a:off x="8614701" y="4280263"/>
            <a:ext cx="349963" cy="235131"/>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Left Arrow 7"/>
          <p:cNvSpPr/>
          <p:nvPr/>
        </p:nvSpPr>
        <p:spPr>
          <a:xfrm>
            <a:off x="8611156" y="3817988"/>
            <a:ext cx="349963" cy="235131"/>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Left Arrow 8"/>
          <p:cNvSpPr/>
          <p:nvPr/>
        </p:nvSpPr>
        <p:spPr>
          <a:xfrm>
            <a:off x="8611157" y="4734552"/>
            <a:ext cx="349963" cy="235131"/>
          </a:xfrm>
          <a:prstGeom prst="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3067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ight Arrow 3"/>
          <p:cNvSpPr/>
          <p:nvPr/>
        </p:nvSpPr>
        <p:spPr>
          <a:xfrm>
            <a:off x="404949" y="2377440"/>
            <a:ext cx="2625634" cy="1737360"/>
          </a:xfrm>
          <a:prstGeom prst="rightArrow">
            <a:avLst/>
          </a:prstGeom>
          <a:solidFill>
            <a:schemeClr val="bg2">
              <a:lumMod val="75000"/>
              <a:lumOff val="25000"/>
            </a:schemeClr>
          </a:solidFill>
          <a:ln>
            <a:solidFill>
              <a:schemeClr val="bg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smtClean="0"/>
              <a:t>نتیجه گیری</a:t>
            </a:r>
            <a:endParaRPr lang="en-US" sz="2000" dirty="0"/>
          </a:p>
        </p:txBody>
      </p:sp>
      <p:sp>
        <p:nvSpPr>
          <p:cNvPr id="5" name="Horizontal Scroll 4"/>
          <p:cNvSpPr/>
          <p:nvPr/>
        </p:nvSpPr>
        <p:spPr>
          <a:xfrm>
            <a:off x="3722914" y="404949"/>
            <a:ext cx="7772400" cy="5799907"/>
          </a:xfrm>
          <a:prstGeom prst="horizontalScroll">
            <a:avLst/>
          </a:prstGeom>
          <a:solidFill>
            <a:schemeClr val="tx2">
              <a:lumMod val="75000"/>
            </a:schemeClr>
          </a:solidFill>
          <a:ln>
            <a:solidFill>
              <a:schemeClr val="bg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002060"/>
                </a:solidFill>
              </a:rPr>
              <a:t>افزایش </a:t>
            </a:r>
            <a:r>
              <a:rPr lang="fa-IR" dirty="0">
                <a:solidFill>
                  <a:srgbClr val="002060"/>
                </a:solidFill>
              </a:rPr>
              <a:t>روزافزون فساد اقتصادی در </a:t>
            </a:r>
            <a:r>
              <a:rPr lang="fa-IR" dirty="0" smtClean="0">
                <a:solidFill>
                  <a:srgbClr val="002060"/>
                </a:solidFill>
              </a:rPr>
              <a:t>سازمان ها</a:t>
            </a:r>
            <a:r>
              <a:rPr lang="fa-IR" dirty="0">
                <a:solidFill>
                  <a:srgbClr val="002060"/>
                </a:solidFill>
              </a:rPr>
              <a:t>، </a:t>
            </a:r>
            <a:r>
              <a:rPr lang="fa-IR" dirty="0" smtClean="0">
                <a:solidFill>
                  <a:srgbClr val="002060"/>
                </a:solidFill>
              </a:rPr>
              <a:t>شرکت ها </a:t>
            </a:r>
            <a:r>
              <a:rPr lang="fa-IR" dirty="0">
                <a:solidFill>
                  <a:srgbClr val="002060"/>
                </a:solidFill>
              </a:rPr>
              <a:t>و مؤسسات در کشورهای مختلف جهان بررسی عوامل مربوط به این موضوع و </a:t>
            </a:r>
            <a:r>
              <a:rPr lang="fa-IR" dirty="0" smtClean="0">
                <a:solidFill>
                  <a:srgbClr val="002060"/>
                </a:solidFill>
              </a:rPr>
              <a:t>راه حل ها و روش های </a:t>
            </a:r>
            <a:r>
              <a:rPr lang="fa-IR" dirty="0">
                <a:solidFill>
                  <a:srgbClr val="002060"/>
                </a:solidFill>
              </a:rPr>
              <a:t>مبارزه با آن امری ضروری </a:t>
            </a:r>
            <a:r>
              <a:rPr lang="fa-IR" dirty="0" smtClean="0">
                <a:solidFill>
                  <a:srgbClr val="002060"/>
                </a:solidFill>
              </a:rPr>
              <a:t>به نظرمیرسد</a:t>
            </a:r>
            <a:r>
              <a:rPr lang="fa-IR" dirty="0">
                <a:solidFill>
                  <a:schemeClr val="tx2">
                    <a:lumMod val="10000"/>
                  </a:schemeClr>
                </a:solidFill>
              </a:rPr>
              <a:t>. در </a:t>
            </a:r>
            <a:r>
              <a:rPr lang="fa-IR" dirty="0" smtClean="0">
                <a:solidFill>
                  <a:schemeClr val="tx2">
                    <a:lumMod val="10000"/>
                  </a:schemeClr>
                </a:solidFill>
              </a:rPr>
              <a:t>این ارایه سعی شد علاوه برمرور  بر مفاهیم  مربوط به فساد اقتصادی و آمار موجود و درمورد آثار وپیامدهای فساداقتصادی </a:t>
            </a:r>
            <a:r>
              <a:rPr lang="fa-IR" dirty="0">
                <a:solidFill>
                  <a:schemeClr val="tx2">
                    <a:lumMod val="10000"/>
                  </a:schemeClr>
                </a:solidFill>
              </a:rPr>
              <a:t>در جامعه و </a:t>
            </a:r>
            <a:r>
              <a:rPr lang="fa-IR" dirty="0" smtClean="0">
                <a:solidFill>
                  <a:schemeClr val="tx2">
                    <a:lumMod val="10000"/>
                  </a:schemeClr>
                </a:solidFill>
              </a:rPr>
              <a:t>راه حله ای </a:t>
            </a:r>
            <a:r>
              <a:rPr lang="fa-IR" dirty="0">
                <a:solidFill>
                  <a:schemeClr val="tx2">
                    <a:lumMod val="10000"/>
                  </a:schemeClr>
                </a:solidFill>
              </a:rPr>
              <a:t>مبارزه با آن بحث شود</a:t>
            </a:r>
            <a:r>
              <a:rPr lang="fa-IR" dirty="0">
                <a:solidFill>
                  <a:srgbClr val="660066"/>
                </a:solidFill>
              </a:rPr>
              <a:t>. آنچه </a:t>
            </a:r>
            <a:r>
              <a:rPr lang="fa-IR" dirty="0" smtClean="0">
                <a:solidFill>
                  <a:srgbClr val="660066"/>
                </a:solidFill>
              </a:rPr>
              <a:t>می بایست </a:t>
            </a:r>
            <a:r>
              <a:rPr lang="fa-IR" dirty="0">
                <a:solidFill>
                  <a:srgbClr val="660066"/>
                </a:solidFill>
              </a:rPr>
              <a:t>در </a:t>
            </a:r>
            <a:r>
              <a:rPr lang="fa-IR" dirty="0" smtClean="0">
                <a:solidFill>
                  <a:srgbClr val="660066"/>
                </a:solidFill>
              </a:rPr>
              <a:t>برنامه ریزی </a:t>
            </a:r>
            <a:r>
              <a:rPr lang="fa-IR" dirty="0">
                <a:solidFill>
                  <a:srgbClr val="660066"/>
                </a:solidFill>
              </a:rPr>
              <a:t>برای مبارزه با فساد اقتصادی موردتوجه قرار گیرد، این است که پیشرفت </a:t>
            </a:r>
            <a:r>
              <a:rPr lang="fa-IR" dirty="0" smtClean="0">
                <a:solidFill>
                  <a:srgbClr val="660066"/>
                </a:solidFill>
              </a:rPr>
              <a:t>و توسعه </a:t>
            </a:r>
            <a:r>
              <a:rPr lang="fa-IR" dirty="0">
                <a:solidFill>
                  <a:srgbClr val="660066"/>
                </a:solidFill>
              </a:rPr>
              <a:t>اقتصاد هر </a:t>
            </a:r>
            <a:r>
              <a:rPr lang="fa-IR" dirty="0" smtClean="0">
                <a:solidFill>
                  <a:srgbClr val="660066"/>
                </a:solidFill>
              </a:rPr>
              <a:t>جامع های و در </a:t>
            </a:r>
            <a:r>
              <a:rPr lang="fa-IR" dirty="0">
                <a:solidFill>
                  <a:srgbClr val="660066"/>
                </a:solidFill>
              </a:rPr>
              <a:t>نتیجه توسعه جهانی در گرو داشتن </a:t>
            </a:r>
            <a:r>
              <a:rPr lang="fa-IR" dirty="0" smtClean="0">
                <a:solidFill>
                  <a:srgbClr val="660066"/>
                </a:solidFill>
              </a:rPr>
              <a:t>اقتصادی سالم و عاری ازفساداست</a:t>
            </a:r>
            <a:r>
              <a:rPr lang="fa-IR" dirty="0">
                <a:solidFill>
                  <a:srgbClr val="660066"/>
                </a:solidFill>
              </a:rPr>
              <a:t>. </a:t>
            </a:r>
            <a:r>
              <a:rPr lang="fa-IR" dirty="0" smtClean="0">
                <a:solidFill>
                  <a:srgbClr val="FF0000"/>
                </a:solidFill>
              </a:rPr>
              <a:t>جامعه ای میتواند به استقلال اقتصادی دست </a:t>
            </a:r>
            <a:r>
              <a:rPr lang="fa-IR" dirty="0">
                <a:solidFill>
                  <a:srgbClr val="FF0000"/>
                </a:solidFill>
              </a:rPr>
              <a:t>یابد که </a:t>
            </a:r>
            <a:r>
              <a:rPr lang="fa-IR" dirty="0" smtClean="0">
                <a:solidFill>
                  <a:srgbClr val="FF0000"/>
                </a:solidFill>
              </a:rPr>
              <a:t>سرمایه گذاران </a:t>
            </a:r>
            <a:r>
              <a:rPr lang="fa-IR" dirty="0">
                <a:solidFill>
                  <a:srgbClr val="FF0000"/>
                </a:solidFill>
              </a:rPr>
              <a:t>امنیت </a:t>
            </a:r>
            <a:r>
              <a:rPr lang="fa-IR" dirty="0" smtClean="0">
                <a:solidFill>
                  <a:srgbClr val="FF0000"/>
                </a:solidFill>
              </a:rPr>
              <a:t>لازم برای سرمایه گذاری </a:t>
            </a:r>
            <a:r>
              <a:rPr lang="fa-IR" dirty="0">
                <a:solidFill>
                  <a:srgbClr val="FF0000"/>
                </a:solidFill>
              </a:rPr>
              <a:t>راداشته باشند تا بتوانند </a:t>
            </a:r>
            <a:r>
              <a:rPr lang="fa-IR" dirty="0" smtClean="0">
                <a:solidFill>
                  <a:srgbClr val="FF0000"/>
                </a:solidFill>
              </a:rPr>
              <a:t>به رشد و توسعه </a:t>
            </a:r>
            <a:r>
              <a:rPr lang="fa-IR" dirty="0">
                <a:solidFill>
                  <a:srgbClr val="FF0000"/>
                </a:solidFill>
              </a:rPr>
              <a:t>کشور کمک کنند. بنابراین بررسی و </a:t>
            </a:r>
            <a:r>
              <a:rPr lang="fa-IR" dirty="0" smtClean="0">
                <a:solidFill>
                  <a:srgbClr val="FF0000"/>
                </a:solidFill>
              </a:rPr>
              <a:t>توجه به فساد اقتصادی وراه های مبارزه با آن اهمیت مییابد</a:t>
            </a:r>
            <a:r>
              <a:rPr lang="fa-IR" dirty="0">
                <a:solidFill>
                  <a:srgbClr val="FF0000"/>
                </a:solidFill>
              </a:rPr>
              <a:t>. </a:t>
            </a:r>
            <a:endParaRPr lang="en-US" dirty="0">
              <a:solidFill>
                <a:srgbClr val="FF0000"/>
              </a:solidFill>
            </a:endParaRPr>
          </a:p>
        </p:txBody>
      </p:sp>
    </p:spTree>
    <p:extLst>
      <p:ext uri="{BB962C8B-B14F-4D97-AF65-F5344CB8AC3E}">
        <p14:creationId xmlns:p14="http://schemas.microsoft.com/office/powerpoint/2010/main" val="20733665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05349" y="769672"/>
            <a:ext cx="7837714" cy="5170391"/>
          </a:xfrm>
        </p:spPr>
        <p:txBody>
          <a:bodyPr>
            <a:normAutofit/>
          </a:bodyPr>
          <a:lstStyle/>
          <a:p>
            <a:pPr algn="r" rtl="1"/>
            <a:r>
              <a:rPr lang="fa-IR" sz="2000" dirty="0"/>
              <a:t>فساد از ریشه فسد و </a:t>
            </a:r>
            <a:r>
              <a:rPr lang="fa-IR" sz="2000" dirty="0" smtClean="0"/>
              <a:t>به معنای </a:t>
            </a:r>
            <a:r>
              <a:rPr lang="fa-IR" sz="2000" dirty="0"/>
              <a:t>جلوگیری از انجام اعمال درست و سالم است و در زبان انگلیسی با واژه </a:t>
            </a:r>
            <a:r>
              <a:rPr lang="en-US" sz="2000" dirty="0">
                <a:solidFill>
                  <a:srgbClr val="FF0000"/>
                </a:solidFill>
              </a:rPr>
              <a:t>Corruption</a:t>
            </a:r>
            <a:r>
              <a:rPr lang="en-US" sz="2000" dirty="0"/>
              <a:t> </a:t>
            </a:r>
            <a:r>
              <a:rPr lang="fa-IR" sz="2000" dirty="0"/>
              <a:t>و ریشه لاتینی </a:t>
            </a:r>
            <a:r>
              <a:rPr lang="en-US" sz="2000" dirty="0">
                <a:solidFill>
                  <a:srgbClr val="FF0000"/>
                </a:solidFill>
              </a:rPr>
              <a:t>Rumpere</a:t>
            </a:r>
            <a:r>
              <a:rPr lang="en-US" sz="2000" dirty="0"/>
              <a:t> </a:t>
            </a:r>
            <a:r>
              <a:rPr lang="fa-IR" sz="2000" dirty="0"/>
              <a:t>مطرح میشود که بهمعنای</a:t>
            </a:r>
            <a:r>
              <a:rPr lang="fa-IR" sz="2000" dirty="0">
                <a:solidFill>
                  <a:srgbClr val="FF0000"/>
                </a:solidFill>
              </a:rPr>
              <a:t> شکستن و نقض کردن </a:t>
            </a:r>
            <a:r>
              <a:rPr lang="fa-IR" sz="2000" dirty="0"/>
              <a:t>است و چیزی که شکسته یا نقض میشود، میتواند قوانین و مقررات یا قواعد اداری باشد. به این معنا، فساد هرپدیدهای است که مجموعهای را از اهداف و کارکردهای خود </a:t>
            </a:r>
            <a:r>
              <a:rPr lang="fa-IR" sz="2000" dirty="0" smtClean="0"/>
              <a:t>بازدارد.</a:t>
            </a:r>
            <a:br>
              <a:rPr lang="fa-IR" sz="2000" dirty="0" smtClean="0"/>
            </a:br>
            <a:r>
              <a:rPr lang="fa-IR" sz="2000" dirty="0"/>
              <a:t/>
            </a:r>
            <a:br>
              <a:rPr lang="fa-IR" sz="2000" dirty="0"/>
            </a:br>
            <a:r>
              <a:rPr lang="fa-IR" sz="2000" dirty="0" smtClean="0"/>
              <a:t>تعاریف </a:t>
            </a:r>
            <a:r>
              <a:rPr lang="fa-IR" sz="2000" dirty="0"/>
              <a:t>فراوانی برای فساد وجود </a:t>
            </a:r>
            <a:r>
              <a:rPr lang="fa-IR" sz="2000" dirty="0" smtClean="0"/>
              <a:t>دارد </a:t>
            </a:r>
            <a:r>
              <a:rPr lang="fa-IR" sz="2000" dirty="0"/>
              <a:t>رابرت ب. زولیک </a:t>
            </a:r>
            <a:r>
              <a:rPr lang="fa-IR" sz="2000" dirty="0" smtClean="0"/>
              <a:t>رئیس </a:t>
            </a:r>
            <a:r>
              <a:rPr lang="fa-IR" sz="2000" dirty="0"/>
              <a:t>بانک جهانی فساد اقتصادی را </a:t>
            </a:r>
            <a:r>
              <a:rPr lang="fa-IR" sz="2000" dirty="0" smtClean="0">
                <a:solidFill>
                  <a:srgbClr val="FF0000"/>
                </a:solidFill>
              </a:rPr>
              <a:t>سرطانی</a:t>
            </a:r>
            <a:r>
              <a:rPr lang="fa-IR" sz="2000" dirty="0" smtClean="0"/>
              <a:t> میداند که ازفقیران </a:t>
            </a:r>
            <a:r>
              <a:rPr lang="fa-IR" sz="2000" dirty="0"/>
              <a:t>میدزدد،درامور </a:t>
            </a:r>
            <a:r>
              <a:rPr lang="fa-IR" sz="2000" dirty="0" smtClean="0"/>
              <a:t>حکومتی واخلاقی به مصرف میرساند واعتماد را ازبین میبرد</a:t>
            </a:r>
            <a:r>
              <a:rPr lang="fa-IR" sz="2000" dirty="0"/>
              <a:t>. </a:t>
            </a:r>
            <a:r>
              <a:rPr lang="fa-IR" sz="2000" dirty="0" smtClean="0"/>
              <a:t/>
            </a:r>
            <a:br>
              <a:rPr lang="fa-IR" sz="2000" dirty="0" smtClean="0"/>
            </a:br>
            <a:r>
              <a:rPr lang="fa-IR" sz="2000" dirty="0"/>
              <a:t/>
            </a:r>
            <a:br>
              <a:rPr lang="fa-IR" sz="2000" dirty="0"/>
            </a:br>
            <a:r>
              <a:rPr lang="fa-IR" sz="2000" dirty="0" smtClean="0"/>
              <a:t>فسادپدیده </a:t>
            </a:r>
            <a:r>
              <a:rPr lang="fa-IR" sz="2000" dirty="0" smtClean="0">
                <a:solidFill>
                  <a:srgbClr val="FF0000"/>
                </a:solidFill>
              </a:rPr>
              <a:t>جدیدی</a:t>
            </a:r>
            <a:r>
              <a:rPr lang="fa-IR" sz="2000" dirty="0" smtClean="0"/>
              <a:t> نیست.</a:t>
            </a:r>
            <a:br>
              <a:rPr lang="fa-IR" sz="2000" dirty="0" smtClean="0"/>
            </a:br>
            <a:r>
              <a:rPr lang="fa-IR" sz="2000" dirty="0"/>
              <a:t/>
            </a:r>
            <a:br>
              <a:rPr lang="fa-IR" sz="2000" dirty="0"/>
            </a:br>
            <a:r>
              <a:rPr lang="fa-IR" sz="2000" dirty="0"/>
              <a:t>فساد مالی نقض قوانین موجود برای </a:t>
            </a:r>
            <a:r>
              <a:rPr lang="fa-IR" sz="2000" dirty="0">
                <a:solidFill>
                  <a:srgbClr val="FF0000"/>
                </a:solidFill>
              </a:rPr>
              <a:t>تأمین منافع و سود شخصی </a:t>
            </a:r>
            <a:r>
              <a:rPr lang="fa-IR" sz="2000" dirty="0"/>
              <a:t>است</a:t>
            </a:r>
            <a:r>
              <a:rPr lang="fa-IR" sz="2000" dirty="0" smtClean="0"/>
              <a:t>.</a:t>
            </a:r>
            <a:br>
              <a:rPr lang="fa-IR" sz="2000" dirty="0" smtClean="0"/>
            </a:br>
            <a:r>
              <a:rPr lang="fa-IR" sz="2000" dirty="0"/>
              <a:t/>
            </a:r>
            <a:br>
              <a:rPr lang="fa-IR" sz="2000" dirty="0"/>
            </a:br>
            <a:r>
              <a:rPr lang="fa-IR" sz="2000" dirty="0"/>
              <a:t>از فساد غالباً </a:t>
            </a:r>
            <a:r>
              <a:rPr lang="fa-IR" sz="2000" dirty="0" smtClean="0"/>
              <a:t>به عنوان </a:t>
            </a:r>
            <a:r>
              <a:rPr lang="fa-IR" sz="2000" dirty="0"/>
              <a:t>یک </a:t>
            </a:r>
            <a:r>
              <a:rPr lang="fa-IR" sz="2000" dirty="0">
                <a:solidFill>
                  <a:srgbClr val="FF0000"/>
                </a:solidFill>
              </a:rPr>
              <a:t>بیماری شدید </a:t>
            </a:r>
            <a:r>
              <a:rPr lang="fa-IR" sz="2000" dirty="0"/>
              <a:t>نامبرده میشود.</a:t>
            </a:r>
            <a:endParaRPr lang="en-US" sz="2000" dirty="0"/>
          </a:p>
        </p:txBody>
      </p:sp>
      <p:sp>
        <p:nvSpPr>
          <p:cNvPr id="4" name="Right Arrow 3"/>
          <p:cNvSpPr/>
          <p:nvPr/>
        </p:nvSpPr>
        <p:spPr>
          <a:xfrm>
            <a:off x="248196" y="2490433"/>
            <a:ext cx="3004456" cy="1937876"/>
          </a:xfrm>
          <a:prstGeom prst="rightArrow">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fa-IR" dirty="0" smtClean="0">
                <a:solidFill>
                  <a:schemeClr val="bg1"/>
                </a:solidFill>
              </a:rPr>
              <a:t>فساد اقتصادی چیست؟</a:t>
            </a:r>
            <a:endParaRPr lang="en-US" dirty="0">
              <a:solidFill>
                <a:schemeClr val="bg1"/>
              </a:solidFill>
            </a:endParaRPr>
          </a:p>
        </p:txBody>
      </p:sp>
      <p:sp>
        <p:nvSpPr>
          <p:cNvPr id="5" name="Rectangle 4"/>
          <p:cNvSpPr/>
          <p:nvPr/>
        </p:nvSpPr>
        <p:spPr>
          <a:xfrm>
            <a:off x="11443063" y="1345474"/>
            <a:ext cx="156754" cy="156754"/>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11438709" y="4642705"/>
            <a:ext cx="156754" cy="156754"/>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11443063" y="2995749"/>
            <a:ext cx="156754" cy="156754"/>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1438709" y="4088674"/>
            <a:ext cx="156754" cy="156754"/>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1438709" y="5134630"/>
            <a:ext cx="156754" cy="156754"/>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037504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202090" y="998002"/>
            <a:ext cx="1265791" cy="465038"/>
          </a:xfrm>
        </p:spPr>
        <p:txBody>
          <a:bodyPr>
            <a:normAutofit/>
          </a:bodyPr>
          <a:lstStyle/>
          <a:p>
            <a:r>
              <a:rPr lang="fa-IR" sz="2400" dirty="0" smtClean="0"/>
              <a:t>منابع</a:t>
            </a:r>
            <a:endParaRPr lang="en-US" sz="2400" dirty="0"/>
          </a:p>
        </p:txBody>
      </p:sp>
      <p:sp>
        <p:nvSpPr>
          <p:cNvPr id="3" name="Subtitle 2"/>
          <p:cNvSpPr>
            <a:spLocks noGrp="1"/>
          </p:cNvSpPr>
          <p:nvPr>
            <p:ph type="subTitle" idx="1"/>
          </p:nvPr>
        </p:nvSpPr>
        <p:spPr>
          <a:xfrm>
            <a:off x="904071" y="2325190"/>
            <a:ext cx="7965609" cy="3416212"/>
          </a:xfrm>
        </p:spPr>
        <p:txBody>
          <a:bodyPr>
            <a:normAutofit/>
          </a:bodyPr>
          <a:lstStyle/>
          <a:p>
            <a:pPr algn="r" rtl="1"/>
            <a:r>
              <a:rPr lang="fa-IR" sz="1600" dirty="0" smtClean="0">
                <a:solidFill>
                  <a:schemeClr val="bg1"/>
                </a:solidFill>
              </a:rPr>
              <a:t>محنت فر</a:t>
            </a:r>
            <a:r>
              <a:rPr lang="fa-IR" sz="1600" dirty="0">
                <a:solidFill>
                  <a:schemeClr val="bg1"/>
                </a:solidFill>
              </a:rPr>
              <a:t>، یوسف </a:t>
            </a:r>
            <a:r>
              <a:rPr lang="fa-IR" sz="1600" dirty="0" smtClean="0">
                <a:solidFill>
                  <a:schemeClr val="bg1"/>
                </a:solidFill>
              </a:rPr>
              <a:t>،فساد </a:t>
            </a:r>
            <a:r>
              <a:rPr lang="fa-IR" sz="1600" dirty="0">
                <a:solidFill>
                  <a:schemeClr val="bg1"/>
                </a:solidFill>
              </a:rPr>
              <a:t>اقتصادی و چگونگی مبارزه با آن در فرایند توسعه </a:t>
            </a:r>
            <a:r>
              <a:rPr lang="fa-IR" sz="1600" dirty="0" smtClean="0">
                <a:solidFill>
                  <a:schemeClr val="bg1"/>
                </a:solidFill>
              </a:rPr>
              <a:t>اقتصادی</a:t>
            </a:r>
            <a:endParaRPr lang="fa-IR" sz="1600" dirty="0">
              <a:solidFill>
                <a:schemeClr val="bg1"/>
              </a:solidFill>
            </a:endParaRPr>
          </a:p>
          <a:p>
            <a:pPr algn="r" rtl="1"/>
            <a:r>
              <a:rPr lang="fa-IR" sz="1600" dirty="0" smtClean="0">
                <a:solidFill>
                  <a:schemeClr val="bg1"/>
                </a:solidFill>
              </a:rPr>
              <a:t>اسلامپور کریمی،عسکر </a:t>
            </a:r>
            <a:r>
              <a:rPr lang="fa-IR" sz="1600" dirty="0">
                <a:solidFill>
                  <a:schemeClr val="bg1"/>
                </a:solidFill>
              </a:rPr>
              <a:t>،</a:t>
            </a:r>
            <a:r>
              <a:rPr lang="fa-IR" sz="1600" dirty="0" smtClean="0">
                <a:solidFill>
                  <a:schemeClr val="bg1"/>
                </a:solidFill>
              </a:rPr>
              <a:t>رشوه </a:t>
            </a:r>
            <a:r>
              <a:rPr lang="fa-IR" sz="1600" dirty="0">
                <a:solidFill>
                  <a:schemeClr val="bg1"/>
                </a:solidFill>
              </a:rPr>
              <a:t>پدیده </a:t>
            </a:r>
            <a:r>
              <a:rPr lang="fa-IR" sz="1600" dirty="0" smtClean="0">
                <a:solidFill>
                  <a:schemeClr val="bg1"/>
                </a:solidFill>
              </a:rPr>
              <a:t>شوم اجتماعی</a:t>
            </a:r>
          </a:p>
          <a:p>
            <a:pPr algn="r" rtl="1"/>
            <a:r>
              <a:rPr lang="fa-IR" sz="1600" dirty="0" smtClean="0">
                <a:solidFill>
                  <a:schemeClr val="bg1"/>
                </a:solidFill>
              </a:rPr>
              <a:t> </a:t>
            </a:r>
            <a:r>
              <a:rPr lang="fa-IR" sz="1600" dirty="0">
                <a:solidFill>
                  <a:schemeClr val="bg1"/>
                </a:solidFill>
              </a:rPr>
              <a:t>بخشی، </a:t>
            </a:r>
            <a:r>
              <a:rPr lang="fa-IR" sz="1600" dirty="0" smtClean="0">
                <a:solidFill>
                  <a:schemeClr val="bg1"/>
                </a:solidFill>
              </a:rPr>
              <a:t>علی</a:t>
            </a:r>
            <a:r>
              <a:rPr lang="fa-IR" sz="1600" dirty="0">
                <a:solidFill>
                  <a:schemeClr val="bg1"/>
                </a:solidFill>
              </a:rPr>
              <a:t> ،</a:t>
            </a:r>
            <a:r>
              <a:rPr lang="fa-IR" sz="1600" dirty="0" smtClean="0">
                <a:solidFill>
                  <a:schemeClr val="bg1"/>
                </a:solidFill>
              </a:rPr>
              <a:t> آثار </a:t>
            </a:r>
            <a:r>
              <a:rPr lang="fa-IR" sz="1600" dirty="0">
                <a:solidFill>
                  <a:schemeClr val="bg1"/>
                </a:solidFill>
              </a:rPr>
              <a:t>و </a:t>
            </a:r>
            <a:r>
              <a:rPr lang="fa-IR" sz="1600" dirty="0" smtClean="0">
                <a:solidFill>
                  <a:schemeClr val="bg1"/>
                </a:solidFill>
              </a:rPr>
              <a:t>پیامد های </a:t>
            </a:r>
            <a:r>
              <a:rPr lang="fa-IR" sz="1600" dirty="0">
                <a:solidFill>
                  <a:schemeClr val="bg1"/>
                </a:solidFill>
              </a:rPr>
              <a:t>فساد مالی را توضیح </a:t>
            </a:r>
            <a:r>
              <a:rPr lang="fa-IR" sz="1600" dirty="0" smtClean="0">
                <a:solidFill>
                  <a:schemeClr val="bg1"/>
                </a:solidFill>
              </a:rPr>
              <a:t>بدهید..</a:t>
            </a:r>
          </a:p>
          <a:p>
            <a:pPr algn="r" rtl="1"/>
            <a:endParaRPr lang="fa-IR" sz="1600" dirty="0">
              <a:solidFill>
                <a:schemeClr val="bg1"/>
              </a:solidFill>
            </a:endParaRPr>
          </a:p>
          <a:p>
            <a:pPr algn="r" rtl="1"/>
            <a:endParaRPr lang="fa-IR" sz="1600" dirty="0" smtClean="0">
              <a:solidFill>
                <a:schemeClr val="bg1"/>
              </a:solidFill>
            </a:endParaRPr>
          </a:p>
          <a:p>
            <a:pPr algn="r" rtl="1"/>
            <a:endParaRPr lang="fa-IR" sz="1600" dirty="0">
              <a:solidFill>
                <a:schemeClr val="bg1"/>
              </a:solidFill>
            </a:endParaRPr>
          </a:p>
          <a:p>
            <a:pPr algn="r" rtl="1"/>
            <a:endParaRPr lang="fa-IR" sz="1600" dirty="0" smtClean="0">
              <a:solidFill>
                <a:schemeClr val="bg1"/>
              </a:solidFill>
            </a:endParaRPr>
          </a:p>
          <a:p>
            <a:pPr algn="r" rtl="1"/>
            <a:r>
              <a:rPr lang="fa-IR" sz="1600" dirty="0" smtClean="0">
                <a:solidFill>
                  <a:schemeClr val="bg1"/>
                </a:solidFill>
              </a:rPr>
              <a:t>با تشکر</a:t>
            </a:r>
            <a:endParaRPr lang="en-US" sz="1600" dirty="0">
              <a:solidFill>
                <a:schemeClr val="bg1"/>
              </a:solidFill>
            </a:endParaRPr>
          </a:p>
        </p:txBody>
      </p:sp>
    </p:spTree>
    <p:extLst>
      <p:ext uri="{BB962C8B-B14F-4D97-AF65-F5344CB8AC3E}">
        <p14:creationId xmlns:p14="http://schemas.microsoft.com/office/powerpoint/2010/main" val="23049021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528483" y="188104"/>
            <a:ext cx="2663517" cy="1287998"/>
          </a:xfrm>
        </p:spPr>
        <p:txBody>
          <a:bodyPr>
            <a:normAutofit/>
          </a:bodyPr>
          <a:lstStyle/>
          <a:p>
            <a:r>
              <a:rPr lang="fa-IR" sz="2400" dirty="0" smtClean="0">
                <a:solidFill>
                  <a:schemeClr val="tx2">
                    <a:lumMod val="75000"/>
                  </a:schemeClr>
                </a:solidFill>
              </a:rPr>
              <a:t>انواع فساد اقتصادی</a:t>
            </a:r>
            <a:endParaRPr lang="en-US" sz="2400" dirty="0">
              <a:solidFill>
                <a:schemeClr val="tx2">
                  <a:lumMod val="75000"/>
                </a:schemeClr>
              </a:solidFill>
            </a:endParaRPr>
          </a:p>
        </p:txBody>
      </p:sp>
      <p:sp>
        <p:nvSpPr>
          <p:cNvPr id="3" name="Subtitle 2"/>
          <p:cNvSpPr>
            <a:spLocks noGrp="1"/>
          </p:cNvSpPr>
          <p:nvPr>
            <p:ph type="subTitle" idx="1"/>
          </p:nvPr>
        </p:nvSpPr>
        <p:spPr>
          <a:xfrm>
            <a:off x="457200" y="3461657"/>
            <a:ext cx="7315200" cy="1966235"/>
          </a:xfrm>
        </p:spPr>
        <p:txBody>
          <a:bodyPr>
            <a:normAutofit/>
          </a:bodyPr>
          <a:lstStyle/>
          <a:p>
            <a:pPr algn="r"/>
            <a:r>
              <a:rPr lang="fa-IR" sz="2000" dirty="0" smtClean="0">
                <a:solidFill>
                  <a:schemeClr val="bg2">
                    <a:lumMod val="85000"/>
                    <a:lumOff val="15000"/>
                  </a:schemeClr>
                </a:solidFill>
              </a:rPr>
              <a:t>رشوه                                                   کلاهبرداری</a:t>
            </a:r>
          </a:p>
          <a:p>
            <a:pPr algn="r"/>
            <a:endParaRPr lang="fa-IR" sz="2000" dirty="0">
              <a:solidFill>
                <a:schemeClr val="bg2">
                  <a:lumMod val="85000"/>
                  <a:lumOff val="15000"/>
                </a:schemeClr>
              </a:solidFill>
            </a:endParaRPr>
          </a:p>
          <a:p>
            <a:pPr algn="r"/>
            <a:r>
              <a:rPr lang="fa-IR" sz="2000" dirty="0" smtClean="0">
                <a:solidFill>
                  <a:schemeClr val="bg2">
                    <a:lumMod val="85000"/>
                    <a:lumOff val="15000"/>
                  </a:schemeClr>
                </a:solidFill>
              </a:rPr>
              <a:t>اختلاس                                                باز پرداخت</a:t>
            </a:r>
          </a:p>
        </p:txBody>
      </p:sp>
      <p:sp>
        <p:nvSpPr>
          <p:cNvPr id="4" name="Horizontal Scroll 3"/>
          <p:cNvSpPr/>
          <p:nvPr/>
        </p:nvSpPr>
        <p:spPr>
          <a:xfrm>
            <a:off x="1881052" y="884355"/>
            <a:ext cx="5225142" cy="2002537"/>
          </a:xfrm>
          <a:prstGeom prst="horizontalScroll">
            <a:avLst/>
          </a:prstGeom>
          <a:solidFill>
            <a:schemeClr val="tx2">
              <a:lumMod val="50000"/>
            </a:schemeClr>
          </a:solidFill>
          <a:ln>
            <a:solidFill>
              <a:schemeClr val="tx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tx1">
                    <a:lumMod val="95000"/>
                  </a:schemeClr>
                </a:solidFill>
              </a:rPr>
              <a:t>فساد میواند اشکارا یا مخفیانه باشد</a:t>
            </a:r>
          </a:p>
          <a:p>
            <a:pPr algn="ctr"/>
            <a:r>
              <a:rPr lang="fa-IR" dirty="0" smtClean="0">
                <a:solidFill>
                  <a:schemeClr val="tx1">
                    <a:lumMod val="95000"/>
                  </a:schemeClr>
                </a:solidFill>
              </a:rPr>
              <a:t>با هدف کسب منافع شخصی یا از روی کینه باشد</a:t>
            </a:r>
            <a:endParaRPr lang="en-US" dirty="0">
              <a:solidFill>
                <a:schemeClr val="tx1">
                  <a:lumMod val="95000"/>
                </a:schemeClr>
              </a:solidFill>
            </a:endParaRPr>
          </a:p>
        </p:txBody>
      </p:sp>
      <p:sp>
        <p:nvSpPr>
          <p:cNvPr id="5" name="Multiply 4"/>
          <p:cNvSpPr/>
          <p:nvPr/>
        </p:nvSpPr>
        <p:spPr>
          <a:xfrm>
            <a:off x="7765869" y="3461657"/>
            <a:ext cx="274320" cy="418012"/>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Multiply 5"/>
          <p:cNvSpPr/>
          <p:nvPr/>
        </p:nvSpPr>
        <p:spPr>
          <a:xfrm>
            <a:off x="7748452" y="4245428"/>
            <a:ext cx="274320" cy="418012"/>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Multiply 6"/>
          <p:cNvSpPr/>
          <p:nvPr/>
        </p:nvSpPr>
        <p:spPr>
          <a:xfrm>
            <a:off x="3102429" y="4331562"/>
            <a:ext cx="274320" cy="418012"/>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Multiply 7"/>
          <p:cNvSpPr/>
          <p:nvPr/>
        </p:nvSpPr>
        <p:spPr>
          <a:xfrm>
            <a:off x="3102429" y="3405051"/>
            <a:ext cx="274320" cy="418012"/>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268589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5726255" y="2921892"/>
            <a:ext cx="5337984" cy="643569"/>
          </a:xfrm>
        </p:spPr>
        <p:txBody>
          <a:bodyPr>
            <a:normAutofit/>
          </a:bodyPr>
          <a:lstStyle/>
          <a:p>
            <a:r>
              <a:rPr lang="fa-IR" sz="2000" dirty="0">
                <a:solidFill>
                  <a:schemeClr val="accent1">
                    <a:lumMod val="75000"/>
                  </a:schemeClr>
                </a:solidFill>
              </a:rPr>
              <a:t>برخی اوقات که به آن </a:t>
            </a:r>
            <a:r>
              <a:rPr lang="fa-IR" sz="2000" dirty="0">
                <a:solidFill>
                  <a:srgbClr val="FF0000"/>
                </a:solidFill>
              </a:rPr>
              <a:t>پول </a:t>
            </a:r>
            <a:r>
              <a:rPr lang="fa-IR" sz="2000" dirty="0" smtClean="0">
                <a:solidFill>
                  <a:srgbClr val="FF0000"/>
                </a:solidFill>
              </a:rPr>
              <a:t>چرب </a:t>
            </a:r>
            <a:r>
              <a:rPr lang="fa-IR" sz="2000" dirty="0" smtClean="0">
                <a:solidFill>
                  <a:schemeClr val="accent1">
                    <a:lumMod val="75000"/>
                  </a:schemeClr>
                </a:solidFill>
              </a:rPr>
              <a:t>می گویند. </a:t>
            </a:r>
            <a:endParaRPr lang="en-US" sz="2000" dirty="0">
              <a:solidFill>
                <a:schemeClr val="accent1">
                  <a:lumMod val="75000"/>
                </a:schemeClr>
              </a:solidFill>
            </a:endParaRPr>
          </a:p>
        </p:txBody>
      </p:sp>
      <p:sp>
        <p:nvSpPr>
          <p:cNvPr id="7" name="Text Placeholder 6"/>
          <p:cNvSpPr>
            <a:spLocks noGrp="1"/>
          </p:cNvSpPr>
          <p:nvPr>
            <p:ph type="body" idx="1"/>
          </p:nvPr>
        </p:nvSpPr>
        <p:spPr>
          <a:xfrm>
            <a:off x="5029200" y="534380"/>
            <a:ext cx="6048103" cy="807720"/>
          </a:xfrm>
        </p:spPr>
        <p:txBody>
          <a:bodyPr/>
          <a:lstStyle/>
          <a:p>
            <a:r>
              <a:rPr lang="fa-IR" b="0" dirty="0" smtClean="0"/>
              <a:t>رشوه </a:t>
            </a:r>
            <a:r>
              <a:rPr lang="fa-IR" b="0" dirty="0" smtClean="0">
                <a:solidFill>
                  <a:srgbClr val="FF0000"/>
                </a:solidFill>
              </a:rPr>
              <a:t>رایجترین</a:t>
            </a:r>
            <a:r>
              <a:rPr lang="fa-IR" b="0" dirty="0" smtClean="0"/>
              <a:t> </a:t>
            </a:r>
            <a:r>
              <a:rPr lang="fa-IR" b="0" dirty="0"/>
              <a:t>نوع فساد در </a:t>
            </a:r>
            <a:r>
              <a:rPr lang="fa-IR" b="0" dirty="0" smtClean="0"/>
              <a:t>کسب وکار </a:t>
            </a:r>
            <a:r>
              <a:rPr lang="fa-IR" b="0" dirty="0"/>
              <a:t>است.</a:t>
            </a:r>
            <a:endParaRPr lang="en-US" b="0" dirty="0"/>
          </a:p>
        </p:txBody>
      </p:sp>
      <p:sp>
        <p:nvSpPr>
          <p:cNvPr id="9" name="Text Placeholder 8"/>
          <p:cNvSpPr>
            <a:spLocks noGrp="1"/>
          </p:cNvSpPr>
          <p:nvPr>
            <p:ph type="body" sz="quarter" idx="3"/>
          </p:nvPr>
        </p:nvSpPr>
        <p:spPr>
          <a:xfrm>
            <a:off x="6939814" y="1484263"/>
            <a:ext cx="3474720" cy="813171"/>
          </a:xfrm>
        </p:spPr>
        <p:txBody>
          <a:bodyPr>
            <a:normAutofit/>
          </a:bodyPr>
          <a:lstStyle/>
          <a:p>
            <a:r>
              <a:rPr lang="fa-IR" b="0" dirty="0"/>
              <a:t>رشوه انواع</a:t>
            </a:r>
            <a:r>
              <a:rPr lang="fa-IR" b="0" dirty="0">
                <a:solidFill>
                  <a:srgbClr val="FF0000"/>
                </a:solidFill>
              </a:rPr>
              <a:t> مختلفی </a:t>
            </a:r>
            <a:r>
              <a:rPr lang="fa-IR" b="0" dirty="0" smtClean="0"/>
              <a:t>دارد.</a:t>
            </a:r>
            <a:endParaRPr lang="en-US" b="0" dirty="0"/>
          </a:p>
        </p:txBody>
      </p:sp>
      <p:sp>
        <p:nvSpPr>
          <p:cNvPr id="10" name="Content Placeholder 9"/>
          <p:cNvSpPr>
            <a:spLocks noGrp="1"/>
          </p:cNvSpPr>
          <p:nvPr>
            <p:ph sz="quarter" idx="4"/>
          </p:nvPr>
        </p:nvSpPr>
        <p:spPr>
          <a:xfrm>
            <a:off x="3226525" y="3875327"/>
            <a:ext cx="7014754" cy="1173290"/>
          </a:xfrm>
        </p:spPr>
        <p:txBody>
          <a:bodyPr>
            <a:normAutofit/>
          </a:bodyPr>
          <a:lstStyle/>
          <a:p>
            <a:pPr marL="0" indent="0" algn="r">
              <a:buNone/>
            </a:pPr>
            <a:r>
              <a:rPr lang="fa-IR" dirty="0">
                <a:solidFill>
                  <a:schemeClr val="accent1">
                    <a:lumMod val="75000"/>
                  </a:schemeClr>
                </a:solidFill>
              </a:rPr>
              <a:t>کارکنان پیش از اینکه در مورد کاری تعهد </a:t>
            </a:r>
            <a:r>
              <a:rPr lang="fa-IR" dirty="0" smtClean="0">
                <a:solidFill>
                  <a:schemeClr val="accent1">
                    <a:lumMod val="75000"/>
                  </a:schemeClr>
                </a:solidFill>
              </a:rPr>
              <a:t>کنند </a:t>
            </a:r>
            <a:r>
              <a:rPr lang="fa-IR" dirty="0">
                <a:solidFill>
                  <a:schemeClr val="accent1">
                    <a:lumMod val="75000"/>
                  </a:schemeClr>
                </a:solidFill>
              </a:rPr>
              <a:t>یا مجوزی صادر نمایند از طرف مقابل </a:t>
            </a:r>
            <a:r>
              <a:rPr lang="fa-IR" dirty="0">
                <a:solidFill>
                  <a:srgbClr val="FF0000"/>
                </a:solidFill>
              </a:rPr>
              <a:t>پول</a:t>
            </a:r>
            <a:r>
              <a:rPr lang="fa-IR" dirty="0">
                <a:solidFill>
                  <a:schemeClr val="accent1">
                    <a:lumMod val="75000"/>
                  </a:schemeClr>
                </a:solidFill>
              </a:rPr>
              <a:t> دریافت </a:t>
            </a:r>
            <a:r>
              <a:rPr lang="fa-IR" dirty="0" smtClean="0">
                <a:solidFill>
                  <a:schemeClr val="accent1">
                    <a:lumMod val="75000"/>
                  </a:schemeClr>
                </a:solidFill>
              </a:rPr>
              <a:t>میکنند.</a:t>
            </a:r>
            <a:endParaRPr lang="en-US" dirty="0">
              <a:solidFill>
                <a:schemeClr val="accent1">
                  <a:lumMod val="75000"/>
                </a:schemeClr>
              </a:solidFill>
            </a:endParaRPr>
          </a:p>
        </p:txBody>
      </p:sp>
      <p:sp>
        <p:nvSpPr>
          <p:cNvPr id="5" name="Right Arrow 4"/>
          <p:cNvSpPr/>
          <p:nvPr/>
        </p:nvSpPr>
        <p:spPr>
          <a:xfrm>
            <a:off x="600892" y="2477372"/>
            <a:ext cx="2481942" cy="1658982"/>
          </a:xfrm>
          <a:prstGeom prst="rightArrow">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t>رشوه</a:t>
            </a:r>
            <a:endParaRPr lang="en-US" dirty="0"/>
          </a:p>
        </p:txBody>
      </p:sp>
      <p:cxnSp>
        <p:nvCxnSpPr>
          <p:cNvPr id="23" name="Straight Arrow Connector 22"/>
          <p:cNvCxnSpPr/>
          <p:nvPr/>
        </p:nvCxnSpPr>
        <p:spPr>
          <a:xfrm flipH="1" flipV="1">
            <a:off x="9980023" y="1195251"/>
            <a:ext cx="1313161" cy="1391196"/>
          </a:xfrm>
          <a:prstGeom prst="straightConnector1">
            <a:avLst/>
          </a:prstGeom>
          <a:ln>
            <a:solidFill>
              <a:schemeClr val="bg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H="1" flipV="1">
            <a:off x="9744891" y="2181497"/>
            <a:ext cx="1548292" cy="404949"/>
          </a:xfrm>
          <a:prstGeom prst="straightConnector1">
            <a:avLst/>
          </a:prstGeom>
          <a:ln>
            <a:solidFill>
              <a:schemeClr val="bg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flipH="1">
            <a:off x="9980023" y="2586446"/>
            <a:ext cx="1313160" cy="718457"/>
          </a:xfrm>
          <a:prstGeom prst="straightConnector1">
            <a:avLst/>
          </a:prstGeom>
          <a:ln>
            <a:solidFill>
              <a:schemeClr val="bg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H="1">
            <a:off x="10241280" y="2586446"/>
            <a:ext cx="1051903" cy="1763485"/>
          </a:xfrm>
          <a:prstGeom prst="straightConnector1">
            <a:avLst/>
          </a:prstGeom>
          <a:ln>
            <a:solidFill>
              <a:schemeClr val="bg1">
                <a:lumMod val="65000"/>
                <a:lumOff val="3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27364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97142" y="802059"/>
            <a:ext cx="2977025" cy="726295"/>
          </a:xfrm>
        </p:spPr>
        <p:txBody>
          <a:bodyPr>
            <a:normAutofit/>
          </a:bodyPr>
          <a:lstStyle/>
          <a:p>
            <a:r>
              <a:rPr lang="fa-IR" sz="2800" dirty="0" smtClean="0">
                <a:solidFill>
                  <a:schemeClr val="tx2">
                    <a:lumMod val="90000"/>
                  </a:schemeClr>
                </a:solidFill>
              </a:rPr>
              <a:t>کلاهبرداری</a:t>
            </a:r>
            <a:endParaRPr lang="en-US" sz="2800" dirty="0">
              <a:solidFill>
                <a:schemeClr val="tx2">
                  <a:lumMod val="90000"/>
                </a:schemeClr>
              </a:solidFill>
            </a:endParaRPr>
          </a:p>
        </p:txBody>
      </p:sp>
      <p:sp>
        <p:nvSpPr>
          <p:cNvPr id="3" name="Subtitle 2"/>
          <p:cNvSpPr>
            <a:spLocks noGrp="1"/>
          </p:cNvSpPr>
          <p:nvPr>
            <p:ph type="subTitle" idx="1"/>
          </p:nvPr>
        </p:nvSpPr>
        <p:spPr>
          <a:xfrm>
            <a:off x="1021639" y="1528354"/>
            <a:ext cx="7315200" cy="4500429"/>
          </a:xfrm>
        </p:spPr>
        <p:txBody>
          <a:bodyPr>
            <a:normAutofit/>
          </a:bodyPr>
          <a:lstStyle/>
          <a:p>
            <a:pPr algn="r" rtl="1"/>
            <a:r>
              <a:rPr lang="fa-IR" sz="2000" dirty="0" smtClean="0">
                <a:solidFill>
                  <a:schemeClr val="bg2">
                    <a:lumMod val="95000"/>
                    <a:lumOff val="5000"/>
                  </a:schemeClr>
                </a:solidFill>
              </a:rPr>
              <a:t>کلاهبرداری نوع </a:t>
            </a:r>
            <a:r>
              <a:rPr lang="fa-IR" sz="2000" dirty="0">
                <a:solidFill>
                  <a:schemeClr val="bg2">
                    <a:lumMod val="95000"/>
                    <a:lumOff val="5000"/>
                  </a:schemeClr>
                </a:solidFill>
              </a:rPr>
              <a:t>دیگری از فساد اقتصادی است که اعضای یک شرکت از آن برای </a:t>
            </a:r>
            <a:r>
              <a:rPr lang="fa-IR" sz="2000" dirty="0">
                <a:solidFill>
                  <a:srgbClr val="FF0000"/>
                </a:solidFill>
              </a:rPr>
              <a:t>منافع </a:t>
            </a:r>
            <a:r>
              <a:rPr lang="fa-IR" sz="2000" dirty="0" smtClean="0">
                <a:solidFill>
                  <a:srgbClr val="FF0000"/>
                </a:solidFill>
              </a:rPr>
              <a:t>شخصی </a:t>
            </a:r>
            <a:r>
              <a:rPr lang="fa-IR" sz="2000" dirty="0" smtClean="0">
                <a:solidFill>
                  <a:schemeClr val="bg2">
                    <a:lumMod val="95000"/>
                    <a:lumOff val="5000"/>
                  </a:schemeClr>
                </a:solidFill>
              </a:rPr>
              <a:t>سو استفاده </a:t>
            </a:r>
            <a:r>
              <a:rPr lang="fa-IR" sz="2000" dirty="0">
                <a:solidFill>
                  <a:schemeClr val="bg2">
                    <a:lumMod val="95000"/>
                    <a:lumOff val="5000"/>
                  </a:schemeClr>
                </a:solidFill>
              </a:rPr>
              <a:t>میکنند. </a:t>
            </a:r>
            <a:endParaRPr lang="fa-IR" sz="2000" dirty="0" smtClean="0">
              <a:solidFill>
                <a:schemeClr val="bg2">
                  <a:lumMod val="95000"/>
                  <a:lumOff val="5000"/>
                </a:schemeClr>
              </a:solidFill>
            </a:endParaRPr>
          </a:p>
          <a:p>
            <a:pPr algn="r" rtl="1"/>
            <a:endParaRPr lang="fa-IR" sz="2000" dirty="0" smtClean="0">
              <a:solidFill>
                <a:schemeClr val="bg2">
                  <a:lumMod val="95000"/>
                  <a:lumOff val="5000"/>
                </a:schemeClr>
              </a:solidFill>
            </a:endParaRPr>
          </a:p>
          <a:p>
            <a:pPr algn="r" rtl="1"/>
            <a:r>
              <a:rPr lang="fa-IR" sz="2000" dirty="0" smtClean="0">
                <a:solidFill>
                  <a:schemeClr val="bg2">
                    <a:lumMod val="95000"/>
                    <a:lumOff val="5000"/>
                  </a:schemeClr>
                </a:solidFill>
              </a:rPr>
              <a:t>این </a:t>
            </a:r>
            <a:r>
              <a:rPr lang="fa-IR" sz="2000" dirty="0">
                <a:solidFill>
                  <a:schemeClr val="bg2">
                    <a:lumMod val="95000"/>
                    <a:lumOff val="5000"/>
                  </a:schemeClr>
                </a:solidFill>
              </a:rPr>
              <a:t>نوع از کلاهبرداری هم در بخشهای </a:t>
            </a:r>
            <a:r>
              <a:rPr lang="fa-IR" sz="2000" dirty="0">
                <a:solidFill>
                  <a:srgbClr val="FF0000"/>
                </a:solidFill>
              </a:rPr>
              <a:t>عمومی</a:t>
            </a:r>
            <a:r>
              <a:rPr lang="fa-IR" sz="2000" dirty="0">
                <a:solidFill>
                  <a:schemeClr val="bg2">
                    <a:lumMod val="95000"/>
                    <a:lumOff val="5000"/>
                  </a:schemeClr>
                </a:solidFill>
              </a:rPr>
              <a:t> و هم در بخشهای </a:t>
            </a:r>
            <a:r>
              <a:rPr lang="fa-IR" sz="2000" dirty="0">
                <a:solidFill>
                  <a:srgbClr val="FF0000"/>
                </a:solidFill>
              </a:rPr>
              <a:t>اختصاصی</a:t>
            </a:r>
            <a:r>
              <a:rPr lang="fa-IR" sz="2000" dirty="0">
                <a:solidFill>
                  <a:schemeClr val="bg2">
                    <a:lumMod val="95000"/>
                    <a:lumOff val="5000"/>
                  </a:schemeClr>
                </a:solidFill>
              </a:rPr>
              <a:t> دیده </a:t>
            </a:r>
            <a:r>
              <a:rPr lang="fa-IR" sz="2000" dirty="0" smtClean="0">
                <a:solidFill>
                  <a:schemeClr val="bg2">
                    <a:lumMod val="95000"/>
                    <a:lumOff val="5000"/>
                  </a:schemeClr>
                </a:solidFill>
              </a:rPr>
              <a:t>میشود.</a:t>
            </a:r>
          </a:p>
          <a:p>
            <a:pPr algn="r" rtl="1"/>
            <a:endParaRPr lang="fa-IR" sz="2000" dirty="0">
              <a:solidFill>
                <a:schemeClr val="bg2">
                  <a:lumMod val="95000"/>
                  <a:lumOff val="5000"/>
                </a:schemeClr>
              </a:solidFill>
            </a:endParaRPr>
          </a:p>
          <a:p>
            <a:pPr algn="r" rtl="1"/>
            <a:r>
              <a:rPr lang="fa-IR" sz="2000" dirty="0" smtClean="0">
                <a:solidFill>
                  <a:schemeClr val="bg2">
                    <a:lumMod val="95000"/>
                    <a:lumOff val="5000"/>
                  </a:schemeClr>
                </a:solidFill>
              </a:rPr>
              <a:t>به کار </a:t>
            </a:r>
            <a:r>
              <a:rPr lang="fa-IR" sz="2000" dirty="0">
                <a:solidFill>
                  <a:schemeClr val="bg2">
                    <a:lumMod val="95000"/>
                    <a:lumOff val="5000"/>
                  </a:schemeClr>
                </a:solidFill>
              </a:rPr>
              <a:t>بردن </a:t>
            </a:r>
            <a:r>
              <a:rPr lang="fa-IR" sz="2000" dirty="0">
                <a:solidFill>
                  <a:srgbClr val="FF0000"/>
                </a:solidFill>
              </a:rPr>
              <a:t>وسیله متقلبانه</a:t>
            </a:r>
            <a:r>
              <a:rPr lang="fa-IR" sz="2000" dirty="0">
                <a:solidFill>
                  <a:schemeClr val="bg2">
                    <a:lumMod val="95000"/>
                    <a:lumOff val="5000"/>
                  </a:schemeClr>
                </a:solidFill>
              </a:rPr>
              <a:t>، </a:t>
            </a:r>
            <a:r>
              <a:rPr lang="fa-IR" sz="2000" dirty="0">
                <a:solidFill>
                  <a:srgbClr val="FF0000"/>
                </a:solidFill>
              </a:rPr>
              <a:t>اغفال مالباخته </a:t>
            </a:r>
            <a:r>
              <a:rPr lang="fa-IR" sz="2000" dirty="0">
                <a:solidFill>
                  <a:schemeClr val="bg2">
                    <a:lumMod val="95000"/>
                    <a:lumOff val="5000"/>
                  </a:schemeClr>
                </a:solidFill>
              </a:rPr>
              <a:t>و </a:t>
            </a:r>
            <a:r>
              <a:rPr lang="fa-IR" sz="2000" dirty="0">
                <a:solidFill>
                  <a:srgbClr val="FF0000"/>
                </a:solidFill>
              </a:rPr>
              <a:t>تسلیم مال </a:t>
            </a:r>
            <a:r>
              <a:rPr lang="fa-IR" sz="2000" dirty="0">
                <a:solidFill>
                  <a:schemeClr val="bg2">
                    <a:lumMod val="95000"/>
                    <a:lumOff val="5000"/>
                  </a:schemeClr>
                </a:solidFill>
              </a:rPr>
              <a:t>از طرف وی به کلاهبردار ویژگی خاص کلاهبرداری است که در </a:t>
            </a:r>
            <a:r>
              <a:rPr lang="fa-IR" sz="2000" dirty="0">
                <a:solidFill>
                  <a:srgbClr val="FF0000"/>
                </a:solidFill>
              </a:rPr>
              <a:t>سایر جرایم </a:t>
            </a:r>
            <a:r>
              <a:rPr lang="fa-IR" sz="2000" dirty="0">
                <a:solidFill>
                  <a:schemeClr val="bg2">
                    <a:lumMod val="95000"/>
                    <a:lumOff val="5000"/>
                  </a:schemeClr>
                </a:solidFill>
              </a:rPr>
              <a:t>وجود </a:t>
            </a:r>
            <a:r>
              <a:rPr lang="fa-IR" sz="2000" dirty="0" smtClean="0">
                <a:solidFill>
                  <a:schemeClr val="bg2">
                    <a:lumMod val="95000"/>
                    <a:lumOff val="5000"/>
                  </a:schemeClr>
                </a:solidFill>
              </a:rPr>
              <a:t>ندارد.</a:t>
            </a:r>
            <a:endParaRPr lang="en-US" sz="2000" dirty="0">
              <a:solidFill>
                <a:schemeClr val="bg2">
                  <a:lumMod val="95000"/>
                  <a:lumOff val="5000"/>
                </a:schemeClr>
              </a:solidFill>
            </a:endParaRPr>
          </a:p>
        </p:txBody>
      </p:sp>
      <p:sp>
        <p:nvSpPr>
          <p:cNvPr id="4" name="Left Arrow 3"/>
          <p:cNvSpPr/>
          <p:nvPr/>
        </p:nvSpPr>
        <p:spPr>
          <a:xfrm>
            <a:off x="8336839" y="1644016"/>
            <a:ext cx="402212" cy="235131"/>
          </a:xfrm>
          <a:prstGeom prst="lef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Left Arrow 4"/>
          <p:cNvSpPr/>
          <p:nvPr/>
        </p:nvSpPr>
        <p:spPr>
          <a:xfrm>
            <a:off x="8336839" y="2731363"/>
            <a:ext cx="402212" cy="235131"/>
          </a:xfrm>
          <a:prstGeom prst="lef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Left Arrow 5"/>
          <p:cNvSpPr/>
          <p:nvPr/>
        </p:nvSpPr>
        <p:spPr>
          <a:xfrm>
            <a:off x="8336839" y="3936275"/>
            <a:ext cx="402212" cy="235131"/>
          </a:xfrm>
          <a:prstGeom prst="lef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9499211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888583" y="828184"/>
            <a:ext cx="1605425" cy="660981"/>
          </a:xfrm>
        </p:spPr>
        <p:txBody>
          <a:bodyPr>
            <a:normAutofit/>
          </a:bodyPr>
          <a:lstStyle/>
          <a:p>
            <a:r>
              <a:rPr lang="fa-IR" sz="3200" dirty="0" smtClean="0">
                <a:solidFill>
                  <a:schemeClr val="tx2">
                    <a:lumMod val="75000"/>
                  </a:schemeClr>
                </a:solidFill>
              </a:rPr>
              <a:t>اختلاس</a:t>
            </a:r>
            <a:endParaRPr lang="en-US" sz="3200" dirty="0">
              <a:solidFill>
                <a:schemeClr val="tx2">
                  <a:lumMod val="75000"/>
                </a:schemeClr>
              </a:solidFill>
            </a:endParaRPr>
          </a:p>
        </p:txBody>
      </p:sp>
      <p:sp>
        <p:nvSpPr>
          <p:cNvPr id="3" name="Subtitle 2"/>
          <p:cNvSpPr>
            <a:spLocks noGrp="1"/>
          </p:cNvSpPr>
          <p:nvPr>
            <p:ph type="subTitle" idx="1"/>
          </p:nvPr>
        </p:nvSpPr>
        <p:spPr>
          <a:xfrm>
            <a:off x="809897" y="1158674"/>
            <a:ext cx="7500816" cy="4513492"/>
          </a:xfrm>
        </p:spPr>
        <p:txBody>
          <a:bodyPr>
            <a:normAutofit/>
          </a:bodyPr>
          <a:lstStyle/>
          <a:p>
            <a:pPr algn="r" rtl="1"/>
            <a:r>
              <a:rPr lang="fa-IR" sz="2000" dirty="0">
                <a:solidFill>
                  <a:schemeClr val="accent1">
                    <a:lumMod val="10000"/>
                  </a:schemeClr>
                </a:solidFill>
              </a:rPr>
              <a:t>برداشتن اجناس شرکت برای </a:t>
            </a:r>
            <a:r>
              <a:rPr lang="fa-IR" sz="2000" dirty="0">
                <a:solidFill>
                  <a:srgbClr val="FF0000"/>
                </a:solidFill>
              </a:rPr>
              <a:t>استفاده شخصی </a:t>
            </a:r>
            <a:r>
              <a:rPr lang="fa-IR" sz="2000" dirty="0">
                <a:solidFill>
                  <a:schemeClr val="accent1">
                    <a:lumMod val="10000"/>
                  </a:schemeClr>
                </a:solidFill>
              </a:rPr>
              <a:t>را </a:t>
            </a:r>
            <a:r>
              <a:rPr lang="fa-IR" sz="2000" dirty="0" smtClean="0">
                <a:solidFill>
                  <a:srgbClr val="FF0000"/>
                </a:solidFill>
              </a:rPr>
              <a:t>اختلاس</a:t>
            </a:r>
            <a:r>
              <a:rPr lang="fa-IR" sz="2000" dirty="0" smtClean="0">
                <a:solidFill>
                  <a:schemeClr val="accent1">
                    <a:lumMod val="10000"/>
                  </a:schemeClr>
                </a:solidFill>
              </a:rPr>
              <a:t> می گویند.</a:t>
            </a:r>
          </a:p>
          <a:p>
            <a:pPr algn="r" rtl="1"/>
            <a:endParaRPr lang="fa-IR" sz="2000" dirty="0">
              <a:solidFill>
                <a:schemeClr val="accent1">
                  <a:lumMod val="10000"/>
                </a:schemeClr>
              </a:solidFill>
            </a:endParaRPr>
          </a:p>
          <a:p>
            <a:pPr algn="r" rtl="1"/>
            <a:r>
              <a:rPr lang="fa-IR" sz="2000" dirty="0">
                <a:solidFill>
                  <a:schemeClr val="accent1">
                    <a:lumMod val="10000"/>
                  </a:schemeClr>
                </a:solidFill>
              </a:rPr>
              <a:t>اشخاصی که توانایی تنظیم </a:t>
            </a:r>
            <a:r>
              <a:rPr lang="fa-IR" sz="2000" dirty="0" smtClean="0">
                <a:solidFill>
                  <a:schemeClr val="accent1">
                    <a:lumMod val="10000"/>
                  </a:schemeClr>
                </a:solidFill>
              </a:rPr>
              <a:t>دوباره سرمایه وپنهان </a:t>
            </a:r>
            <a:r>
              <a:rPr lang="fa-IR" sz="2000" dirty="0">
                <a:solidFill>
                  <a:schemeClr val="accent1">
                    <a:lumMod val="10000"/>
                  </a:schemeClr>
                </a:solidFill>
              </a:rPr>
              <a:t>کردن این حقیقت که </a:t>
            </a:r>
            <a:r>
              <a:rPr lang="fa-IR" sz="2000" dirty="0" smtClean="0">
                <a:solidFill>
                  <a:schemeClr val="accent1">
                    <a:lumMod val="10000"/>
                  </a:schemeClr>
                </a:solidFill>
              </a:rPr>
              <a:t>سرمایه مفقود </a:t>
            </a:r>
            <a:r>
              <a:rPr lang="fa-IR" sz="2000" dirty="0">
                <a:solidFill>
                  <a:schemeClr val="accent1">
                    <a:lumMod val="10000"/>
                  </a:schemeClr>
                </a:solidFill>
              </a:rPr>
              <a:t>شده است رادارند، </a:t>
            </a:r>
            <a:r>
              <a:rPr lang="fa-IR" sz="2000" dirty="0">
                <a:solidFill>
                  <a:srgbClr val="FF0000"/>
                </a:solidFill>
              </a:rPr>
              <a:t>متخلف</a:t>
            </a:r>
            <a:r>
              <a:rPr lang="fa-IR" sz="2000" dirty="0">
                <a:solidFill>
                  <a:schemeClr val="accent1">
                    <a:lumMod val="10000"/>
                  </a:schemeClr>
                </a:solidFill>
              </a:rPr>
              <a:t> </a:t>
            </a:r>
            <a:r>
              <a:rPr lang="fa-IR" sz="2000" dirty="0" smtClean="0">
                <a:solidFill>
                  <a:schemeClr val="accent1">
                    <a:lumMod val="10000"/>
                  </a:schemeClr>
                </a:solidFill>
              </a:rPr>
              <a:t>هستند.</a:t>
            </a:r>
          </a:p>
          <a:p>
            <a:pPr algn="r" rtl="1"/>
            <a:endParaRPr lang="fa-IR" sz="2000" dirty="0">
              <a:solidFill>
                <a:schemeClr val="accent1">
                  <a:lumMod val="10000"/>
                </a:schemeClr>
              </a:solidFill>
            </a:endParaRPr>
          </a:p>
          <a:p>
            <a:pPr algn="r" rtl="1"/>
            <a:r>
              <a:rPr lang="fa-IR" sz="2000" dirty="0">
                <a:solidFill>
                  <a:schemeClr val="accent1">
                    <a:lumMod val="10000"/>
                  </a:schemeClr>
                </a:solidFill>
              </a:rPr>
              <a:t>اختلاس اموال عمومی، همزاد با </a:t>
            </a:r>
            <a:r>
              <a:rPr lang="fa-IR" sz="2000" dirty="0">
                <a:solidFill>
                  <a:srgbClr val="FF0000"/>
                </a:solidFill>
              </a:rPr>
              <a:t>تشکیل حکومت</a:t>
            </a:r>
            <a:r>
              <a:rPr lang="fa-IR" sz="2000" dirty="0">
                <a:solidFill>
                  <a:schemeClr val="accent1">
                    <a:lumMod val="10000"/>
                  </a:schemeClr>
                </a:solidFill>
              </a:rPr>
              <a:t> مطرح بوده و قدمتی به اندازه خود </a:t>
            </a:r>
            <a:r>
              <a:rPr lang="fa-IR" sz="2000" dirty="0" smtClean="0">
                <a:solidFill>
                  <a:schemeClr val="accent1">
                    <a:lumMod val="10000"/>
                  </a:schemeClr>
                </a:solidFill>
              </a:rPr>
              <a:t>دولت ها دارد.</a:t>
            </a:r>
          </a:p>
          <a:p>
            <a:pPr algn="r" rtl="1"/>
            <a:endParaRPr lang="fa-IR" sz="2000" dirty="0">
              <a:solidFill>
                <a:schemeClr val="accent1">
                  <a:lumMod val="10000"/>
                </a:schemeClr>
              </a:solidFill>
            </a:endParaRPr>
          </a:p>
          <a:p>
            <a:pPr algn="r" rtl="1"/>
            <a:r>
              <a:rPr lang="fa-IR" sz="2000" dirty="0">
                <a:solidFill>
                  <a:schemeClr val="accent1">
                    <a:lumMod val="10000"/>
                  </a:schemeClr>
                </a:solidFill>
              </a:rPr>
              <a:t>میتوان دایره این </a:t>
            </a:r>
            <a:r>
              <a:rPr lang="fa-IR" sz="2000" dirty="0" smtClean="0">
                <a:solidFill>
                  <a:schemeClr val="accent1">
                    <a:lumMod val="10000"/>
                  </a:schemeClr>
                </a:solidFill>
              </a:rPr>
              <a:t>جرم را به </a:t>
            </a:r>
            <a:r>
              <a:rPr lang="fa-IR" sz="2000" dirty="0" smtClean="0">
                <a:solidFill>
                  <a:srgbClr val="FF0000"/>
                </a:solidFill>
              </a:rPr>
              <a:t>اموال </a:t>
            </a:r>
            <a:r>
              <a:rPr lang="fa-IR" sz="2000" dirty="0">
                <a:solidFill>
                  <a:srgbClr val="FF0000"/>
                </a:solidFill>
              </a:rPr>
              <a:t>بانکهای خصوصی</a:t>
            </a:r>
            <a:r>
              <a:rPr lang="fa-IR" sz="2000" dirty="0">
                <a:solidFill>
                  <a:schemeClr val="accent1">
                    <a:lumMod val="10000"/>
                  </a:schemeClr>
                </a:solidFill>
              </a:rPr>
              <a:t>، </a:t>
            </a:r>
            <a:r>
              <a:rPr lang="fa-IR" sz="2000" dirty="0">
                <a:solidFill>
                  <a:srgbClr val="FF0000"/>
                </a:solidFill>
              </a:rPr>
              <a:t>شرکتهای </a:t>
            </a:r>
            <a:r>
              <a:rPr lang="fa-IR" sz="2000" dirty="0" smtClean="0">
                <a:solidFill>
                  <a:srgbClr val="FF0000"/>
                </a:solidFill>
              </a:rPr>
              <a:t>سهامی غیردولتی</a:t>
            </a:r>
            <a:r>
              <a:rPr lang="fa-IR" sz="2000" dirty="0">
                <a:solidFill>
                  <a:schemeClr val="accent1">
                    <a:lumMod val="10000"/>
                  </a:schemeClr>
                </a:solidFill>
              </a:rPr>
              <a:t>،</a:t>
            </a:r>
            <a:r>
              <a:rPr lang="fa-IR" sz="2000" dirty="0">
                <a:solidFill>
                  <a:srgbClr val="FF0000"/>
                </a:solidFill>
              </a:rPr>
              <a:t> احزاب</a:t>
            </a:r>
            <a:r>
              <a:rPr lang="fa-IR" sz="2000" dirty="0">
                <a:solidFill>
                  <a:schemeClr val="accent1">
                    <a:lumMod val="10000"/>
                  </a:schemeClr>
                </a:solidFill>
              </a:rPr>
              <a:t>، </a:t>
            </a:r>
            <a:r>
              <a:rPr lang="fa-IR" sz="2000" dirty="0" smtClean="0">
                <a:solidFill>
                  <a:srgbClr val="FF0000"/>
                </a:solidFill>
              </a:rPr>
              <a:t>سندیکاها</a:t>
            </a:r>
            <a:r>
              <a:rPr lang="fa-IR" sz="2000" dirty="0" smtClean="0">
                <a:solidFill>
                  <a:schemeClr val="accent1">
                    <a:lumMod val="10000"/>
                  </a:schemeClr>
                </a:solidFill>
              </a:rPr>
              <a:t>و نیزبه </a:t>
            </a:r>
            <a:r>
              <a:rPr lang="fa-IR" sz="2000" dirty="0" smtClean="0">
                <a:solidFill>
                  <a:srgbClr val="FF0000"/>
                </a:solidFill>
              </a:rPr>
              <a:t>اموال </a:t>
            </a:r>
            <a:r>
              <a:rPr lang="fa-IR" sz="2000" dirty="0">
                <a:solidFill>
                  <a:srgbClr val="FF0000"/>
                </a:solidFill>
              </a:rPr>
              <a:t>غیرمنقول </a:t>
            </a:r>
            <a:r>
              <a:rPr lang="fa-IR" sz="2000" dirty="0">
                <a:solidFill>
                  <a:schemeClr val="accent1">
                    <a:lumMod val="10000"/>
                  </a:schemeClr>
                </a:solidFill>
              </a:rPr>
              <a:t>تعمیم داد</a:t>
            </a:r>
            <a:endParaRPr lang="fa-IR" sz="2000" dirty="0" smtClean="0">
              <a:solidFill>
                <a:schemeClr val="accent1">
                  <a:lumMod val="10000"/>
                </a:schemeClr>
              </a:solidFill>
            </a:endParaRPr>
          </a:p>
        </p:txBody>
      </p:sp>
      <p:sp>
        <p:nvSpPr>
          <p:cNvPr id="4" name="Left Arrow 3"/>
          <p:cNvSpPr/>
          <p:nvPr/>
        </p:nvSpPr>
        <p:spPr>
          <a:xfrm>
            <a:off x="8310713" y="1254034"/>
            <a:ext cx="349961" cy="235131"/>
          </a:xfrm>
          <a:prstGeom prst="lef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Left Arrow 4"/>
          <p:cNvSpPr/>
          <p:nvPr/>
        </p:nvSpPr>
        <p:spPr>
          <a:xfrm>
            <a:off x="8302003" y="3180289"/>
            <a:ext cx="349961" cy="235131"/>
          </a:xfrm>
          <a:prstGeom prst="lef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Left Arrow 5"/>
          <p:cNvSpPr/>
          <p:nvPr/>
        </p:nvSpPr>
        <p:spPr>
          <a:xfrm>
            <a:off x="8302004" y="2067551"/>
            <a:ext cx="349961" cy="235131"/>
          </a:xfrm>
          <a:prstGeom prst="lef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Left Arrow 6"/>
          <p:cNvSpPr/>
          <p:nvPr/>
        </p:nvSpPr>
        <p:spPr>
          <a:xfrm>
            <a:off x="8302002" y="4373975"/>
            <a:ext cx="349961" cy="235131"/>
          </a:xfrm>
          <a:prstGeom prst="leftArrow">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119400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972415" y="842554"/>
            <a:ext cx="7405334" cy="5120640"/>
          </a:xfrm>
        </p:spPr>
        <p:txBody>
          <a:bodyPr/>
          <a:lstStyle/>
          <a:p>
            <a:pPr marL="0" indent="0" algn="r">
              <a:buNone/>
            </a:pPr>
            <a:r>
              <a:rPr lang="fa-IR" dirty="0"/>
              <a:t>در </a:t>
            </a:r>
            <a:r>
              <a:rPr lang="fa-IR" dirty="0" smtClean="0"/>
              <a:t>کسب وکار </a:t>
            </a:r>
            <a:r>
              <a:rPr lang="fa-IR" dirty="0"/>
              <a:t>بازپرداخت به </a:t>
            </a:r>
            <a:r>
              <a:rPr lang="fa-IR" dirty="0" smtClean="0"/>
              <a:t>پرداخت هایی </a:t>
            </a:r>
            <a:r>
              <a:rPr lang="fa-IR" dirty="0"/>
              <a:t>اطلاق میشود که توسط فروشندگان ودرعوض قراردادهایی </a:t>
            </a:r>
            <a:r>
              <a:rPr lang="fa-IR" dirty="0" smtClean="0"/>
              <a:t>که موجب تورم بیش از </a:t>
            </a:r>
            <a:r>
              <a:rPr lang="fa-IR" dirty="0"/>
              <a:t>حد هزینه کارانجام </a:t>
            </a:r>
            <a:r>
              <a:rPr lang="fa-IR" dirty="0" smtClean="0"/>
              <a:t>شده هستند،صورت میگیرد.در </a:t>
            </a:r>
            <a:r>
              <a:rPr lang="fa-IR" dirty="0"/>
              <a:t>حقیقت این </a:t>
            </a:r>
            <a:r>
              <a:rPr lang="fa-IR" dirty="0" smtClean="0"/>
              <a:t>نوعی کمیسیون </a:t>
            </a:r>
            <a:r>
              <a:rPr lang="fa-IR" dirty="0"/>
              <a:t>است </a:t>
            </a:r>
            <a:r>
              <a:rPr lang="fa-IR" dirty="0" smtClean="0"/>
              <a:t>که ازقبل </a:t>
            </a:r>
            <a:r>
              <a:rPr lang="fa-IR" dirty="0" smtClean="0">
                <a:solidFill>
                  <a:srgbClr val="FF0000"/>
                </a:solidFill>
              </a:rPr>
              <a:t>درعوض خدمتی </a:t>
            </a:r>
            <a:r>
              <a:rPr lang="fa-IR" dirty="0" smtClean="0"/>
              <a:t>که ممکن است </a:t>
            </a:r>
            <a:r>
              <a:rPr lang="fa-IR" dirty="0" smtClean="0">
                <a:solidFill>
                  <a:srgbClr val="FF0000"/>
                </a:solidFill>
              </a:rPr>
              <a:t>استرداد</a:t>
            </a:r>
            <a:r>
              <a:rPr lang="fa-IR" dirty="0" smtClean="0"/>
              <a:t> شودبه </a:t>
            </a:r>
            <a:r>
              <a:rPr lang="fa-IR" dirty="0" smtClean="0">
                <a:solidFill>
                  <a:srgbClr val="FF0000"/>
                </a:solidFill>
              </a:rPr>
              <a:t>رشوه</a:t>
            </a:r>
            <a:r>
              <a:rPr lang="fa-IR" dirty="0" smtClean="0"/>
              <a:t> </a:t>
            </a:r>
            <a:r>
              <a:rPr lang="fa-IR" dirty="0" smtClean="0">
                <a:solidFill>
                  <a:srgbClr val="FF0000"/>
                </a:solidFill>
              </a:rPr>
              <a:t>گیرنده</a:t>
            </a:r>
            <a:r>
              <a:rPr lang="fa-IR" dirty="0" smtClean="0"/>
              <a:t> داده میشود.</a:t>
            </a:r>
            <a:endParaRPr lang="en-US" dirty="0"/>
          </a:p>
        </p:txBody>
      </p:sp>
      <p:sp>
        <p:nvSpPr>
          <p:cNvPr id="6" name="Right Arrow 5"/>
          <p:cNvSpPr/>
          <p:nvPr/>
        </p:nvSpPr>
        <p:spPr>
          <a:xfrm>
            <a:off x="492220" y="2455817"/>
            <a:ext cx="2468880" cy="1593669"/>
          </a:xfrm>
          <a:prstGeom prst="rightArrow">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000" dirty="0">
                <a:solidFill>
                  <a:schemeClr val="tx1">
                    <a:lumMod val="95000"/>
                  </a:schemeClr>
                </a:solidFill>
              </a:rPr>
              <a:t>باز پرداخت</a:t>
            </a:r>
          </a:p>
        </p:txBody>
      </p:sp>
    </p:spTree>
    <p:extLst>
      <p:ext uri="{BB962C8B-B14F-4D97-AF65-F5344CB8AC3E}">
        <p14:creationId xmlns:p14="http://schemas.microsoft.com/office/powerpoint/2010/main" val="33910182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313819" y="671431"/>
            <a:ext cx="2768018" cy="1013678"/>
          </a:xfrm>
        </p:spPr>
        <p:txBody>
          <a:bodyPr>
            <a:normAutofit/>
          </a:bodyPr>
          <a:lstStyle/>
          <a:p>
            <a:pPr algn="ctr"/>
            <a:r>
              <a:rPr lang="fa-IR" sz="2000" dirty="0" smtClean="0"/>
              <a:t>شاخص های فساد</a:t>
            </a:r>
            <a:br>
              <a:rPr lang="fa-IR" sz="2000" dirty="0" smtClean="0"/>
            </a:br>
            <a:r>
              <a:rPr lang="en-US" sz="2000" dirty="0" smtClean="0"/>
              <a:t>( CPI )</a:t>
            </a:r>
            <a:endParaRPr lang="en-US" sz="2000" dirty="0"/>
          </a:p>
        </p:txBody>
      </p:sp>
      <p:sp>
        <p:nvSpPr>
          <p:cNvPr id="3" name="Subtitle 2"/>
          <p:cNvSpPr>
            <a:spLocks noGrp="1"/>
          </p:cNvSpPr>
          <p:nvPr>
            <p:ph type="subTitle" idx="1"/>
          </p:nvPr>
        </p:nvSpPr>
        <p:spPr>
          <a:xfrm>
            <a:off x="627017" y="1319349"/>
            <a:ext cx="7788198" cy="4454434"/>
          </a:xfrm>
        </p:spPr>
        <p:txBody>
          <a:bodyPr>
            <a:normAutofit fontScale="92500" lnSpcReduction="10000"/>
          </a:bodyPr>
          <a:lstStyle/>
          <a:p>
            <a:pPr algn="r" rtl="1"/>
            <a:r>
              <a:rPr lang="fa-IR" sz="2000" dirty="0" smtClean="0">
                <a:solidFill>
                  <a:schemeClr val="bg1"/>
                </a:solidFill>
              </a:rPr>
              <a:t>شاخص های فساد </a:t>
            </a:r>
            <a:r>
              <a:rPr lang="fa-IR" sz="2000" dirty="0" smtClean="0">
                <a:solidFill>
                  <a:srgbClr val="FF0000"/>
                </a:solidFill>
              </a:rPr>
              <a:t>متنوعی</a:t>
            </a:r>
            <a:r>
              <a:rPr lang="fa-IR" sz="2000" dirty="0" smtClean="0">
                <a:solidFill>
                  <a:schemeClr val="bg1"/>
                </a:solidFill>
              </a:rPr>
              <a:t> داریم اما شاخص</a:t>
            </a:r>
            <a:r>
              <a:rPr lang="fa-IR" sz="2000" dirty="0">
                <a:solidFill>
                  <a:schemeClr val="bg1"/>
                </a:solidFill>
              </a:rPr>
              <a:t> </a:t>
            </a:r>
            <a:r>
              <a:rPr lang="en-US" sz="2000" dirty="0" smtClean="0">
                <a:solidFill>
                  <a:srgbClr val="FF0000"/>
                </a:solidFill>
              </a:rPr>
              <a:t>CPI</a:t>
            </a:r>
            <a:r>
              <a:rPr lang="fa-IR" sz="2000" dirty="0" smtClean="0">
                <a:solidFill>
                  <a:schemeClr val="bg1"/>
                </a:solidFill>
              </a:rPr>
              <a:t> یا شاخص درک فساد مهم ترین و مطرح ترین شاخصی است که در حوزه فساد به صورت </a:t>
            </a:r>
            <a:r>
              <a:rPr lang="fa-IR" sz="2000" dirty="0" smtClean="0">
                <a:solidFill>
                  <a:srgbClr val="FF0000"/>
                </a:solidFill>
              </a:rPr>
              <a:t>بین المللی </a:t>
            </a:r>
            <a:r>
              <a:rPr lang="fa-IR" sz="2000" dirty="0" smtClean="0">
                <a:solidFill>
                  <a:schemeClr val="bg1"/>
                </a:solidFill>
              </a:rPr>
              <a:t>شناخته شده.</a:t>
            </a:r>
          </a:p>
          <a:p>
            <a:pPr algn="r" rtl="1"/>
            <a:endParaRPr lang="fa-IR" sz="2000" dirty="0" smtClean="0">
              <a:solidFill>
                <a:schemeClr val="bg1"/>
              </a:solidFill>
            </a:endParaRPr>
          </a:p>
          <a:p>
            <a:pPr algn="r" rtl="1"/>
            <a:r>
              <a:rPr lang="fa-IR" sz="2000" dirty="0">
                <a:solidFill>
                  <a:schemeClr val="bg1"/>
                </a:solidFill>
              </a:rPr>
              <a:t> </a:t>
            </a:r>
            <a:r>
              <a:rPr lang="fa-IR" sz="2000" dirty="0" smtClean="0">
                <a:solidFill>
                  <a:schemeClr val="bg1"/>
                </a:solidFill>
              </a:rPr>
              <a:t>این شاخص توسط </a:t>
            </a:r>
            <a:r>
              <a:rPr lang="fa-IR" sz="2000" dirty="0" smtClean="0">
                <a:solidFill>
                  <a:srgbClr val="FF0000"/>
                </a:solidFill>
              </a:rPr>
              <a:t>سازمان شفافیت بین المللی </a:t>
            </a:r>
            <a:r>
              <a:rPr lang="fa-IR" sz="2000" dirty="0" smtClean="0">
                <a:solidFill>
                  <a:schemeClr val="bg1"/>
                </a:solidFill>
              </a:rPr>
              <a:t>از سال </a:t>
            </a:r>
            <a:r>
              <a:rPr lang="fa-IR" sz="2000" dirty="0" smtClean="0">
                <a:solidFill>
                  <a:srgbClr val="FF0000"/>
                </a:solidFill>
              </a:rPr>
              <a:t>1995</a:t>
            </a:r>
            <a:r>
              <a:rPr lang="fa-IR" sz="2000" dirty="0" smtClean="0">
                <a:solidFill>
                  <a:schemeClr val="bg1"/>
                </a:solidFill>
              </a:rPr>
              <a:t> به صورت سالیانه تهیه و منتشر میشود.</a:t>
            </a:r>
          </a:p>
          <a:p>
            <a:pPr algn="r" rtl="1"/>
            <a:endParaRPr lang="fa-IR" sz="2000" dirty="0" smtClean="0">
              <a:solidFill>
                <a:schemeClr val="bg1"/>
              </a:solidFill>
            </a:endParaRPr>
          </a:p>
          <a:p>
            <a:pPr algn="r" rtl="1"/>
            <a:r>
              <a:rPr lang="fa-IR" sz="2000" dirty="0" smtClean="0">
                <a:solidFill>
                  <a:schemeClr val="bg1"/>
                </a:solidFill>
              </a:rPr>
              <a:t>دامنه ی شمول کشورها در این شاخص از سال اول </a:t>
            </a:r>
            <a:r>
              <a:rPr lang="fa-IR" sz="2000" dirty="0" smtClean="0">
                <a:solidFill>
                  <a:srgbClr val="FF0000"/>
                </a:solidFill>
              </a:rPr>
              <a:t>41 کشور </a:t>
            </a:r>
            <a:r>
              <a:rPr lang="fa-IR" sz="2000" dirty="0" smtClean="0">
                <a:solidFill>
                  <a:schemeClr val="bg1"/>
                </a:solidFill>
              </a:rPr>
              <a:t>و در اخرین نسخه به </a:t>
            </a:r>
            <a:r>
              <a:rPr lang="fa-IR" sz="2000" dirty="0" smtClean="0">
                <a:solidFill>
                  <a:srgbClr val="FF0000"/>
                </a:solidFill>
              </a:rPr>
              <a:t>180 کشور</a:t>
            </a:r>
            <a:r>
              <a:rPr lang="fa-IR" sz="2000" dirty="0" smtClean="0">
                <a:solidFill>
                  <a:schemeClr val="bg1"/>
                </a:solidFill>
              </a:rPr>
              <a:t> رسید.</a:t>
            </a:r>
          </a:p>
          <a:p>
            <a:pPr algn="r" rtl="1"/>
            <a:endParaRPr lang="fa-IR" sz="2000" dirty="0" smtClean="0">
              <a:solidFill>
                <a:schemeClr val="bg1"/>
              </a:solidFill>
            </a:endParaRPr>
          </a:p>
          <a:p>
            <a:pPr algn="r" rtl="1"/>
            <a:r>
              <a:rPr lang="fa-IR" sz="2000" dirty="0" smtClean="0">
                <a:solidFill>
                  <a:schemeClr val="bg1"/>
                </a:solidFill>
              </a:rPr>
              <a:t>پس از میانگین گیری از منابع موجود در این شاخص برای هر کشور امتیازی بین </a:t>
            </a:r>
            <a:r>
              <a:rPr lang="fa-IR" sz="2000" dirty="0" smtClean="0">
                <a:solidFill>
                  <a:srgbClr val="FF0000"/>
                </a:solidFill>
              </a:rPr>
              <a:t>0</a:t>
            </a:r>
            <a:r>
              <a:rPr lang="fa-IR" sz="2000" dirty="0" smtClean="0">
                <a:solidFill>
                  <a:schemeClr val="bg1"/>
                </a:solidFill>
              </a:rPr>
              <a:t> تا </a:t>
            </a:r>
            <a:r>
              <a:rPr lang="fa-IR" sz="2000" dirty="0" smtClean="0">
                <a:solidFill>
                  <a:srgbClr val="FF0000"/>
                </a:solidFill>
              </a:rPr>
              <a:t>100</a:t>
            </a:r>
            <a:r>
              <a:rPr lang="fa-IR" sz="2000" dirty="0" smtClean="0">
                <a:solidFill>
                  <a:schemeClr val="bg1"/>
                </a:solidFill>
              </a:rPr>
              <a:t> به هرکشور داده میشود  که در ان </a:t>
            </a:r>
            <a:r>
              <a:rPr lang="fa-IR" sz="2000" dirty="0" smtClean="0">
                <a:solidFill>
                  <a:srgbClr val="FF0000"/>
                </a:solidFill>
              </a:rPr>
              <a:t>صفر</a:t>
            </a:r>
            <a:r>
              <a:rPr lang="fa-IR" sz="2000" dirty="0" smtClean="0">
                <a:solidFill>
                  <a:schemeClr val="bg1"/>
                </a:solidFill>
              </a:rPr>
              <a:t> نشانگر </a:t>
            </a:r>
            <a:r>
              <a:rPr lang="fa-IR" sz="2000" dirty="0" smtClean="0">
                <a:solidFill>
                  <a:srgbClr val="FF0000"/>
                </a:solidFill>
              </a:rPr>
              <a:t>بالاترین</a:t>
            </a:r>
            <a:r>
              <a:rPr lang="fa-IR" sz="2000" dirty="0" smtClean="0">
                <a:solidFill>
                  <a:schemeClr val="bg1"/>
                </a:solidFill>
              </a:rPr>
              <a:t> سطح فساد درک شده و </a:t>
            </a:r>
            <a:r>
              <a:rPr lang="fa-IR" sz="2000" dirty="0" smtClean="0">
                <a:solidFill>
                  <a:srgbClr val="FF0000"/>
                </a:solidFill>
              </a:rPr>
              <a:t>100</a:t>
            </a:r>
            <a:r>
              <a:rPr lang="fa-IR" sz="2000" dirty="0" smtClean="0">
                <a:solidFill>
                  <a:schemeClr val="bg1"/>
                </a:solidFill>
              </a:rPr>
              <a:t> نمایانگر </a:t>
            </a:r>
            <a:r>
              <a:rPr lang="fa-IR" sz="2000" dirty="0" smtClean="0">
                <a:solidFill>
                  <a:srgbClr val="FF0000"/>
                </a:solidFill>
              </a:rPr>
              <a:t>پایین ترین </a:t>
            </a:r>
            <a:r>
              <a:rPr lang="fa-IR" sz="2000" dirty="0" smtClean="0">
                <a:solidFill>
                  <a:schemeClr val="bg1"/>
                </a:solidFill>
              </a:rPr>
              <a:t>سطح فساد درک شده است.</a:t>
            </a:r>
            <a:endParaRPr lang="fa-IR" sz="2000" dirty="0">
              <a:solidFill>
                <a:schemeClr val="bg1"/>
              </a:solidFill>
            </a:endParaRPr>
          </a:p>
          <a:p>
            <a:pPr algn="r" rtl="1"/>
            <a:r>
              <a:rPr lang="fa-IR" sz="2000" dirty="0" smtClean="0">
                <a:solidFill>
                  <a:schemeClr val="bg1"/>
                </a:solidFill>
              </a:rPr>
              <a:t> </a:t>
            </a:r>
            <a:endParaRPr lang="en-US" sz="2000" dirty="0">
              <a:solidFill>
                <a:schemeClr val="bg1"/>
              </a:solidFill>
            </a:endParaRPr>
          </a:p>
        </p:txBody>
      </p:sp>
      <p:sp>
        <p:nvSpPr>
          <p:cNvPr id="4" name="Left Arrow 3"/>
          <p:cNvSpPr/>
          <p:nvPr/>
        </p:nvSpPr>
        <p:spPr>
          <a:xfrm>
            <a:off x="8415215" y="1319349"/>
            <a:ext cx="389151" cy="248194"/>
          </a:xfrm>
          <a:prstGeom prst="leftArrow">
            <a:avLst/>
          </a:prstGeom>
          <a:solidFill>
            <a:schemeClr val="bg2"/>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eft Arrow 4"/>
          <p:cNvSpPr/>
          <p:nvPr/>
        </p:nvSpPr>
        <p:spPr>
          <a:xfrm>
            <a:off x="8415214" y="2351315"/>
            <a:ext cx="389151" cy="248194"/>
          </a:xfrm>
          <a:prstGeom prst="leftArrow">
            <a:avLst/>
          </a:prstGeom>
          <a:solidFill>
            <a:schemeClr val="bg2"/>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Left Arrow 5"/>
          <p:cNvSpPr/>
          <p:nvPr/>
        </p:nvSpPr>
        <p:spPr>
          <a:xfrm>
            <a:off x="8415214" y="3383281"/>
            <a:ext cx="389151" cy="248194"/>
          </a:xfrm>
          <a:prstGeom prst="leftArrow">
            <a:avLst/>
          </a:prstGeom>
          <a:solidFill>
            <a:schemeClr val="bg2"/>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Left Arrow 6"/>
          <p:cNvSpPr/>
          <p:nvPr/>
        </p:nvSpPr>
        <p:spPr>
          <a:xfrm>
            <a:off x="8415214" y="4415247"/>
            <a:ext cx="389151" cy="248194"/>
          </a:xfrm>
          <a:prstGeom prst="leftArrow">
            <a:avLst/>
          </a:prstGeom>
          <a:solidFill>
            <a:schemeClr val="bg2"/>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5552783"/>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9935E573-C197-41A8-BCA1-5D5F62C560B7}"/>
    </a:ext>
  </a:extLst>
</a:theme>
</file>

<file path=docProps/app.xml><?xml version="1.0" encoding="utf-8"?>
<Properties xmlns="http://schemas.openxmlformats.org/officeDocument/2006/extended-properties" xmlns:vt="http://schemas.openxmlformats.org/officeDocument/2006/docPropsVTypes">
  <Template>TM03457475[[fn=Frame]]</Template>
  <TotalTime>412</TotalTime>
  <Words>1750</Words>
  <Application>Microsoft Office PowerPoint</Application>
  <PresentationFormat>Widescreen</PresentationFormat>
  <Paragraphs>134</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Corbel</vt:lpstr>
      <vt:lpstr>Tahoma</vt:lpstr>
      <vt:lpstr>Wingdings 2</vt:lpstr>
      <vt:lpstr>Frame</vt:lpstr>
      <vt:lpstr>بسمه تعالی</vt:lpstr>
      <vt:lpstr>مقدمه</vt:lpstr>
      <vt:lpstr>فساد از ریشه فسد و به معنای جلوگیری از انجام اعمال درست و سالم است و در زبان انگلیسی با واژه Corruption و ریشه لاتینی Rumpere مطرح میشود که بهمعنای شکستن و نقض کردن است و چیزی که شکسته یا نقض میشود، میتواند قوانین و مقررات یا قواعد اداری باشد. به این معنا، فساد هرپدیدهای است که مجموعهای را از اهداف و کارکردهای خود بازدارد.  تعاریف فراوانی برای فساد وجود دارد رابرت ب. زولیک رئیس بانک جهانی فساد اقتصادی را سرطانی میداند که ازفقیران میدزدد،درامور حکومتی واخلاقی به مصرف میرساند واعتماد را ازبین میبرد.   فسادپدیده جدیدی نیست.  فساد مالی نقض قوانین موجود برای تأمین منافع و سود شخصی است.  از فساد غالباً به عنوان یک بیماری شدید نامبرده میشود.</vt:lpstr>
      <vt:lpstr>انواع فساد اقتصادی</vt:lpstr>
      <vt:lpstr>برخی اوقات که به آن پول چرب می گویند. </vt:lpstr>
      <vt:lpstr>کلاهبرداری</vt:lpstr>
      <vt:lpstr>اختلاس</vt:lpstr>
      <vt:lpstr>PowerPoint Presentation</vt:lpstr>
      <vt:lpstr>شاخص های فساد ( CPI )</vt:lpstr>
      <vt:lpstr>PowerPoint Presentation</vt:lpstr>
      <vt:lpstr>با توجه به نمودار دو سوم کشور های جهان از میزان فساد اقتصادی بالایی برخوردار هستند و کمتر از 50 امتیاز به دست اوردند.</vt:lpstr>
      <vt:lpstr>PowerPoint Presentation</vt:lpstr>
      <vt:lpstr>PowerPoint Presentation</vt:lpstr>
      <vt:lpstr>PowerPoint Presentation</vt:lpstr>
      <vt:lpstr>PowerPoint Presentation</vt:lpstr>
      <vt:lpstr>اثار منفی فساد مالی بر تخصیص صحیح منابع  اثار منفی غساد مالی بر توزیع صحیح درامد ها   اثار منفی فساد مالی بر کارایی اقتصادی   اثار منفی فساد مالی بر رشد اقتصادی   تخصیص نادرست منابع کمیاب   پایمال شدن حقوق افراد  معاف شدن مجازات   ترکیب مخارج دولت   عدم انگیزه مبارزه با فساد   اتخاذ تصمیمات نا درست   فاصله طبقاتی  </vt:lpstr>
      <vt:lpstr>اثار منفی فساد مالی  بر تخصیص صحیح منابع </vt:lpstr>
      <vt:lpstr>اثار منفی فساد مالی بر  توزیع صحیح درامد ها  </vt:lpstr>
      <vt:lpstr>اثار منفی فساد مالی  بر کارایی اقتصادی  </vt:lpstr>
      <vt:lpstr>PowerPoint Presentation</vt:lpstr>
      <vt:lpstr>PowerPoint Presentation</vt:lpstr>
      <vt:lpstr>PowerPoint Presentation</vt:lpstr>
      <vt:lpstr>PowerPoint Presentation</vt:lpstr>
      <vt:lpstr>ترکیب مخارج دولت  </vt:lpstr>
      <vt:lpstr>PowerPoint Presentation</vt:lpstr>
      <vt:lpstr>PowerPoint Presentation</vt:lpstr>
      <vt:lpstr>اهداف و فعالیت های اصلی  در یک  برنامه کلی ضد فساد</vt:lpstr>
      <vt:lpstr>ادامه برنامه های ضد فساد</vt:lpstr>
      <vt:lpstr>PowerPoint Presentation</vt:lpstr>
      <vt:lpstr>منابع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Shaghayegh</dc:creator>
  <cp:lastModifiedBy>Shaghayegh</cp:lastModifiedBy>
  <cp:revision>40</cp:revision>
  <dcterms:created xsi:type="dcterms:W3CDTF">2020-11-13T02:12:26Z</dcterms:created>
  <dcterms:modified xsi:type="dcterms:W3CDTF">2020-11-15T02:11:14Z</dcterms:modified>
</cp:coreProperties>
</file>