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20" r:id="rId2"/>
  </p:sldMasterIdLst>
  <p:sldIdLst>
    <p:sldId id="256" r:id="rId3"/>
    <p:sldId id="257"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6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fa-IR"/>
              <a:t>زاهدی</a:t>
            </a:r>
            <a:endParaRPr lang="en-US"/>
          </a:p>
        </c:rich>
      </c:tx>
      <c:layout>
        <c:manualLayout>
          <c:xMode val="edge"/>
          <c:yMode val="edge"/>
          <c:x val="0.45085841856944509"/>
          <c:y val="0.53783987354003659"/>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Lbls>
            <c:dLbl>
              <c:idx val="0"/>
              <c:layout>
                <c:manualLayout>
                  <c:x val="-6.9980628475403539E-2"/>
                  <c:y val="-1.9257480617173099E-17"/>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1.6112789526686808E-2"/>
                  <c:y val="-6.0331853698580434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4.0671939616316932E-2"/>
                  <c:y val="9.380797988486733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7.0153061224489791E-2"/>
                  <c:y val="0.17490494296577946"/>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3.1947052861783239E-2"/>
                  <c:y val="-8.7849536429091851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9.9245596895580782E-2"/>
                      <c:h val="0.18250471994965387"/>
                    </c:manualLayout>
                  </c15:layout>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Sheet1!$A$13:$A$17</c:f>
              <c:strCache>
                <c:ptCount val="5"/>
                <c:pt idx="0">
                  <c:v>قزاقستان</c:v>
                </c:pt>
                <c:pt idx="1">
                  <c:v>قرقیزستان</c:v>
                </c:pt>
                <c:pt idx="2">
                  <c:v>سایرکشورها</c:v>
                </c:pt>
                <c:pt idx="3">
                  <c:v>افغانستان</c:v>
                </c:pt>
                <c:pt idx="4">
                  <c:v>پاکستان</c:v>
                </c:pt>
              </c:strCache>
            </c:strRef>
          </c:cat>
          <c:val>
            <c:numRef>
              <c:f>Sheet1!$B$13:$B$17</c:f>
              <c:numCache>
                <c:formatCode>0%</c:formatCode>
                <c:ptCount val="5"/>
                <c:pt idx="0">
                  <c:v>0.02</c:v>
                </c:pt>
                <c:pt idx="1">
                  <c:v>0.06</c:v>
                </c:pt>
                <c:pt idx="2">
                  <c:v>0.08</c:v>
                </c:pt>
                <c:pt idx="3">
                  <c:v>0.09</c:v>
                </c:pt>
                <c:pt idx="4">
                  <c:v>0.75</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fa-IR"/>
              <a:t>مضافتی</a:t>
            </a:r>
            <a:endParaRPr lang="en-US"/>
          </a:p>
        </c:rich>
      </c:tx>
      <c:layout>
        <c:manualLayout>
          <c:xMode val="edge"/>
          <c:yMode val="edge"/>
          <c:x val="0.43618030147812092"/>
          <c:y val="0.51420513218589536"/>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6"/>
              </a:solidFill>
              <a:ln>
                <a:noFill/>
              </a:ln>
              <a:effectLst>
                <a:outerShdw blurRad="63500" sx="102000" sy="102000" algn="ctr" rotWithShape="0">
                  <a:prstClr val="black">
                    <a:alpha val="20000"/>
                  </a:prstClr>
                </a:outerShdw>
              </a:effectLst>
            </c:spPr>
          </c:dPt>
          <c:dPt>
            <c:idx val="1"/>
            <c:bubble3D val="0"/>
            <c:spPr>
              <a:solidFill>
                <a:schemeClr val="accent5"/>
              </a:solidFill>
              <a:ln>
                <a:noFill/>
              </a:ln>
              <a:effectLst>
                <a:outerShdw blurRad="63500" sx="102000" sy="102000" algn="ctr" rotWithShape="0">
                  <a:prstClr val="black">
                    <a:alpha val="20000"/>
                  </a:prstClr>
                </a:outerShdw>
              </a:effectLst>
            </c:spPr>
          </c:dPt>
          <c:dPt>
            <c:idx val="2"/>
            <c:bubble3D val="0"/>
            <c:spPr>
              <a:solidFill>
                <a:schemeClr val="accent4"/>
              </a:solidFill>
              <a:ln>
                <a:noFill/>
              </a:ln>
              <a:effectLst>
                <a:outerShdw blurRad="63500" sx="102000" sy="102000" algn="ctr" rotWithShape="0">
                  <a:prstClr val="black">
                    <a:alpha val="20000"/>
                  </a:prstClr>
                </a:outerShdw>
              </a:effectLst>
            </c:spPr>
          </c:dPt>
          <c:dPt>
            <c:idx val="3"/>
            <c:bubble3D val="0"/>
            <c:spPr>
              <a:solidFill>
                <a:schemeClr val="accent6">
                  <a:lumMod val="60000"/>
                </a:schemeClr>
              </a:solidFill>
              <a:ln>
                <a:noFill/>
              </a:ln>
              <a:effectLst>
                <a:outerShdw blurRad="63500" sx="102000" sy="102000" algn="ctr" rotWithShape="0">
                  <a:prstClr val="black">
                    <a:alpha val="20000"/>
                  </a:prstClr>
                </a:outerShdw>
              </a:effectLst>
            </c:spPr>
          </c:dPt>
          <c:dPt>
            <c:idx val="4"/>
            <c:bubble3D val="0"/>
            <c:spPr>
              <a:solidFill>
                <a:schemeClr val="accent5">
                  <a:lumMod val="60000"/>
                </a:schemeClr>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n-lt"/>
                      <a:ea typeface="+mn-ea"/>
                      <a:cs typeface="+mn-cs"/>
                    </a:defRPr>
                  </a:pPr>
                  <a:endParaRPr lang="en-US"/>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Sheet1!$A$20:$A$24</c:f>
              <c:strCache>
                <c:ptCount val="5"/>
                <c:pt idx="0">
                  <c:v>عراق</c:v>
                </c:pt>
                <c:pt idx="1">
                  <c:v>قزاقستان </c:v>
                </c:pt>
                <c:pt idx="2">
                  <c:v>امارات متحده عربی</c:v>
                </c:pt>
                <c:pt idx="3">
                  <c:v>هند</c:v>
                </c:pt>
                <c:pt idx="4">
                  <c:v>سایرکشورها</c:v>
                </c:pt>
              </c:strCache>
            </c:strRef>
          </c:cat>
          <c:val>
            <c:numRef>
              <c:f>Sheet1!$B$20:$B$24</c:f>
              <c:numCache>
                <c:formatCode>0%</c:formatCode>
                <c:ptCount val="5"/>
                <c:pt idx="0">
                  <c:v>7.0000000000000007E-2</c:v>
                </c:pt>
                <c:pt idx="1">
                  <c:v>0.09</c:v>
                </c:pt>
                <c:pt idx="2">
                  <c:v>0.13</c:v>
                </c:pt>
                <c:pt idx="3">
                  <c:v>0.21</c:v>
                </c:pt>
                <c:pt idx="4">
                  <c:v>0.5</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fa-IR"/>
              <a:t>کبکاب</a:t>
            </a:r>
          </a:p>
        </c:rich>
      </c:tx>
      <c:layout>
        <c:manualLayout>
          <c:xMode val="edge"/>
          <c:yMode val="edge"/>
          <c:x val="0.45624650182945303"/>
          <c:y val="0.47755543560161673"/>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3"/>
              </a:solidFill>
              <a:ln>
                <a:noFill/>
              </a:ln>
              <a:effectLst>
                <a:outerShdw blurRad="63500" sx="102000" sy="102000" algn="ctr" rotWithShape="0">
                  <a:prstClr val="black">
                    <a:alpha val="20000"/>
                  </a:prstClr>
                </a:outerShdw>
              </a:effectLst>
            </c:spPr>
          </c:dPt>
          <c:dPt>
            <c:idx val="2"/>
            <c:bubble3D val="0"/>
            <c:spPr>
              <a:solidFill>
                <a:schemeClr val="accent5"/>
              </a:solidFill>
              <a:ln>
                <a:noFill/>
              </a:ln>
              <a:effectLst>
                <a:outerShdw blurRad="63500" sx="102000" sy="102000" algn="ctr" rotWithShape="0">
                  <a:prstClr val="black">
                    <a:alpha val="20000"/>
                  </a:prstClr>
                </a:outerShdw>
              </a:effectLst>
            </c:spPr>
          </c:dPt>
          <c:dPt>
            <c:idx val="3"/>
            <c:bubble3D val="0"/>
            <c:spPr>
              <a:solidFill>
                <a:schemeClr val="accent1">
                  <a:lumMod val="60000"/>
                </a:schemeClr>
              </a:solidFill>
              <a:ln>
                <a:noFill/>
              </a:ln>
              <a:effectLst>
                <a:outerShdw blurRad="63500" sx="102000" sy="102000" algn="ctr" rotWithShape="0">
                  <a:prstClr val="black">
                    <a:alpha val="20000"/>
                  </a:prstClr>
                </a:outerShdw>
              </a:effectLst>
            </c:spPr>
          </c:dPt>
          <c:dPt>
            <c:idx val="4"/>
            <c:bubble3D val="0"/>
            <c:spPr>
              <a:solidFill>
                <a:schemeClr val="accent3">
                  <a:lumMod val="60000"/>
                </a:schemeClr>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Sheet1!$A$34:$A$38</c:f>
              <c:strCache>
                <c:ptCount val="5"/>
                <c:pt idx="0">
                  <c:v>قزاقستان</c:v>
                </c:pt>
                <c:pt idx="1">
                  <c:v>اوکراین</c:v>
                </c:pt>
                <c:pt idx="2">
                  <c:v>عراق</c:v>
                </c:pt>
                <c:pt idx="3">
                  <c:v>سایرکشورها</c:v>
                </c:pt>
                <c:pt idx="4">
                  <c:v>روسیه</c:v>
                </c:pt>
              </c:strCache>
            </c:strRef>
          </c:cat>
          <c:val>
            <c:numRef>
              <c:f>Sheet1!$B$34:$B$38</c:f>
              <c:numCache>
                <c:formatCode>0%</c:formatCode>
                <c:ptCount val="5"/>
                <c:pt idx="0">
                  <c:v>0.32</c:v>
                </c:pt>
                <c:pt idx="1">
                  <c:v>0.34</c:v>
                </c:pt>
                <c:pt idx="2">
                  <c:v>0.14000000000000001</c:v>
                </c:pt>
                <c:pt idx="3">
                  <c:v>0.12</c:v>
                </c:pt>
                <c:pt idx="4">
                  <c:v>0.16</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fa-IR"/>
              <a:t>شاهانی</a:t>
            </a:r>
            <a:endParaRPr lang="en-US"/>
          </a:p>
        </c:rich>
      </c:tx>
      <c:layout>
        <c:manualLayout>
          <c:xMode val="edge"/>
          <c:yMode val="edge"/>
          <c:x val="0.38230952041047689"/>
          <c:y val="0.51082442514853854"/>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Sheet1!$A$9:$A$10</c:f>
              <c:strCache>
                <c:ptCount val="2"/>
                <c:pt idx="0">
                  <c:v>هند</c:v>
                </c:pt>
                <c:pt idx="1">
                  <c:v>امارات متحده عربی</c:v>
                </c:pt>
              </c:strCache>
            </c:strRef>
          </c:cat>
          <c:val>
            <c:numRef>
              <c:f>Sheet1!$B$9:$B$10</c:f>
              <c:numCache>
                <c:formatCode>0%</c:formatCode>
                <c:ptCount val="2"/>
                <c:pt idx="0">
                  <c:v>0.49</c:v>
                </c:pt>
                <c:pt idx="1">
                  <c:v>0.51</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fa-IR"/>
              <a:t>پیارم</a:t>
            </a:r>
            <a:endParaRPr lang="en-US"/>
          </a:p>
        </c:rich>
      </c:tx>
      <c:layout>
        <c:manualLayout>
          <c:xMode val="edge"/>
          <c:yMode val="edge"/>
          <c:x val="0.455183494062952"/>
          <c:y val="0.51848225524919345"/>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6"/>
              </a:solidFill>
              <a:ln>
                <a:noFill/>
              </a:ln>
              <a:effectLst>
                <a:outerShdw blurRad="63500" sx="102000" sy="102000" algn="ctr" rotWithShape="0">
                  <a:prstClr val="black">
                    <a:alpha val="20000"/>
                  </a:prstClr>
                </a:outerShdw>
              </a:effectLst>
            </c:spPr>
          </c:dPt>
          <c:dPt>
            <c:idx val="1"/>
            <c:bubble3D val="0"/>
            <c:spPr>
              <a:solidFill>
                <a:schemeClr val="accent5"/>
              </a:solidFill>
              <a:ln>
                <a:noFill/>
              </a:ln>
              <a:effectLst>
                <a:outerShdw blurRad="63500" sx="102000" sy="102000" algn="ctr" rotWithShape="0">
                  <a:prstClr val="black">
                    <a:alpha val="20000"/>
                  </a:prstClr>
                </a:outerShdw>
              </a:effectLst>
            </c:spPr>
          </c:dPt>
          <c:dPt>
            <c:idx val="2"/>
            <c:bubble3D val="0"/>
            <c:spPr>
              <a:solidFill>
                <a:schemeClr val="accent4"/>
              </a:solidFill>
              <a:ln>
                <a:noFill/>
              </a:ln>
              <a:effectLst>
                <a:outerShdw blurRad="63500" sx="102000" sy="102000" algn="ctr" rotWithShape="0">
                  <a:prstClr val="black">
                    <a:alpha val="20000"/>
                  </a:prstClr>
                </a:outerShdw>
              </a:effectLst>
            </c:spPr>
          </c:dPt>
          <c:dPt>
            <c:idx val="3"/>
            <c:bubble3D val="0"/>
            <c:spPr>
              <a:solidFill>
                <a:schemeClr val="accent6">
                  <a:lumMod val="60000"/>
                </a:schemeClr>
              </a:solidFill>
              <a:ln>
                <a:noFill/>
              </a:ln>
              <a:effectLst>
                <a:outerShdw blurRad="63500" sx="102000" sy="102000" algn="ctr" rotWithShape="0">
                  <a:prstClr val="black">
                    <a:alpha val="20000"/>
                  </a:prstClr>
                </a:outerShdw>
              </a:effectLst>
            </c:spPr>
          </c:dPt>
          <c:dPt>
            <c:idx val="4"/>
            <c:bubble3D val="0"/>
            <c:spPr>
              <a:solidFill>
                <a:schemeClr val="accent5">
                  <a:lumMod val="60000"/>
                </a:schemeClr>
              </a:solidFill>
              <a:ln>
                <a:noFill/>
              </a:ln>
              <a:effectLst>
                <a:outerShdw blurRad="63500" sx="102000" sy="102000" algn="ctr" rotWithShape="0">
                  <a:prstClr val="black">
                    <a:alpha val="20000"/>
                  </a:prstClr>
                </a:outerShdw>
              </a:effectLst>
            </c:spPr>
          </c:dPt>
          <c:dLbls>
            <c:dLbl>
              <c:idx val="0"/>
              <c:layout>
                <c:manualLayout>
                  <c:x val="-5.7789597819827759E-2"/>
                  <c:y val="-1.143547689619616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dLbl>
            <c:dLbl>
              <c:idx val="3"/>
              <c:layout>
                <c:manualLayout>
                  <c:x val="0.10379051717589992"/>
                  <c:y val="-5.5586388250350588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Sheet1!$A$27:$A$31</c:f>
              <c:strCache>
                <c:ptCount val="5"/>
                <c:pt idx="0">
                  <c:v>آذربایجان</c:v>
                </c:pt>
                <c:pt idx="1">
                  <c:v>سایر کشور ها</c:v>
                </c:pt>
                <c:pt idx="2">
                  <c:v>هند</c:v>
                </c:pt>
                <c:pt idx="3">
                  <c:v>امارات متحده عربی</c:v>
                </c:pt>
                <c:pt idx="4">
                  <c:v>مالزی</c:v>
                </c:pt>
              </c:strCache>
            </c:strRef>
          </c:cat>
          <c:val>
            <c:numRef>
              <c:f>Sheet1!$B$27:$B$31</c:f>
              <c:numCache>
                <c:formatCode>0%</c:formatCode>
                <c:ptCount val="5"/>
                <c:pt idx="0">
                  <c:v>0.11</c:v>
                </c:pt>
                <c:pt idx="1">
                  <c:v>0.11</c:v>
                </c:pt>
                <c:pt idx="2">
                  <c:v>0.12</c:v>
                </c:pt>
                <c:pt idx="3">
                  <c:v>0.25</c:v>
                </c:pt>
                <c:pt idx="4">
                  <c:v>0.41</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fa-IR"/>
              <a:t>استعمران</a:t>
            </a:r>
          </a:p>
        </c:rich>
      </c:tx>
      <c:layout>
        <c:manualLayout>
          <c:xMode val="edge"/>
          <c:yMode val="edge"/>
          <c:x val="0.41423925189921051"/>
          <c:y val="0.51517003345215429"/>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2"/>
              </a:solidFill>
              <a:ln>
                <a:noFill/>
              </a:ln>
              <a:effectLst>
                <a:outerShdw blurRad="63500" sx="102000" sy="102000" algn="ctr" rotWithShape="0">
                  <a:prstClr val="black">
                    <a:alpha val="20000"/>
                  </a:prstClr>
                </a:outerShdw>
              </a:effectLst>
            </c:spPr>
          </c:dPt>
          <c:dPt>
            <c:idx val="1"/>
            <c:bubble3D val="0"/>
            <c:spPr>
              <a:solidFill>
                <a:schemeClr val="accent4"/>
              </a:solidFill>
              <a:ln>
                <a:noFill/>
              </a:ln>
              <a:effectLst>
                <a:outerShdw blurRad="63500" sx="102000" sy="102000" algn="ctr" rotWithShape="0">
                  <a:prstClr val="black">
                    <a:alpha val="20000"/>
                  </a:prstClr>
                </a:outerShdw>
              </a:effectLst>
            </c:spPr>
          </c:dPt>
          <c:dPt>
            <c:idx val="2"/>
            <c:bubble3D val="0"/>
            <c:spPr>
              <a:solidFill>
                <a:schemeClr val="accent6"/>
              </a:solidFill>
              <a:ln>
                <a:noFill/>
              </a:ln>
              <a:effectLst>
                <a:outerShdw blurRad="63500" sx="102000" sy="102000" algn="ctr" rotWithShape="0">
                  <a:prstClr val="black">
                    <a:alpha val="20000"/>
                  </a:prstClr>
                </a:outerShdw>
              </a:effectLst>
            </c:spPr>
          </c:dPt>
          <c:dPt>
            <c:idx val="3"/>
            <c:bubble3D val="0"/>
            <c:spPr>
              <a:solidFill>
                <a:schemeClr val="accent2">
                  <a:lumMod val="60000"/>
                </a:schemeClr>
              </a:solidFill>
              <a:ln>
                <a:noFill/>
              </a:ln>
              <a:effectLst>
                <a:outerShdw blurRad="63500" sx="102000" sy="102000" algn="ctr" rotWithShape="0">
                  <a:prstClr val="black">
                    <a:alpha val="20000"/>
                  </a:prstClr>
                </a:outerShdw>
              </a:effectLst>
            </c:spPr>
          </c:dPt>
          <c:dPt>
            <c:idx val="4"/>
            <c:bubble3D val="0"/>
            <c:spPr>
              <a:solidFill>
                <a:schemeClr val="accent4">
                  <a:lumMod val="60000"/>
                </a:schemeClr>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dLbl>
            <c:dLbl>
              <c:idx val="1"/>
              <c:layout>
                <c:manualLayout>
                  <c:x val="7.7299665034784845E-2"/>
                  <c:y val="1.6722408026755852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dLbl>
            <c:dLbl>
              <c:idx val="3"/>
              <c:layout>
                <c:manualLayout>
                  <c:x val="0.22357723577235772"/>
                  <c:y val="-3.9215703573393136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Sheet1!$A$41:$A$45</c:f>
              <c:strCache>
                <c:ptCount val="5"/>
                <c:pt idx="0">
                  <c:v>امارات متحده عربی</c:v>
                </c:pt>
                <c:pt idx="1">
                  <c:v>انگلستان</c:v>
                </c:pt>
                <c:pt idx="2">
                  <c:v>کانادا</c:v>
                </c:pt>
                <c:pt idx="3">
                  <c:v>استرالیا</c:v>
                </c:pt>
                <c:pt idx="4">
                  <c:v>سایرکشورها</c:v>
                </c:pt>
              </c:strCache>
            </c:strRef>
          </c:cat>
          <c:val>
            <c:numRef>
              <c:f>Sheet1!$B$41:$B$45</c:f>
              <c:numCache>
                <c:formatCode>0%</c:formatCode>
                <c:ptCount val="5"/>
                <c:pt idx="0">
                  <c:v>7.0000000000000007E-2</c:v>
                </c:pt>
                <c:pt idx="1">
                  <c:v>0.08</c:v>
                </c:pt>
                <c:pt idx="2">
                  <c:v>0.2</c:v>
                </c:pt>
                <c:pt idx="3">
                  <c:v>0.28000000000000003</c:v>
                </c:pt>
                <c:pt idx="4">
                  <c:v>0.37</c:v>
                </c:pt>
              </c:numCache>
            </c:numRef>
          </c:val>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fa-IR" dirty="0"/>
              <a:t>سایر انواع خرما</a:t>
            </a:r>
            <a:endParaRPr lang="en-US" dirty="0"/>
          </a:p>
        </c:rich>
      </c:tx>
      <c:layout>
        <c:manualLayout>
          <c:xMode val="edge"/>
          <c:yMode val="edge"/>
          <c:x val="0.34260814622474678"/>
          <c:y val="0.55330616821697709"/>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3"/>
              </a:solidFill>
              <a:ln>
                <a:noFill/>
              </a:ln>
              <a:effectLst>
                <a:outerShdw blurRad="63500" sx="102000" sy="102000" algn="ctr" rotWithShape="0">
                  <a:prstClr val="black">
                    <a:alpha val="20000"/>
                  </a:prstClr>
                </a:outerShdw>
              </a:effectLst>
            </c:spPr>
          </c:dPt>
          <c:dPt>
            <c:idx val="2"/>
            <c:bubble3D val="0"/>
            <c:spPr>
              <a:solidFill>
                <a:schemeClr val="accent5"/>
              </a:solidFill>
              <a:ln>
                <a:noFill/>
              </a:ln>
              <a:effectLst>
                <a:outerShdw blurRad="63500" sx="102000" sy="102000" algn="ctr" rotWithShape="0">
                  <a:prstClr val="black">
                    <a:alpha val="20000"/>
                  </a:prstClr>
                </a:outerShdw>
              </a:effectLst>
            </c:spPr>
          </c:dPt>
          <c:dPt>
            <c:idx val="3"/>
            <c:bubble3D val="0"/>
            <c:spPr>
              <a:solidFill>
                <a:schemeClr val="accent1">
                  <a:lumMod val="60000"/>
                </a:schemeClr>
              </a:solidFill>
              <a:ln>
                <a:noFill/>
              </a:ln>
              <a:effectLst>
                <a:outerShdw blurRad="63500" sx="102000" sy="102000" algn="ctr" rotWithShape="0">
                  <a:prstClr val="black">
                    <a:alpha val="20000"/>
                  </a:prstClr>
                </a:outerShdw>
              </a:effectLst>
            </c:spPr>
          </c:dPt>
          <c:dPt>
            <c:idx val="4"/>
            <c:bubble3D val="0"/>
            <c:spPr>
              <a:solidFill>
                <a:schemeClr val="accent3">
                  <a:lumMod val="60000"/>
                </a:schemeClr>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1"/>
              <c:showBubbleSize val="0"/>
            </c:dLbl>
            <c:dLbl>
              <c:idx val="2"/>
              <c:layout>
                <c:manualLayout>
                  <c:x val="2.8922631959508314E-2"/>
                  <c:y val="-6.349206349206348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5.7845263919016628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n-US"/>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هند</c:v>
                </c:pt>
                <c:pt idx="1">
                  <c:v>ترکیه</c:v>
                </c:pt>
                <c:pt idx="2">
                  <c:v>افغانستان</c:v>
                </c:pt>
                <c:pt idx="3">
                  <c:v>قزاقستان</c:v>
                </c:pt>
                <c:pt idx="4">
                  <c:v>سایرکشورها</c:v>
                </c:pt>
              </c:strCache>
            </c:strRef>
          </c:cat>
          <c:val>
            <c:numRef>
              <c:f>Sheet1!$B$2:$B$6</c:f>
              <c:numCache>
                <c:formatCode>0%</c:formatCode>
                <c:ptCount val="5"/>
                <c:pt idx="0">
                  <c:v>0.1</c:v>
                </c:pt>
                <c:pt idx="1">
                  <c:v>0.13</c:v>
                </c:pt>
                <c:pt idx="2">
                  <c:v>0.14000000000000001</c:v>
                </c:pt>
                <c:pt idx="3">
                  <c:v>0.15</c:v>
                </c:pt>
                <c:pt idx="4">
                  <c:v>0.48</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DCDDF14-6D77-4465-B0D5-98C729772277}" type="datetimeFigureOut">
              <a:rPr lang="en-US" smtClean="0"/>
              <a:t>11/14/2020</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71FC8723-3339-4E22-A52E-192FF97E64CC}" type="slidenum">
              <a:rPr lang="en-US" smtClean="0"/>
              <a:t>‹#›</a:t>
            </a:fld>
            <a:endParaRPr lang="en-US"/>
          </a:p>
        </p:txBody>
      </p:sp>
    </p:spTree>
    <p:extLst>
      <p:ext uri="{BB962C8B-B14F-4D97-AF65-F5344CB8AC3E}">
        <p14:creationId xmlns:p14="http://schemas.microsoft.com/office/powerpoint/2010/main" val="354857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DDF14-6D77-4465-B0D5-98C729772277}"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C8723-3339-4E22-A52E-192FF97E64CC}" type="slidenum">
              <a:rPr lang="en-US" smtClean="0"/>
              <a:t>‹#›</a:t>
            </a:fld>
            <a:endParaRPr lang="en-US"/>
          </a:p>
        </p:txBody>
      </p:sp>
    </p:spTree>
    <p:extLst>
      <p:ext uri="{BB962C8B-B14F-4D97-AF65-F5344CB8AC3E}">
        <p14:creationId xmlns:p14="http://schemas.microsoft.com/office/powerpoint/2010/main" val="3405616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DCDDF14-6D77-4465-B0D5-98C729772277}" type="datetimeFigureOut">
              <a:rPr lang="en-US" smtClean="0"/>
              <a:t>11/14/2020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1FC8723-3339-4E22-A52E-192FF97E64CC}" type="slidenum">
              <a:rPr lang="en-US" smtClean="0"/>
              <a:t>‹#›</a:t>
            </a:fld>
            <a:endParaRPr lang="en-US"/>
          </a:p>
        </p:txBody>
      </p:sp>
    </p:spTree>
    <p:extLst>
      <p:ext uri="{BB962C8B-B14F-4D97-AF65-F5344CB8AC3E}">
        <p14:creationId xmlns:p14="http://schemas.microsoft.com/office/powerpoint/2010/main" val="1870507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DCDDF14-6D77-4465-B0D5-98C729772277}" type="datetimeFigureOut">
              <a:rPr lang="en-US" smtClean="0"/>
              <a:t>11/14/2020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1FC8723-3339-4E22-A52E-192FF97E64CC}"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07485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DCDDF14-6D77-4465-B0D5-98C729772277}" type="datetimeFigureOut">
              <a:rPr lang="en-US" smtClean="0"/>
              <a:t>11/14/2020</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71FC8723-3339-4E22-A52E-192FF97E64CC}" type="slidenum">
              <a:rPr lang="en-US" smtClean="0"/>
              <a:t>‹#›</a:t>
            </a:fld>
            <a:endParaRPr lang="en-US"/>
          </a:p>
        </p:txBody>
      </p:sp>
    </p:spTree>
    <p:extLst>
      <p:ext uri="{BB962C8B-B14F-4D97-AF65-F5344CB8AC3E}">
        <p14:creationId xmlns:p14="http://schemas.microsoft.com/office/powerpoint/2010/main" val="4223587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CDDF14-6D77-4465-B0D5-98C729772277}" type="datetimeFigureOut">
              <a:rPr lang="en-US" smtClean="0"/>
              <a:t>11/14/2020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C8723-3339-4E22-A52E-192FF97E64CC}" type="slidenum">
              <a:rPr lang="en-US" smtClean="0"/>
              <a:t>‹#›</a:t>
            </a:fld>
            <a:endParaRPr lang="en-US"/>
          </a:p>
        </p:txBody>
      </p:sp>
    </p:spTree>
    <p:extLst>
      <p:ext uri="{BB962C8B-B14F-4D97-AF65-F5344CB8AC3E}">
        <p14:creationId xmlns:p14="http://schemas.microsoft.com/office/powerpoint/2010/main" val="2427245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CDDF14-6D77-4465-B0D5-98C729772277}" type="datetimeFigureOut">
              <a:rPr lang="en-US" smtClean="0"/>
              <a:t>11/14/2020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C8723-3339-4E22-A52E-192FF97E64CC}" type="slidenum">
              <a:rPr lang="en-US" smtClean="0"/>
              <a:t>‹#›</a:t>
            </a:fld>
            <a:endParaRPr lang="en-US"/>
          </a:p>
        </p:txBody>
      </p:sp>
    </p:spTree>
    <p:extLst>
      <p:ext uri="{BB962C8B-B14F-4D97-AF65-F5344CB8AC3E}">
        <p14:creationId xmlns:p14="http://schemas.microsoft.com/office/powerpoint/2010/main" val="191967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CDDF14-6D77-4465-B0D5-98C729772277}"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C8723-3339-4E22-A52E-192FF97E64CC}" type="slidenum">
              <a:rPr lang="en-US" smtClean="0"/>
              <a:t>‹#›</a:t>
            </a:fld>
            <a:endParaRPr lang="en-US"/>
          </a:p>
        </p:txBody>
      </p:sp>
    </p:spTree>
    <p:extLst>
      <p:ext uri="{BB962C8B-B14F-4D97-AF65-F5344CB8AC3E}">
        <p14:creationId xmlns:p14="http://schemas.microsoft.com/office/powerpoint/2010/main" val="3883456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DCDDF14-6D77-4465-B0D5-98C729772277}" type="datetimeFigureOut">
              <a:rPr lang="en-US" smtClean="0"/>
              <a:t>11/14/2020</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1FC8723-3339-4E22-A52E-192FF97E64CC}" type="slidenum">
              <a:rPr lang="en-US" smtClean="0"/>
              <a:t>‹#›</a:t>
            </a:fld>
            <a:endParaRPr lang="en-US"/>
          </a:p>
        </p:txBody>
      </p:sp>
    </p:spTree>
    <p:extLst>
      <p:ext uri="{BB962C8B-B14F-4D97-AF65-F5344CB8AC3E}">
        <p14:creationId xmlns:p14="http://schemas.microsoft.com/office/powerpoint/2010/main" val="2884843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DCDDF14-6D77-4465-B0D5-98C729772277}" type="datetimeFigureOut">
              <a:rPr lang="en-US" smtClean="0"/>
              <a:t>11/14/2020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C8723-3339-4E22-A52E-192FF97E64CC}" type="slidenum">
              <a:rPr lang="en-US" smtClean="0"/>
              <a:t>‹#›</a:t>
            </a:fld>
            <a:endParaRPr lang="en-US"/>
          </a:p>
        </p:txBody>
      </p:sp>
    </p:spTree>
    <p:extLst>
      <p:ext uri="{BB962C8B-B14F-4D97-AF65-F5344CB8AC3E}">
        <p14:creationId xmlns:p14="http://schemas.microsoft.com/office/powerpoint/2010/main" val="943607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CDDF14-6D77-4465-B0D5-98C729772277}"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C8723-3339-4E22-A52E-192FF97E64CC}" type="slidenum">
              <a:rPr lang="en-US" smtClean="0"/>
              <a:t>‹#›</a:t>
            </a:fld>
            <a:endParaRPr lang="en-US"/>
          </a:p>
        </p:txBody>
      </p:sp>
    </p:spTree>
    <p:extLst>
      <p:ext uri="{BB962C8B-B14F-4D97-AF65-F5344CB8AC3E}">
        <p14:creationId xmlns:p14="http://schemas.microsoft.com/office/powerpoint/2010/main" val="51339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CDDF14-6D77-4465-B0D5-98C729772277}"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C8723-3339-4E22-A52E-192FF97E64CC}" type="slidenum">
              <a:rPr lang="en-US" smtClean="0"/>
              <a:t>‹#›</a:t>
            </a:fld>
            <a:endParaRPr lang="en-US"/>
          </a:p>
        </p:txBody>
      </p:sp>
    </p:spTree>
    <p:extLst>
      <p:ext uri="{BB962C8B-B14F-4D97-AF65-F5344CB8AC3E}">
        <p14:creationId xmlns:p14="http://schemas.microsoft.com/office/powerpoint/2010/main" val="4115881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CDDF14-6D77-4465-B0D5-98C729772277}"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C8723-3339-4E22-A52E-192FF97E64CC}" type="slidenum">
              <a:rPr lang="en-US" smtClean="0"/>
              <a:t>‹#›</a:t>
            </a:fld>
            <a:endParaRPr lang="en-US"/>
          </a:p>
        </p:txBody>
      </p:sp>
    </p:spTree>
    <p:extLst>
      <p:ext uri="{BB962C8B-B14F-4D97-AF65-F5344CB8AC3E}">
        <p14:creationId xmlns:p14="http://schemas.microsoft.com/office/powerpoint/2010/main" val="2774227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CDDF14-6D77-4465-B0D5-98C729772277}"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C8723-3339-4E22-A52E-192FF97E64CC}" type="slidenum">
              <a:rPr lang="en-US" smtClean="0"/>
              <a:t>‹#›</a:t>
            </a:fld>
            <a:endParaRPr lang="en-US"/>
          </a:p>
        </p:txBody>
      </p:sp>
    </p:spTree>
    <p:extLst>
      <p:ext uri="{BB962C8B-B14F-4D97-AF65-F5344CB8AC3E}">
        <p14:creationId xmlns:p14="http://schemas.microsoft.com/office/powerpoint/2010/main" val="2898734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CDDF14-6D77-4465-B0D5-98C729772277}" type="datetimeFigureOut">
              <a:rPr lang="en-US" smtClean="0"/>
              <a:t>11/14/2020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C8723-3339-4E22-A52E-192FF97E64CC}" type="slidenum">
              <a:rPr lang="en-US" smtClean="0"/>
              <a:t>‹#›</a:t>
            </a:fld>
            <a:endParaRPr lang="en-US"/>
          </a:p>
        </p:txBody>
      </p:sp>
    </p:spTree>
    <p:extLst>
      <p:ext uri="{BB962C8B-B14F-4D97-AF65-F5344CB8AC3E}">
        <p14:creationId xmlns:p14="http://schemas.microsoft.com/office/powerpoint/2010/main" val="956790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CDDF14-6D77-4465-B0D5-98C729772277}" type="datetimeFigureOut">
              <a:rPr lang="en-US" smtClean="0"/>
              <a:t>11/14/2020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C8723-3339-4E22-A52E-192FF97E64CC}" type="slidenum">
              <a:rPr lang="en-US" smtClean="0"/>
              <a:t>‹#›</a:t>
            </a:fld>
            <a:endParaRPr lang="en-US"/>
          </a:p>
        </p:txBody>
      </p:sp>
    </p:spTree>
    <p:extLst>
      <p:ext uri="{BB962C8B-B14F-4D97-AF65-F5344CB8AC3E}">
        <p14:creationId xmlns:p14="http://schemas.microsoft.com/office/powerpoint/2010/main" val="3808497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DDF14-6D77-4465-B0D5-98C729772277}" type="datetimeFigureOut">
              <a:rPr lang="en-US" smtClean="0"/>
              <a:t>11/14/2020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C8723-3339-4E22-A52E-192FF97E64CC}" type="slidenum">
              <a:rPr lang="en-US" smtClean="0"/>
              <a:t>‹#›</a:t>
            </a:fld>
            <a:endParaRPr lang="en-US"/>
          </a:p>
        </p:txBody>
      </p:sp>
    </p:spTree>
    <p:extLst>
      <p:ext uri="{BB962C8B-B14F-4D97-AF65-F5344CB8AC3E}">
        <p14:creationId xmlns:p14="http://schemas.microsoft.com/office/powerpoint/2010/main" val="36935328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0DCDDF14-6D77-4465-B0D5-98C729772277}"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71FC8723-3339-4E22-A52E-192FF97E64CC}" type="slidenum">
              <a:rPr lang="en-US" smtClean="0"/>
              <a:t>‹#›</a:t>
            </a:fld>
            <a:endParaRPr lang="en-US"/>
          </a:p>
        </p:txBody>
      </p:sp>
    </p:spTree>
    <p:extLst>
      <p:ext uri="{BB962C8B-B14F-4D97-AF65-F5344CB8AC3E}">
        <p14:creationId xmlns:p14="http://schemas.microsoft.com/office/powerpoint/2010/main" val="29797817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0DCDDF14-6D77-4465-B0D5-98C729772277}" type="datetimeFigureOut">
              <a:rPr lang="en-US" smtClean="0"/>
              <a:t>11/14/2020</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71FC8723-3339-4E22-A52E-192FF97E64CC}" type="slidenum">
              <a:rPr lang="en-US" smtClean="0"/>
              <a:t>‹#›</a:t>
            </a:fld>
            <a:endParaRPr lang="en-US"/>
          </a:p>
        </p:txBody>
      </p:sp>
    </p:spTree>
    <p:extLst>
      <p:ext uri="{BB962C8B-B14F-4D97-AF65-F5344CB8AC3E}">
        <p14:creationId xmlns:p14="http://schemas.microsoft.com/office/powerpoint/2010/main" val="4067370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CDDF14-6D77-4465-B0D5-98C729772277}"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C8723-3339-4E22-A52E-192FF97E64CC}" type="slidenum">
              <a:rPr lang="en-US" smtClean="0"/>
              <a:t>‹#›</a:t>
            </a:fld>
            <a:endParaRPr lang="en-US"/>
          </a:p>
        </p:txBody>
      </p:sp>
    </p:spTree>
    <p:extLst>
      <p:ext uri="{BB962C8B-B14F-4D97-AF65-F5344CB8AC3E}">
        <p14:creationId xmlns:p14="http://schemas.microsoft.com/office/powerpoint/2010/main" val="1757347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CDDF14-6D77-4465-B0D5-98C729772277}"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C8723-3339-4E22-A52E-192FF97E64CC}" type="slidenum">
              <a:rPr lang="en-US" smtClean="0"/>
              <a:t>‹#›</a:t>
            </a:fld>
            <a:endParaRPr lang="en-US"/>
          </a:p>
        </p:txBody>
      </p:sp>
    </p:spTree>
    <p:extLst>
      <p:ext uri="{BB962C8B-B14F-4D97-AF65-F5344CB8AC3E}">
        <p14:creationId xmlns:p14="http://schemas.microsoft.com/office/powerpoint/2010/main" val="8397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DCDDF14-6D77-4465-B0D5-98C729772277}" type="datetimeFigureOut">
              <a:rPr lang="en-US" smtClean="0"/>
              <a:t>11/14/2020</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71FC8723-3339-4E22-A52E-192FF97E64CC}" type="slidenum">
              <a:rPr lang="en-US" smtClean="0"/>
              <a:t>‹#›</a:t>
            </a:fld>
            <a:endParaRPr lang="en-US"/>
          </a:p>
        </p:txBody>
      </p:sp>
    </p:spTree>
    <p:extLst>
      <p:ext uri="{BB962C8B-B14F-4D97-AF65-F5344CB8AC3E}">
        <p14:creationId xmlns:p14="http://schemas.microsoft.com/office/powerpoint/2010/main" val="338546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CDDF14-6D77-4465-B0D5-98C729772277}"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C8723-3339-4E22-A52E-192FF97E64CC}" type="slidenum">
              <a:rPr lang="en-US" smtClean="0"/>
              <a:t>‹#›</a:t>
            </a:fld>
            <a:endParaRPr lang="en-US"/>
          </a:p>
        </p:txBody>
      </p:sp>
    </p:spTree>
    <p:extLst>
      <p:ext uri="{BB962C8B-B14F-4D97-AF65-F5344CB8AC3E}">
        <p14:creationId xmlns:p14="http://schemas.microsoft.com/office/powerpoint/2010/main" val="249670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CDDF14-6D77-4465-B0D5-98C729772277}" type="datetimeFigureOut">
              <a:rPr lang="en-US" smtClean="0"/>
              <a:t>11/14/2020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C8723-3339-4E22-A52E-192FF97E64CC}" type="slidenum">
              <a:rPr lang="en-US" smtClean="0"/>
              <a:t>‹#›</a:t>
            </a:fld>
            <a:endParaRPr lang="en-US"/>
          </a:p>
        </p:txBody>
      </p:sp>
    </p:spTree>
    <p:extLst>
      <p:ext uri="{BB962C8B-B14F-4D97-AF65-F5344CB8AC3E}">
        <p14:creationId xmlns:p14="http://schemas.microsoft.com/office/powerpoint/2010/main" val="183121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CDDF14-6D77-4465-B0D5-98C729772277}" type="datetimeFigureOut">
              <a:rPr lang="en-US" smtClean="0"/>
              <a:t>11/14/2020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C8723-3339-4E22-A52E-192FF97E64CC}" type="slidenum">
              <a:rPr lang="en-US" smtClean="0"/>
              <a:t>‹#›</a:t>
            </a:fld>
            <a:endParaRPr lang="en-US"/>
          </a:p>
        </p:txBody>
      </p:sp>
    </p:spTree>
    <p:extLst>
      <p:ext uri="{BB962C8B-B14F-4D97-AF65-F5344CB8AC3E}">
        <p14:creationId xmlns:p14="http://schemas.microsoft.com/office/powerpoint/2010/main" val="3318272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DDF14-6D77-4465-B0D5-98C729772277}" type="datetimeFigureOut">
              <a:rPr lang="en-US" smtClean="0"/>
              <a:t>11/14/2020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C8723-3339-4E22-A52E-192FF97E64CC}" type="slidenum">
              <a:rPr lang="en-US" smtClean="0"/>
              <a:t>‹#›</a:t>
            </a:fld>
            <a:endParaRPr lang="en-US"/>
          </a:p>
        </p:txBody>
      </p:sp>
    </p:spTree>
    <p:extLst>
      <p:ext uri="{BB962C8B-B14F-4D97-AF65-F5344CB8AC3E}">
        <p14:creationId xmlns:p14="http://schemas.microsoft.com/office/powerpoint/2010/main" val="427488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DDF14-6D77-4465-B0D5-98C729772277}"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C8723-3339-4E22-A52E-192FF97E64CC}" type="slidenum">
              <a:rPr lang="en-US" smtClean="0"/>
              <a:t>‹#›</a:t>
            </a:fld>
            <a:endParaRPr lang="en-US"/>
          </a:p>
        </p:txBody>
      </p:sp>
    </p:spTree>
    <p:extLst>
      <p:ext uri="{BB962C8B-B14F-4D97-AF65-F5344CB8AC3E}">
        <p14:creationId xmlns:p14="http://schemas.microsoft.com/office/powerpoint/2010/main" val="2080008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DDF14-6D77-4465-B0D5-98C729772277}"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C8723-3339-4E22-A52E-192FF97E64CC}" type="slidenum">
              <a:rPr lang="en-US" smtClean="0"/>
              <a:t>‹#›</a:t>
            </a:fld>
            <a:endParaRPr lang="en-US"/>
          </a:p>
        </p:txBody>
      </p:sp>
    </p:spTree>
    <p:extLst>
      <p:ext uri="{BB962C8B-B14F-4D97-AF65-F5344CB8AC3E}">
        <p14:creationId xmlns:p14="http://schemas.microsoft.com/office/powerpoint/2010/main" val="3561391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DCDDF14-6D77-4465-B0D5-98C729772277}" type="datetimeFigureOut">
              <a:rPr lang="en-US" smtClean="0"/>
              <a:t>11/14/2020</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1FC8723-3339-4E22-A52E-192FF97E64CC}" type="slidenum">
              <a:rPr lang="en-US" smtClean="0"/>
              <a:t>‹#›</a:t>
            </a:fld>
            <a:endParaRPr lang="en-US"/>
          </a:p>
        </p:txBody>
      </p:sp>
    </p:spTree>
    <p:extLst>
      <p:ext uri="{BB962C8B-B14F-4D97-AF65-F5344CB8AC3E}">
        <p14:creationId xmlns:p14="http://schemas.microsoft.com/office/powerpoint/2010/main" val="2862086174"/>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0DCDDF14-6D77-4465-B0D5-98C729772277}" type="datetimeFigureOut">
              <a:rPr lang="en-US" smtClean="0"/>
              <a:t>11/14/2020</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71FC8723-3339-4E22-A52E-192FF97E64CC}" type="slidenum">
              <a:rPr lang="en-US" smtClean="0"/>
              <a:t>‹#›</a:t>
            </a:fld>
            <a:endParaRPr lang="en-US"/>
          </a:p>
        </p:txBody>
      </p:sp>
    </p:spTree>
    <p:extLst>
      <p:ext uri="{BB962C8B-B14F-4D97-AF65-F5344CB8AC3E}">
        <p14:creationId xmlns:p14="http://schemas.microsoft.com/office/powerpoint/2010/main" val="1339360989"/>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maj.ir/" TargetMode="External"/><Relationship Id="rId2" Type="http://schemas.openxmlformats.org/officeDocument/2006/relationships/hyperlink" Target="http://www.fao.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9953" y="1855693"/>
            <a:ext cx="6804212" cy="1450077"/>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fa-IR" sz="8800" b="1" cap="none" dirty="0" smtClean="0">
                <a:ln/>
                <a:solidFill>
                  <a:schemeClr val="accent3"/>
                </a:solidFill>
                <a:latin typeface="Adobe Arabic" panose="02040503050201020203" pitchFamily="18" charset="-78"/>
                <a:cs typeface="Adobe Arabic" panose="02040503050201020203" pitchFamily="18" charset="-78"/>
              </a:rPr>
              <a:t>بررسی محصول خرما </a:t>
            </a:r>
            <a:endParaRPr lang="en-US" sz="8800" b="1" cap="none" dirty="0">
              <a:ln/>
              <a:solidFill>
                <a:schemeClr val="accent3"/>
              </a:solidFill>
              <a:latin typeface="Adobe Arabic" panose="02040503050201020203" pitchFamily="18" charset="-78"/>
              <a:cs typeface="Adobe Arabic" panose="02040503050201020203" pitchFamily="18" charset="-78"/>
            </a:endParaRPr>
          </a:p>
        </p:txBody>
      </p:sp>
      <p:sp>
        <p:nvSpPr>
          <p:cNvPr id="3" name="Subtitle 2"/>
          <p:cNvSpPr>
            <a:spLocks noGrp="1"/>
          </p:cNvSpPr>
          <p:nvPr>
            <p:ph type="subTitle" idx="1"/>
          </p:nvPr>
        </p:nvSpPr>
        <p:spPr>
          <a:xfrm>
            <a:off x="2339788" y="4139489"/>
            <a:ext cx="2859741" cy="1266228"/>
          </a:xfrm>
        </p:spPr>
        <p:txBody>
          <a:bodyPr>
            <a:noAutofit/>
          </a:bodyPr>
          <a:lstStyle/>
          <a:p>
            <a:pPr algn="r" rtl="1"/>
            <a:r>
              <a:rPr lang="fa-IR" sz="2400" dirty="0" smtClean="0">
                <a:latin typeface="Adobe Arabic" panose="02040503050201020203" pitchFamily="18" charset="-78"/>
                <a:cs typeface="Adobe Arabic" panose="02040503050201020203" pitchFamily="18" charset="-78"/>
              </a:rPr>
              <a:t>اقتصاد کشاورزی</a:t>
            </a:r>
          </a:p>
          <a:p>
            <a:pPr algn="r" rtl="1"/>
            <a:r>
              <a:rPr lang="fa-IR" sz="2400" dirty="0" smtClean="0">
                <a:latin typeface="Adobe Arabic" panose="02040503050201020203" pitchFamily="18" charset="-78"/>
                <a:cs typeface="Adobe Arabic" panose="02040503050201020203" pitchFamily="18" charset="-78"/>
              </a:rPr>
              <a:t>دکتر سید محمد مستولی زاده</a:t>
            </a:r>
          </a:p>
          <a:p>
            <a:pPr algn="r" rtl="1"/>
            <a:r>
              <a:rPr lang="fa-IR" sz="2400" dirty="0" err="1" smtClean="0">
                <a:latin typeface="Adobe Arabic" panose="02040503050201020203" pitchFamily="18" charset="-78"/>
                <a:cs typeface="Adobe Arabic" panose="02040503050201020203" pitchFamily="18" charset="-78"/>
              </a:rPr>
              <a:t>پارمیدا</a:t>
            </a:r>
            <a:r>
              <a:rPr lang="fa-IR" sz="2400" dirty="0" smtClean="0">
                <a:latin typeface="Adobe Arabic" panose="02040503050201020203" pitchFamily="18" charset="-78"/>
                <a:cs typeface="Adobe Arabic" panose="02040503050201020203" pitchFamily="18" charset="-78"/>
              </a:rPr>
              <a:t> </a:t>
            </a:r>
            <a:r>
              <a:rPr lang="fa-IR" sz="2400" dirty="0" err="1" smtClean="0">
                <a:latin typeface="Adobe Arabic" panose="02040503050201020203" pitchFamily="18" charset="-78"/>
                <a:cs typeface="Adobe Arabic" panose="02040503050201020203" pitchFamily="18" charset="-78"/>
              </a:rPr>
              <a:t>هادیان</a:t>
            </a:r>
            <a:endParaRPr lang="fa-IR" sz="2400" dirty="0" smtClean="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368384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9" y="901327"/>
            <a:ext cx="1640541" cy="905435"/>
          </a:xfrm>
        </p:spPr>
        <p:txBody>
          <a:bodyPr>
            <a:scene3d>
              <a:camera prst="orthographicFront"/>
              <a:lightRig rig="soft" dir="t">
                <a:rot lat="0" lon="0" rev="15600000"/>
              </a:lightRig>
            </a:scene3d>
            <a:sp3d extrusionH="57150" prstMaterial="softEdge">
              <a:bevelT w="25400" h="38100"/>
            </a:sp3d>
          </a:bodyPr>
          <a:lstStyle/>
          <a:p>
            <a:r>
              <a:rPr lang="fa-IR" sz="3600" b="1" cap="none" dirty="0">
                <a:ln/>
                <a:solidFill>
                  <a:schemeClr val="accent4"/>
                </a:solidFill>
              </a:rPr>
              <a:t>زاهدی</a:t>
            </a:r>
            <a:r>
              <a:rPr lang="fa-IR" b="1" cap="none" dirty="0">
                <a:ln/>
                <a:solidFill>
                  <a:schemeClr val="accent4"/>
                </a:solidFill>
              </a:rPr>
              <a:t>:</a:t>
            </a:r>
            <a:endParaRPr lang="en-US" b="1" cap="none" dirty="0">
              <a:ln/>
              <a:solidFill>
                <a:schemeClr val="accent4"/>
              </a:solidFill>
            </a:endParaRPr>
          </a:p>
        </p:txBody>
      </p:sp>
      <p:pic>
        <p:nvPicPr>
          <p:cNvPr id="5" name="Content Placeholder 4"/>
          <p:cNvPicPr>
            <a:picLocks noGrp="1" noChangeAspect="1"/>
          </p:cNvPicPr>
          <p:nvPr>
            <p:ph idx="1"/>
          </p:nvPr>
        </p:nvPicPr>
        <p:blipFill>
          <a:blip r:embed="rId2" cstate="print">
            <a:extLst>
              <a:ext uri="{BEBA8EAE-BF5A-486C-A8C5-ECC9F3942E4B}">
                <a14:imgProps xmlns:a14="http://schemas.microsoft.com/office/drawing/2010/main">
                  <a14:imgLayer r:embed="rId3">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a:off x="7032812" y="1991859"/>
            <a:ext cx="3450431" cy="3450431"/>
          </a:xfrm>
        </p:spPr>
      </p:pic>
      <p:sp>
        <p:nvSpPr>
          <p:cNvPr id="4" name="Text Placeholder 3"/>
          <p:cNvSpPr>
            <a:spLocks noGrp="1"/>
          </p:cNvSpPr>
          <p:nvPr>
            <p:ph type="body" sz="half" idx="2"/>
          </p:nvPr>
        </p:nvSpPr>
        <p:spPr>
          <a:xfrm>
            <a:off x="2191870" y="2169831"/>
            <a:ext cx="4114800" cy="3094485"/>
          </a:xfrm>
        </p:spPr>
        <p:txBody>
          <a:bodyPr>
            <a:noAutofit/>
          </a:bodyPr>
          <a:lstStyle/>
          <a:p>
            <a:pPr algn="ctr" rtl="1">
              <a:lnSpc>
                <a:spcPct val="107000"/>
              </a:lnSpc>
              <a:spcAft>
                <a:spcPts val="800"/>
              </a:spcAft>
            </a:pPr>
            <a:r>
              <a:rPr lang="ar-SA" sz="2000" dirty="0">
                <a:latin typeface="Calibri" panose="020F0502020204030204" pitchFamily="34" charset="0"/>
                <a:ea typeface="Calibri" panose="020F0502020204030204" pitchFamily="34" charset="0"/>
                <a:cs typeface="Adobe Arabic" panose="02040503050201020203" pitchFamily="18" charset="-78"/>
              </a:rPr>
              <a:t>خرمای زاهدی </a:t>
            </a:r>
            <a:r>
              <a:rPr lang="ar-SA" sz="2000" dirty="0">
                <a:solidFill>
                  <a:srgbClr val="FF0000"/>
                </a:solidFill>
                <a:latin typeface="Calibri" panose="020F0502020204030204" pitchFamily="34" charset="0"/>
                <a:ea typeface="Calibri" panose="020F0502020204030204" pitchFamily="34" charset="0"/>
                <a:cs typeface="Adobe Arabic" panose="02040503050201020203" pitchFamily="18" charset="-78"/>
              </a:rPr>
              <a:t>طلایی و بیضی </a:t>
            </a:r>
            <a:r>
              <a:rPr lang="ar-SA" sz="2000" dirty="0">
                <a:latin typeface="Calibri" panose="020F0502020204030204" pitchFamily="34" charset="0"/>
                <a:ea typeface="Calibri" panose="020F0502020204030204" pitchFamily="34" charset="0"/>
                <a:cs typeface="Adobe Arabic" panose="02040503050201020203" pitchFamily="18" charset="-78"/>
              </a:rPr>
              <a:t>شکل است و دارای یک بافت نرم و طعم آجیلی است نسبت به سایر خرماها </a:t>
            </a:r>
            <a:r>
              <a:rPr lang="ar-SA" sz="2000" dirty="0">
                <a:solidFill>
                  <a:srgbClr val="FF0000"/>
                </a:solidFill>
                <a:latin typeface="Calibri" panose="020F0502020204030204" pitchFamily="34" charset="0"/>
                <a:ea typeface="Calibri" panose="020F0502020204030204" pitchFamily="34" charset="0"/>
                <a:cs typeface="Adobe Arabic" panose="02040503050201020203" pitchFamily="18" charset="-78"/>
              </a:rPr>
              <a:t>شیرینی کم‌تر</a:t>
            </a:r>
            <a:r>
              <a:rPr lang="ar-SA" sz="2000" dirty="0">
                <a:latin typeface="Calibri" panose="020F0502020204030204" pitchFamily="34" charset="0"/>
                <a:ea typeface="Calibri" panose="020F0502020204030204" pitchFamily="34" charset="0"/>
                <a:cs typeface="Adobe Arabic" panose="02040503050201020203" pitchFamily="18" charset="-78"/>
              </a:rPr>
              <a:t>ی دارند. این نوع خرما همچین دارای فیبر زیادی است.. چون این خرما </a:t>
            </a:r>
            <a:r>
              <a:rPr lang="ar-SA" sz="2000" dirty="0">
                <a:solidFill>
                  <a:srgbClr val="FF0000"/>
                </a:solidFill>
                <a:latin typeface="Calibri" panose="020F0502020204030204" pitchFamily="34" charset="0"/>
                <a:ea typeface="Calibri" panose="020F0502020204030204" pitchFamily="34" charset="0"/>
                <a:cs typeface="Adobe Arabic" panose="02040503050201020203" pitchFamily="18" charset="-78"/>
              </a:rPr>
              <a:t>به آسانی ذخیره و حمل می شود </a:t>
            </a:r>
            <a:r>
              <a:rPr lang="ar-SA" sz="2000" dirty="0">
                <a:latin typeface="Calibri" panose="020F0502020204030204" pitchFamily="34" charset="0"/>
                <a:ea typeface="Calibri" panose="020F0502020204030204" pitchFamily="34" charset="0"/>
                <a:cs typeface="Adobe Arabic" panose="02040503050201020203" pitchFamily="18" charset="-78"/>
              </a:rPr>
              <a:t>طرفداران در بین تجار خرما به ویژه صادرکنندگان طرفداران زیادی دارد. این خرما جز </a:t>
            </a:r>
            <a:r>
              <a:rPr lang="ar-SA" sz="2000" dirty="0">
                <a:solidFill>
                  <a:srgbClr val="FF0000"/>
                </a:solidFill>
                <a:latin typeface="Calibri" panose="020F0502020204030204" pitchFamily="34" charset="0"/>
                <a:ea typeface="Calibri" panose="020F0502020204030204" pitchFamily="34" charset="0"/>
                <a:cs typeface="Adobe Arabic" panose="02040503050201020203" pitchFamily="18" charset="-78"/>
              </a:rPr>
              <a:t>خرماهای خشک </a:t>
            </a:r>
            <a:r>
              <a:rPr lang="ar-SA" sz="2000" dirty="0">
                <a:latin typeface="Calibri" panose="020F0502020204030204" pitchFamily="34" charset="0"/>
                <a:ea typeface="Calibri" panose="020F0502020204030204" pitchFamily="34" charset="0"/>
                <a:cs typeface="Adobe Arabic" panose="02040503050201020203" pitchFamily="18" charset="-78"/>
              </a:rPr>
              <a:t>طبقه‌بندی می‌شود و نوعی دیرس بوده و مقدار ریزش آن زیاد می‌باشد.</a:t>
            </a:r>
            <a:r>
              <a:rPr lang="ar-SA" sz="2000" dirty="0">
                <a:latin typeface="Calibri" panose="020F0502020204030204" pitchFamily="34" charset="0"/>
                <a:ea typeface="Calibri" panose="020F0502020204030204" pitchFamily="34" charset="0"/>
              </a:rPr>
              <a:t> </a:t>
            </a:r>
            <a:r>
              <a:rPr lang="ar-SA" sz="2000" dirty="0">
                <a:latin typeface="Calibri" panose="020F0502020204030204" pitchFamily="34" charset="0"/>
                <a:ea typeface="Calibri" panose="020F0502020204030204" pitchFamily="34" charset="0"/>
                <a:cs typeface="Adobe Arabic" panose="02040503050201020203" pitchFamily="18" charset="-78"/>
              </a:rPr>
              <a:t>این رقم خرما در</a:t>
            </a:r>
            <a:r>
              <a:rPr lang="ar-SA" sz="2000" dirty="0">
                <a:solidFill>
                  <a:srgbClr val="FF0000"/>
                </a:solidFill>
                <a:latin typeface="Calibri" panose="020F0502020204030204" pitchFamily="34" charset="0"/>
                <a:ea typeface="Calibri" panose="020F0502020204030204" pitchFamily="34" charset="0"/>
                <a:cs typeface="Adobe Arabic" panose="02040503050201020203" pitchFamily="18" charset="-78"/>
              </a:rPr>
              <a:t>، شهرستان قیر و کارزین، فراشبند، شهرستان دشتستان، کازرون، فیروزآباد، بوشهر، لار، اهواز، خرمشهر و نیز عراق و آمریکا </a:t>
            </a:r>
            <a:r>
              <a:rPr lang="ar-SA" sz="2000" dirty="0">
                <a:latin typeface="Calibri" panose="020F0502020204030204" pitchFamily="34" charset="0"/>
                <a:ea typeface="Calibri" panose="020F0502020204030204" pitchFamily="34" charset="0"/>
                <a:cs typeface="Adobe Arabic" panose="02040503050201020203" pitchFamily="18" charset="-78"/>
              </a:rPr>
              <a:t>کاشته می‌شود، یکی از بهترین کیفیت تولید در شهرستان دشتستان که </a:t>
            </a:r>
            <a:r>
              <a:rPr lang="ar-SA" sz="2000" dirty="0">
                <a:solidFill>
                  <a:srgbClr val="FF0000"/>
                </a:solidFill>
                <a:latin typeface="Calibri" panose="020F0502020204030204" pitchFamily="34" charset="0"/>
                <a:ea typeface="Calibri" panose="020F0502020204030204" pitchFamily="34" charset="0"/>
                <a:cs typeface="Adobe Arabic" panose="02040503050201020203" pitchFamily="18" charset="-78"/>
              </a:rPr>
              <a:t>بهترین نوع دشتستان در منطقه ای بنام طلحه </a:t>
            </a:r>
            <a:r>
              <a:rPr lang="ar-SA" sz="2000" dirty="0">
                <a:latin typeface="Calibri" panose="020F0502020204030204" pitchFamily="34" charset="0"/>
                <a:ea typeface="Calibri" panose="020F0502020204030204" pitchFamily="34" charset="0"/>
                <a:cs typeface="Adobe Arabic" panose="02040503050201020203" pitchFamily="18" charset="-78"/>
              </a:rPr>
              <a:t>است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70220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177" y="1573305"/>
            <a:ext cx="1936376" cy="770965"/>
          </a:xfrm>
        </p:spPr>
        <p:txBody>
          <a:bodyPr>
            <a:scene3d>
              <a:camera prst="orthographicFront"/>
              <a:lightRig rig="soft" dir="t">
                <a:rot lat="0" lon="0" rev="15600000"/>
              </a:lightRig>
            </a:scene3d>
            <a:sp3d extrusionH="57150" prstMaterial="softEdge">
              <a:bevelT w="25400" h="38100"/>
            </a:sp3d>
          </a:bodyPr>
          <a:lstStyle/>
          <a:p>
            <a:r>
              <a:rPr lang="fa-IR" sz="4000" b="1" cap="none" dirty="0" err="1">
                <a:ln/>
                <a:solidFill>
                  <a:schemeClr val="accent4"/>
                </a:solidFill>
              </a:rPr>
              <a:t>کبکاب</a:t>
            </a:r>
            <a:r>
              <a:rPr lang="fa-IR" b="1" cap="none" dirty="0">
                <a:ln/>
                <a:solidFill>
                  <a:schemeClr val="accent4"/>
                </a:solidFill>
              </a:rPr>
              <a:t>:</a:t>
            </a:r>
            <a:endParaRPr lang="en-US" b="1" cap="none" dirty="0">
              <a:ln/>
              <a:solidFill>
                <a:schemeClr val="accent4"/>
              </a:solidFill>
            </a:endParaRPr>
          </a:p>
        </p:txBody>
      </p:sp>
      <p:sp>
        <p:nvSpPr>
          <p:cNvPr id="4" name="Text Placeholder 3"/>
          <p:cNvSpPr>
            <a:spLocks noGrp="1"/>
          </p:cNvSpPr>
          <p:nvPr>
            <p:ph type="body" sz="half" idx="2"/>
          </p:nvPr>
        </p:nvSpPr>
        <p:spPr>
          <a:xfrm>
            <a:off x="1278731" y="2640105"/>
            <a:ext cx="4114800" cy="3094485"/>
          </a:xfrm>
        </p:spPr>
        <p:txBody>
          <a:bodyPr>
            <a:normAutofit fontScale="92500"/>
          </a:bodyPr>
          <a:lstStyle/>
          <a:p>
            <a:pPr algn="ctr" rtl="1">
              <a:lnSpc>
                <a:spcPct val="107000"/>
              </a:lnSpc>
              <a:spcAft>
                <a:spcPts val="800"/>
              </a:spcAft>
            </a:pPr>
            <a:r>
              <a:rPr lang="ar-SA" sz="2400" dirty="0">
                <a:latin typeface="Calibri" panose="020F0502020204030204" pitchFamily="34" charset="0"/>
                <a:ea typeface="Calibri" panose="020F0502020204030204" pitchFamily="34" charset="0"/>
                <a:cs typeface="Adobe Arabic" panose="02040503050201020203" pitchFamily="18" charset="-78"/>
              </a:rPr>
              <a:t>خرمای کبکاب از انواع </a:t>
            </a:r>
            <a:r>
              <a:rPr lang="ar-SA" sz="2400" dirty="0">
                <a:solidFill>
                  <a:srgbClr val="FF0000"/>
                </a:solidFill>
                <a:latin typeface="Calibri" panose="020F0502020204030204" pitchFamily="34" charset="0"/>
                <a:ea typeface="Calibri" panose="020F0502020204030204" pitchFamily="34" charset="0"/>
                <a:cs typeface="Adobe Arabic" panose="02040503050201020203" pitchFamily="18" charset="-78"/>
              </a:rPr>
              <a:t>نیمه خشک </a:t>
            </a:r>
            <a:r>
              <a:rPr lang="ar-SA" sz="2400" dirty="0">
                <a:latin typeface="Calibri" panose="020F0502020204030204" pitchFamily="34" charset="0"/>
                <a:ea typeface="Calibri" panose="020F0502020204030204" pitchFamily="34" charset="0"/>
                <a:cs typeface="Adobe Arabic" panose="02040503050201020203" pitchFamily="18" charset="-78"/>
              </a:rPr>
              <a:t>خرما است. پوست آن نسبت به دیگر انواع خرما زخیم‌تر است و از جمله </a:t>
            </a:r>
            <a:r>
              <a:rPr lang="ar-SA" sz="2400" dirty="0">
                <a:solidFill>
                  <a:srgbClr val="FF0000"/>
                </a:solidFill>
                <a:latin typeface="Calibri" panose="020F0502020204030204" pitchFamily="34" charset="0"/>
                <a:ea typeface="Calibri" panose="020F0502020204030204" pitchFamily="34" charset="0"/>
                <a:cs typeface="Adobe Arabic" panose="02040503050201020203" pitchFamily="18" charset="-78"/>
              </a:rPr>
              <a:t>انواع پرمصرف </a:t>
            </a:r>
            <a:r>
              <a:rPr lang="ar-SA" sz="2400" dirty="0">
                <a:latin typeface="Calibri" panose="020F0502020204030204" pitchFamily="34" charset="0"/>
                <a:ea typeface="Calibri" panose="020F0502020204030204" pitchFamily="34" charset="0"/>
                <a:cs typeface="Adobe Arabic" panose="02040503050201020203" pitchFamily="18" charset="-78"/>
              </a:rPr>
              <a:t>خرما در ایران است. این خرما که عمدتا از نخلستان های </a:t>
            </a:r>
            <a:r>
              <a:rPr lang="ar-SA" sz="2400" dirty="0">
                <a:solidFill>
                  <a:srgbClr val="FF0000"/>
                </a:solidFill>
                <a:latin typeface="Calibri" panose="020F0502020204030204" pitchFamily="34" charset="0"/>
                <a:ea typeface="Calibri" panose="020F0502020204030204" pitchFamily="34" charset="0"/>
                <a:cs typeface="Adobe Arabic" panose="02040503050201020203" pitchFamily="18" charset="-78"/>
              </a:rPr>
              <a:t>بهبهان </a:t>
            </a:r>
            <a:r>
              <a:rPr lang="ar-SA" sz="2400" dirty="0">
                <a:latin typeface="Calibri" panose="020F0502020204030204" pitchFamily="34" charset="0"/>
                <a:ea typeface="Calibri" panose="020F0502020204030204" pitchFamily="34" charset="0"/>
                <a:cs typeface="Adobe Arabic" panose="02040503050201020203" pitchFamily="18" charset="-78"/>
              </a:rPr>
              <a:t>استحصال می شود بسیار خوش رنگ است </a:t>
            </a:r>
            <a:r>
              <a:rPr lang="ar-SA" sz="2400" dirty="0">
                <a:solidFill>
                  <a:srgbClr val="FF0000"/>
                </a:solidFill>
                <a:latin typeface="Calibri" panose="020F0502020204030204" pitchFamily="34" charset="0"/>
                <a:ea typeface="Calibri" panose="020F0502020204030204" pitchFamily="34" charset="0"/>
                <a:cs typeface="Adobe Arabic" panose="02040503050201020203" pitchFamily="18" charset="-78"/>
              </a:rPr>
              <a:t>و شهد یا شیره ی فراوانی </a:t>
            </a:r>
            <a:r>
              <a:rPr lang="ar-SA" sz="2400" dirty="0">
                <a:latin typeface="Calibri" panose="020F0502020204030204" pitchFamily="34" charset="0"/>
                <a:ea typeface="Calibri" panose="020F0502020204030204" pitchFamily="34" charset="0"/>
                <a:cs typeface="Adobe Arabic" panose="02040503050201020203" pitchFamily="18" charset="-78"/>
              </a:rPr>
              <a:t>دارد.</a:t>
            </a:r>
            <a:r>
              <a:rPr lang="ar-SA" sz="2000" dirty="0">
                <a:latin typeface="Calibri" panose="020F0502020204030204" pitchFamily="34" charset="0"/>
                <a:ea typeface="Calibri" panose="020F0502020204030204" pitchFamily="34" charset="0"/>
              </a:rPr>
              <a:t> </a:t>
            </a:r>
            <a:r>
              <a:rPr lang="ar-SA" sz="2400" dirty="0">
                <a:latin typeface="Calibri" panose="020F0502020204030204" pitchFamily="34" charset="0"/>
                <a:ea typeface="Calibri" panose="020F0502020204030204" pitchFamily="34" charset="0"/>
                <a:cs typeface="Adobe Arabic" panose="02040503050201020203" pitchFamily="18" charset="-78"/>
              </a:rPr>
              <a:t>رسیدن خارک در اوایل مرداد ماه است ولی برداشته میوه کاملاً رسیده آن (خرما) در </a:t>
            </a:r>
            <a:r>
              <a:rPr lang="ar-SA" sz="2400" dirty="0">
                <a:solidFill>
                  <a:srgbClr val="FF0000"/>
                </a:solidFill>
                <a:latin typeface="Calibri" panose="020F0502020204030204" pitchFamily="34" charset="0"/>
                <a:ea typeface="Calibri" panose="020F0502020204030204" pitchFamily="34" charset="0"/>
                <a:cs typeface="Adobe Arabic" panose="02040503050201020203" pitchFamily="18" charset="-78"/>
              </a:rPr>
              <a:t>اواسط شهریور </a:t>
            </a:r>
            <a:r>
              <a:rPr lang="ar-SA" sz="2400" dirty="0">
                <a:latin typeface="Calibri" panose="020F0502020204030204" pitchFamily="34" charset="0"/>
                <a:ea typeface="Calibri" panose="020F0502020204030204" pitchFamily="34" charset="0"/>
                <a:cs typeface="Adobe Arabic" panose="02040503050201020203" pitchFamily="18" charset="-78"/>
              </a:rPr>
              <a:t>ماه شروع شده و تا </a:t>
            </a:r>
            <a:r>
              <a:rPr lang="ar-SA" sz="2400" dirty="0">
                <a:solidFill>
                  <a:srgbClr val="FF0000"/>
                </a:solidFill>
                <a:latin typeface="Calibri" panose="020F0502020204030204" pitchFamily="34" charset="0"/>
                <a:ea typeface="Calibri" panose="020F0502020204030204" pitchFamily="34" charset="0"/>
                <a:cs typeface="Adobe Arabic" panose="02040503050201020203" pitchFamily="18" charset="-78"/>
              </a:rPr>
              <a:t>اواسط مهر </a:t>
            </a:r>
            <a:r>
              <a:rPr lang="ar-SA" sz="2400" dirty="0">
                <a:latin typeface="Calibri" panose="020F0502020204030204" pitchFamily="34" charset="0"/>
                <a:ea typeface="Calibri" panose="020F0502020204030204" pitchFamily="34" charset="0"/>
                <a:cs typeface="Adobe Arabic" panose="02040503050201020203" pitchFamily="18" charset="-78"/>
              </a:rPr>
              <a:t>ادامه دارد.</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3531" y="1094581"/>
            <a:ext cx="5715000" cy="4775200"/>
          </a:xfrm>
        </p:spPr>
      </p:pic>
    </p:spTree>
    <p:extLst>
      <p:ext uri="{BB962C8B-B14F-4D97-AF65-F5344CB8AC3E}">
        <p14:creationId xmlns:p14="http://schemas.microsoft.com/office/powerpoint/2010/main" val="219407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617300"/>
            <a:ext cx="1559859" cy="878541"/>
          </a:xfrm>
        </p:spPr>
        <p:txBody>
          <a:bodyPr>
            <a:normAutofit/>
            <a:scene3d>
              <a:camera prst="orthographicFront"/>
              <a:lightRig rig="soft" dir="t">
                <a:rot lat="0" lon="0" rev="15600000"/>
              </a:lightRig>
            </a:scene3d>
            <a:sp3d extrusionH="57150" prstMaterial="softEdge">
              <a:bevelT w="25400" h="38100"/>
            </a:sp3d>
          </a:bodyPr>
          <a:lstStyle/>
          <a:p>
            <a:r>
              <a:rPr lang="fa-IR" sz="3600" b="1" cap="none" dirty="0">
                <a:ln/>
                <a:solidFill>
                  <a:schemeClr val="accent4"/>
                </a:solidFill>
              </a:rPr>
              <a:t>شاهانی:</a:t>
            </a:r>
            <a:endParaRPr lang="en-US" sz="3600" b="1" cap="none" dirty="0">
              <a:ln/>
              <a:solidFill>
                <a:schemeClr val="accent4"/>
              </a:solidFill>
            </a:endParaRPr>
          </a:p>
        </p:txBody>
      </p:sp>
      <p:sp>
        <p:nvSpPr>
          <p:cNvPr id="4" name="Text Placeholder 3"/>
          <p:cNvSpPr>
            <a:spLocks noGrp="1"/>
          </p:cNvSpPr>
          <p:nvPr>
            <p:ph type="body" sz="half" idx="2"/>
          </p:nvPr>
        </p:nvSpPr>
        <p:spPr>
          <a:xfrm>
            <a:off x="1465729" y="2855257"/>
            <a:ext cx="4114800" cy="3094485"/>
          </a:xfrm>
        </p:spPr>
        <p:txBody>
          <a:bodyPr/>
          <a:lstStyle/>
          <a:p>
            <a:pPr algn="ctr" rtl="1">
              <a:lnSpc>
                <a:spcPct val="107000"/>
              </a:lnSpc>
              <a:spcAft>
                <a:spcPts val="800"/>
              </a:spcAft>
            </a:pPr>
            <a:r>
              <a:rPr lang="ar-SA" sz="2000" dirty="0">
                <a:latin typeface="Calibri" panose="020F0502020204030204" pitchFamily="34" charset="0"/>
                <a:ea typeface="Calibri" panose="020F0502020204030204" pitchFamily="34" charset="0"/>
                <a:cs typeface="Adobe Arabic" panose="02040503050201020203" pitchFamily="18" charset="-78"/>
              </a:rPr>
              <a:t>خرمای شاهانی از جمله انواع </a:t>
            </a:r>
            <a:r>
              <a:rPr lang="ar-SA" sz="2000" dirty="0">
                <a:solidFill>
                  <a:srgbClr val="FF0000"/>
                </a:solidFill>
                <a:latin typeface="Calibri" panose="020F0502020204030204" pitchFamily="34" charset="0"/>
                <a:ea typeface="Calibri" panose="020F0502020204030204" pitchFamily="34" charset="0"/>
                <a:cs typeface="Adobe Arabic" panose="02040503050201020203" pitchFamily="18" charset="-78"/>
              </a:rPr>
              <a:t>خرمای تر </a:t>
            </a:r>
            <a:r>
              <a:rPr lang="ar-SA" sz="2000" dirty="0">
                <a:latin typeface="Calibri" panose="020F0502020204030204" pitchFamily="34" charset="0"/>
                <a:ea typeface="Calibri" panose="020F0502020204030204" pitchFamily="34" charset="0"/>
                <a:cs typeface="Adobe Arabic" panose="02040503050201020203" pitchFamily="18" charset="-78"/>
              </a:rPr>
              <a:t>است که </a:t>
            </a:r>
            <a:r>
              <a:rPr lang="ar-SA" sz="2000" dirty="0">
                <a:solidFill>
                  <a:srgbClr val="FF0000"/>
                </a:solidFill>
                <a:latin typeface="Calibri" panose="020F0502020204030204" pitchFamily="34" charset="0"/>
                <a:ea typeface="Calibri" panose="020F0502020204030204" pitchFamily="34" charset="0"/>
                <a:cs typeface="Adobe Arabic" panose="02040503050201020203" pitchFamily="18" charset="-78"/>
              </a:rPr>
              <a:t>درجه</a:t>
            </a:r>
            <a:r>
              <a:rPr lang="ar-SA" sz="2000" dirty="0">
                <a:latin typeface="Calibri" panose="020F0502020204030204" pitchFamily="34" charset="0"/>
                <a:ea typeface="Calibri" panose="020F0502020204030204" pitchFamily="34" charset="0"/>
                <a:cs typeface="Adobe Arabic" panose="02040503050201020203" pitchFamily="18" charset="-78"/>
              </a:rPr>
              <a:t> </a:t>
            </a:r>
            <a:r>
              <a:rPr lang="ar-SA" sz="2000" dirty="0">
                <a:solidFill>
                  <a:srgbClr val="FF0000"/>
                </a:solidFill>
                <a:latin typeface="Calibri" panose="020F0502020204030204" pitchFamily="34" charset="0"/>
                <a:ea typeface="Calibri" panose="020F0502020204030204" pitchFamily="34" charset="0"/>
                <a:cs typeface="Adobe Arabic" panose="02040503050201020203" pitchFamily="18" charset="-78"/>
              </a:rPr>
              <a:t>یک</a:t>
            </a:r>
            <a:r>
              <a:rPr lang="ar-SA" sz="2000" dirty="0">
                <a:latin typeface="Calibri" panose="020F0502020204030204" pitchFamily="34" charset="0"/>
                <a:ea typeface="Calibri" panose="020F0502020204030204" pitchFamily="34" charset="0"/>
                <a:cs typeface="Adobe Arabic" panose="02040503050201020203" pitchFamily="18" charset="-78"/>
              </a:rPr>
              <a:t> محسوب می‌شود و طرفداران زیادی دارد. این نوع خرما بافت نرم و مرطوبی دارد و از آن برای </a:t>
            </a:r>
            <a:r>
              <a:rPr lang="ar-SA" sz="2000" dirty="0">
                <a:solidFill>
                  <a:srgbClr val="FF0000"/>
                </a:solidFill>
                <a:latin typeface="Calibri" panose="020F0502020204030204" pitchFamily="34" charset="0"/>
                <a:ea typeface="Calibri" panose="020F0502020204030204" pitchFamily="34" charset="0"/>
                <a:cs typeface="Adobe Arabic" panose="02040503050201020203" pitchFamily="18" charset="-78"/>
              </a:rPr>
              <a:t>تهیه‌ی انواع شیره خرما </a:t>
            </a:r>
            <a:r>
              <a:rPr lang="ar-SA" sz="2000" dirty="0">
                <a:latin typeface="Calibri" panose="020F0502020204030204" pitchFamily="34" charset="0"/>
                <a:ea typeface="Calibri" panose="020F0502020204030204" pitchFamily="34" charset="0"/>
                <a:cs typeface="Adobe Arabic" panose="02040503050201020203" pitchFamily="18" charset="-78"/>
              </a:rPr>
              <a:t>استفاده می‌شود. هم چنین بسیار خوش رنگ است. نام های دیگر این خرما که شاید شنیده باشید عبارت اند از </a:t>
            </a:r>
            <a:r>
              <a:rPr lang="ar-SA" sz="2000" dirty="0">
                <a:solidFill>
                  <a:srgbClr val="FF0000"/>
                </a:solidFill>
                <a:latin typeface="Calibri" panose="020F0502020204030204" pitchFamily="34" charset="0"/>
                <a:ea typeface="Calibri" panose="020F0502020204030204" pitchFamily="34" charset="0"/>
                <a:cs typeface="Adobe Arabic" panose="02040503050201020203" pitchFamily="18" charset="-78"/>
              </a:rPr>
              <a:t>شاوانی ، شونی و خورک</a:t>
            </a:r>
            <a:r>
              <a:rPr lang="ar-SA" sz="2000" dirty="0">
                <a:latin typeface="Calibri" panose="020F0502020204030204" pitchFamily="34" charset="0"/>
                <a:ea typeface="Calibri" panose="020F0502020204030204" pitchFamily="34" charset="0"/>
                <a:cs typeface="Adobe Arabic" panose="02040503050201020203" pitchFamily="18" charset="-78"/>
              </a:rPr>
              <a:t>. یکی از مهمترین و فراوان‌ترین ارقام خرمای فارس می‌باشد که </a:t>
            </a:r>
            <a:r>
              <a:rPr lang="ar-SA" sz="2000" dirty="0">
                <a:solidFill>
                  <a:srgbClr val="FF0000"/>
                </a:solidFill>
                <a:latin typeface="Calibri" panose="020F0502020204030204" pitchFamily="34" charset="0"/>
                <a:ea typeface="Calibri" panose="020F0502020204030204" pitchFamily="34" charset="0"/>
                <a:cs typeface="Adobe Arabic" panose="02040503050201020203" pitchFamily="18" charset="-78"/>
              </a:rPr>
              <a:t>حدود </a:t>
            </a:r>
            <a:r>
              <a:rPr lang="fa-IR" sz="2000" dirty="0">
                <a:solidFill>
                  <a:srgbClr val="FF0000"/>
                </a:solidFill>
                <a:latin typeface="Calibri" panose="020F0502020204030204" pitchFamily="34" charset="0"/>
                <a:ea typeface="Calibri" panose="020F0502020204030204" pitchFamily="34" charset="0"/>
                <a:cs typeface="Adobe Arabic" panose="02040503050201020203" pitchFamily="18" charset="-78"/>
              </a:rPr>
              <a:t>۹۵ </a:t>
            </a:r>
            <a:r>
              <a:rPr lang="ar-SA" sz="2000" dirty="0">
                <a:solidFill>
                  <a:srgbClr val="FF0000"/>
                </a:solidFill>
                <a:latin typeface="Calibri" panose="020F0502020204030204" pitchFamily="34" charset="0"/>
                <a:ea typeface="Calibri" panose="020F0502020204030204" pitchFamily="34" charset="0"/>
                <a:cs typeface="Adobe Arabic" panose="02040503050201020203" pitchFamily="18" charset="-78"/>
              </a:rPr>
              <a:t>درصد از نخل‌های جهرم و قیروکارزین </a:t>
            </a:r>
            <a:r>
              <a:rPr lang="ar-SA" sz="2000" dirty="0">
                <a:latin typeface="Calibri" panose="020F0502020204030204" pitchFamily="34" charset="0"/>
                <a:ea typeface="Calibri" panose="020F0502020204030204" pitchFamily="34" charset="0"/>
                <a:cs typeface="Adobe Arabic" panose="02040503050201020203" pitchFamily="18" charset="-78"/>
              </a:rPr>
              <a:t>را شامل می‌شود.</a:t>
            </a:r>
            <a:endParaRPr lang="en-US" sz="14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42256" y="2056571"/>
            <a:ext cx="4554281" cy="3349148"/>
          </a:xfrm>
        </p:spPr>
      </p:pic>
    </p:spTree>
    <p:extLst>
      <p:ext uri="{BB962C8B-B14F-4D97-AF65-F5344CB8AC3E}">
        <p14:creationId xmlns:p14="http://schemas.microsoft.com/office/powerpoint/2010/main" val="2369567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431892" y="594043"/>
            <a:ext cx="11361180" cy="5701552"/>
          </a:xfrm>
          <a:prstGeom prst="rect">
            <a:avLst/>
          </a:prstGeom>
        </p:spPr>
      </p:pic>
      <p:sp>
        <p:nvSpPr>
          <p:cNvPr id="5" name="Oval 4"/>
          <p:cNvSpPr/>
          <p:nvPr/>
        </p:nvSpPr>
        <p:spPr>
          <a:xfrm>
            <a:off x="10959353" y="4061012"/>
            <a:ext cx="546847" cy="34962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4800599" y="3983757"/>
            <a:ext cx="551329" cy="367552"/>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4800599" y="5403346"/>
            <a:ext cx="546847" cy="34962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p:cNvSpPr/>
          <p:nvPr/>
        </p:nvSpPr>
        <p:spPr>
          <a:xfrm>
            <a:off x="2342822" y="5403345"/>
            <a:ext cx="546847" cy="34962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p:cNvSpPr/>
          <p:nvPr/>
        </p:nvSpPr>
        <p:spPr>
          <a:xfrm>
            <a:off x="2348753" y="4001686"/>
            <a:ext cx="546847" cy="34962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p:cNvSpPr/>
          <p:nvPr/>
        </p:nvSpPr>
        <p:spPr>
          <a:xfrm>
            <a:off x="10287001" y="5403344"/>
            <a:ext cx="1098176" cy="34962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10461812" y="5674657"/>
            <a:ext cx="923365" cy="349623"/>
          </a:xfrm>
          <a:prstGeom prst="ellipse">
            <a:avLst/>
          </a:prstGeom>
          <a:noFill/>
          <a:ln w="3810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Oval 16"/>
          <p:cNvSpPr/>
          <p:nvPr/>
        </p:nvSpPr>
        <p:spPr>
          <a:xfrm>
            <a:off x="1358149" y="5690471"/>
            <a:ext cx="923365" cy="349623"/>
          </a:xfrm>
          <a:prstGeom prst="ellipse">
            <a:avLst/>
          </a:prstGeom>
          <a:noFill/>
          <a:ln w="3810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Oval 17"/>
          <p:cNvSpPr/>
          <p:nvPr/>
        </p:nvSpPr>
        <p:spPr>
          <a:xfrm>
            <a:off x="2154562" y="5677028"/>
            <a:ext cx="923365" cy="349623"/>
          </a:xfrm>
          <a:prstGeom prst="ellipse">
            <a:avLst/>
          </a:prstGeom>
          <a:noFill/>
          <a:ln w="3810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Oval 18"/>
          <p:cNvSpPr/>
          <p:nvPr/>
        </p:nvSpPr>
        <p:spPr>
          <a:xfrm>
            <a:off x="4612339" y="5729630"/>
            <a:ext cx="923365" cy="349623"/>
          </a:xfrm>
          <a:prstGeom prst="ellipse">
            <a:avLst/>
          </a:prstGeom>
          <a:noFill/>
          <a:ln w="3810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66318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6518"/>
            <a:ext cx="11295529" cy="5997387"/>
          </a:xfrm>
          <a:prstGeom prst="rect">
            <a:avLst/>
          </a:prstGeom>
          <a:noFill/>
        </p:spPr>
      </p:pic>
      <p:sp>
        <p:nvSpPr>
          <p:cNvPr id="3" name="Oval 2"/>
          <p:cNvSpPr/>
          <p:nvPr/>
        </p:nvSpPr>
        <p:spPr>
          <a:xfrm>
            <a:off x="4697506" y="5190565"/>
            <a:ext cx="672353" cy="3496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697506" y="4007225"/>
            <a:ext cx="672353" cy="3496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0919011" y="4007224"/>
            <a:ext cx="672353" cy="3496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381129" y="5190564"/>
            <a:ext cx="1102659" cy="3496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94965" y="4007224"/>
            <a:ext cx="672353" cy="3496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294965" y="5190563"/>
            <a:ext cx="672353" cy="3496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41177" y="5432607"/>
            <a:ext cx="851647" cy="34962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724401" y="5432607"/>
            <a:ext cx="842681" cy="34962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645588" y="5432606"/>
            <a:ext cx="672353" cy="34962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080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376518" y="349624"/>
            <a:ext cx="11349317" cy="5997388"/>
          </a:xfrm>
          <a:prstGeom prst="rect">
            <a:avLst/>
          </a:prstGeom>
          <a:noFill/>
        </p:spPr>
      </p:pic>
      <p:sp>
        <p:nvSpPr>
          <p:cNvPr id="3" name="Oval 2"/>
          <p:cNvSpPr/>
          <p:nvPr/>
        </p:nvSpPr>
        <p:spPr>
          <a:xfrm>
            <a:off x="9959788" y="2339788"/>
            <a:ext cx="1255059"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0587317" y="4410634"/>
            <a:ext cx="726141"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ر</a:t>
            </a:r>
            <a:endParaRPr lang="en-US" dirty="0"/>
          </a:p>
        </p:txBody>
      </p:sp>
      <p:sp>
        <p:nvSpPr>
          <p:cNvPr id="5" name="Oval 4"/>
          <p:cNvSpPr/>
          <p:nvPr/>
        </p:nvSpPr>
        <p:spPr>
          <a:xfrm>
            <a:off x="4679577" y="2339788"/>
            <a:ext cx="726141"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79577" y="4410634"/>
            <a:ext cx="726141"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74259" y="2339788"/>
            <a:ext cx="699247"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447365" y="4477869"/>
            <a:ext cx="726141"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224246" y="5665693"/>
            <a:ext cx="726141" cy="4572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ر</a:t>
            </a:r>
            <a:endParaRPr lang="en-US" dirty="0"/>
          </a:p>
        </p:txBody>
      </p:sp>
      <p:sp>
        <p:nvSpPr>
          <p:cNvPr id="10" name="Oval 9"/>
          <p:cNvSpPr/>
          <p:nvPr/>
        </p:nvSpPr>
        <p:spPr>
          <a:xfrm>
            <a:off x="2339789" y="5665693"/>
            <a:ext cx="860612" cy="4572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ر</a:t>
            </a:r>
            <a:endParaRPr lang="en-US" dirty="0"/>
          </a:p>
        </p:txBody>
      </p:sp>
      <p:sp>
        <p:nvSpPr>
          <p:cNvPr id="11" name="Oval 10"/>
          <p:cNvSpPr/>
          <p:nvPr/>
        </p:nvSpPr>
        <p:spPr>
          <a:xfrm>
            <a:off x="4679577" y="5665693"/>
            <a:ext cx="726141" cy="4572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ر</a:t>
            </a:r>
            <a:endParaRPr lang="en-US" dirty="0"/>
          </a:p>
        </p:txBody>
      </p:sp>
      <p:sp>
        <p:nvSpPr>
          <p:cNvPr id="12" name="Oval 11"/>
          <p:cNvSpPr/>
          <p:nvPr/>
        </p:nvSpPr>
        <p:spPr>
          <a:xfrm>
            <a:off x="1694329" y="5665693"/>
            <a:ext cx="645460" cy="4572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ر</a:t>
            </a:r>
            <a:endParaRPr lang="en-US" dirty="0"/>
          </a:p>
        </p:txBody>
      </p:sp>
    </p:spTree>
    <p:extLst>
      <p:ext uri="{BB962C8B-B14F-4D97-AF65-F5344CB8AC3E}">
        <p14:creationId xmlns:p14="http://schemas.microsoft.com/office/powerpoint/2010/main" val="3823668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835" y="3238632"/>
            <a:ext cx="9287435" cy="1293028"/>
          </a:xfrm>
        </p:spPr>
        <p:txBody>
          <a:bodyPr>
            <a:noAutofit/>
          </a:bodyPr>
          <a:lstStyle/>
          <a:p>
            <a:pPr rtl="1"/>
            <a:r>
              <a:rPr lang="ar-SA" sz="3200" dirty="0">
                <a:latin typeface="Adobe Arabic" panose="02040503050201020203" pitchFamily="18" charset="-78"/>
                <a:cs typeface="Adobe Arabic" panose="02040503050201020203" pitchFamily="18" charset="-78"/>
              </a:rPr>
              <a:t>به طور متوسط ایران در میزان تولید محصول خرما در جهان رتبه ی سوم را دارا میباشد که حدود 14درصد از تولیدات جهانی را به خود اختصاص میدهد. طی 10 سال اخیر حداکثر سهم تولید ایران از خرما در جهان برابر 14.39 درصد و کمترین آن برابر 12 درصد بوده است. از نظر سطح زیر کشت نیز ایران حدود 16 درصد از سطح زیر کشت جهان را دارا میباشد. با مقایسه میزان بازدهی ایران و جهان متوجه میشویم که متوسط بازدهی ایران طی 40 سال همسو و نزدیک به متوسط بازهی جهانی بوده است. با دقت بیشتر در نمودار بادهی ها متوجه کاهش در مقدار این متغیر از سال 1981 تا سال 2010 میشویم که این اتفاق به دلیل تغییرات اقلیمی طی این 20 سال رخ داده است. که البته در همین سالها شاهد افزایش بازدهی در ایران هستیم.بعد از سال 2010 شاهد افزایش میزان بازدهی هستیم. </a:t>
            </a:r>
            <a:endParaRPr lang="en-US" sz="3200" dirty="0">
              <a:latin typeface="Adobe Arabic" panose="02040503050201020203" pitchFamily="18" charset="-78"/>
              <a:cs typeface="Adobe Arabic" panose="02040503050201020203" pitchFamily="18" charset="-78"/>
            </a:endParaRPr>
          </a:p>
        </p:txBody>
      </p:sp>
      <p:sp>
        <p:nvSpPr>
          <p:cNvPr id="5" name="TextBox 4"/>
          <p:cNvSpPr txBox="1"/>
          <p:nvPr/>
        </p:nvSpPr>
        <p:spPr>
          <a:xfrm>
            <a:off x="7751298" y="719935"/>
            <a:ext cx="2767104" cy="523220"/>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ar-SA" sz="2800" b="1" dirty="0">
                <a:ln/>
                <a:solidFill>
                  <a:schemeClr val="accent3"/>
                </a:solidFill>
              </a:rPr>
              <a:t>جایگاه ایران در </a:t>
            </a:r>
            <a:r>
              <a:rPr lang="ar-SA" sz="2800" b="1" dirty="0" smtClean="0">
                <a:ln/>
                <a:solidFill>
                  <a:schemeClr val="accent3"/>
                </a:solidFill>
              </a:rPr>
              <a:t>جهان</a:t>
            </a:r>
            <a:endParaRPr lang="en-US" sz="2800" b="1" dirty="0">
              <a:ln/>
              <a:solidFill>
                <a:schemeClr val="accent3"/>
              </a:solidFill>
            </a:endParaRPr>
          </a:p>
        </p:txBody>
      </p:sp>
    </p:spTree>
    <p:extLst>
      <p:ext uri="{BB962C8B-B14F-4D97-AF65-F5344CB8AC3E}">
        <p14:creationId xmlns:p14="http://schemas.microsoft.com/office/powerpoint/2010/main" val="2486775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
            <a:ext cx="5992868" cy="3499267"/>
          </a:xfrm>
          <a:prstGeom prst="rect">
            <a:avLst/>
          </a:prstGeom>
        </p:spPr>
      </p:pic>
      <p:pic>
        <p:nvPicPr>
          <p:cNvPr id="8" name="Picture 7"/>
          <p:cNvPicPr>
            <a:picLocks noChangeAspect="1"/>
          </p:cNvPicPr>
          <p:nvPr/>
        </p:nvPicPr>
        <p:blipFill>
          <a:blip r:embed="rId3"/>
          <a:stretch>
            <a:fillRect/>
          </a:stretch>
        </p:blipFill>
        <p:spPr>
          <a:xfrm>
            <a:off x="5992868" y="0"/>
            <a:ext cx="6199132" cy="3499267"/>
          </a:xfrm>
          <a:prstGeom prst="rect">
            <a:avLst/>
          </a:prstGeom>
        </p:spPr>
      </p:pic>
      <p:pic>
        <p:nvPicPr>
          <p:cNvPr id="9" name="Picture 8"/>
          <p:cNvPicPr>
            <a:picLocks noChangeAspect="1"/>
          </p:cNvPicPr>
          <p:nvPr/>
        </p:nvPicPr>
        <p:blipFill>
          <a:blip r:embed="rId4"/>
          <a:stretch>
            <a:fillRect/>
          </a:stretch>
        </p:blipFill>
        <p:spPr>
          <a:xfrm>
            <a:off x="2901115" y="3499266"/>
            <a:ext cx="6183505" cy="3358734"/>
          </a:xfrm>
          <a:prstGeom prst="rect">
            <a:avLst/>
          </a:prstGeom>
        </p:spPr>
      </p:pic>
      <p:sp>
        <p:nvSpPr>
          <p:cNvPr id="12" name="TextBox 11"/>
          <p:cNvSpPr txBox="1"/>
          <p:nvPr/>
        </p:nvSpPr>
        <p:spPr>
          <a:xfrm>
            <a:off x="6993608" y="590840"/>
            <a:ext cx="2579944" cy="646331"/>
          </a:xfrm>
          <a:prstGeom prst="rect">
            <a:avLst/>
          </a:prstGeom>
          <a:noFill/>
        </p:spPr>
        <p:txBody>
          <a:bodyPr wrap="square" rtlCol="0">
            <a:spAutoFit/>
          </a:bodyPr>
          <a:lstStyle/>
          <a:p>
            <a:pPr algn="r" rtl="1"/>
            <a:r>
              <a:rPr lang="fa-IR" dirty="0" smtClean="0">
                <a:ln w="0"/>
                <a:solidFill>
                  <a:schemeClr val="accent1"/>
                </a:solidFill>
                <a:effectLst>
                  <a:outerShdw blurRad="38100" dist="25400" dir="5400000" algn="ctr" rotWithShape="0">
                    <a:srgbClr val="6E747A">
                      <a:alpha val="43000"/>
                    </a:srgbClr>
                  </a:outerShdw>
                </a:effectLst>
              </a:rPr>
              <a:t>حدود 16 درصد از سطح زیر کشت در ایران قرار دارد</a:t>
            </a:r>
            <a:endParaRPr lang="en-US" dirty="0">
              <a:ln w="0"/>
              <a:solidFill>
                <a:schemeClr val="accent1"/>
              </a:solidFill>
              <a:effectLst>
                <a:outerShdw blurRad="38100" dist="25400" dir="5400000" algn="ctr" rotWithShape="0">
                  <a:srgbClr val="6E747A">
                    <a:alpha val="43000"/>
                  </a:srgbClr>
                </a:outerShdw>
              </a:effectLst>
            </a:endParaRPr>
          </a:p>
        </p:txBody>
      </p:sp>
      <p:sp>
        <p:nvSpPr>
          <p:cNvPr id="13" name="TextBox 12"/>
          <p:cNvSpPr txBox="1"/>
          <p:nvPr/>
        </p:nvSpPr>
        <p:spPr>
          <a:xfrm>
            <a:off x="1000740" y="618977"/>
            <a:ext cx="2985782" cy="646331"/>
          </a:xfrm>
          <a:prstGeom prst="rect">
            <a:avLst/>
          </a:prstGeom>
          <a:noFill/>
        </p:spPr>
        <p:txBody>
          <a:bodyPr wrap="square" rtlCol="0">
            <a:spAutoFit/>
          </a:bodyPr>
          <a:lstStyle/>
          <a:p>
            <a:pPr algn="r" rtl="1"/>
            <a:r>
              <a:rPr lang="fa-IR" dirty="0" smtClean="0">
                <a:ln w="0"/>
                <a:solidFill>
                  <a:schemeClr val="accent1"/>
                </a:solidFill>
                <a:effectLst>
                  <a:outerShdw blurRad="38100" dist="25400" dir="5400000" algn="ctr" rotWithShape="0">
                    <a:srgbClr val="6E747A">
                      <a:alpha val="43000"/>
                    </a:srgbClr>
                  </a:outerShdw>
                </a:effectLst>
              </a:rPr>
              <a:t>حدود 14 درصد از محصول </a:t>
            </a:r>
            <a:r>
              <a:rPr lang="fa-IR" dirty="0" err="1" smtClean="0">
                <a:ln w="0"/>
                <a:solidFill>
                  <a:schemeClr val="accent1"/>
                </a:solidFill>
                <a:effectLst>
                  <a:outerShdw blurRad="38100" dist="25400" dir="5400000" algn="ctr" rotWithShape="0">
                    <a:srgbClr val="6E747A">
                      <a:alpha val="43000"/>
                    </a:srgbClr>
                  </a:outerShdw>
                </a:effectLst>
              </a:rPr>
              <a:t>خرمای</a:t>
            </a:r>
            <a:r>
              <a:rPr lang="fa-IR" dirty="0" smtClean="0">
                <a:ln w="0"/>
                <a:solidFill>
                  <a:schemeClr val="accent1"/>
                </a:solidFill>
                <a:effectLst>
                  <a:outerShdw blurRad="38100" dist="25400" dir="5400000" algn="ctr" rotWithShape="0">
                    <a:srgbClr val="6E747A">
                      <a:alpha val="43000"/>
                    </a:srgbClr>
                  </a:outerShdw>
                </a:effectLst>
              </a:rPr>
              <a:t> جهان توسط ایران تولید میشود</a:t>
            </a:r>
            <a:endParaRPr lang="en-US"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35190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6104965" cy="3585081"/>
          </a:xfrm>
          <a:prstGeom prst="rect">
            <a:avLst/>
          </a:prstGeom>
        </p:spPr>
      </p:pic>
      <p:pic>
        <p:nvPicPr>
          <p:cNvPr id="7" name="Picture 6"/>
          <p:cNvPicPr>
            <a:picLocks noChangeAspect="1"/>
          </p:cNvPicPr>
          <p:nvPr/>
        </p:nvPicPr>
        <p:blipFill>
          <a:blip r:embed="rId3"/>
          <a:stretch>
            <a:fillRect/>
          </a:stretch>
        </p:blipFill>
        <p:spPr>
          <a:xfrm>
            <a:off x="6104965" y="-16322"/>
            <a:ext cx="6087035" cy="3601403"/>
          </a:xfrm>
          <a:prstGeom prst="rect">
            <a:avLst/>
          </a:prstGeom>
        </p:spPr>
      </p:pic>
      <p:pic>
        <p:nvPicPr>
          <p:cNvPr id="8" name="Picture 7"/>
          <p:cNvPicPr>
            <a:picLocks noChangeAspect="1"/>
          </p:cNvPicPr>
          <p:nvPr/>
        </p:nvPicPr>
        <p:blipFill>
          <a:blip r:embed="rId4"/>
          <a:stretch>
            <a:fillRect/>
          </a:stretch>
        </p:blipFill>
        <p:spPr>
          <a:xfrm>
            <a:off x="2640447" y="3572824"/>
            <a:ext cx="6929035" cy="3285176"/>
          </a:xfrm>
          <a:prstGeom prst="rect">
            <a:avLst/>
          </a:prstGeom>
        </p:spPr>
      </p:pic>
    </p:spTree>
    <p:extLst>
      <p:ext uri="{BB962C8B-B14F-4D97-AF65-F5344CB8AC3E}">
        <p14:creationId xmlns:p14="http://schemas.microsoft.com/office/powerpoint/2010/main" val="827720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071" y="1653988"/>
            <a:ext cx="11358282" cy="4053709"/>
          </a:xfrm>
        </p:spPr>
        <p:txBody>
          <a:bodyPr>
            <a:normAutofit/>
          </a:bodyPr>
          <a:lstStyle/>
          <a:p>
            <a:pPr algn="r" rtl="1"/>
            <a:r>
              <a:rPr lang="fa-IR" sz="2800" dirty="0">
                <a:latin typeface="Adobe Arabic" panose="02040503050201020203" pitchFamily="18" charset="-78"/>
                <a:cs typeface="Adobe Arabic" panose="02040503050201020203" pitchFamily="18" charset="-78"/>
              </a:rPr>
              <a:t>در </a:t>
            </a:r>
            <a:r>
              <a:rPr lang="fa-IR" sz="2800" dirty="0" err="1">
                <a:latin typeface="Adobe Arabic" panose="02040503050201020203" pitchFamily="18" charset="-78"/>
                <a:cs typeface="Adobe Arabic" panose="02040503050201020203" pitchFamily="18" charset="-78"/>
              </a:rPr>
              <a:t>اﻳﺮان</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ﺧﺮﻣﺎ</a:t>
            </a:r>
            <a:r>
              <a:rPr lang="fa-IR" sz="2800" dirty="0">
                <a:latin typeface="Adobe Arabic" panose="02040503050201020203" pitchFamily="18" charset="-78"/>
                <a:cs typeface="Adobe Arabic" panose="02040503050201020203" pitchFamily="18" charset="-78"/>
              </a:rPr>
              <a:t> از </a:t>
            </a:r>
            <a:r>
              <a:rPr lang="fa-IR" sz="2800" dirty="0" err="1">
                <a:latin typeface="Adobe Arabic" panose="02040503050201020203" pitchFamily="18" charset="-78"/>
                <a:cs typeface="Adobe Arabic" panose="02040503050201020203" pitchFamily="18" charset="-78"/>
              </a:rPr>
              <a:t>ﺟﻤﻠﻪ</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ﻣﺤﺼﻮﻻت</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ﻣﻬﻢ</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ﻛﺸﺎورزي</a:t>
            </a:r>
            <a:r>
              <a:rPr lang="fa-IR" sz="2800" dirty="0">
                <a:latin typeface="Adobe Arabic" panose="02040503050201020203" pitchFamily="18" charset="-78"/>
                <a:cs typeface="Adobe Arabic" panose="02040503050201020203" pitchFamily="18" charset="-78"/>
              </a:rPr>
              <a:t> </a:t>
            </a:r>
            <a:r>
              <a:rPr lang="fa-IR" sz="2800" dirty="0" err="1" smtClean="0">
                <a:latin typeface="Adobe Arabic" panose="02040503050201020203" pitchFamily="18" charset="-78"/>
                <a:cs typeface="Adobe Arabic" panose="02040503050201020203" pitchFamily="18" charset="-78"/>
              </a:rPr>
              <a:t>ﺑﻮد</a:t>
            </a:r>
            <a:r>
              <a:rPr lang="fa-IR" sz="2800" dirty="0" smtClean="0">
                <a:latin typeface="Adobe Arabic" panose="02040503050201020203" pitchFamily="18" charset="-78"/>
                <a:cs typeface="Adobe Arabic" panose="02040503050201020203" pitchFamily="18" charset="-78"/>
              </a:rPr>
              <a:t> که </a:t>
            </a:r>
            <a:r>
              <a:rPr lang="fa-IR" sz="2800" dirty="0" smtClean="0">
                <a:solidFill>
                  <a:srgbClr val="FFFF00"/>
                </a:solidFill>
                <a:latin typeface="Adobe Arabic" panose="02040503050201020203" pitchFamily="18" charset="-78"/>
                <a:cs typeface="Adobe Arabic" panose="02040503050201020203" pitchFamily="18" charset="-78"/>
              </a:rPr>
              <a:t>به </a:t>
            </a:r>
            <a:r>
              <a:rPr lang="fa-IR" sz="2800" dirty="0" err="1">
                <a:solidFill>
                  <a:srgbClr val="FFFF00"/>
                </a:solidFill>
                <a:latin typeface="Adobe Arabic" panose="02040503050201020203" pitchFamily="18" charset="-78"/>
                <a:cs typeface="Adobe Arabic" panose="02040503050201020203" pitchFamily="18" charset="-78"/>
              </a:rPr>
              <a:t>ﻋﻠـﺖ</a:t>
            </a:r>
            <a:r>
              <a:rPr lang="fa-IR" sz="2800" dirty="0">
                <a:solidFill>
                  <a:srgbClr val="FFFF00"/>
                </a:solidFill>
                <a:latin typeface="Adobe Arabic" panose="02040503050201020203" pitchFamily="18" charset="-78"/>
                <a:cs typeface="Adobe Arabic" panose="02040503050201020203" pitchFamily="18" charset="-78"/>
              </a:rPr>
              <a:t> </a:t>
            </a:r>
            <a:r>
              <a:rPr lang="fa-IR" sz="2800" dirty="0" err="1">
                <a:solidFill>
                  <a:srgbClr val="FFFF00"/>
                </a:solidFill>
                <a:latin typeface="Adobe Arabic" panose="02040503050201020203" pitchFamily="18" charset="-78"/>
                <a:cs typeface="Adobe Arabic" panose="02040503050201020203" pitchFamily="18" charset="-78"/>
              </a:rPr>
              <a:t>ﻣـﺎزاد</a:t>
            </a:r>
            <a:r>
              <a:rPr lang="fa-IR" sz="2800" dirty="0">
                <a:solidFill>
                  <a:srgbClr val="FFFF00"/>
                </a:solidFill>
                <a:latin typeface="Adobe Arabic" panose="02040503050201020203" pitchFamily="18" charset="-78"/>
                <a:cs typeface="Adobe Arabic" panose="02040503050201020203" pitchFamily="18" charset="-78"/>
              </a:rPr>
              <a:t> </a:t>
            </a:r>
            <a:r>
              <a:rPr lang="fa-IR" sz="2800" dirty="0" err="1">
                <a:solidFill>
                  <a:srgbClr val="FFFF00"/>
                </a:solidFill>
                <a:latin typeface="Adobe Arabic" panose="02040503050201020203" pitchFamily="18" charset="-78"/>
                <a:cs typeface="Adobe Arabic" panose="02040503050201020203" pitchFamily="18" charset="-78"/>
              </a:rPr>
              <a:t>ﺗﻮﻟﻴـﺪ</a:t>
            </a:r>
            <a:r>
              <a:rPr lang="fa-IR" sz="2800" dirty="0">
                <a:solidFill>
                  <a:srgbClr val="FFFF00"/>
                </a:solidFill>
                <a:latin typeface="Adobe Arabic" panose="02040503050201020203" pitchFamily="18" charset="-78"/>
                <a:cs typeface="Adobe Arabic" panose="02040503050201020203" pitchFamily="18" charset="-78"/>
              </a:rPr>
              <a:t>، </a:t>
            </a:r>
            <a:r>
              <a:rPr lang="fa-IR" sz="2800" dirty="0" err="1">
                <a:solidFill>
                  <a:srgbClr val="FFFF00"/>
                </a:solidFill>
                <a:latin typeface="Adobe Arabic" panose="02040503050201020203" pitchFamily="18" charset="-78"/>
                <a:cs typeface="Adobe Arabic" panose="02040503050201020203" pitchFamily="18" charset="-78"/>
              </a:rPr>
              <a:t>ﭘﺘﺎﻧﺴـﻴﻞ</a:t>
            </a:r>
            <a:r>
              <a:rPr lang="fa-IR" sz="2800" dirty="0">
                <a:solidFill>
                  <a:srgbClr val="FFFF00"/>
                </a:solidFill>
                <a:latin typeface="Adobe Arabic" panose="02040503050201020203" pitchFamily="18" charset="-78"/>
                <a:cs typeface="Adobe Arabic" panose="02040503050201020203" pitchFamily="18" charset="-78"/>
              </a:rPr>
              <a:t> </a:t>
            </a:r>
            <a:r>
              <a:rPr lang="fa-IR" sz="2800" dirty="0" err="1">
                <a:solidFill>
                  <a:srgbClr val="FFFF00"/>
                </a:solidFill>
                <a:latin typeface="Adobe Arabic" panose="02040503050201020203" pitchFamily="18" charset="-78"/>
                <a:cs typeface="Adobe Arabic" panose="02040503050201020203" pitchFamily="18" charset="-78"/>
              </a:rPr>
              <a:t>ﺑـﺎﻻﻳﻲ</a:t>
            </a:r>
            <a:r>
              <a:rPr lang="fa-IR" sz="2800" dirty="0">
                <a:solidFill>
                  <a:srgbClr val="FFFF00"/>
                </a:solidFill>
                <a:latin typeface="Adobe Arabic" panose="02040503050201020203" pitchFamily="18" charset="-78"/>
                <a:cs typeface="Adobe Arabic" panose="02040503050201020203" pitchFamily="18" charset="-78"/>
              </a:rPr>
              <a:t> </a:t>
            </a:r>
            <a:r>
              <a:rPr lang="fa-IR" sz="2800" dirty="0" err="1">
                <a:solidFill>
                  <a:srgbClr val="FFFF00"/>
                </a:solidFill>
                <a:latin typeface="Adobe Arabic" panose="02040503050201020203" pitchFamily="18" charset="-78"/>
                <a:cs typeface="Adobe Arabic" panose="02040503050201020203" pitchFamily="18" charset="-78"/>
              </a:rPr>
              <a:t>ﺟﻬـﺖ</a:t>
            </a:r>
            <a:r>
              <a:rPr lang="fa-IR" sz="2800" dirty="0">
                <a:solidFill>
                  <a:srgbClr val="FFFF00"/>
                </a:solidFill>
                <a:latin typeface="Adobe Arabic" panose="02040503050201020203" pitchFamily="18" charset="-78"/>
                <a:cs typeface="Adobe Arabic" panose="02040503050201020203" pitchFamily="18" charset="-78"/>
              </a:rPr>
              <a:t> </a:t>
            </a:r>
            <a:r>
              <a:rPr lang="fa-IR" sz="2800" dirty="0" err="1">
                <a:solidFill>
                  <a:srgbClr val="FFFF00"/>
                </a:solidFill>
                <a:latin typeface="Adobe Arabic" panose="02040503050201020203" pitchFamily="18" charset="-78"/>
                <a:cs typeface="Adobe Arabic" panose="02040503050201020203" pitchFamily="18" charset="-78"/>
              </a:rPr>
              <a:t>ﺻﺎدارت</a:t>
            </a:r>
            <a:r>
              <a:rPr lang="fa-IR" sz="2800" dirty="0">
                <a:solidFill>
                  <a:srgbClr val="FFFF00"/>
                </a:solidFill>
                <a:latin typeface="Adobe Arabic" panose="02040503050201020203" pitchFamily="18" charset="-78"/>
                <a:cs typeface="Adobe Arabic" panose="02040503050201020203" pitchFamily="18" charset="-78"/>
              </a:rPr>
              <a:t> </a:t>
            </a:r>
            <a:r>
              <a:rPr lang="fa-IR" sz="2800" dirty="0">
                <a:latin typeface="Adobe Arabic" panose="02040503050201020203" pitchFamily="18" charset="-78"/>
                <a:cs typeface="Adobe Arabic" panose="02040503050201020203" pitchFamily="18" charset="-78"/>
              </a:rPr>
              <a:t>دارد. </a:t>
            </a:r>
            <a:endParaRPr lang="en-US" sz="2800" dirty="0" smtClean="0">
              <a:latin typeface="Adobe Arabic" panose="02040503050201020203" pitchFamily="18" charset="-78"/>
              <a:cs typeface="Adobe Arabic" panose="02040503050201020203" pitchFamily="18" charset="-78"/>
            </a:endParaRPr>
          </a:p>
          <a:p>
            <a:pPr algn="r" rtl="1"/>
            <a:r>
              <a:rPr lang="fa-IR" sz="2800" dirty="0" smtClean="0">
                <a:latin typeface="Adobe Arabic" panose="02040503050201020203" pitchFamily="18" charset="-78"/>
                <a:cs typeface="Adobe Arabic" panose="02040503050201020203" pitchFamily="18" charset="-78"/>
              </a:rPr>
              <a:t>این </a:t>
            </a:r>
            <a:r>
              <a:rPr lang="fa-IR" sz="2800" dirty="0">
                <a:latin typeface="Adobe Arabic" panose="02040503050201020203" pitchFamily="18" charset="-78"/>
                <a:cs typeface="Adobe Arabic" panose="02040503050201020203" pitchFamily="18" charset="-78"/>
              </a:rPr>
              <a:t>محصول یکی از مناسب ترین مواد غذایی برای صادرات است، چرا که </a:t>
            </a:r>
            <a:r>
              <a:rPr lang="fa-IR" sz="2800" dirty="0">
                <a:solidFill>
                  <a:srgbClr val="FFFF00"/>
                </a:solidFill>
                <a:latin typeface="Adobe Arabic" panose="02040503050201020203" pitchFamily="18" charset="-78"/>
                <a:cs typeface="Adobe Arabic" panose="02040503050201020203" pitchFamily="18" charset="-78"/>
              </a:rPr>
              <a:t>به سرعت فاسد </a:t>
            </a:r>
            <a:r>
              <a:rPr lang="fa-IR" sz="2800" dirty="0" err="1">
                <a:solidFill>
                  <a:srgbClr val="FFFF00"/>
                </a:solidFill>
                <a:latin typeface="Adobe Arabic" panose="02040503050201020203" pitchFamily="18" charset="-78"/>
                <a:cs typeface="Adobe Arabic" panose="02040503050201020203" pitchFamily="18" charset="-78"/>
              </a:rPr>
              <a:t>نمی</a:t>
            </a:r>
            <a:r>
              <a:rPr lang="fa-IR" sz="2800" dirty="0">
                <a:solidFill>
                  <a:srgbClr val="FFFF00"/>
                </a:solidFill>
                <a:latin typeface="Adobe Arabic" panose="02040503050201020203" pitchFamily="18" charset="-78"/>
                <a:cs typeface="Adobe Arabic" panose="02040503050201020203" pitchFamily="18" charset="-78"/>
              </a:rPr>
              <a:t> شود </a:t>
            </a:r>
            <a:r>
              <a:rPr lang="fa-IR" sz="2800" dirty="0">
                <a:latin typeface="Adobe Arabic" panose="02040503050201020203" pitchFamily="18" charset="-78"/>
                <a:cs typeface="Adobe Arabic" panose="02040503050201020203" pitchFamily="18" charset="-78"/>
              </a:rPr>
              <a:t>و این امر حمل و نقل محصول و صادرات </a:t>
            </a:r>
            <a:r>
              <a:rPr lang="fa-IR" sz="2800" dirty="0" err="1">
                <a:latin typeface="Adobe Arabic" panose="02040503050201020203" pitchFamily="18" charset="-78"/>
                <a:cs typeface="Adobe Arabic" panose="02040503050201020203" pitchFamily="18" charset="-78"/>
              </a:rPr>
              <a:t>خرمای</a:t>
            </a:r>
            <a:r>
              <a:rPr lang="fa-IR" sz="2800" dirty="0">
                <a:latin typeface="Adobe Arabic" panose="02040503050201020203" pitchFamily="18" charset="-78"/>
                <a:cs typeface="Adobe Arabic" panose="02040503050201020203" pitchFamily="18" charset="-78"/>
              </a:rPr>
              <a:t> سالم را برای مصرف کننده مقدور می سازد. </a:t>
            </a:r>
            <a:endParaRPr lang="en-US" sz="2800" dirty="0" smtClean="0">
              <a:latin typeface="Adobe Arabic" panose="02040503050201020203" pitchFamily="18" charset="-78"/>
              <a:cs typeface="Adobe Arabic" panose="02040503050201020203" pitchFamily="18" charset="-78"/>
            </a:endParaRPr>
          </a:p>
          <a:p>
            <a:pPr algn="r" rtl="1"/>
            <a:r>
              <a:rPr lang="fa-IR" sz="2800" dirty="0" err="1" smtClean="0">
                <a:solidFill>
                  <a:schemeClr val="accent6"/>
                </a:solidFill>
                <a:latin typeface="Adobe Arabic" panose="02040503050201020203" pitchFamily="18" charset="-78"/>
                <a:cs typeface="Adobe Arabic" panose="02040503050201020203" pitchFamily="18" charset="-78"/>
              </a:rPr>
              <a:t>وﻟﻴﻜﻦ</a:t>
            </a:r>
            <a:r>
              <a:rPr lang="fa-IR" sz="2800" dirty="0" smtClean="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ﺑﻪ</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ﺳﺒﺐ</a:t>
            </a:r>
            <a:r>
              <a:rPr lang="fa-IR" sz="2800" dirty="0">
                <a:solidFill>
                  <a:schemeClr val="accent6"/>
                </a:solidFill>
                <a:latin typeface="Adobe Arabic" panose="02040503050201020203" pitchFamily="18" charset="-78"/>
                <a:cs typeface="Adobe Arabic" panose="02040503050201020203" pitchFamily="18" charset="-78"/>
              </a:rPr>
              <a:t> بی </a:t>
            </a:r>
            <a:r>
              <a:rPr lang="fa-IR" sz="2800" dirty="0" err="1">
                <a:solidFill>
                  <a:schemeClr val="accent6"/>
                </a:solidFill>
                <a:latin typeface="Adobe Arabic" panose="02040503050201020203" pitchFamily="18" charset="-78"/>
                <a:cs typeface="Adobe Arabic" panose="02040503050201020203" pitchFamily="18" charset="-78"/>
              </a:rPr>
              <a:t>ﺗﻮﺟﻬﻲ</a:t>
            </a:r>
            <a:r>
              <a:rPr lang="fa-IR" sz="2800" dirty="0">
                <a:solidFill>
                  <a:schemeClr val="accent6"/>
                </a:solidFill>
                <a:latin typeface="Adobe Arabic" panose="02040503050201020203" pitchFamily="18" charset="-78"/>
                <a:cs typeface="Adobe Arabic" panose="02040503050201020203" pitchFamily="18" charset="-78"/>
              </a:rPr>
              <a:t> و </a:t>
            </a:r>
            <a:r>
              <a:rPr lang="fa-IR" sz="2800" dirty="0" err="1">
                <a:solidFill>
                  <a:schemeClr val="accent6"/>
                </a:solidFill>
                <a:latin typeface="Adobe Arabic" panose="02040503050201020203" pitchFamily="18" charset="-78"/>
                <a:cs typeface="Adobe Arabic" panose="02040503050201020203" pitchFamily="18" charset="-78"/>
              </a:rPr>
              <a:t>ﻧﺒﻮد</a:t>
            </a:r>
            <a:r>
              <a:rPr lang="fa-IR" sz="2800" dirty="0">
                <a:solidFill>
                  <a:schemeClr val="accent6"/>
                </a:solidFill>
                <a:latin typeface="Adobe Arabic" panose="02040503050201020203" pitchFamily="18" charset="-78"/>
                <a:cs typeface="Adobe Arabic" panose="02040503050201020203" pitchFamily="18" charset="-78"/>
              </a:rPr>
              <a:t>  سرمایه </a:t>
            </a:r>
            <a:r>
              <a:rPr lang="fa-IR" sz="2800" dirty="0" err="1">
                <a:solidFill>
                  <a:schemeClr val="accent6"/>
                </a:solidFill>
                <a:latin typeface="Adobe Arabic" panose="02040503050201020203" pitchFamily="18" charset="-78"/>
                <a:cs typeface="Adobe Arabic" panose="02040503050201020203" pitchFamily="18" charset="-78"/>
              </a:rPr>
              <a:t>ﮔﺬاري</a:t>
            </a:r>
            <a:r>
              <a:rPr lang="fa-IR" sz="2800" dirty="0">
                <a:solidFill>
                  <a:schemeClr val="accent6"/>
                </a:solidFill>
                <a:latin typeface="Adobe Arabic" panose="02040503050201020203" pitchFamily="18" charset="-78"/>
                <a:cs typeface="Adobe Arabic" panose="02040503050201020203" pitchFamily="18" charset="-78"/>
              </a:rPr>
              <a:t> در </a:t>
            </a:r>
            <a:r>
              <a:rPr lang="fa-IR" sz="2800" dirty="0" err="1" smtClean="0">
                <a:solidFill>
                  <a:schemeClr val="accent6"/>
                </a:solidFill>
                <a:latin typeface="Adobe Arabic" panose="02040503050201020203" pitchFamily="18" charset="-78"/>
                <a:cs typeface="Adobe Arabic" panose="02040503050201020203" pitchFamily="18" charset="-78"/>
              </a:rPr>
              <a:t>ﺑﺎزارﻳﺎﺑﻲ</a:t>
            </a:r>
            <a:r>
              <a:rPr lang="fa-IR" sz="2800" dirty="0" smtClean="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ﺧﺎرﺟﻲ</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اﻳﻦ</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ﻣﺤﺼﻮل</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ﺻﺎدرﻛﻨﻨﺪﮔﺎن</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اﻳﺮاﻧـﻲ</a:t>
            </a:r>
            <a:r>
              <a:rPr lang="fa-IR" sz="2800" dirty="0">
                <a:solidFill>
                  <a:schemeClr val="accent6"/>
                </a:solidFill>
                <a:latin typeface="Adobe Arabic" panose="02040503050201020203" pitchFamily="18" charset="-78"/>
                <a:cs typeface="Adobe Arabic" panose="02040503050201020203" pitchFamily="18" charset="-78"/>
              </a:rPr>
              <a:t>  در </a:t>
            </a:r>
            <a:r>
              <a:rPr lang="fa-IR" sz="2800" dirty="0" err="1">
                <a:solidFill>
                  <a:schemeClr val="accent6"/>
                </a:solidFill>
                <a:latin typeface="Adobe Arabic" panose="02040503050201020203" pitchFamily="18" charset="-78"/>
                <a:cs typeface="Adobe Arabic" panose="02040503050201020203" pitchFamily="18" charset="-78"/>
              </a:rPr>
              <a:t>ﻣﻮﻗﻌﻴﺖ</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ﺿﻌﻴﻒ</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ﺗﺮي</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ﻧﺴﺒﺖ</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ﺑﻪ</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ﺻﺎدرﻛﻨﻨﺪﮔﺎن</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دﻳﮕﺮ</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ﺟﻬﺎن</a:t>
            </a:r>
            <a:r>
              <a:rPr lang="fa-IR" sz="2800" dirty="0">
                <a:solidFill>
                  <a:schemeClr val="accent6"/>
                </a:solidFill>
                <a:latin typeface="Adobe Arabic" panose="02040503050201020203" pitchFamily="18" charset="-78"/>
                <a:cs typeface="Adobe Arabic" panose="02040503050201020203" pitchFamily="18" charset="-78"/>
              </a:rPr>
              <a:t> در قرار </a:t>
            </a:r>
            <a:r>
              <a:rPr lang="fa-IR" sz="2800" dirty="0" err="1">
                <a:solidFill>
                  <a:schemeClr val="accent6"/>
                </a:solidFill>
                <a:latin typeface="Adobe Arabic" panose="02040503050201020203" pitchFamily="18" charset="-78"/>
                <a:cs typeface="Adobe Arabic" panose="02040503050201020203" pitchFamily="18" charset="-78"/>
              </a:rPr>
              <a:t>دارﻧﺪ</a:t>
            </a:r>
            <a:r>
              <a:rPr lang="fa-IR" sz="2800" dirty="0">
                <a:solidFill>
                  <a:schemeClr val="accent6"/>
                </a:solidFill>
                <a:latin typeface="Adobe Arabic" panose="02040503050201020203" pitchFamily="18" charset="-78"/>
                <a:cs typeface="Adobe Arabic" panose="02040503050201020203" pitchFamily="18" charset="-78"/>
              </a:rPr>
              <a:t>. </a:t>
            </a:r>
            <a:endParaRPr lang="en-US" sz="2800" dirty="0" smtClean="0">
              <a:solidFill>
                <a:schemeClr val="accent6"/>
              </a:solidFill>
              <a:latin typeface="Adobe Arabic" panose="02040503050201020203" pitchFamily="18" charset="-78"/>
              <a:cs typeface="Adobe Arabic" panose="02040503050201020203" pitchFamily="18" charset="-78"/>
            </a:endParaRPr>
          </a:p>
          <a:p>
            <a:pPr algn="r" rtl="1"/>
            <a:r>
              <a:rPr lang="fa-IR" sz="2800" dirty="0" err="1">
                <a:solidFill>
                  <a:schemeClr val="accent6"/>
                </a:solidFill>
                <a:latin typeface="Adobe Arabic" panose="02040503050201020203" pitchFamily="18" charset="-78"/>
                <a:cs typeface="Adobe Arabic" panose="02040503050201020203" pitchFamily="18" charset="-78"/>
              </a:rPr>
              <a:t>ﻧﺎرﺳﺎﻳﻴﻬﺎﻳﻲ</a:t>
            </a:r>
            <a:r>
              <a:rPr lang="fa-IR" sz="2800" dirty="0">
                <a:solidFill>
                  <a:schemeClr val="accent6"/>
                </a:solidFill>
                <a:latin typeface="Adobe Arabic" panose="02040503050201020203" pitchFamily="18" charset="-78"/>
                <a:cs typeface="Adobe Arabic" panose="02040503050201020203" pitchFamily="18" charset="-78"/>
              </a:rPr>
              <a:t> در </a:t>
            </a:r>
            <a:r>
              <a:rPr lang="fa-IR" sz="2800" dirty="0" err="1">
                <a:solidFill>
                  <a:schemeClr val="accent6"/>
                </a:solidFill>
                <a:latin typeface="Adobe Arabic" panose="02040503050201020203" pitchFamily="18" charset="-78"/>
                <a:cs typeface="Adobe Arabic" panose="02040503050201020203" pitchFamily="18" charset="-78"/>
              </a:rPr>
              <a:t>ﺑﺎزار</a:t>
            </a:r>
            <a:r>
              <a:rPr lang="fa-IR" sz="2800" dirty="0">
                <a:solidFill>
                  <a:schemeClr val="accent6"/>
                </a:solidFill>
                <a:latin typeface="Adobe Arabic" panose="02040503050201020203" pitchFamily="18" charset="-78"/>
                <a:cs typeface="Adobe Arabic" panose="02040503050201020203" pitchFamily="18" charset="-78"/>
              </a:rPr>
              <a:t> آن </a:t>
            </a:r>
            <a:r>
              <a:rPr lang="fa-IR" sz="2800" dirty="0" err="1">
                <a:solidFill>
                  <a:schemeClr val="accent6"/>
                </a:solidFill>
                <a:latin typeface="Adobe Arabic" panose="02040503050201020203" pitchFamily="18" charset="-78"/>
                <a:cs typeface="Adobe Arabic" panose="02040503050201020203" pitchFamily="18" charset="-78"/>
              </a:rPr>
              <a:t>وﺟـﻮد</a:t>
            </a:r>
            <a:r>
              <a:rPr lang="fa-IR" sz="2800" dirty="0">
                <a:solidFill>
                  <a:schemeClr val="accent6"/>
                </a:solidFill>
                <a:latin typeface="Adobe Arabic" panose="02040503050201020203" pitchFamily="18" charset="-78"/>
                <a:cs typeface="Adobe Arabic" panose="02040503050201020203" pitchFamily="18" charset="-78"/>
              </a:rPr>
              <a:t> دارد </a:t>
            </a:r>
            <a:r>
              <a:rPr lang="fa-IR" sz="2800" dirty="0" err="1">
                <a:solidFill>
                  <a:schemeClr val="accent6"/>
                </a:solidFill>
                <a:latin typeface="Adobe Arabic" panose="02040503050201020203" pitchFamily="18" charset="-78"/>
                <a:cs typeface="Adobe Arabic" panose="02040503050201020203" pitchFamily="18" charset="-78"/>
              </a:rPr>
              <a:t>ﻛـﻪ</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ﻋـﺪم</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ﺗﻮﺟﻪ</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ﻛﺎﻓﻲ</a:t>
            </a:r>
            <a:r>
              <a:rPr lang="fa-IR" sz="2800" dirty="0">
                <a:solidFill>
                  <a:schemeClr val="accent6"/>
                </a:solidFill>
                <a:latin typeface="Adobe Arabic" panose="02040503050201020203" pitchFamily="18" charset="-78"/>
                <a:cs typeface="Adobe Arabic" panose="02040503050201020203" pitchFamily="18" charset="-78"/>
              </a:rPr>
              <a:t> به </a:t>
            </a:r>
            <a:r>
              <a:rPr lang="fa-IR" sz="2800" dirty="0" err="1">
                <a:solidFill>
                  <a:schemeClr val="accent6"/>
                </a:solidFill>
                <a:latin typeface="Adobe Arabic" panose="02040503050201020203" pitchFamily="18" charset="-78"/>
                <a:cs typeface="Adobe Arabic" panose="02040503050201020203" pitchFamily="18" charset="-78"/>
              </a:rPr>
              <a:t>ﺑﺴﺘﻪ</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ﺑﻨﺪي</a:t>
            </a:r>
            <a:r>
              <a:rPr lang="fa-IR" sz="2800" dirty="0">
                <a:solidFill>
                  <a:schemeClr val="accent6"/>
                </a:solidFill>
                <a:latin typeface="Adobe Arabic" panose="02040503050201020203" pitchFamily="18" charset="-78"/>
                <a:cs typeface="Adobe Arabic" panose="02040503050201020203" pitchFamily="18" charset="-78"/>
              </a:rPr>
              <a:t> و </a:t>
            </a:r>
            <a:r>
              <a:rPr lang="fa-IR" sz="2800" dirty="0" err="1">
                <a:solidFill>
                  <a:schemeClr val="accent6"/>
                </a:solidFill>
                <a:latin typeface="Adobe Arabic" panose="02040503050201020203" pitchFamily="18" charset="-78"/>
                <a:cs typeface="Adobe Arabic" panose="02040503050201020203" pitchFamily="18" charset="-78"/>
              </a:rPr>
              <a:t>ﻓﺮآوري</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ﻣﻨﺎﺳﺐ</a:t>
            </a:r>
            <a:r>
              <a:rPr lang="fa-IR" sz="2800" dirty="0">
                <a:solidFill>
                  <a:schemeClr val="accent6"/>
                </a:solidFill>
                <a:latin typeface="Adobe Arabic" panose="02040503050201020203" pitchFamily="18" charset="-78"/>
                <a:cs typeface="Adobe Arabic" panose="02040503050201020203" pitchFamily="18" charset="-78"/>
              </a:rPr>
              <a:t> از </a:t>
            </a:r>
            <a:r>
              <a:rPr lang="fa-IR" sz="2800" dirty="0" err="1">
                <a:solidFill>
                  <a:schemeClr val="accent6"/>
                </a:solidFill>
                <a:latin typeface="Adobe Arabic" panose="02040503050201020203" pitchFamily="18" charset="-78"/>
                <a:cs typeface="Adobe Arabic" panose="02040503050201020203" pitchFamily="18" charset="-78"/>
              </a:rPr>
              <a:t>ﺟﻤﻠﻪ</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ﻣﻬﻤﺘﺮﻳﻦ</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آﻧﻬﺎاﺳﺖ</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smtClean="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اﻳﻦ</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ﻧﺎرﺳﺎﻳﻴﻬﺎ</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ﻋﻼوه</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ﺑﺮ</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ﻣﺼﺮف</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داﺧﻠﻲ</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ﺻﺎدرات</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ﻣﺤﺼﻮل</a:t>
            </a:r>
            <a:r>
              <a:rPr lang="fa-IR" sz="2800" dirty="0">
                <a:solidFill>
                  <a:schemeClr val="accent6"/>
                </a:solidFill>
                <a:latin typeface="Adobe Arabic" panose="02040503050201020203" pitchFamily="18" charset="-78"/>
                <a:cs typeface="Adobe Arabic" panose="02040503050201020203" pitchFamily="18" charset="-78"/>
              </a:rPr>
              <a:t> را </a:t>
            </a:r>
            <a:r>
              <a:rPr lang="fa-IR" sz="2800" dirty="0" err="1">
                <a:solidFill>
                  <a:schemeClr val="accent6"/>
                </a:solidFill>
                <a:latin typeface="Adobe Arabic" panose="02040503050201020203" pitchFamily="18" charset="-78"/>
                <a:cs typeface="Adobe Arabic" panose="02040503050201020203" pitchFamily="18" charset="-78"/>
              </a:rPr>
              <a:t>ﻧﻴﺰ</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ﻣﺘﺎﺛﺮ</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ﻣﻲ</a:t>
            </a:r>
            <a:r>
              <a:rPr lang="fa-IR" sz="2800" dirty="0">
                <a:solidFill>
                  <a:schemeClr val="accent6"/>
                </a:solidFill>
                <a:latin typeface="Adobe Arabic" panose="02040503050201020203" pitchFamily="18" charset="-78"/>
                <a:cs typeface="Adobe Arabic" panose="02040503050201020203" pitchFamily="18" charset="-78"/>
              </a:rPr>
              <a:t> </a:t>
            </a:r>
            <a:r>
              <a:rPr lang="fa-IR" sz="2800" dirty="0" err="1">
                <a:solidFill>
                  <a:schemeClr val="accent6"/>
                </a:solidFill>
                <a:latin typeface="Adobe Arabic" panose="02040503050201020203" pitchFamily="18" charset="-78"/>
                <a:cs typeface="Adobe Arabic" panose="02040503050201020203" pitchFamily="18" charset="-78"/>
              </a:rPr>
              <a:t>ﺳﺎزد</a:t>
            </a:r>
            <a:r>
              <a:rPr lang="fa-IR" sz="2800" dirty="0">
                <a:solidFill>
                  <a:schemeClr val="accent6"/>
                </a:solidFill>
                <a:latin typeface="Adobe Arabic" panose="02040503050201020203" pitchFamily="18" charset="-78"/>
                <a:cs typeface="Adobe Arabic" panose="02040503050201020203" pitchFamily="18" charset="-78"/>
              </a:rPr>
              <a:t>.</a:t>
            </a:r>
            <a:endParaRPr lang="en-US" sz="2800" dirty="0">
              <a:solidFill>
                <a:schemeClr val="accent6"/>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056851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7541" y="1253265"/>
            <a:ext cx="10820400" cy="4024125"/>
          </a:xfrm>
        </p:spPr>
        <p:txBody>
          <a:bodyPr>
            <a:noAutofit/>
          </a:bodyPr>
          <a:lstStyle/>
          <a:p>
            <a:pPr algn="r" rtl="1"/>
            <a:r>
              <a:rPr lang="fa-IR" sz="3200" dirty="0" smtClean="0">
                <a:latin typeface="Adobe Arabic" panose="02040503050201020203" pitchFamily="18" charset="-78"/>
                <a:cs typeface="Adobe Arabic" panose="02040503050201020203" pitchFamily="18" charset="-78"/>
              </a:rPr>
              <a:t>در حال حاضر </a:t>
            </a:r>
            <a:r>
              <a:rPr lang="fa-IR" sz="3200" dirty="0">
                <a:latin typeface="Adobe Arabic" panose="02040503050201020203" pitchFamily="18" charset="-78"/>
                <a:cs typeface="Adobe Arabic" panose="02040503050201020203" pitchFamily="18" charset="-78"/>
              </a:rPr>
              <a:t>خرما در </a:t>
            </a:r>
            <a:r>
              <a:rPr lang="fa-IR" sz="3200" dirty="0">
                <a:solidFill>
                  <a:srgbClr val="FFFF00"/>
                </a:solidFill>
                <a:latin typeface="Adobe Arabic" panose="02040503050201020203" pitchFamily="18" charset="-78"/>
                <a:cs typeface="Adobe Arabic" panose="02040503050201020203" pitchFamily="18" charset="-78"/>
              </a:rPr>
              <a:t>هر پنج</a:t>
            </a:r>
            <a:r>
              <a:rPr lang="fa-IR" sz="3200" dirty="0">
                <a:latin typeface="Adobe Arabic" panose="02040503050201020203" pitchFamily="18" charset="-78"/>
                <a:cs typeface="Adobe Arabic" panose="02040503050201020203" pitchFamily="18" charset="-78"/>
              </a:rPr>
              <a:t> </a:t>
            </a:r>
            <a:r>
              <a:rPr lang="fa-IR" sz="3200" dirty="0">
                <a:solidFill>
                  <a:srgbClr val="FFFF00"/>
                </a:solidFill>
                <a:latin typeface="Adobe Arabic" panose="02040503050201020203" pitchFamily="18" charset="-78"/>
                <a:cs typeface="Adobe Arabic" panose="02040503050201020203" pitchFamily="18" charset="-78"/>
              </a:rPr>
              <a:t>قاره در </a:t>
            </a:r>
            <a:r>
              <a:rPr lang="fa-IR" sz="3200" dirty="0" err="1">
                <a:solidFill>
                  <a:srgbClr val="FFFF00"/>
                </a:solidFill>
                <a:latin typeface="Adobe Arabic" panose="02040503050201020203" pitchFamily="18" charset="-78"/>
                <a:cs typeface="Adobe Arabic" panose="02040503050201020203" pitchFamily="18" charset="-78"/>
              </a:rPr>
              <a:t>بيش</a:t>
            </a:r>
            <a:r>
              <a:rPr lang="fa-IR" sz="3200" dirty="0">
                <a:solidFill>
                  <a:srgbClr val="FFFF00"/>
                </a:solidFill>
                <a:latin typeface="Adobe Arabic" panose="02040503050201020203" pitchFamily="18" charset="-78"/>
                <a:cs typeface="Adobe Arabic" panose="02040503050201020203" pitchFamily="18" charset="-78"/>
              </a:rPr>
              <a:t> از 30 </a:t>
            </a:r>
            <a:r>
              <a:rPr lang="fa-IR" sz="3200" dirty="0" err="1">
                <a:solidFill>
                  <a:srgbClr val="FFFF00"/>
                </a:solidFill>
                <a:latin typeface="Adobe Arabic" panose="02040503050201020203" pitchFamily="18" charset="-78"/>
                <a:cs typeface="Adobe Arabic" panose="02040503050201020203" pitchFamily="18" charset="-78"/>
              </a:rPr>
              <a:t>كشور</a:t>
            </a:r>
            <a:r>
              <a:rPr lang="fa-IR" sz="3200" dirty="0">
                <a:solidFill>
                  <a:srgbClr val="FFFF00"/>
                </a:solidFill>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كشت</a:t>
            </a:r>
            <a:r>
              <a:rPr lang="fa-IR" sz="3200" dirty="0">
                <a:latin typeface="Adobe Arabic" panose="02040503050201020203" pitchFamily="18" charset="-78"/>
                <a:cs typeface="Adobe Arabic" panose="02040503050201020203" pitchFamily="18" charset="-78"/>
              </a:rPr>
              <a:t> </a:t>
            </a:r>
            <a:r>
              <a:rPr lang="fa-IR" sz="3200" dirty="0" smtClean="0">
                <a:latin typeface="Adobe Arabic" panose="02040503050201020203" pitchFamily="18" charset="-78"/>
                <a:cs typeface="Adobe Arabic" panose="02040503050201020203" pitchFamily="18" charset="-78"/>
              </a:rPr>
              <a:t>میشود.</a:t>
            </a:r>
          </a:p>
          <a:p>
            <a:pPr algn="r" rtl="1"/>
            <a:r>
              <a:rPr lang="fa-IR" sz="3200" dirty="0">
                <a:latin typeface="Adobe Arabic" panose="02040503050201020203" pitchFamily="18" charset="-78"/>
                <a:cs typeface="Adobe Arabic" panose="02040503050201020203" pitchFamily="18" charset="-78"/>
              </a:rPr>
              <a:t>بر اساس شواهد باستان </a:t>
            </a:r>
            <a:r>
              <a:rPr lang="fa-IR" sz="3200" dirty="0" err="1">
                <a:latin typeface="Adobe Arabic" panose="02040503050201020203" pitchFamily="18" charset="-78"/>
                <a:cs typeface="Adobe Arabic" panose="02040503050201020203" pitchFamily="18" charset="-78"/>
              </a:rPr>
              <a:t>شناسي</a:t>
            </a:r>
            <a:r>
              <a:rPr lang="fa-IR" sz="3200" dirty="0">
                <a:latin typeface="Adobe Arabic" panose="02040503050201020203" pitchFamily="18" charset="-78"/>
                <a:cs typeface="Adobe Arabic" panose="02040503050201020203" pitchFamily="18" charset="-78"/>
              </a:rPr>
              <a:t> </a:t>
            </a:r>
            <a:r>
              <a:rPr lang="fa-IR" sz="3200" dirty="0">
                <a:solidFill>
                  <a:srgbClr val="FFFF00"/>
                </a:solidFill>
                <a:latin typeface="Adobe Arabic" panose="02040503050201020203" pitchFamily="18" charset="-78"/>
                <a:cs typeface="Adobe Arabic" panose="02040503050201020203" pitchFamily="18" charset="-78"/>
              </a:rPr>
              <a:t>قدمت </a:t>
            </a:r>
            <a:r>
              <a:rPr lang="fa-IR" sz="3200" dirty="0" err="1">
                <a:solidFill>
                  <a:srgbClr val="FFFF00"/>
                </a:solidFill>
                <a:latin typeface="Adobe Arabic" panose="02040503050201020203" pitchFamily="18" charset="-78"/>
                <a:cs typeface="Adobe Arabic" panose="02040503050201020203" pitchFamily="18" charset="-78"/>
              </a:rPr>
              <a:t>كشت</a:t>
            </a:r>
            <a:r>
              <a:rPr lang="fa-IR" sz="3200" dirty="0">
                <a:solidFill>
                  <a:srgbClr val="FFFF00"/>
                </a:solidFill>
                <a:latin typeface="Adobe Arabic" panose="02040503050201020203" pitchFamily="18" charset="-78"/>
                <a:cs typeface="Adobe Arabic" panose="02040503050201020203" pitchFamily="18" charset="-78"/>
              </a:rPr>
              <a:t> </a:t>
            </a:r>
            <a:r>
              <a:rPr lang="fa-IR" sz="3200" dirty="0">
                <a:latin typeface="Adobe Arabic" panose="02040503050201020203" pitchFamily="18" charset="-78"/>
                <a:cs typeface="Adobe Arabic" panose="02040503050201020203" pitchFamily="18" charset="-78"/>
              </a:rPr>
              <a:t>نخل خرما در </a:t>
            </a:r>
            <a:r>
              <a:rPr lang="fa-IR" sz="3200" dirty="0" err="1">
                <a:latin typeface="Adobe Arabic" panose="02040503050201020203" pitchFamily="18" charset="-78"/>
                <a:cs typeface="Adobe Arabic" panose="02040503050201020203" pitchFamily="18" charset="-78"/>
              </a:rPr>
              <a:t>ايران</a:t>
            </a:r>
            <a:r>
              <a:rPr lang="fa-IR" sz="3200" dirty="0">
                <a:latin typeface="Adobe Arabic" panose="02040503050201020203" pitchFamily="18" charset="-78"/>
                <a:cs typeface="Adobe Arabic" panose="02040503050201020203" pitchFamily="18" charset="-78"/>
              </a:rPr>
              <a:t> </a:t>
            </a:r>
            <a:r>
              <a:rPr lang="fa-IR" sz="3200" dirty="0">
                <a:solidFill>
                  <a:srgbClr val="FFFF00"/>
                </a:solidFill>
                <a:latin typeface="Adobe Arabic" panose="02040503050201020203" pitchFamily="18" charset="-78"/>
                <a:cs typeface="Adobe Arabic" panose="02040503050201020203" pitchFamily="18" charset="-78"/>
              </a:rPr>
              <a:t>به </a:t>
            </a:r>
            <a:r>
              <a:rPr lang="fa-IR" sz="3200" dirty="0" err="1">
                <a:solidFill>
                  <a:srgbClr val="FFFF00"/>
                </a:solidFill>
                <a:latin typeface="Adobe Arabic" panose="02040503050201020203" pitchFamily="18" charset="-78"/>
                <a:cs typeface="Adobe Arabic" panose="02040503050201020203" pitchFamily="18" charset="-78"/>
              </a:rPr>
              <a:t>بيش</a:t>
            </a:r>
            <a:r>
              <a:rPr lang="fa-IR" sz="3200" dirty="0">
                <a:solidFill>
                  <a:srgbClr val="FFFF00"/>
                </a:solidFill>
                <a:latin typeface="Adobe Arabic" panose="02040503050201020203" pitchFamily="18" charset="-78"/>
                <a:cs typeface="Adobe Arabic" panose="02040503050201020203" pitchFamily="18" charset="-78"/>
              </a:rPr>
              <a:t> از شش هزار </a:t>
            </a:r>
            <a:r>
              <a:rPr lang="fa-IR" sz="3200" dirty="0">
                <a:latin typeface="Adobe Arabic" panose="02040503050201020203" pitchFamily="18" charset="-78"/>
                <a:cs typeface="Adobe Arabic" panose="02040503050201020203" pitchFamily="18" charset="-78"/>
              </a:rPr>
              <a:t>سال </a:t>
            </a:r>
            <a:r>
              <a:rPr lang="fa-IR" sz="3200" dirty="0" err="1" smtClean="0">
                <a:latin typeface="Adobe Arabic" panose="02040503050201020203" pitchFamily="18" charset="-78"/>
                <a:cs typeface="Adobe Arabic" panose="02040503050201020203" pitchFamily="18" charset="-78"/>
              </a:rPr>
              <a:t>پيش</a:t>
            </a:r>
            <a:r>
              <a:rPr lang="fa-IR" sz="3200" dirty="0" smtClean="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ميرسد</a:t>
            </a:r>
            <a:r>
              <a:rPr lang="fa-IR" sz="3200" dirty="0">
                <a:latin typeface="Adobe Arabic" panose="02040503050201020203" pitchFamily="18" charset="-78"/>
                <a:cs typeface="Adobe Arabic" panose="02040503050201020203" pitchFamily="18" charset="-78"/>
              </a:rPr>
              <a:t>. </a:t>
            </a:r>
            <a:endParaRPr lang="fa-IR" sz="3200" dirty="0" smtClean="0">
              <a:latin typeface="Adobe Arabic" panose="02040503050201020203" pitchFamily="18" charset="-78"/>
              <a:cs typeface="Adobe Arabic" panose="02040503050201020203" pitchFamily="18" charset="-78"/>
            </a:endParaRPr>
          </a:p>
          <a:p>
            <a:pPr algn="r" rtl="1"/>
            <a:r>
              <a:rPr lang="fa-IR" sz="3200" dirty="0">
                <a:latin typeface="Adobe Arabic" panose="02040503050201020203" pitchFamily="18" charset="-78"/>
                <a:cs typeface="Adobe Arabic" panose="02040503050201020203" pitchFamily="18" charset="-78"/>
              </a:rPr>
              <a:t>خرما با </a:t>
            </a:r>
            <a:r>
              <a:rPr lang="fa-IR" sz="3200" dirty="0">
                <a:solidFill>
                  <a:srgbClr val="FFFF00"/>
                </a:solidFill>
                <a:latin typeface="Adobe Arabic" panose="02040503050201020203" pitchFamily="18" charset="-78"/>
                <a:cs typeface="Adobe Arabic" panose="02040503050201020203" pitchFamily="18" charset="-78"/>
              </a:rPr>
              <a:t>سطح </a:t>
            </a:r>
            <a:r>
              <a:rPr lang="fa-IR" sz="3200" dirty="0" err="1">
                <a:solidFill>
                  <a:srgbClr val="FFFF00"/>
                </a:solidFill>
                <a:latin typeface="Adobe Arabic" panose="02040503050201020203" pitchFamily="18" charset="-78"/>
                <a:cs typeface="Adobe Arabic" panose="02040503050201020203" pitchFamily="18" charset="-78"/>
              </a:rPr>
              <a:t>زير</a:t>
            </a:r>
            <a:r>
              <a:rPr lang="fa-IR" sz="3200" dirty="0">
                <a:solidFill>
                  <a:srgbClr val="FFFF00"/>
                </a:solidFill>
                <a:latin typeface="Adobe Arabic" panose="02040503050201020203" pitchFamily="18" charset="-78"/>
                <a:cs typeface="Adobe Arabic" panose="02040503050201020203" pitchFamily="18" charset="-78"/>
              </a:rPr>
              <a:t> </a:t>
            </a:r>
            <a:r>
              <a:rPr lang="fa-IR" sz="3200" dirty="0" err="1">
                <a:solidFill>
                  <a:srgbClr val="FFFF00"/>
                </a:solidFill>
                <a:latin typeface="Adobe Arabic" panose="02040503050201020203" pitchFamily="18" charset="-78"/>
                <a:cs typeface="Adobe Arabic" panose="02040503050201020203" pitchFamily="18" charset="-78"/>
              </a:rPr>
              <a:t>كشت</a:t>
            </a:r>
            <a:r>
              <a:rPr lang="fa-IR" sz="3200" dirty="0">
                <a:solidFill>
                  <a:srgbClr val="FFFF00"/>
                </a:solidFill>
                <a:latin typeface="Adobe Arabic" panose="02040503050201020203" pitchFamily="18" charset="-78"/>
                <a:cs typeface="Adobe Arabic" panose="02040503050201020203" pitchFamily="18" charset="-78"/>
              </a:rPr>
              <a:t> 218 هزار </a:t>
            </a:r>
            <a:r>
              <a:rPr lang="fa-IR" sz="3200" dirty="0" err="1">
                <a:solidFill>
                  <a:srgbClr val="FFFF00"/>
                </a:solidFill>
                <a:latin typeface="Adobe Arabic" panose="02040503050201020203" pitchFamily="18" charset="-78"/>
                <a:cs typeface="Adobe Arabic" panose="02040503050201020203" pitchFamily="18" charset="-78"/>
              </a:rPr>
              <a:t>هكتار</a:t>
            </a:r>
            <a:r>
              <a:rPr lang="fa-IR" sz="3200" dirty="0">
                <a:solidFill>
                  <a:srgbClr val="FFFF00"/>
                </a:solidFill>
                <a:latin typeface="Adobe Arabic" panose="02040503050201020203" pitchFamily="18" charset="-78"/>
                <a:cs typeface="Adobe Arabic" panose="02040503050201020203" pitchFamily="18" charset="-78"/>
              </a:rPr>
              <a:t> </a:t>
            </a:r>
            <a:r>
              <a:rPr lang="fa-IR" sz="3200" dirty="0">
                <a:latin typeface="Adobe Arabic" panose="02040503050201020203" pitchFamily="18" charset="-78"/>
                <a:cs typeface="Adobe Arabic" panose="02040503050201020203" pitchFamily="18" charset="-78"/>
              </a:rPr>
              <a:t>در </a:t>
            </a:r>
            <a:r>
              <a:rPr lang="fa-IR" sz="3200" dirty="0" err="1">
                <a:latin typeface="Adobe Arabic" panose="02040503050201020203" pitchFamily="18" charset="-78"/>
                <a:cs typeface="Adobe Arabic" panose="02040503050201020203" pitchFamily="18" charset="-78"/>
              </a:rPr>
              <a:t>كشور</a:t>
            </a:r>
            <a:r>
              <a:rPr lang="fa-IR" sz="3200" dirty="0">
                <a:latin typeface="Adobe Arabic" panose="02040503050201020203" pitchFamily="18" charset="-78"/>
                <a:cs typeface="Adobe Arabic" panose="02040503050201020203" pitchFamily="18" charset="-78"/>
              </a:rPr>
              <a:t> و </a:t>
            </a:r>
            <a:r>
              <a:rPr lang="fa-IR" sz="3200" dirty="0" err="1">
                <a:solidFill>
                  <a:srgbClr val="FFFF00"/>
                </a:solidFill>
                <a:latin typeface="Adobe Arabic" panose="02040503050201020203" pitchFamily="18" charset="-78"/>
                <a:cs typeface="Adobe Arabic" panose="02040503050201020203" pitchFamily="18" charset="-78"/>
              </a:rPr>
              <a:t>توليد</a:t>
            </a:r>
            <a:r>
              <a:rPr lang="fa-IR" sz="3200" dirty="0">
                <a:solidFill>
                  <a:srgbClr val="FFFF00"/>
                </a:solidFill>
                <a:latin typeface="Adobe Arabic" panose="02040503050201020203" pitchFamily="18" charset="-78"/>
                <a:cs typeface="Adobe Arabic" panose="02040503050201020203" pitchFamily="18" charset="-78"/>
              </a:rPr>
              <a:t> 918 </a:t>
            </a:r>
            <a:r>
              <a:rPr lang="fa-IR" sz="3200" dirty="0" err="1">
                <a:solidFill>
                  <a:srgbClr val="FFFF00"/>
                </a:solidFill>
                <a:latin typeface="Adobe Arabic" panose="02040503050201020203" pitchFamily="18" charset="-78"/>
                <a:cs typeface="Adobe Arabic" panose="02040503050201020203" pitchFamily="18" charset="-78"/>
              </a:rPr>
              <a:t>هزارتن</a:t>
            </a:r>
            <a:r>
              <a:rPr lang="fa-IR" sz="3200" dirty="0">
                <a:solidFill>
                  <a:srgbClr val="FFFF00"/>
                </a:solidFill>
                <a:latin typeface="Adobe Arabic" panose="02040503050201020203" pitchFamily="18" charset="-78"/>
                <a:cs typeface="Adobe Arabic" panose="02040503050201020203" pitchFamily="18" charset="-78"/>
              </a:rPr>
              <a:t> </a:t>
            </a:r>
            <a:r>
              <a:rPr lang="fa-IR" sz="3200" dirty="0">
                <a:latin typeface="Adobe Arabic" panose="02040503050201020203" pitchFamily="18" charset="-78"/>
                <a:cs typeface="Adobe Arabic" panose="02040503050201020203" pitchFamily="18" charset="-78"/>
              </a:rPr>
              <a:t>و تنوع فراوان ارقام ( </a:t>
            </a:r>
            <a:r>
              <a:rPr lang="fa-IR" sz="3200" dirty="0">
                <a:solidFill>
                  <a:srgbClr val="CC00CC"/>
                </a:solidFill>
                <a:latin typeface="Adobe Arabic" panose="02040503050201020203" pitchFamily="18" charset="-78"/>
                <a:cs typeface="Adobe Arabic" panose="02040503050201020203" pitchFamily="18" charset="-78"/>
              </a:rPr>
              <a:t>حدود 400 رقم</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جايگاه</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ويژه</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اي</a:t>
            </a:r>
            <a:r>
              <a:rPr lang="fa-IR" sz="3200" dirty="0">
                <a:latin typeface="Adobe Arabic" panose="02040503050201020203" pitchFamily="18" charset="-78"/>
                <a:cs typeface="Adobe Arabic" panose="02040503050201020203" pitchFamily="18" charset="-78"/>
              </a:rPr>
              <a:t> در </a:t>
            </a:r>
            <a:r>
              <a:rPr lang="fa-IR" sz="3200" dirty="0" err="1">
                <a:latin typeface="Adobe Arabic" panose="02040503050201020203" pitchFamily="18" charset="-78"/>
                <a:cs typeface="Adobe Arabic" panose="02040503050201020203" pitchFamily="18" charset="-78"/>
              </a:rPr>
              <a:t>كشور</a:t>
            </a:r>
            <a:r>
              <a:rPr lang="fa-IR" sz="3200" dirty="0">
                <a:latin typeface="Adobe Arabic" panose="02040503050201020203" pitchFamily="18" charset="-78"/>
                <a:cs typeface="Adobe Arabic" panose="02040503050201020203" pitchFamily="18" charset="-78"/>
              </a:rPr>
              <a:t> دارد. </a:t>
            </a:r>
            <a:endParaRPr lang="fa-IR" sz="3200" dirty="0" smtClean="0">
              <a:latin typeface="Adobe Arabic" panose="02040503050201020203" pitchFamily="18" charset="-78"/>
              <a:cs typeface="Adobe Arabic" panose="02040503050201020203" pitchFamily="18" charset="-78"/>
            </a:endParaRPr>
          </a:p>
          <a:p>
            <a:pPr algn="r" rtl="1"/>
            <a:r>
              <a:rPr lang="fa-IR" sz="3200" dirty="0">
                <a:latin typeface="Adobe Arabic" panose="02040503050201020203" pitchFamily="18" charset="-78"/>
                <a:cs typeface="Adobe Arabic" panose="02040503050201020203" pitchFamily="18" charset="-78"/>
              </a:rPr>
              <a:t>خرما از نظر سطح </a:t>
            </a:r>
            <a:r>
              <a:rPr lang="fa-IR" sz="3200" dirty="0" err="1">
                <a:latin typeface="Adobe Arabic" panose="02040503050201020203" pitchFamily="18" charset="-78"/>
                <a:cs typeface="Adobe Arabic" panose="02040503050201020203" pitchFamily="18" charset="-78"/>
              </a:rPr>
              <a:t>زير</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كشت</a:t>
            </a:r>
            <a:r>
              <a:rPr lang="fa-IR" sz="3200" dirty="0">
                <a:latin typeface="Adobe Arabic" panose="02040503050201020203" pitchFamily="18" charset="-78"/>
                <a:cs typeface="Adobe Arabic" panose="02040503050201020203" pitchFamily="18" charset="-78"/>
              </a:rPr>
              <a:t> </a:t>
            </a:r>
            <a:r>
              <a:rPr lang="fa-IR" sz="3200" dirty="0" err="1">
                <a:solidFill>
                  <a:srgbClr val="FFFF00"/>
                </a:solidFill>
                <a:latin typeface="Adobe Arabic" panose="02040503050201020203" pitchFamily="18" charset="-78"/>
                <a:cs typeface="Adobe Arabic" panose="02040503050201020203" pitchFamily="18" charset="-78"/>
              </a:rPr>
              <a:t>پنجمين</a:t>
            </a:r>
            <a:r>
              <a:rPr lang="fa-IR" sz="3200" dirty="0">
                <a:solidFill>
                  <a:srgbClr val="FFFF00"/>
                </a:solidFill>
                <a:latin typeface="Adobe Arabic" panose="02040503050201020203" pitchFamily="18" charset="-78"/>
                <a:cs typeface="Adobe Arabic" panose="02040503050201020203" pitchFamily="18" charset="-78"/>
              </a:rPr>
              <a:t> محصول </a:t>
            </a:r>
            <a:r>
              <a:rPr lang="fa-IR" sz="3200" dirty="0" err="1">
                <a:solidFill>
                  <a:srgbClr val="FFFF00"/>
                </a:solidFill>
                <a:latin typeface="Adobe Arabic" panose="02040503050201020203" pitchFamily="18" charset="-78"/>
                <a:cs typeface="Adobe Arabic" panose="02040503050201020203" pitchFamily="18" charset="-78"/>
              </a:rPr>
              <a:t>باغي</a:t>
            </a:r>
            <a:r>
              <a:rPr lang="fa-IR" sz="3200" dirty="0">
                <a:solidFill>
                  <a:srgbClr val="FFFF00"/>
                </a:solidFill>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كشور</a:t>
            </a:r>
            <a:r>
              <a:rPr lang="fa-IR" sz="3200" dirty="0">
                <a:latin typeface="Adobe Arabic" panose="02040503050201020203" pitchFamily="18" charset="-78"/>
                <a:cs typeface="Adobe Arabic" panose="02040503050201020203" pitchFamily="18" charset="-78"/>
              </a:rPr>
              <a:t> و از نظر </a:t>
            </a:r>
            <a:r>
              <a:rPr lang="fa-IR" sz="3200" dirty="0" err="1">
                <a:latin typeface="Adobe Arabic" panose="02040503050201020203" pitchFamily="18" charset="-78"/>
                <a:cs typeface="Adobe Arabic" panose="02040503050201020203" pitchFamily="18" charset="-78"/>
              </a:rPr>
              <a:t>توليد</a:t>
            </a:r>
            <a:r>
              <a:rPr lang="fa-IR" sz="3200" dirty="0">
                <a:latin typeface="Adobe Arabic" panose="02040503050201020203" pitchFamily="18" charset="-78"/>
                <a:cs typeface="Adobe Arabic" panose="02040503050201020203" pitchFamily="18" charset="-78"/>
              </a:rPr>
              <a:t> </a:t>
            </a:r>
            <a:r>
              <a:rPr lang="fa-IR" sz="3200" dirty="0">
                <a:solidFill>
                  <a:srgbClr val="FFFF00"/>
                </a:solidFill>
                <a:latin typeface="Adobe Arabic" panose="02040503050201020203" pitchFamily="18" charset="-78"/>
                <a:cs typeface="Adobe Arabic" panose="02040503050201020203" pitchFamily="18" charset="-78"/>
              </a:rPr>
              <a:t>حدود 2/7 درصد </a:t>
            </a:r>
            <a:r>
              <a:rPr lang="fa-IR" sz="3200" dirty="0" err="1">
                <a:solidFill>
                  <a:srgbClr val="FFFF00"/>
                </a:solidFill>
                <a:latin typeface="Adobe Arabic" panose="02040503050201020203" pitchFamily="18" charset="-78"/>
                <a:cs typeface="Adobe Arabic" panose="02040503050201020203" pitchFamily="18" charset="-78"/>
              </a:rPr>
              <a:t>كل</a:t>
            </a:r>
            <a:r>
              <a:rPr lang="fa-IR" sz="3200" dirty="0">
                <a:solidFill>
                  <a:srgbClr val="FFFF00"/>
                </a:solidFill>
                <a:latin typeface="Adobe Arabic" panose="02040503050201020203" pitchFamily="18" charset="-78"/>
                <a:cs typeface="Adobe Arabic" panose="02040503050201020203" pitchFamily="18" charset="-78"/>
              </a:rPr>
              <a:t> </a:t>
            </a:r>
            <a:r>
              <a:rPr lang="fa-IR" sz="3200" dirty="0" err="1">
                <a:solidFill>
                  <a:srgbClr val="FFFF00"/>
                </a:solidFill>
                <a:latin typeface="Adobe Arabic" panose="02040503050201020203" pitchFamily="18" charset="-78"/>
                <a:cs typeface="Adobe Arabic" panose="02040503050201020203" pitchFamily="18" charset="-78"/>
              </a:rPr>
              <a:t>توليدات</a:t>
            </a:r>
            <a:r>
              <a:rPr lang="fa-IR" sz="3200" dirty="0">
                <a:solidFill>
                  <a:srgbClr val="FFFF00"/>
                </a:solidFill>
                <a:latin typeface="Adobe Arabic" panose="02040503050201020203" pitchFamily="18" charset="-78"/>
                <a:cs typeface="Adobe Arabic" panose="02040503050201020203" pitchFamily="18" charset="-78"/>
              </a:rPr>
              <a:t> </a:t>
            </a:r>
            <a:r>
              <a:rPr lang="fa-IR" sz="3200" dirty="0" err="1">
                <a:solidFill>
                  <a:srgbClr val="FFFF00"/>
                </a:solidFill>
                <a:latin typeface="Adobe Arabic" panose="02040503050201020203" pitchFamily="18" charset="-78"/>
                <a:cs typeface="Adobe Arabic" panose="02040503050201020203" pitchFamily="18" charset="-78"/>
              </a:rPr>
              <a:t>باغبان</a:t>
            </a:r>
            <a:r>
              <a:rPr lang="fa-IR" sz="3200" dirty="0" err="1">
                <a:latin typeface="Adobe Arabic" panose="02040503050201020203" pitchFamily="18" charset="-78"/>
                <a:cs typeface="Adobe Arabic" panose="02040503050201020203" pitchFamily="18" charset="-78"/>
              </a:rPr>
              <a:t>ي</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كشور</a:t>
            </a:r>
            <a:r>
              <a:rPr lang="fa-IR" sz="3200" dirty="0">
                <a:latin typeface="Adobe Arabic" panose="02040503050201020203" pitchFamily="18" charset="-78"/>
                <a:cs typeface="Adobe Arabic" panose="02040503050201020203" pitchFamily="18" charset="-78"/>
              </a:rPr>
              <a:t> را بخود اختصاص داده </a:t>
            </a:r>
            <a:r>
              <a:rPr lang="fa-IR" sz="3200" dirty="0" smtClean="0">
                <a:latin typeface="Adobe Arabic" panose="02040503050201020203" pitchFamily="18" charset="-78"/>
                <a:cs typeface="Adobe Arabic" panose="02040503050201020203" pitchFamily="18" charset="-78"/>
              </a:rPr>
              <a:t>است.</a:t>
            </a:r>
          </a:p>
          <a:p>
            <a:pPr algn="r" rtl="1"/>
            <a:r>
              <a:rPr lang="fa-IR" sz="3200" dirty="0">
                <a:latin typeface="Adobe Arabic" panose="02040503050201020203" pitchFamily="18" charset="-78"/>
                <a:cs typeface="Adobe Arabic" panose="02040503050201020203" pitchFamily="18" charset="-78"/>
              </a:rPr>
              <a:t>زمان برداشت محصول خرما بنا به شرایط اقلیمی در کشورهای مختلف متفاوت است. اما در بسیاری مناطق </a:t>
            </a:r>
            <a:r>
              <a:rPr lang="fa-IR" sz="3200" dirty="0">
                <a:solidFill>
                  <a:srgbClr val="FFFF00"/>
                </a:solidFill>
                <a:latin typeface="Adobe Arabic" panose="02040503050201020203" pitchFamily="18" charset="-78"/>
                <a:cs typeface="Adobe Arabic" panose="02040503050201020203" pitchFamily="18" charset="-78"/>
              </a:rPr>
              <a:t>از ماه تیر آغاز و تا اوایل پاییز </a:t>
            </a:r>
            <a:r>
              <a:rPr lang="fa-IR" sz="3200" dirty="0">
                <a:latin typeface="Adobe Arabic" panose="02040503050201020203" pitchFamily="18" charset="-78"/>
                <a:cs typeface="Adobe Arabic" panose="02040503050201020203" pitchFamily="18" charset="-78"/>
              </a:rPr>
              <a:t>ادامه دارد. </a:t>
            </a:r>
            <a:endParaRPr lang="fa-IR" sz="3200" dirty="0" smtClean="0">
              <a:latin typeface="Adobe Arabic" panose="02040503050201020203" pitchFamily="18" charset="-78"/>
              <a:cs typeface="Adobe Arabic" panose="02040503050201020203" pitchFamily="18" charset="-78"/>
            </a:endParaRPr>
          </a:p>
          <a:p>
            <a:pPr algn="r" rtl="1"/>
            <a:endParaRPr lang="en-US" sz="2400" dirty="0"/>
          </a:p>
        </p:txBody>
      </p:sp>
    </p:spTree>
    <p:extLst>
      <p:ext uri="{BB962C8B-B14F-4D97-AF65-F5344CB8AC3E}">
        <p14:creationId xmlns:p14="http://schemas.microsoft.com/office/powerpoint/2010/main" val="3115085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6078072" cy="3443975"/>
          </a:xfrm>
          <a:prstGeom prst="rect">
            <a:avLst/>
          </a:prstGeom>
        </p:spPr>
      </p:pic>
      <p:pic>
        <p:nvPicPr>
          <p:cNvPr id="5" name="Picture 4"/>
          <p:cNvPicPr>
            <a:picLocks noChangeAspect="1"/>
          </p:cNvPicPr>
          <p:nvPr/>
        </p:nvPicPr>
        <p:blipFill>
          <a:blip r:embed="rId3"/>
          <a:stretch>
            <a:fillRect/>
          </a:stretch>
        </p:blipFill>
        <p:spPr>
          <a:xfrm>
            <a:off x="6078072" y="-1"/>
            <a:ext cx="6113928" cy="3414025"/>
          </a:xfrm>
          <a:prstGeom prst="rect">
            <a:avLst/>
          </a:prstGeom>
        </p:spPr>
      </p:pic>
      <p:pic>
        <p:nvPicPr>
          <p:cNvPr id="6" name="Picture 5"/>
          <p:cNvPicPr>
            <a:picLocks noChangeAspect="1"/>
          </p:cNvPicPr>
          <p:nvPr/>
        </p:nvPicPr>
        <p:blipFill>
          <a:blip r:embed="rId4"/>
          <a:stretch>
            <a:fillRect/>
          </a:stretch>
        </p:blipFill>
        <p:spPr>
          <a:xfrm>
            <a:off x="3021107" y="3414024"/>
            <a:ext cx="6113929" cy="3443974"/>
          </a:xfrm>
          <a:prstGeom prst="rect">
            <a:avLst/>
          </a:prstGeom>
        </p:spPr>
      </p:pic>
    </p:spTree>
    <p:extLst>
      <p:ext uri="{BB962C8B-B14F-4D97-AF65-F5344CB8AC3E}">
        <p14:creationId xmlns:p14="http://schemas.microsoft.com/office/powerpoint/2010/main" val="3063544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5600000"/>
              </a:lightRig>
            </a:scene3d>
            <a:sp3d extrusionH="57150" prstMaterial="softEdge">
              <a:bevelT w="25400" h="38100"/>
            </a:sp3d>
          </a:bodyPr>
          <a:lstStyle/>
          <a:p>
            <a:r>
              <a:rPr lang="fa-IR" sz="5400" b="1" cap="none" dirty="0" smtClean="0">
                <a:ln/>
                <a:solidFill>
                  <a:schemeClr val="accent4"/>
                </a:solidFill>
                <a:latin typeface="Adobe Arabic" panose="02040503050201020203" pitchFamily="18" charset="-78"/>
                <a:cs typeface="Adobe Arabic" panose="02040503050201020203" pitchFamily="18" charset="-78"/>
              </a:rPr>
              <a:t>بررسی بازار های هدف و پتانسیل صادراتی</a:t>
            </a:r>
            <a:endParaRPr lang="en-US" sz="5400" b="1" cap="none" dirty="0">
              <a:ln/>
              <a:solidFill>
                <a:schemeClr val="accent4"/>
              </a:solidFill>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p:txBody>
          <a:bodyPr>
            <a:normAutofit/>
          </a:bodyPr>
          <a:lstStyle/>
          <a:p>
            <a:pPr algn="r" rtl="1"/>
            <a:r>
              <a:rPr lang="fa-IR" sz="2400" dirty="0">
                <a:solidFill>
                  <a:srgbClr val="FFFF00"/>
                </a:solidFill>
                <a:latin typeface="Adobe Arabic" panose="02040503050201020203" pitchFamily="18" charset="-78"/>
                <a:cs typeface="Adobe Arabic" panose="02040503050201020203" pitchFamily="18" charset="-78"/>
              </a:rPr>
              <a:t>بهترین </a:t>
            </a:r>
            <a:r>
              <a:rPr lang="fa-IR" sz="2400" dirty="0" err="1">
                <a:solidFill>
                  <a:srgbClr val="FFFF00"/>
                </a:solidFill>
                <a:latin typeface="Adobe Arabic" panose="02040503050201020203" pitchFamily="18" charset="-78"/>
                <a:cs typeface="Adobe Arabic" panose="02040503050201020203" pitchFamily="18" charset="-78"/>
              </a:rPr>
              <a:t>مقصدهای</a:t>
            </a:r>
            <a:r>
              <a:rPr lang="fa-IR" sz="2400" dirty="0">
                <a:solidFill>
                  <a:srgbClr val="FFFF00"/>
                </a:solidFill>
                <a:latin typeface="Adobe Arabic" panose="02040503050201020203" pitchFamily="18" charset="-78"/>
                <a:cs typeface="Adobe Arabic" panose="02040503050201020203" pitchFamily="18" charset="-78"/>
              </a:rPr>
              <a:t> صادرات </a:t>
            </a:r>
            <a:r>
              <a:rPr lang="fa-IR" sz="2400" dirty="0">
                <a:latin typeface="Adobe Arabic" panose="02040503050201020203" pitchFamily="18" charset="-78"/>
                <a:cs typeface="Adobe Arabic" panose="02040503050201020203" pitchFamily="18" charset="-78"/>
              </a:rPr>
              <a:t>خرما از ایران با توجه به </a:t>
            </a:r>
            <a:r>
              <a:rPr lang="fa-IR" sz="2400" dirty="0">
                <a:solidFill>
                  <a:srgbClr val="FFFF00"/>
                </a:solidFill>
                <a:latin typeface="Adobe Arabic" panose="02040503050201020203" pitchFamily="18" charset="-78"/>
                <a:cs typeface="Adobe Arabic" panose="02040503050201020203" pitchFamily="18" charset="-78"/>
              </a:rPr>
              <a:t>میزان پتانسیل صادراتی و آسان بودن روابط تجاری </a:t>
            </a:r>
            <a:r>
              <a:rPr lang="fa-IR" sz="2400" dirty="0">
                <a:latin typeface="Adobe Arabic" panose="02040503050201020203" pitchFamily="18" charset="-78"/>
                <a:cs typeface="Adobe Arabic" panose="02040503050201020203" pitchFamily="18" charset="-78"/>
              </a:rPr>
              <a:t>دو کشور را </a:t>
            </a:r>
            <a:r>
              <a:rPr lang="fa-IR" sz="2400" dirty="0">
                <a:solidFill>
                  <a:srgbClr val="FFFF00"/>
                </a:solidFill>
                <a:latin typeface="Adobe Arabic" panose="02040503050201020203" pitchFamily="18" charset="-78"/>
                <a:cs typeface="Adobe Arabic" panose="02040503050201020203" pitchFamily="18" charset="-78"/>
              </a:rPr>
              <a:t>کشورهای هند، </a:t>
            </a:r>
            <a:r>
              <a:rPr lang="fa-IR" sz="2400" dirty="0" err="1">
                <a:solidFill>
                  <a:srgbClr val="FFFF00"/>
                </a:solidFill>
                <a:latin typeface="Adobe Arabic" panose="02040503050201020203" pitchFamily="18" charset="-78"/>
                <a:cs typeface="Adobe Arabic" panose="02040503050201020203" pitchFamily="18" charset="-78"/>
              </a:rPr>
              <a:t>امارات</a:t>
            </a:r>
            <a:r>
              <a:rPr lang="fa-IR" sz="2400" dirty="0">
                <a:solidFill>
                  <a:srgbClr val="FFFF00"/>
                </a:solidFill>
                <a:latin typeface="Adobe Arabic" panose="02040503050201020203" pitchFamily="18" charset="-78"/>
                <a:cs typeface="Adobe Arabic" panose="02040503050201020203" pitchFamily="18" charset="-78"/>
              </a:rPr>
              <a:t> و عراق </a:t>
            </a:r>
            <a:r>
              <a:rPr lang="fa-IR" sz="2400" dirty="0">
                <a:latin typeface="Adobe Arabic" panose="02040503050201020203" pitchFamily="18" charset="-78"/>
                <a:cs typeface="Adobe Arabic" panose="02040503050201020203" pitchFamily="18" charset="-78"/>
              </a:rPr>
              <a:t>دارا هستند. </a:t>
            </a:r>
            <a:r>
              <a:rPr lang="fa-IR" sz="2400" dirty="0">
                <a:solidFill>
                  <a:srgbClr val="FFFF00"/>
                </a:solidFill>
                <a:latin typeface="Adobe Arabic" panose="02040503050201020203" pitchFamily="18" charset="-78"/>
                <a:cs typeface="Adobe Arabic" panose="02040503050201020203" pitchFamily="18" charset="-78"/>
              </a:rPr>
              <a:t>هند بیشترین تفاوت بین پتانسیل صادرات و صادرات واقعی </a:t>
            </a:r>
            <a:r>
              <a:rPr lang="fa-IR" sz="2400" dirty="0">
                <a:latin typeface="Adobe Arabic" panose="02040503050201020203" pitchFamily="18" charset="-78"/>
                <a:cs typeface="Adobe Arabic" panose="02040503050201020203" pitchFamily="18" charset="-78"/>
              </a:rPr>
              <a:t>را از نظر ارزش نشان می دهد، ظرفیت باقیمانده صادرات به ارزش ۵۳٫۰ میلیون دلار است. به همین دلیل بازار هدفی با </a:t>
            </a:r>
            <a:r>
              <a:rPr lang="fa-IR" sz="2400" dirty="0" err="1">
                <a:latin typeface="Adobe Arabic" panose="02040503050201020203" pitchFamily="18" charset="-78"/>
                <a:cs typeface="Adobe Arabic" panose="02040503050201020203" pitchFamily="18" charset="-78"/>
              </a:rPr>
              <a:t>بالترین</a:t>
            </a:r>
            <a:r>
              <a:rPr lang="fa-IR" sz="2400" dirty="0">
                <a:latin typeface="Adobe Arabic" panose="02040503050201020203" pitchFamily="18" charset="-78"/>
                <a:cs typeface="Adobe Arabic" panose="02040503050201020203" pitchFamily="18" charset="-78"/>
              </a:rPr>
              <a:t> پتانسیل صادراتی برای ایران میباشد. </a:t>
            </a:r>
            <a:r>
              <a:rPr lang="fa-IR" sz="2400" dirty="0">
                <a:solidFill>
                  <a:srgbClr val="FFFF00"/>
                </a:solidFill>
                <a:latin typeface="Adobe Arabic" panose="02040503050201020203" pitchFamily="18" charset="-78"/>
                <a:cs typeface="Adobe Arabic" panose="02040503050201020203" pitchFamily="18" charset="-78"/>
              </a:rPr>
              <a:t>در </a:t>
            </a:r>
            <a:r>
              <a:rPr lang="fa-IR" sz="2400" dirty="0" smtClean="0">
                <a:solidFill>
                  <a:srgbClr val="FFFF00"/>
                </a:solidFill>
                <a:latin typeface="Adobe Arabic" panose="02040503050201020203" pitchFamily="18" charset="-78"/>
                <a:cs typeface="Adobe Arabic" panose="02040503050201020203" pitchFamily="18" charset="-78"/>
              </a:rPr>
              <a:t>مرحله </a:t>
            </a:r>
            <a:r>
              <a:rPr lang="fa-IR" sz="2400" dirty="0">
                <a:solidFill>
                  <a:srgbClr val="FFFF00"/>
                </a:solidFill>
                <a:latin typeface="Adobe Arabic" panose="02040503050201020203" pitchFamily="18" charset="-78"/>
                <a:cs typeface="Adobe Arabic" panose="02040503050201020203" pitchFamily="18" charset="-78"/>
              </a:rPr>
              <a:t>بعدی کشور </a:t>
            </a:r>
            <a:r>
              <a:rPr lang="fa-IR" sz="2400" dirty="0" err="1">
                <a:solidFill>
                  <a:srgbClr val="FFFF00"/>
                </a:solidFill>
                <a:latin typeface="Adobe Arabic" panose="02040503050201020203" pitchFamily="18" charset="-78"/>
                <a:cs typeface="Adobe Arabic" panose="02040503050201020203" pitchFamily="18" charset="-78"/>
              </a:rPr>
              <a:t>امارات</a:t>
            </a:r>
            <a:r>
              <a:rPr lang="fa-IR" sz="2400" dirty="0">
                <a:solidFill>
                  <a:srgbClr val="FFFF00"/>
                </a:solidFill>
                <a:latin typeface="Adobe Arabic" panose="02040503050201020203" pitchFamily="18" charset="-78"/>
                <a:cs typeface="Adobe Arabic" panose="02040503050201020203" pitchFamily="18" charset="-78"/>
              </a:rPr>
              <a:t> </a:t>
            </a:r>
            <a:r>
              <a:rPr lang="fa-IR" sz="2400" dirty="0">
                <a:latin typeface="Adobe Arabic" panose="02040503050201020203" pitchFamily="18" charset="-78"/>
                <a:cs typeface="Adobe Arabic" panose="02040503050201020203" pitchFamily="18" charset="-78"/>
              </a:rPr>
              <a:t>قرار میگیرد که باز هم پتانسیل بالایی برای واردات محصول </a:t>
            </a:r>
            <a:r>
              <a:rPr lang="fa-IR" sz="2400" dirty="0" err="1">
                <a:latin typeface="Adobe Arabic" panose="02040503050201020203" pitchFamily="18" charset="-78"/>
                <a:cs typeface="Adobe Arabic" panose="02040503050201020203" pitchFamily="18" charset="-78"/>
              </a:rPr>
              <a:t>خرمای</a:t>
            </a:r>
            <a:r>
              <a:rPr lang="fa-IR" sz="2400" dirty="0">
                <a:latin typeface="Adobe Arabic" panose="02040503050201020203" pitchFamily="18" charset="-78"/>
                <a:cs typeface="Adobe Arabic" panose="02040503050201020203" pitchFamily="18" charset="-78"/>
              </a:rPr>
              <a:t> ایران را </a:t>
            </a:r>
            <a:r>
              <a:rPr lang="fa-IR" sz="2400" dirty="0" err="1">
                <a:latin typeface="Adobe Arabic" panose="02040503050201020203" pitchFamily="18" charset="-78"/>
                <a:cs typeface="Adobe Arabic" panose="02040503050201020203" pitchFamily="18" charset="-78"/>
              </a:rPr>
              <a:t>داراست</a:t>
            </a:r>
            <a:r>
              <a:rPr lang="fa-IR" sz="2400" dirty="0">
                <a:latin typeface="Adobe Arabic" panose="02040503050201020203" pitchFamily="18" charset="-78"/>
                <a:cs typeface="Adobe Arabic" panose="02040503050201020203" pitchFamily="18" charset="-78"/>
              </a:rPr>
              <a:t>. در مقابل </a:t>
            </a:r>
            <a:r>
              <a:rPr lang="fa-IR" sz="2400" dirty="0">
                <a:solidFill>
                  <a:schemeClr val="accent6"/>
                </a:solidFill>
                <a:latin typeface="Adobe Arabic" panose="02040503050201020203" pitchFamily="18" charset="-78"/>
                <a:cs typeface="Adobe Arabic" panose="02040503050201020203" pitchFamily="18" charset="-78"/>
              </a:rPr>
              <a:t>بازار کشور های قزاقستان، افغانستان، پاکستان و مالزی بازار های اشباع هستند و دیگر نمیتوان سود بیشتری از بازار این کشور ها کسب کرد</a:t>
            </a:r>
            <a:r>
              <a:rPr lang="fa-IR" sz="2400" dirty="0">
                <a:latin typeface="Adobe Arabic" panose="02040503050201020203" pitchFamily="18" charset="-78"/>
                <a:cs typeface="Adobe Arabic" panose="02040503050201020203" pitchFamily="18" charset="-78"/>
              </a:rPr>
              <a:t>. شرکت های صادر کننده خرما، به دلیل اهمیت دادن به مسئله کیفیت و بسته بندی مناسب و اصولی در سال های اخیر توانسته </a:t>
            </a:r>
            <a:r>
              <a:rPr lang="fa-IR" sz="2400" dirty="0" err="1">
                <a:latin typeface="Adobe Arabic" panose="02040503050201020203" pitchFamily="18" charset="-78"/>
                <a:cs typeface="Adobe Arabic" panose="02040503050201020203" pitchFamily="18" charset="-78"/>
              </a:rPr>
              <a:t>اند</a:t>
            </a:r>
            <a:r>
              <a:rPr lang="fa-IR" sz="2400" dirty="0">
                <a:latin typeface="Adobe Arabic" panose="02040503050201020203" pitchFamily="18" charset="-78"/>
                <a:cs typeface="Adobe Arabic" panose="02040503050201020203" pitchFamily="18" charset="-78"/>
              </a:rPr>
              <a:t> محصولات خود را به کشور های اروپایی نیز صادر کنند و </a:t>
            </a:r>
            <a:r>
              <a:rPr lang="fa-IR" sz="2400" dirty="0" err="1">
                <a:latin typeface="Adobe Arabic" panose="02040503050201020203" pitchFamily="18" charset="-78"/>
                <a:cs typeface="Adobe Arabic" panose="02040503050201020203" pitchFamily="18" charset="-78"/>
              </a:rPr>
              <a:t>ارزآوری</a:t>
            </a:r>
            <a:r>
              <a:rPr lang="fa-IR" sz="2400" dirty="0">
                <a:latin typeface="Adobe Arabic" panose="02040503050201020203" pitchFamily="18" charset="-78"/>
                <a:cs typeface="Adobe Arabic" panose="02040503050201020203" pitchFamily="18" charset="-78"/>
              </a:rPr>
              <a:t> خوبی برای کشور داشته باشند. </a:t>
            </a:r>
            <a:endParaRPr lang="en-US" sz="2400" dirty="0">
              <a:latin typeface="Adobe Arabic" panose="02040503050201020203" pitchFamily="18" charset="-78"/>
              <a:cs typeface="Adobe Arabic" panose="02040503050201020203" pitchFamily="18" charset="-78"/>
            </a:endParaRPr>
          </a:p>
        </p:txBody>
      </p:sp>
      <p:sp>
        <p:nvSpPr>
          <p:cNvPr id="4" name="TextBox 3"/>
          <p:cNvSpPr txBox="1"/>
          <p:nvPr/>
        </p:nvSpPr>
        <p:spPr>
          <a:xfrm>
            <a:off x="1416623" y="4879834"/>
            <a:ext cx="10089577" cy="1200329"/>
          </a:xfrm>
          <a:prstGeom prst="rect">
            <a:avLst/>
          </a:prstGeom>
          <a:noFill/>
        </p:spPr>
        <p:txBody>
          <a:bodyPr wrap="square" rtlCol="0">
            <a:spAutoFit/>
          </a:bodyPr>
          <a:lstStyle/>
          <a:p>
            <a:pPr marL="342900" indent="-342900" algn="r" rtl="1">
              <a:buFont typeface="Arial" panose="020B0604020202020204" pitchFamily="34" charset="0"/>
              <a:buChar char="•"/>
            </a:pPr>
            <a:r>
              <a:rPr lang="ar-SA" sz="2400" dirty="0" smtClean="0">
                <a:latin typeface="Adobe Arabic" panose="02040503050201020203" pitchFamily="18" charset="-78"/>
                <a:cs typeface="Adobe Arabic" panose="02040503050201020203" pitchFamily="18" charset="-78"/>
              </a:rPr>
              <a:t>در واردات این محصول </a:t>
            </a:r>
            <a:r>
              <a:rPr lang="ar-SA" sz="2400" dirty="0" smtClean="0">
                <a:solidFill>
                  <a:srgbClr val="FFFF00"/>
                </a:solidFill>
                <a:latin typeface="Adobe Arabic" panose="02040503050201020203" pitchFamily="18" charset="-78"/>
                <a:cs typeface="Adobe Arabic" panose="02040503050201020203" pitchFamily="18" charset="-78"/>
              </a:rPr>
              <a:t>کشور هند با </a:t>
            </a:r>
            <a:r>
              <a:rPr lang="fa-IR" sz="2400" dirty="0" smtClean="0">
                <a:solidFill>
                  <a:srgbClr val="FFFF00"/>
                </a:solidFill>
                <a:latin typeface="Adobe Arabic" panose="02040503050201020203" pitchFamily="18" charset="-78"/>
                <a:cs typeface="Adobe Arabic" panose="02040503050201020203" pitchFamily="18" charset="-78"/>
              </a:rPr>
              <a:t>۱۵ </a:t>
            </a:r>
            <a:r>
              <a:rPr lang="ar-SA" sz="2400" dirty="0" smtClean="0">
                <a:solidFill>
                  <a:srgbClr val="FFFF00"/>
                </a:solidFill>
                <a:latin typeface="Adobe Arabic" panose="02040503050201020203" pitchFamily="18" charset="-78"/>
                <a:cs typeface="Adobe Arabic" panose="02040503050201020203" pitchFamily="18" charset="-78"/>
              </a:rPr>
              <a:t>درصد بیشترین میزان واردات در جهان </a:t>
            </a:r>
            <a:r>
              <a:rPr lang="ar-SA" sz="2400" dirty="0" smtClean="0">
                <a:latin typeface="Adobe Arabic" panose="02040503050201020203" pitchFamily="18" charset="-78"/>
                <a:cs typeface="Adobe Arabic" panose="02040503050201020203" pitchFamily="18" charset="-78"/>
              </a:rPr>
              <a:t>را داراست. م</a:t>
            </a:r>
            <a:r>
              <a:rPr lang="ar-SA" sz="2400" dirty="0" smtClean="0">
                <a:solidFill>
                  <a:srgbClr val="FFFF00"/>
                </a:solidFill>
                <a:latin typeface="Adobe Arabic" panose="02040503050201020203" pitchFamily="18" charset="-78"/>
                <a:cs typeface="Adobe Arabic" panose="02040503050201020203" pitchFamily="18" charset="-78"/>
              </a:rPr>
              <a:t>راکش و امارات در رتبه های بعدی</a:t>
            </a:r>
            <a:r>
              <a:rPr lang="ar-SA" sz="2400" dirty="0" smtClean="0">
                <a:latin typeface="Adobe Arabic" panose="02040503050201020203" pitchFamily="18" charset="-78"/>
                <a:cs typeface="Adobe Arabic" panose="02040503050201020203" pitchFamily="18" charset="-78"/>
              </a:rPr>
              <a:t> واردات خرما قرار دارند</a:t>
            </a:r>
            <a:r>
              <a:rPr lang="en-US" sz="2400" dirty="0" smtClean="0">
                <a:latin typeface="Adobe Arabic" panose="02040503050201020203" pitchFamily="18" charset="-78"/>
                <a:cs typeface="Adobe Arabic" panose="02040503050201020203" pitchFamily="18" charset="-78"/>
              </a:rPr>
              <a:t>.</a:t>
            </a:r>
            <a:r>
              <a:rPr lang="ar-SA" sz="2400" dirty="0" smtClean="0">
                <a:latin typeface="Adobe Arabic" panose="02040503050201020203" pitchFamily="18" charset="-78"/>
                <a:cs typeface="Adobe Arabic" panose="02040503050201020203" pitchFamily="18" charset="-78"/>
              </a:rPr>
              <a:t>بنظر می رسد </a:t>
            </a:r>
            <a:r>
              <a:rPr lang="ar-SA" sz="2400" dirty="0" smtClean="0">
                <a:solidFill>
                  <a:srgbClr val="0070C0"/>
                </a:solidFill>
                <a:latin typeface="Adobe Arabic" panose="02040503050201020203" pitchFamily="18" charset="-78"/>
                <a:cs typeface="Adobe Arabic" panose="02040503050201020203" pitchFamily="18" charset="-78"/>
              </a:rPr>
              <a:t>امارات بخشی از خرمای صادراتی خود را از طریق واردات آن تامین می کند. </a:t>
            </a:r>
            <a:r>
              <a:rPr lang="ar-SA" sz="2400" dirty="0" smtClean="0">
                <a:latin typeface="Adobe Arabic" panose="02040503050201020203" pitchFamily="18" charset="-78"/>
                <a:cs typeface="Adobe Arabic" panose="02040503050201020203" pitchFamily="18" charset="-78"/>
              </a:rPr>
              <a:t>این کشور خرما را از کشورهای دیگر وارد کرده و مجدد آن را صادر یا به اصطلاح </a:t>
            </a:r>
            <a:r>
              <a:rPr lang="en-US" sz="2400" dirty="0" smtClean="0">
                <a:solidFill>
                  <a:srgbClr val="00B0F0"/>
                </a:solidFill>
                <a:latin typeface="Adobe Arabic" panose="02040503050201020203" pitchFamily="18" charset="-78"/>
                <a:cs typeface="Adobe Arabic" panose="02040503050201020203" pitchFamily="18" charset="-78"/>
              </a:rPr>
              <a:t>Re Export </a:t>
            </a:r>
            <a:r>
              <a:rPr lang="ar-SA" sz="2400" dirty="0" smtClean="0">
                <a:latin typeface="Adobe Arabic" panose="02040503050201020203" pitchFamily="18" charset="-78"/>
                <a:cs typeface="Adobe Arabic" panose="02040503050201020203" pitchFamily="18" charset="-78"/>
              </a:rPr>
              <a:t>می کند. </a:t>
            </a:r>
            <a:endParaRPr lang="en-US" dirty="0"/>
          </a:p>
        </p:txBody>
      </p:sp>
    </p:spTree>
    <p:extLst>
      <p:ext uri="{BB962C8B-B14F-4D97-AF65-F5344CB8AC3E}">
        <p14:creationId xmlns:p14="http://schemas.microsoft.com/office/powerpoint/2010/main" val="626442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aradbranding.com/wp-content/uploads/2018/06/markets-with-potential-for-iran-islamic-republic-of-s-exports-of-dates-fresh-or-dried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
        <p:nvSpPr>
          <p:cNvPr id="5" name="Right Bracket 4"/>
          <p:cNvSpPr/>
          <p:nvPr/>
        </p:nvSpPr>
        <p:spPr>
          <a:xfrm rot="16200000">
            <a:off x="5513294" y="-1667435"/>
            <a:ext cx="215153" cy="4518212"/>
          </a:xfrm>
          <a:prstGeom prst="rightBracket">
            <a:avLst>
              <a:gd name="adj" fmla="val 96212"/>
            </a:avLst>
          </a:prstGeom>
          <a:ln w="38100">
            <a:solidFill>
              <a:srgbClr val="FF0000"/>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6" name="Right Bracket 5"/>
          <p:cNvSpPr/>
          <p:nvPr/>
        </p:nvSpPr>
        <p:spPr>
          <a:xfrm rot="16200000" flipH="1">
            <a:off x="1730190" y="2389095"/>
            <a:ext cx="53788" cy="788891"/>
          </a:xfrm>
          <a:prstGeom prst="rightBracket">
            <a:avLst>
              <a:gd name="adj" fmla="val 96212"/>
            </a:avLst>
          </a:prstGeom>
          <a:ln w="38100">
            <a:solidFill>
              <a:srgbClr val="FF0000"/>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cxnSp>
        <p:nvCxnSpPr>
          <p:cNvPr id="8" name="Straight Arrow Connector 7"/>
          <p:cNvCxnSpPr/>
          <p:nvPr/>
        </p:nvCxnSpPr>
        <p:spPr>
          <a:xfrm>
            <a:off x="2743200" y="1949824"/>
            <a:ext cx="2286000" cy="2922494"/>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9" name="Straight Arrow Connector 8"/>
          <p:cNvCxnSpPr/>
          <p:nvPr/>
        </p:nvCxnSpPr>
        <p:spPr>
          <a:xfrm>
            <a:off x="2743200" y="2473139"/>
            <a:ext cx="2151533" cy="2399179"/>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0" name="Straight Arrow Connector 9"/>
          <p:cNvCxnSpPr/>
          <p:nvPr/>
        </p:nvCxnSpPr>
        <p:spPr>
          <a:xfrm>
            <a:off x="2743200" y="2810434"/>
            <a:ext cx="1985685" cy="2061884"/>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11" name="Straight Arrow Connector 10"/>
          <p:cNvCxnSpPr/>
          <p:nvPr/>
        </p:nvCxnSpPr>
        <p:spPr>
          <a:xfrm>
            <a:off x="1757085" y="5024718"/>
            <a:ext cx="2971800" cy="0"/>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21" name="TextBox 20"/>
          <p:cNvSpPr txBox="1"/>
          <p:nvPr/>
        </p:nvSpPr>
        <p:spPr>
          <a:xfrm>
            <a:off x="4800596" y="4840052"/>
            <a:ext cx="1640541" cy="369332"/>
          </a:xfrm>
          <a:prstGeom prst="rect">
            <a:avLst/>
          </a:prstGeom>
          <a:noFill/>
        </p:spPr>
        <p:txBody>
          <a:bodyPr wrap="square" rtlCol="0">
            <a:spAutoFit/>
          </a:bodyPr>
          <a:lstStyle/>
          <a:p>
            <a:r>
              <a:rPr lang="fa-IR" dirty="0" smtClean="0">
                <a:ln w="0">
                  <a:solidFill>
                    <a:srgbClr val="FF99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بازار های اشباع</a:t>
            </a:r>
            <a:endParaRPr lang="en-US" dirty="0">
              <a:ln w="0">
                <a:solidFill>
                  <a:srgbClr val="FF99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2" name="TextBox 21"/>
          <p:cNvSpPr txBox="1"/>
          <p:nvPr/>
        </p:nvSpPr>
        <p:spPr>
          <a:xfrm>
            <a:off x="3596537" y="147028"/>
            <a:ext cx="3905236" cy="369332"/>
          </a:xfrm>
          <a:prstGeom prst="rect">
            <a:avLst/>
          </a:prstGeom>
          <a:noFill/>
        </p:spPr>
        <p:txBody>
          <a:bodyPr wrap="none" rtlCol="0">
            <a:spAutoFit/>
          </a:bodyPr>
          <a:lstStyle/>
          <a:p>
            <a:r>
              <a:rPr lang="ar-SA" dirty="0">
                <a:ln w="0">
                  <a:solidFill>
                    <a:srgbClr val="FF99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ظرفیت باقیمانده صادرات به ارزش </a:t>
            </a:r>
            <a:r>
              <a:rPr lang="fa-IR" dirty="0">
                <a:ln w="0">
                  <a:solidFill>
                    <a:srgbClr val="FF99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۵۳</a:t>
            </a:r>
            <a:r>
              <a:rPr lang="ar-SA" dirty="0">
                <a:ln w="0">
                  <a:solidFill>
                    <a:srgbClr val="FF99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t>
            </a:r>
            <a:r>
              <a:rPr lang="fa-IR" dirty="0">
                <a:ln w="0">
                  <a:solidFill>
                    <a:srgbClr val="FF99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۰ </a:t>
            </a:r>
            <a:r>
              <a:rPr lang="ar-SA" dirty="0">
                <a:ln w="0">
                  <a:solidFill>
                    <a:srgbClr val="FF99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میلیون </a:t>
            </a:r>
            <a:endParaRPr lang="en-US" dirty="0">
              <a:ln w="0">
                <a:solidFill>
                  <a:srgbClr val="FF9900"/>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3" name="Right Arrow Callout 22"/>
          <p:cNvSpPr/>
          <p:nvPr/>
        </p:nvSpPr>
        <p:spPr>
          <a:xfrm>
            <a:off x="413222" y="337066"/>
            <a:ext cx="1021977" cy="1075765"/>
          </a:xfrm>
          <a:prstGeom prst="rightArrowCallout">
            <a:avLst>
              <a:gd name="adj1" fmla="val 17391"/>
              <a:gd name="adj2" fmla="val 11413"/>
              <a:gd name="adj3" fmla="val 19565"/>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dirty="0" smtClean="0">
                <a:solidFill>
                  <a:schemeClr val="bg1"/>
                </a:solidFill>
              </a:rPr>
              <a:t>بهترین مقاصد صادرات خرما </a:t>
            </a:r>
            <a:endParaRPr lang="en-US" sz="1200" dirty="0">
              <a:solidFill>
                <a:schemeClr val="bg1"/>
              </a:solidFill>
            </a:endParaRPr>
          </a:p>
        </p:txBody>
      </p:sp>
      <p:sp>
        <p:nvSpPr>
          <p:cNvPr id="24" name="Left Brace 23"/>
          <p:cNvSpPr/>
          <p:nvPr/>
        </p:nvSpPr>
        <p:spPr>
          <a:xfrm>
            <a:off x="1585649" y="353198"/>
            <a:ext cx="143438" cy="104349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04081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 y="-1"/>
            <a:ext cx="6162393" cy="3442447"/>
          </a:xfrm>
          <a:prstGeom prst="rect">
            <a:avLst/>
          </a:prstGeom>
        </p:spPr>
      </p:pic>
      <p:pic>
        <p:nvPicPr>
          <p:cNvPr id="8" name="Picture 7"/>
          <p:cNvPicPr>
            <a:picLocks noChangeAspect="1"/>
          </p:cNvPicPr>
          <p:nvPr/>
        </p:nvPicPr>
        <p:blipFill>
          <a:blip r:embed="rId3"/>
          <a:stretch>
            <a:fillRect/>
          </a:stretch>
        </p:blipFill>
        <p:spPr>
          <a:xfrm>
            <a:off x="6162392" y="-40480"/>
            <a:ext cx="6029608" cy="3523404"/>
          </a:xfrm>
          <a:prstGeom prst="rect">
            <a:avLst/>
          </a:prstGeom>
        </p:spPr>
      </p:pic>
      <p:pic>
        <p:nvPicPr>
          <p:cNvPr id="9" name="Picture 8"/>
          <p:cNvPicPr>
            <a:picLocks noChangeAspect="1"/>
          </p:cNvPicPr>
          <p:nvPr/>
        </p:nvPicPr>
        <p:blipFill>
          <a:blip r:embed="rId4"/>
          <a:stretch>
            <a:fillRect/>
          </a:stretch>
        </p:blipFill>
        <p:spPr>
          <a:xfrm>
            <a:off x="2921553" y="3442446"/>
            <a:ext cx="6481678" cy="3415554"/>
          </a:xfrm>
          <a:prstGeom prst="rect">
            <a:avLst/>
          </a:prstGeom>
        </p:spPr>
      </p:pic>
    </p:spTree>
    <p:extLst>
      <p:ext uri="{BB962C8B-B14F-4D97-AF65-F5344CB8AC3E}">
        <p14:creationId xmlns:p14="http://schemas.microsoft.com/office/powerpoint/2010/main" val="1871159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7152007"/>
              </p:ext>
            </p:extLst>
          </p:nvPr>
        </p:nvGraphicFramePr>
        <p:xfrm>
          <a:off x="1479177" y="1156448"/>
          <a:ext cx="9493622" cy="5347776"/>
        </p:xfrm>
        <a:graphic>
          <a:graphicData uri="http://schemas.openxmlformats.org/drawingml/2006/table">
            <a:tbl>
              <a:tblPr firstRow="1" firstCol="1" bandRow="1">
                <a:tableStyleId>{0660B408-B3CF-4A94-85FC-2B1E0A45F4A2}</a:tableStyleId>
              </a:tblPr>
              <a:tblGrid>
                <a:gridCol w="2143096"/>
                <a:gridCol w="1055599"/>
                <a:gridCol w="918333"/>
                <a:gridCol w="1187065"/>
                <a:gridCol w="935733"/>
                <a:gridCol w="3253796"/>
              </a:tblGrid>
              <a:tr h="995123">
                <a:tc>
                  <a:txBody>
                    <a:bodyPr/>
                    <a:lstStyle/>
                    <a:p>
                      <a:pPr algn="ctr" rtl="1">
                        <a:lnSpc>
                          <a:spcPct val="107000"/>
                        </a:lnSpc>
                        <a:spcAft>
                          <a:spcPts val="0"/>
                        </a:spcAft>
                      </a:pPr>
                      <a:r>
                        <a:rPr lang="ar-SA" sz="1600" dirty="0">
                          <a:effectLst/>
                        </a:rPr>
                        <a:t>سهم از كل ارزش صادرات (درصد)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2">
                  <a:txBody>
                    <a:bodyPr/>
                    <a:lstStyle/>
                    <a:p>
                      <a:pPr algn="ctr" rtl="1">
                        <a:lnSpc>
                          <a:spcPct val="107000"/>
                        </a:lnSpc>
                        <a:spcAft>
                          <a:spcPts val="0"/>
                        </a:spcAft>
                      </a:pPr>
                      <a:r>
                        <a:rPr lang="ar-SA" sz="1600" dirty="0">
                          <a:effectLst/>
                        </a:rPr>
                        <a:t>درصد تغييرات نسبت به سال94     </a:t>
                      </a:r>
                      <a:r>
                        <a:rPr lang="fa-IR" sz="1600" dirty="0" smtClean="0">
                          <a:effectLst/>
                        </a:rPr>
                        <a:t>   </a:t>
                      </a:r>
                    </a:p>
                    <a:p>
                      <a:pPr algn="ctr" rtl="1">
                        <a:lnSpc>
                          <a:spcPct val="107000"/>
                        </a:lnSpc>
                        <a:spcAft>
                          <a:spcPts val="0"/>
                        </a:spcAft>
                      </a:pPr>
                      <a:r>
                        <a:rPr lang="ar-SA" sz="1600" dirty="0" smtClean="0">
                          <a:effectLst/>
                        </a:rPr>
                        <a:t>مقداری</a:t>
                      </a:r>
                      <a:r>
                        <a:rPr lang="ar-SA" sz="1100" dirty="0" smtClean="0">
                          <a:effectLst/>
                        </a:rPr>
                        <a:t>       </a:t>
                      </a:r>
                      <a:r>
                        <a:rPr lang="ar-SA" sz="1600" dirty="0">
                          <a:effectLst/>
                        </a:rPr>
                        <a:t>ارزشي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hMerge="1">
                  <a:txBody>
                    <a:bodyPr/>
                    <a:lstStyle/>
                    <a:p>
                      <a:endParaRPr lang="en-US"/>
                    </a:p>
                  </a:txBody>
                  <a:tcPr/>
                </a:tc>
                <a:tc>
                  <a:txBody>
                    <a:bodyPr/>
                    <a:lstStyle/>
                    <a:p>
                      <a:pPr algn="ctr" rtl="1">
                        <a:lnSpc>
                          <a:spcPct val="107000"/>
                        </a:lnSpc>
                        <a:spcAft>
                          <a:spcPts val="0"/>
                        </a:spcAft>
                      </a:pPr>
                      <a:r>
                        <a:rPr lang="ar-SA" sz="1600" dirty="0" smtClean="0">
                          <a:effectLst/>
                        </a:rPr>
                        <a:t>ارزش</a:t>
                      </a:r>
                      <a:endParaRPr lang="fa-IR" sz="1600" dirty="0" smtClean="0">
                        <a:effectLst/>
                      </a:endParaRPr>
                    </a:p>
                    <a:p>
                      <a:pPr algn="ctr" rtl="1">
                        <a:lnSpc>
                          <a:spcPct val="107000"/>
                        </a:lnSpc>
                        <a:spcAft>
                          <a:spcPts val="0"/>
                        </a:spcAft>
                      </a:pPr>
                      <a:r>
                        <a:rPr lang="ar-SA" sz="1600" dirty="0" smtClean="0">
                          <a:effectLst/>
                        </a:rPr>
                        <a:t>(</a:t>
                      </a:r>
                      <a:r>
                        <a:rPr lang="ar-SA" sz="1600" dirty="0">
                          <a:effectLst/>
                        </a:rPr>
                        <a:t>ميليون دلار)</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600" dirty="0" smtClean="0">
                          <a:effectLst/>
                        </a:rPr>
                        <a:t>وزن</a:t>
                      </a:r>
                      <a:endParaRPr lang="fa-IR" sz="1600" dirty="0" smtClean="0">
                        <a:effectLst/>
                      </a:endParaRPr>
                    </a:p>
                    <a:p>
                      <a:pPr algn="ctr" rtl="1">
                        <a:lnSpc>
                          <a:spcPct val="107000"/>
                        </a:lnSpc>
                        <a:spcAft>
                          <a:spcPts val="0"/>
                        </a:spcAft>
                      </a:pPr>
                      <a:r>
                        <a:rPr lang="ar-SA" sz="1600" dirty="0" smtClean="0">
                          <a:effectLst/>
                        </a:rPr>
                        <a:t>(</a:t>
                      </a:r>
                      <a:r>
                        <a:rPr lang="ar-SA" sz="1600" dirty="0">
                          <a:effectLst/>
                        </a:rPr>
                        <a:t>هزار تن)</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rtl="1">
                        <a:lnSpc>
                          <a:spcPct val="107000"/>
                        </a:lnSpc>
                        <a:spcAft>
                          <a:spcPts val="0"/>
                        </a:spcAft>
                      </a:pPr>
                      <a:r>
                        <a:rPr lang="ar-SA" sz="1600" dirty="0">
                          <a:effectLst/>
                        </a:rPr>
                        <a:t>شرح تعرفه</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r>
              <a:tr h="561745">
                <a:tc>
                  <a:txBody>
                    <a:bodyPr/>
                    <a:lstStyle/>
                    <a:p>
                      <a:pPr algn="ctr" rtl="0">
                        <a:lnSpc>
                          <a:spcPct val="107000"/>
                        </a:lnSpc>
                        <a:spcAft>
                          <a:spcPts val="0"/>
                        </a:spcAft>
                      </a:pPr>
                      <a:r>
                        <a:rPr lang="en-US" sz="1600">
                          <a:effectLst/>
                        </a:rPr>
                        <a:t>3.5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0">
                        <a:lnSpc>
                          <a:spcPct val="107000"/>
                        </a:lnSpc>
                        <a:spcAft>
                          <a:spcPts val="0"/>
                        </a:spcAft>
                      </a:pPr>
                      <a:r>
                        <a:rPr lang="en-US" sz="1600">
                          <a:effectLst/>
                        </a:rPr>
                        <a:t>-22.9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en-US" sz="1600">
                          <a:effectLst/>
                        </a:rPr>
                        <a:t>-9.6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en-US" sz="1600">
                          <a:effectLst/>
                        </a:rPr>
                        <a:t>7.2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en-US" sz="1600">
                          <a:effectLst/>
                        </a:rPr>
                        <a:t>6.8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07000"/>
                        </a:lnSpc>
                        <a:spcAft>
                          <a:spcPts val="0"/>
                        </a:spcAft>
                      </a:pPr>
                      <a:r>
                        <a:rPr lang="ar-SA" sz="1600">
                          <a:effectLst/>
                        </a:rPr>
                        <a:t>خرمای استعمران تازه و یا خشک کرده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r>
              <a:tr h="561745">
                <a:tc>
                  <a:txBody>
                    <a:bodyPr/>
                    <a:lstStyle/>
                    <a:p>
                      <a:pPr algn="ctr">
                        <a:lnSpc>
                          <a:spcPct val="107000"/>
                        </a:lnSpc>
                        <a:spcAft>
                          <a:spcPts val="0"/>
                        </a:spcAft>
                      </a:pPr>
                      <a:r>
                        <a:rPr lang="en-US" sz="1600">
                          <a:effectLst/>
                        </a:rPr>
                        <a:t>4.8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0">
                        <a:lnSpc>
                          <a:spcPct val="107000"/>
                        </a:lnSpc>
                        <a:spcAft>
                          <a:spcPts val="0"/>
                        </a:spcAft>
                      </a:pPr>
                      <a:r>
                        <a:rPr lang="en-US" sz="1600">
                          <a:effectLst/>
                        </a:rPr>
                        <a:t>40.4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en-US" sz="1600">
                          <a:effectLst/>
                        </a:rPr>
                        <a:t>50.9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en-US" sz="1600">
                          <a:effectLst/>
                        </a:rPr>
                        <a:t>9.9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en-US" sz="1600">
                          <a:effectLst/>
                        </a:rPr>
                        <a:t>12.4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07000"/>
                        </a:lnSpc>
                        <a:spcAft>
                          <a:spcPts val="0"/>
                        </a:spcAft>
                      </a:pPr>
                      <a:r>
                        <a:rPr lang="ar-SA" sz="1600">
                          <a:effectLst/>
                        </a:rPr>
                        <a:t>خرمای کبکاب تازه و یا خشک کرده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r>
              <a:tr h="491183">
                <a:tc>
                  <a:txBody>
                    <a:bodyPr/>
                    <a:lstStyle/>
                    <a:p>
                      <a:pPr algn="ctr">
                        <a:lnSpc>
                          <a:spcPct val="107000"/>
                        </a:lnSpc>
                        <a:spcAft>
                          <a:spcPts val="0"/>
                        </a:spcAft>
                      </a:pPr>
                      <a:r>
                        <a:rPr lang="en-US" sz="1600">
                          <a:effectLst/>
                        </a:rPr>
                        <a:t>2.1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0">
                        <a:lnSpc>
                          <a:spcPct val="107000"/>
                        </a:lnSpc>
                        <a:spcAft>
                          <a:spcPts val="0"/>
                        </a:spcAft>
                      </a:pPr>
                      <a:r>
                        <a:rPr lang="en-US" sz="1600">
                          <a:effectLst/>
                        </a:rPr>
                        <a:t>-35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en-US" sz="1600">
                          <a:effectLst/>
                        </a:rPr>
                        <a:t>25.6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en-US" sz="1600">
                          <a:effectLst/>
                        </a:rPr>
                        <a:t>4.3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en-US" sz="1600">
                          <a:effectLst/>
                        </a:rPr>
                        <a:t>1.9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07000"/>
                        </a:lnSpc>
                        <a:spcAft>
                          <a:spcPts val="0"/>
                        </a:spcAft>
                      </a:pPr>
                      <a:r>
                        <a:rPr lang="ar-SA" sz="1600">
                          <a:effectLst/>
                        </a:rPr>
                        <a:t>خرمای پیارم تازه  یا خشک کرده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r>
              <a:tr h="561745">
                <a:tc>
                  <a:txBody>
                    <a:bodyPr/>
                    <a:lstStyle/>
                    <a:p>
                      <a:pPr algn="ctr">
                        <a:lnSpc>
                          <a:spcPct val="107000"/>
                        </a:lnSpc>
                        <a:spcAft>
                          <a:spcPts val="0"/>
                        </a:spcAft>
                      </a:pPr>
                      <a:r>
                        <a:rPr lang="en-US" sz="1600">
                          <a:effectLst/>
                        </a:rPr>
                        <a:t>40.4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0">
                        <a:lnSpc>
                          <a:spcPct val="107000"/>
                        </a:lnSpc>
                        <a:spcAft>
                          <a:spcPts val="0"/>
                        </a:spcAft>
                      </a:pPr>
                      <a:r>
                        <a:rPr lang="en-US" sz="1600">
                          <a:effectLst/>
                        </a:rPr>
                        <a:t>-25.9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en-US" sz="1600">
                          <a:effectLst/>
                        </a:rPr>
                        <a:t>2.7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en-US" sz="1600">
                          <a:effectLst/>
                        </a:rPr>
                        <a:t>84.1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en-US" sz="1600">
                          <a:effectLst/>
                        </a:rPr>
                        <a:t>62.5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07000"/>
                        </a:lnSpc>
                        <a:spcAft>
                          <a:spcPts val="0"/>
                        </a:spcAft>
                      </a:pPr>
                      <a:r>
                        <a:rPr lang="ar-SA" sz="1600">
                          <a:effectLst/>
                        </a:rPr>
                        <a:t>خرمای مضافتی تازه و یا خشک کرده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r>
              <a:tr h="561745">
                <a:tc>
                  <a:txBody>
                    <a:bodyPr/>
                    <a:lstStyle/>
                    <a:p>
                      <a:pPr algn="ctr">
                        <a:lnSpc>
                          <a:spcPct val="107000"/>
                        </a:lnSpc>
                        <a:spcAft>
                          <a:spcPts val="0"/>
                        </a:spcAft>
                      </a:pPr>
                      <a:r>
                        <a:rPr lang="en-US" sz="1600">
                          <a:effectLst/>
                        </a:rPr>
                        <a:t>5.7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0">
                        <a:lnSpc>
                          <a:spcPct val="107000"/>
                        </a:lnSpc>
                        <a:spcAft>
                          <a:spcPts val="0"/>
                        </a:spcAft>
                      </a:pPr>
                      <a:r>
                        <a:rPr lang="en-US" sz="1600">
                          <a:effectLst/>
                        </a:rPr>
                        <a:t>-5.8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en-US" sz="1600">
                          <a:effectLst/>
                        </a:rPr>
                        <a:t>13.8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en-US" sz="1600">
                          <a:effectLst/>
                        </a:rPr>
                        <a:t>11.8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en-US" sz="1600">
                          <a:effectLst/>
                        </a:rPr>
                        <a:t>15.9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07000"/>
                        </a:lnSpc>
                        <a:spcAft>
                          <a:spcPts val="0"/>
                        </a:spcAft>
                      </a:pPr>
                      <a:r>
                        <a:rPr lang="ar-SA" sz="1600">
                          <a:effectLst/>
                        </a:rPr>
                        <a:t>خرمای شاهانی تازه و یا خشک کرده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r>
              <a:tr h="561745">
                <a:tc>
                  <a:txBody>
                    <a:bodyPr/>
                    <a:lstStyle/>
                    <a:p>
                      <a:pPr algn="ctr">
                        <a:lnSpc>
                          <a:spcPct val="107000"/>
                        </a:lnSpc>
                        <a:spcAft>
                          <a:spcPts val="0"/>
                        </a:spcAft>
                      </a:pPr>
                      <a:r>
                        <a:rPr lang="en-US" sz="1600">
                          <a:effectLst/>
                        </a:rPr>
                        <a:t>7.3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0">
                        <a:lnSpc>
                          <a:spcPct val="107000"/>
                        </a:lnSpc>
                        <a:spcAft>
                          <a:spcPts val="0"/>
                        </a:spcAft>
                      </a:pPr>
                      <a:r>
                        <a:rPr lang="en-US" sz="1600">
                          <a:effectLst/>
                        </a:rPr>
                        <a:t>54.8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en-US" sz="1600">
                          <a:effectLst/>
                        </a:rPr>
                        <a:t>94.7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en-US" sz="1600">
                          <a:effectLst/>
                        </a:rPr>
                        <a:t>15.3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en-US" sz="1600">
                          <a:effectLst/>
                        </a:rPr>
                        <a:t>22.3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rtl="1">
                        <a:lnSpc>
                          <a:spcPct val="107000"/>
                        </a:lnSpc>
                        <a:spcAft>
                          <a:spcPts val="0"/>
                        </a:spcAft>
                      </a:pPr>
                      <a:r>
                        <a:rPr lang="ar-SA" sz="1600">
                          <a:effectLst/>
                        </a:rPr>
                        <a:t>خرمای زاهدی تازه و یا خشک کرده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r>
              <a:tr h="561745">
                <a:tc>
                  <a:txBody>
                    <a:bodyPr/>
                    <a:lstStyle/>
                    <a:p>
                      <a:pPr algn="ctr">
                        <a:lnSpc>
                          <a:spcPct val="107000"/>
                        </a:lnSpc>
                        <a:spcAft>
                          <a:spcPts val="0"/>
                        </a:spcAft>
                      </a:pPr>
                      <a:r>
                        <a:rPr lang="en-US" sz="1600">
                          <a:effectLst/>
                        </a:rPr>
                        <a:t>36.3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B w="12700" cap="flat" cmpd="sng" algn="ctr">
                      <a:noFill/>
                      <a:prstDash val="solid"/>
                      <a:round/>
                      <a:headEnd type="none" w="med" len="med"/>
                      <a:tailEnd type="none" w="med" len="med"/>
                    </a:lnB>
                  </a:tcPr>
                </a:tc>
                <a:tc>
                  <a:txBody>
                    <a:bodyPr/>
                    <a:lstStyle/>
                    <a:p>
                      <a:pPr algn="ctr" rtl="0">
                        <a:lnSpc>
                          <a:spcPct val="107000"/>
                        </a:lnSpc>
                        <a:spcAft>
                          <a:spcPts val="0"/>
                        </a:spcAft>
                      </a:pPr>
                      <a:r>
                        <a:rPr lang="en-US" sz="1600">
                          <a:effectLst/>
                        </a:rPr>
                        <a:t>2.4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B w="12700" cap="flat" cmpd="sng" algn="ctr">
                      <a:noFill/>
                      <a:prstDash val="solid"/>
                      <a:round/>
                      <a:headEnd type="none" w="med" len="med"/>
                      <a:tailEnd type="none" w="med" len="med"/>
                    </a:lnB>
                  </a:tcPr>
                </a:tc>
                <a:tc>
                  <a:txBody>
                    <a:bodyPr/>
                    <a:lstStyle/>
                    <a:p>
                      <a:pPr algn="ctr">
                        <a:lnSpc>
                          <a:spcPct val="107000"/>
                        </a:lnSpc>
                        <a:spcAft>
                          <a:spcPts val="0"/>
                        </a:spcAft>
                      </a:pPr>
                      <a:r>
                        <a:rPr lang="en-US" sz="1600">
                          <a:effectLst/>
                        </a:rPr>
                        <a:t>29.7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B w="12700" cap="flat" cmpd="sng" algn="ctr">
                      <a:noFill/>
                      <a:prstDash val="solid"/>
                      <a:round/>
                      <a:headEnd type="none" w="med" len="med"/>
                      <a:tailEnd type="none" w="med" len="med"/>
                    </a:lnB>
                  </a:tcPr>
                </a:tc>
                <a:tc>
                  <a:txBody>
                    <a:bodyPr/>
                    <a:lstStyle/>
                    <a:p>
                      <a:pPr algn="ctr">
                        <a:lnSpc>
                          <a:spcPct val="107000"/>
                        </a:lnSpc>
                        <a:spcAft>
                          <a:spcPts val="0"/>
                        </a:spcAft>
                      </a:pPr>
                      <a:r>
                        <a:rPr lang="en-US" sz="1600">
                          <a:effectLst/>
                        </a:rPr>
                        <a:t>75.7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B w="12700" cap="flat" cmpd="sng" algn="ctr">
                      <a:noFill/>
                      <a:prstDash val="solid"/>
                      <a:round/>
                      <a:headEnd type="none" w="med" len="med"/>
                      <a:tailEnd type="none" w="med" len="med"/>
                    </a:lnB>
                  </a:tcPr>
                </a:tc>
                <a:tc>
                  <a:txBody>
                    <a:bodyPr/>
                    <a:lstStyle/>
                    <a:p>
                      <a:pPr algn="ctr">
                        <a:lnSpc>
                          <a:spcPct val="107000"/>
                        </a:lnSpc>
                        <a:spcAft>
                          <a:spcPts val="0"/>
                        </a:spcAft>
                      </a:pPr>
                      <a:r>
                        <a:rPr lang="en-US" sz="1600">
                          <a:effectLst/>
                        </a:rPr>
                        <a:t>87.5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B w="12700" cap="flat" cmpd="sng" algn="ctr">
                      <a:noFill/>
                      <a:prstDash val="solid"/>
                      <a:round/>
                      <a:headEnd type="none" w="med" len="med"/>
                      <a:tailEnd type="none" w="med" len="med"/>
                    </a:lnB>
                  </a:tcPr>
                </a:tc>
                <a:tc>
                  <a:txBody>
                    <a:bodyPr/>
                    <a:lstStyle/>
                    <a:p>
                      <a:pPr algn="ctr" rtl="1">
                        <a:lnSpc>
                          <a:spcPct val="107000"/>
                        </a:lnSpc>
                        <a:spcAft>
                          <a:spcPts val="0"/>
                        </a:spcAft>
                      </a:pPr>
                      <a:r>
                        <a:rPr lang="ar-SA" sz="1600">
                          <a:effectLst/>
                        </a:rPr>
                        <a:t>سایر خرماهای غیر مذکور در جای دیگر یا خشک کرده</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B w="12700" cap="flat" cmpd="sng" algn="ctr">
                      <a:noFill/>
                      <a:prstDash val="solid"/>
                      <a:round/>
                      <a:headEnd type="none" w="med" len="med"/>
                      <a:tailEnd type="none" w="med" len="med"/>
                    </a:lnB>
                  </a:tcPr>
                </a:tc>
              </a:tr>
              <a:tr h="491000">
                <a:tc>
                  <a:txBody>
                    <a:bodyPr/>
                    <a:lstStyle/>
                    <a:p>
                      <a:pPr algn="ctr">
                        <a:lnSpc>
                          <a:spcPct val="107000"/>
                        </a:lnSpc>
                        <a:spcAft>
                          <a:spcPts val="0"/>
                        </a:spcAft>
                      </a:pPr>
                      <a:r>
                        <a:rPr lang="en-US" sz="1600" dirty="0">
                          <a:effectLst/>
                        </a:rPr>
                        <a:t>100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ctr" rtl="0">
                        <a:lnSpc>
                          <a:spcPct val="107000"/>
                        </a:lnSpc>
                        <a:spcAft>
                          <a:spcPts val="0"/>
                        </a:spcAft>
                      </a:pPr>
                      <a:r>
                        <a:rPr lang="en-US" sz="1600" dirty="0">
                          <a:effectLst/>
                        </a:rPr>
                        <a:t>-10.5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en-US" sz="1600" dirty="0">
                          <a:effectLst/>
                        </a:rPr>
                        <a:t>22.4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en-US" sz="1600" dirty="0">
                          <a:effectLst/>
                        </a:rPr>
                        <a:t>208.4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ctr">
                        <a:lnSpc>
                          <a:spcPct val="107000"/>
                        </a:lnSpc>
                        <a:spcAft>
                          <a:spcPts val="0"/>
                        </a:spcAft>
                      </a:pPr>
                      <a:r>
                        <a:rPr lang="en-US" sz="1600" dirty="0">
                          <a:effectLst/>
                        </a:rPr>
                        <a:t>209.3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c>
                  <a:txBody>
                    <a:bodyPr/>
                    <a:lstStyle/>
                    <a:p>
                      <a:pPr algn="ctr" rtl="1">
                        <a:lnSpc>
                          <a:spcPct val="107000"/>
                        </a:lnSpc>
                        <a:spcAft>
                          <a:spcPts val="0"/>
                        </a:spcAft>
                      </a:pPr>
                      <a:r>
                        <a:rPr lang="ar-SA" sz="1600" dirty="0">
                          <a:effectLst/>
                        </a:rPr>
                        <a:t>مجموع صادرات انواع خرما</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schemeClr>
                    </a:solidFill>
                  </a:tcPr>
                </a:tc>
              </a:tr>
            </a:tbl>
          </a:graphicData>
        </a:graphic>
      </p:graphicFrame>
      <p:sp>
        <p:nvSpPr>
          <p:cNvPr id="5" name="TextBox 4"/>
          <p:cNvSpPr txBox="1"/>
          <p:nvPr/>
        </p:nvSpPr>
        <p:spPr>
          <a:xfrm>
            <a:off x="6992626" y="376518"/>
            <a:ext cx="4676280" cy="369332"/>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pPr marL="285750" indent="-285750" algn="r" rtl="1">
              <a:buFont typeface="Wingdings" panose="05000000000000000000" pitchFamily="2" charset="2"/>
              <a:buChar char="ü"/>
            </a:pPr>
            <a:r>
              <a:rPr lang="ar-SA" b="1" dirty="0" smtClean="0">
                <a:ln/>
                <a:solidFill>
                  <a:schemeClr val="accent3"/>
                </a:solidFill>
              </a:rPr>
              <a:t>میزان </a:t>
            </a:r>
            <a:r>
              <a:rPr lang="ar-SA" b="1" dirty="0">
                <a:ln/>
                <a:solidFill>
                  <a:schemeClr val="accent3"/>
                </a:solidFill>
              </a:rPr>
              <a:t>صادرات خرما در سال 95 به تفکیک نوع </a:t>
            </a:r>
            <a:r>
              <a:rPr lang="ar-SA" b="1" dirty="0" smtClean="0">
                <a:ln/>
                <a:solidFill>
                  <a:schemeClr val="accent3"/>
                </a:solidFill>
              </a:rPr>
              <a:t>خرما </a:t>
            </a:r>
            <a:endParaRPr lang="en-US" b="1" dirty="0">
              <a:ln/>
              <a:solidFill>
                <a:schemeClr val="accent3"/>
              </a:solidFill>
            </a:endParaRPr>
          </a:p>
        </p:txBody>
      </p:sp>
    </p:spTree>
    <p:extLst>
      <p:ext uri="{BB962C8B-B14F-4D97-AF65-F5344CB8AC3E}">
        <p14:creationId xmlns:p14="http://schemas.microsoft.com/office/powerpoint/2010/main" val="1260367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804" y="-107577"/>
            <a:ext cx="12326083" cy="6965577"/>
          </a:xfrm>
          <a:prstGeom prst="rect">
            <a:avLst/>
          </a:prstGeom>
        </p:spPr>
      </p:pic>
      <p:sp>
        <p:nvSpPr>
          <p:cNvPr id="4" name="Left Brace 3"/>
          <p:cNvSpPr/>
          <p:nvPr/>
        </p:nvSpPr>
        <p:spPr>
          <a:xfrm rot="5400000">
            <a:off x="3993777" y="652186"/>
            <a:ext cx="410134" cy="3489510"/>
          </a:xfrm>
          <a:prstGeom prst="leftBrace">
            <a:avLst>
              <a:gd name="adj1" fmla="val 100137"/>
              <a:gd name="adj2" fmla="val 51541"/>
            </a:avLst>
          </a:prstGeom>
          <a:ln w="57150"/>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5" name="TextBox 4"/>
          <p:cNvSpPr txBox="1"/>
          <p:nvPr/>
        </p:nvSpPr>
        <p:spPr>
          <a:xfrm>
            <a:off x="2285999" y="1680882"/>
            <a:ext cx="6255239" cy="369332"/>
          </a:xfrm>
          <a:prstGeom prst="rect">
            <a:avLst/>
          </a:prstGeom>
          <a:noFill/>
        </p:spPr>
        <p:txBody>
          <a:bodyPr wrap="none" rtlCol="0">
            <a:spAutoFit/>
          </a:bodyPr>
          <a:lstStyle/>
          <a:p>
            <a:r>
              <a:rPr lang="ar-SA" b="1" dirty="0">
                <a:solidFill>
                  <a:schemeClr val="bg1"/>
                </a:solidFill>
              </a:rPr>
              <a:t>این 5 کشور بیش از نیمی از ارزش صادراتی خرما را به خود اختصاص داده اند</a:t>
            </a:r>
            <a:r>
              <a:rPr lang="ar-SA" b="1" dirty="0" smtClean="0">
                <a:solidFill>
                  <a:schemeClr val="bg1"/>
                </a:solidFill>
              </a:rPr>
              <a:t>.</a:t>
            </a:r>
            <a:endParaRPr lang="en-US" b="1" dirty="0">
              <a:solidFill>
                <a:schemeClr val="bg1"/>
              </a:solidFill>
            </a:endParaRPr>
          </a:p>
        </p:txBody>
      </p:sp>
      <p:sp>
        <p:nvSpPr>
          <p:cNvPr id="6" name="TextBox 5"/>
          <p:cNvSpPr txBox="1"/>
          <p:nvPr/>
        </p:nvSpPr>
        <p:spPr>
          <a:xfrm>
            <a:off x="897253" y="2027609"/>
            <a:ext cx="1556836" cy="369332"/>
          </a:xfrm>
          <a:prstGeom prst="rect">
            <a:avLst/>
          </a:prstGeom>
          <a:noFill/>
        </p:spPr>
        <p:txBody>
          <a:bodyPr wrap="none" rtlCol="0">
            <a:spAutoFit/>
          </a:bodyPr>
          <a:lstStyle/>
          <a:p>
            <a:r>
              <a:rPr lang="fa-IR" dirty="0" smtClean="0">
                <a:ln w="19050">
                  <a:solidFill>
                    <a:schemeClr val="bg1"/>
                  </a:solidFill>
                </a:ln>
                <a:solidFill>
                  <a:schemeClr val="accent1"/>
                </a:solidFill>
                <a:effectLst>
                  <a:outerShdw blurRad="38100" dist="25400" dir="5400000" algn="ctr" rotWithShape="0">
                    <a:srgbClr val="6E747A">
                      <a:alpha val="43000"/>
                    </a:srgbClr>
                  </a:outerShdw>
                </a:effectLst>
              </a:rPr>
              <a:t>32.2 میلیون دلار</a:t>
            </a:r>
          </a:p>
        </p:txBody>
      </p:sp>
    </p:spTree>
    <p:extLst>
      <p:ext uri="{BB962C8B-B14F-4D97-AF65-F5344CB8AC3E}">
        <p14:creationId xmlns:p14="http://schemas.microsoft.com/office/powerpoint/2010/main" val="1896589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14646179"/>
              </p:ext>
            </p:extLst>
          </p:nvPr>
        </p:nvGraphicFramePr>
        <p:xfrm>
          <a:off x="4088242" y="333779"/>
          <a:ext cx="3995079" cy="20180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extLst>
              <p:ext uri="{D42A27DB-BD31-4B8C-83A1-F6EECF244321}">
                <p14:modId xmlns:p14="http://schemas.microsoft.com/office/powerpoint/2010/main" val="1398814636"/>
              </p:ext>
            </p:extLst>
          </p:nvPr>
        </p:nvGraphicFramePr>
        <p:xfrm>
          <a:off x="128036" y="176455"/>
          <a:ext cx="3960206" cy="21256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124600692"/>
              </p:ext>
            </p:extLst>
          </p:nvPr>
        </p:nvGraphicFramePr>
        <p:xfrm>
          <a:off x="7559041" y="4145972"/>
          <a:ext cx="4925789" cy="23397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p:nvPr>
            <p:extLst>
              <p:ext uri="{D42A27DB-BD31-4B8C-83A1-F6EECF244321}">
                <p14:modId xmlns:p14="http://schemas.microsoft.com/office/powerpoint/2010/main" val="1586132355"/>
              </p:ext>
            </p:extLst>
          </p:nvPr>
        </p:nvGraphicFramePr>
        <p:xfrm>
          <a:off x="8399557" y="213617"/>
          <a:ext cx="2977025" cy="242193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p:nvPr>
            <p:extLst>
              <p:ext uri="{D42A27DB-BD31-4B8C-83A1-F6EECF244321}">
                <p14:modId xmlns:p14="http://schemas.microsoft.com/office/powerpoint/2010/main" val="2665514949"/>
              </p:ext>
            </p:extLst>
          </p:nvPr>
        </p:nvGraphicFramePr>
        <p:xfrm>
          <a:off x="2149239" y="2351809"/>
          <a:ext cx="3804837" cy="228473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p:cNvGraphicFramePr/>
          <p:nvPr>
            <p:extLst>
              <p:ext uri="{D42A27DB-BD31-4B8C-83A1-F6EECF244321}">
                <p14:modId xmlns:p14="http://schemas.microsoft.com/office/powerpoint/2010/main" val="623710712"/>
              </p:ext>
            </p:extLst>
          </p:nvPr>
        </p:nvGraphicFramePr>
        <p:xfrm>
          <a:off x="5430130" y="2477821"/>
          <a:ext cx="4257822" cy="233348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Chart 7"/>
          <p:cNvGraphicFramePr/>
          <p:nvPr>
            <p:extLst>
              <p:ext uri="{D42A27DB-BD31-4B8C-83A1-F6EECF244321}">
                <p14:modId xmlns:p14="http://schemas.microsoft.com/office/powerpoint/2010/main" val="2469449127"/>
              </p:ext>
            </p:extLst>
          </p:nvPr>
        </p:nvGraphicFramePr>
        <p:xfrm>
          <a:off x="0" y="3927490"/>
          <a:ext cx="3972515" cy="245069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8838387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scene3d>
              <a:camera prst="orthographicFront"/>
              <a:lightRig rig="soft" dir="t">
                <a:rot lat="0" lon="0" rev="15600000"/>
              </a:lightRig>
            </a:scene3d>
            <a:sp3d extrusionH="57150" prstMaterial="softEdge">
              <a:bevelT w="25400" h="38100"/>
            </a:sp3d>
          </a:bodyPr>
          <a:lstStyle/>
          <a:p>
            <a:pPr rtl="1">
              <a:lnSpc>
                <a:spcPct val="107000"/>
              </a:lnSpc>
              <a:spcAft>
                <a:spcPts val="800"/>
              </a:spcAft>
            </a:pPr>
            <a:r>
              <a:rPr lang="fa-IR" sz="4400" b="1" cap="none" dirty="0">
                <a:ln/>
                <a:solidFill>
                  <a:schemeClr val="accent4"/>
                </a:solidFill>
                <a:latin typeface="Adobe Arabic" panose="02040503050201020203" pitchFamily="18" charset="-78"/>
                <a:ea typeface="Calibri" panose="020F0502020204030204" pitchFamily="34" charset="0"/>
                <a:cs typeface="Adobe Arabic" panose="02040503050201020203" pitchFamily="18" charset="-78"/>
              </a:rPr>
              <a:t>آشنایی با صندوق ضمانت صادرات ایران </a:t>
            </a:r>
            <a:r>
              <a:rPr lang="fa-IR" sz="4400" b="1" cap="none" dirty="0" smtClean="0">
                <a:ln/>
                <a:solidFill>
                  <a:schemeClr val="accent4"/>
                </a:solidFill>
                <a:latin typeface="Adobe Arabic" panose="02040503050201020203" pitchFamily="18" charset="-78"/>
                <a:ea typeface="Calibri" panose="020F0502020204030204" pitchFamily="34" charset="0"/>
                <a:cs typeface="Adobe Arabic" panose="02040503050201020203" pitchFamily="18" charset="-78"/>
              </a:rPr>
              <a:t>(</a:t>
            </a:r>
            <a:r>
              <a:rPr lang="en-US" sz="4400" b="1" cap="none" dirty="0" smtClean="0">
                <a:ln/>
                <a:solidFill>
                  <a:srgbClr val="00B0F0"/>
                </a:solidFill>
                <a:latin typeface="Adobe Arabic" panose="02040503050201020203" pitchFamily="18" charset="-78"/>
                <a:ea typeface="Calibri" panose="020F0502020204030204" pitchFamily="34" charset="0"/>
                <a:cs typeface="Adobe Arabic" panose="02040503050201020203" pitchFamily="18" charset="-78"/>
              </a:rPr>
              <a:t>www.egfi.ir</a:t>
            </a:r>
            <a:r>
              <a:rPr lang="fa-IR" sz="4400" b="1" cap="none" dirty="0" smtClean="0">
                <a:ln/>
                <a:solidFill>
                  <a:schemeClr val="accent4"/>
                </a:solidFill>
                <a:latin typeface="Adobe Arabic" panose="02040503050201020203" pitchFamily="18" charset="-78"/>
                <a:ea typeface="Calibri" panose="020F0502020204030204" pitchFamily="34" charset="0"/>
                <a:cs typeface="Adobe Arabic" panose="02040503050201020203" pitchFamily="18" charset="-78"/>
              </a:rPr>
              <a:t>) </a:t>
            </a:r>
            <a:endParaRPr lang="en-US" sz="4400" b="1" cap="none" dirty="0">
              <a:ln/>
              <a:solidFill>
                <a:schemeClr val="accent4"/>
              </a:solidFill>
              <a:latin typeface="Adobe Arabic" panose="02040503050201020203" pitchFamily="18" charset="-78"/>
              <a:cs typeface="Adobe Arabic" panose="02040503050201020203" pitchFamily="18" charset="-78"/>
            </a:endParaRPr>
          </a:p>
        </p:txBody>
      </p:sp>
      <p:sp>
        <p:nvSpPr>
          <p:cNvPr id="6" name="Content Placeholder 5"/>
          <p:cNvSpPr>
            <a:spLocks noGrp="1"/>
          </p:cNvSpPr>
          <p:nvPr>
            <p:ph idx="1"/>
          </p:nvPr>
        </p:nvSpPr>
        <p:spPr>
          <a:xfrm>
            <a:off x="685800" y="2391508"/>
            <a:ext cx="10820400" cy="4024125"/>
          </a:xfrm>
        </p:spPr>
        <p:txBody>
          <a:bodyPr/>
          <a:lstStyle/>
          <a:p>
            <a:pPr algn="r" rtl="1"/>
            <a:r>
              <a:rPr lang="fa-IR" sz="2400" dirty="0">
                <a:latin typeface="Adobe Arabic" panose="02040503050201020203" pitchFamily="18" charset="-78"/>
                <a:cs typeface="Adobe Arabic" panose="02040503050201020203" pitchFamily="18" charset="-78"/>
              </a:rPr>
              <a:t>صندوق ضمانت </a:t>
            </a:r>
            <a:r>
              <a:rPr lang="fa-IR" sz="2400" dirty="0" err="1">
                <a:latin typeface="Adobe Arabic" panose="02040503050201020203" pitchFamily="18" charset="-78"/>
                <a:cs typeface="Adobe Arabic" panose="02040503050201020203" pitchFamily="18" charset="-78"/>
              </a:rPr>
              <a:t>صادارت</a:t>
            </a:r>
            <a:r>
              <a:rPr lang="fa-IR" sz="2400" dirty="0">
                <a:latin typeface="Adobe Arabic" panose="02040503050201020203" pitchFamily="18" charset="-78"/>
                <a:cs typeface="Adobe Arabic" panose="02040503050201020203" pitchFamily="18" charset="-78"/>
              </a:rPr>
              <a:t> </a:t>
            </a:r>
            <a:r>
              <a:rPr lang="fa-IR" sz="2400" dirty="0">
                <a:solidFill>
                  <a:srgbClr val="FFFF00"/>
                </a:solidFill>
                <a:latin typeface="Adobe Arabic" panose="02040503050201020203" pitchFamily="18" charset="-78"/>
                <a:cs typeface="Adobe Arabic" panose="02040503050201020203" pitchFamily="18" charset="-78"/>
              </a:rPr>
              <a:t>ایران از سال ۱۳۹۳</a:t>
            </a:r>
            <a:r>
              <a:rPr lang="fa-IR" sz="2400" dirty="0">
                <a:latin typeface="Adobe Arabic" panose="02040503050201020203" pitchFamily="18" charset="-78"/>
                <a:cs typeface="Adobe Arabic" panose="02040503050201020203" pitchFamily="18" charset="-78"/>
              </a:rPr>
              <a:t>فعالیت خود را آغاز کرده است، این صندوق </a:t>
            </a:r>
            <a:r>
              <a:rPr lang="fa-IR" sz="2400" dirty="0">
                <a:solidFill>
                  <a:srgbClr val="FFFF00"/>
                </a:solidFill>
                <a:latin typeface="Adobe Arabic" panose="02040503050201020203" pitchFamily="18" charset="-78"/>
                <a:cs typeface="Adobe Arabic" panose="02040503050201020203" pitchFamily="18" charset="-78"/>
              </a:rPr>
              <a:t>یک نهاد دولتی </a:t>
            </a:r>
            <a:r>
              <a:rPr lang="fa-IR" sz="2400" dirty="0">
                <a:latin typeface="Adobe Arabic" panose="02040503050201020203" pitchFamily="18" charset="-78"/>
                <a:cs typeface="Adobe Arabic" panose="02040503050201020203" pitchFamily="18" charset="-78"/>
              </a:rPr>
              <a:t>و ضامن صادرات ایران </a:t>
            </a:r>
            <a:r>
              <a:rPr lang="fa-IR" sz="2400" dirty="0" err="1" smtClean="0">
                <a:latin typeface="Adobe Arabic" panose="02040503050201020203" pitchFamily="18" charset="-78"/>
                <a:cs typeface="Adobe Arabic" panose="02040503050201020203" pitchFamily="18" charset="-78"/>
              </a:rPr>
              <a:t>است.در</a:t>
            </a:r>
            <a:r>
              <a:rPr lang="fa-IR" sz="2400" dirty="0" smtClean="0">
                <a:latin typeface="Adobe Arabic" panose="02040503050201020203" pitchFamily="18" charset="-78"/>
                <a:cs typeface="Adobe Arabic" panose="02040503050201020203" pitchFamily="18" charset="-78"/>
              </a:rPr>
              <a:t> </a:t>
            </a:r>
            <a:r>
              <a:rPr lang="fa-IR" sz="2400" dirty="0">
                <a:latin typeface="Adobe Arabic" panose="02040503050201020203" pitchFamily="18" charset="-78"/>
                <a:cs typeface="Adobe Arabic" panose="02040503050201020203" pitchFamily="18" charset="-78"/>
              </a:rPr>
              <a:t>واقع، </a:t>
            </a:r>
            <a:r>
              <a:rPr lang="fa-IR" sz="2400" dirty="0">
                <a:solidFill>
                  <a:schemeClr val="accent1">
                    <a:lumMod val="20000"/>
                    <a:lumOff val="80000"/>
                  </a:schemeClr>
                </a:solidFill>
                <a:latin typeface="Adobe Arabic" panose="02040503050201020203" pitchFamily="18" charset="-78"/>
                <a:cs typeface="Adobe Arabic" panose="02040503050201020203" pitchFamily="18" charset="-78"/>
              </a:rPr>
              <a:t>این مجموعه ریسک های سیاسی ، اقتصادی، تجاری </a:t>
            </a:r>
            <a:r>
              <a:rPr lang="fa-IR" sz="2400" dirty="0" err="1">
                <a:solidFill>
                  <a:schemeClr val="accent1">
                    <a:lumMod val="20000"/>
                    <a:lumOff val="80000"/>
                  </a:schemeClr>
                </a:solidFill>
                <a:latin typeface="Adobe Arabic" panose="02040503050201020203" pitchFamily="18" charset="-78"/>
                <a:cs typeface="Adobe Arabic" panose="02040503050201020203" pitchFamily="18" charset="-78"/>
              </a:rPr>
              <a:t>وحتی</a:t>
            </a:r>
            <a:r>
              <a:rPr lang="fa-IR" sz="2400" dirty="0">
                <a:solidFill>
                  <a:schemeClr val="accent1">
                    <a:lumMod val="20000"/>
                    <a:lumOff val="80000"/>
                  </a:schemeClr>
                </a:solidFill>
                <a:latin typeface="Adobe Arabic" panose="02040503050201020203" pitchFamily="18" charset="-78"/>
                <a:cs typeface="Adobe Arabic" panose="02040503050201020203" pitchFamily="18" charset="-78"/>
              </a:rPr>
              <a:t> تامین مالی فعالان کسب و کار کشور را در حوزه ی صادرات کالا و خدمات ، تحت پوشش قرار می دهد.</a:t>
            </a:r>
          </a:p>
          <a:p>
            <a:pPr algn="r" rtl="1"/>
            <a:r>
              <a:rPr lang="fa-IR" sz="2400" dirty="0">
                <a:latin typeface="Adobe Arabic" panose="02040503050201020203" pitchFamily="18" charset="-78"/>
                <a:cs typeface="Adobe Arabic" panose="02040503050201020203" pitchFamily="18" charset="-78"/>
              </a:rPr>
              <a:t>برای مثال : سازمان توسعه تجارت ایران که زیر نظر وزارت صنعت و معدن تجارت است ، تلاش میکند تا ریسک  صادرات کالا و خدمات تجار ایرانی را کاهش دهد و تجار ایرانی میتوانند  با اطمینان خاطر ، ریسک کمتر و شرایط کاری مطمئن تر با افراد خارجی ارتباط برقرار کنند.</a:t>
            </a:r>
          </a:p>
          <a:p>
            <a:pPr algn="r" rtl="1"/>
            <a:r>
              <a:rPr lang="fa-IR" sz="2400" dirty="0">
                <a:latin typeface="Adobe Arabic" panose="02040503050201020203" pitchFamily="18" charset="-78"/>
                <a:cs typeface="Adobe Arabic" panose="02040503050201020203" pitchFamily="18" charset="-78"/>
              </a:rPr>
              <a:t>مشکلاتی که در زمینه ی صادرات وجود دارند عبارتند از : </a:t>
            </a:r>
            <a:r>
              <a:rPr lang="fa-IR" sz="2400" dirty="0">
                <a:solidFill>
                  <a:srgbClr val="FFFF00"/>
                </a:solidFill>
                <a:latin typeface="Adobe Arabic" panose="02040503050201020203" pitchFamily="18" charset="-78"/>
                <a:cs typeface="Adobe Arabic" panose="02040503050201020203" pitchFamily="18" charset="-78"/>
              </a:rPr>
              <a:t>تاخیر در دریافت پول برای بار ارسال شده، عدم تسویه حساب در زمان مشخص قرارداد و عدم تعهد مشتری نسبت به بار ارسال شده </a:t>
            </a:r>
            <a:r>
              <a:rPr lang="fa-IR" sz="2400" dirty="0">
                <a:latin typeface="Adobe Arabic" panose="02040503050201020203" pitchFamily="18" charset="-78"/>
                <a:cs typeface="Adobe Arabic" panose="02040503050201020203" pitchFamily="18" charset="-78"/>
              </a:rPr>
              <a:t>که تمامی این مشکلات دغدغه ذهنی همه ی تجار و صادر </a:t>
            </a:r>
            <a:r>
              <a:rPr lang="fa-IR" sz="2400" dirty="0" err="1">
                <a:latin typeface="Adobe Arabic" panose="02040503050201020203" pitchFamily="18" charset="-78"/>
                <a:cs typeface="Adobe Arabic" panose="02040503050201020203" pitchFamily="18" charset="-78"/>
              </a:rPr>
              <a:t>کنندگان</a:t>
            </a:r>
            <a:r>
              <a:rPr lang="fa-IR" sz="2400" dirty="0">
                <a:latin typeface="Adobe Arabic" panose="02040503050201020203" pitchFamily="18" charset="-78"/>
                <a:cs typeface="Adobe Arabic" panose="02040503050201020203" pitchFamily="18" charset="-78"/>
              </a:rPr>
              <a:t> است .در این شرایط، صندوق ضمانت صادرات ایران از </a:t>
            </a:r>
            <a:r>
              <a:rPr lang="fa-IR" sz="2400" dirty="0">
                <a:solidFill>
                  <a:srgbClr val="FFFF00"/>
                </a:solidFill>
                <a:latin typeface="Adobe Arabic" panose="02040503050201020203" pitchFamily="18" charset="-78"/>
                <a:cs typeface="Adobe Arabic" panose="02040503050201020203" pitchFamily="18" charset="-78"/>
              </a:rPr>
              <a:t>طریق ایجاد راهکارها ، ایجاد مشاوره ها ، ایجاد بیمه نامه و ضمانت نامه ها </a:t>
            </a:r>
            <a:r>
              <a:rPr lang="fa-IR" sz="2400" dirty="0">
                <a:latin typeface="Adobe Arabic" panose="02040503050201020203" pitchFamily="18" charset="-78"/>
                <a:cs typeface="Adobe Arabic" panose="02040503050201020203" pitchFamily="18" charset="-78"/>
              </a:rPr>
              <a:t>در تلاش است تا راه گشای تجار ایرانی در شرایط خاص باشد و به نوعی جبران خسارت برای افرادی است که در قرارداد های خود دچار مشکل میشوند.</a:t>
            </a:r>
          </a:p>
          <a:p>
            <a:pPr algn="r" rtl="1"/>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35" y="237020"/>
            <a:ext cx="2209800" cy="182509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243886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141" y="2700282"/>
            <a:ext cx="10146186" cy="2511835"/>
          </a:xfrm>
        </p:spPr>
        <p:txBody>
          <a:bodyPr>
            <a:normAutofit fontScale="90000"/>
          </a:bodyPr>
          <a:lstStyle/>
          <a:p>
            <a:pPr algn="r" rtl="1"/>
            <a:r>
              <a:rPr lang="fa-IR" sz="3600" dirty="0">
                <a:solidFill>
                  <a:srgbClr val="FFFF00"/>
                </a:solidFill>
                <a:latin typeface="Adobe Arabic" panose="02040503050201020203" pitchFamily="18" charset="-78"/>
                <a:cs typeface="Adobe Arabic" panose="02040503050201020203" pitchFamily="18" charset="-78"/>
              </a:rPr>
              <a:t>مهمترین مشکلاتی که در صادرات خرما در ایران وجود دارد چیست</a:t>
            </a:r>
            <a:r>
              <a:rPr lang="fa-IR" sz="3600" dirty="0" smtClean="0">
                <a:solidFill>
                  <a:srgbClr val="FFFF00"/>
                </a:solidFill>
                <a:latin typeface="Adobe Arabic" panose="02040503050201020203" pitchFamily="18" charset="-78"/>
                <a:cs typeface="Adobe Arabic" panose="02040503050201020203" pitchFamily="18" charset="-78"/>
              </a:rPr>
              <a:t>؟</a:t>
            </a:r>
            <a:r>
              <a:rPr lang="fa-IR" dirty="0" smtClean="0">
                <a:latin typeface="Adobe Arabic" panose="02040503050201020203" pitchFamily="18" charset="-78"/>
                <a:cs typeface="Adobe Arabic" panose="02040503050201020203" pitchFamily="18" charset="-78"/>
              </a:rPr>
              <a:t/>
            </a:r>
            <a:br>
              <a:rPr lang="fa-IR" dirty="0" smtClean="0">
                <a:latin typeface="Adobe Arabic" panose="02040503050201020203" pitchFamily="18" charset="-78"/>
                <a:cs typeface="Adobe Arabic" panose="02040503050201020203" pitchFamily="18" charset="-78"/>
              </a:rPr>
            </a:br>
            <a:r>
              <a:rPr lang="fa-IR" dirty="0">
                <a:latin typeface="Adobe Arabic" panose="02040503050201020203" pitchFamily="18" charset="-78"/>
                <a:cs typeface="Adobe Arabic" panose="02040503050201020203" pitchFamily="18" charset="-78"/>
              </a:rPr>
              <a:t/>
            </a:r>
            <a:br>
              <a:rPr lang="fa-IR" dirty="0">
                <a:latin typeface="Adobe Arabic" panose="02040503050201020203" pitchFamily="18" charset="-78"/>
                <a:cs typeface="Adobe Arabic" panose="02040503050201020203" pitchFamily="18" charset="-78"/>
              </a:rPr>
            </a:br>
            <a:r>
              <a:rPr lang="fa-IR" dirty="0">
                <a:latin typeface="Adobe Arabic" panose="02040503050201020203" pitchFamily="18" charset="-78"/>
                <a:cs typeface="Adobe Arabic" panose="02040503050201020203" pitchFamily="18" charset="-78"/>
              </a:rPr>
              <a:t>•	بالا بودن مبلغ پیمان ارزی</a:t>
            </a:r>
            <a:br>
              <a:rPr lang="fa-IR" dirty="0">
                <a:latin typeface="Adobe Arabic" panose="02040503050201020203" pitchFamily="18" charset="-78"/>
                <a:cs typeface="Adobe Arabic" panose="02040503050201020203" pitchFamily="18" charset="-78"/>
              </a:rPr>
            </a:br>
            <a:r>
              <a:rPr lang="fa-IR" dirty="0">
                <a:latin typeface="Adobe Arabic" panose="02040503050201020203" pitchFamily="18" charset="-78"/>
                <a:cs typeface="Adobe Arabic" panose="02040503050201020203" pitchFamily="18" charset="-78"/>
              </a:rPr>
              <a:t>•	نبود </a:t>
            </a:r>
            <a:r>
              <a:rPr lang="fa-IR" dirty="0" err="1">
                <a:latin typeface="Adobe Arabic" panose="02040503050201020203" pitchFamily="18" charset="-78"/>
                <a:cs typeface="Adobe Arabic" panose="02040503050201020203" pitchFamily="18" charset="-78"/>
              </a:rPr>
              <a:t>کانترهای</a:t>
            </a:r>
            <a:r>
              <a:rPr lang="fa-IR" dirty="0">
                <a:latin typeface="Adobe Arabic" panose="02040503050201020203" pitchFamily="18" charset="-78"/>
                <a:cs typeface="Adobe Arabic" panose="02040503050201020203" pitchFamily="18" charset="-78"/>
              </a:rPr>
              <a:t> یخچال دار</a:t>
            </a:r>
            <a:br>
              <a:rPr lang="fa-IR" dirty="0">
                <a:latin typeface="Adobe Arabic" panose="02040503050201020203" pitchFamily="18" charset="-78"/>
                <a:cs typeface="Adobe Arabic" panose="02040503050201020203" pitchFamily="18" charset="-78"/>
              </a:rPr>
            </a:br>
            <a:r>
              <a:rPr lang="fa-IR" dirty="0">
                <a:latin typeface="Adobe Arabic" panose="02040503050201020203" pitchFamily="18" charset="-78"/>
                <a:cs typeface="Adobe Arabic" panose="02040503050201020203" pitchFamily="18" charset="-78"/>
              </a:rPr>
              <a:t>•	تشریفات گمرکی دست و پا گیر</a:t>
            </a:r>
            <a:br>
              <a:rPr lang="fa-IR" dirty="0">
                <a:latin typeface="Adobe Arabic" panose="02040503050201020203" pitchFamily="18" charset="-78"/>
                <a:cs typeface="Adobe Arabic" panose="02040503050201020203" pitchFamily="18" charset="-78"/>
              </a:rPr>
            </a:br>
            <a:r>
              <a:rPr lang="fa-IR" dirty="0">
                <a:latin typeface="Adobe Arabic" panose="02040503050201020203" pitchFamily="18" charset="-78"/>
                <a:cs typeface="Adobe Arabic" panose="02040503050201020203" pitchFamily="18" charset="-78"/>
              </a:rPr>
              <a:t>•	بسته بندی نامناسب</a:t>
            </a:r>
            <a:br>
              <a:rPr lang="fa-IR" dirty="0">
                <a:latin typeface="Adobe Arabic" panose="02040503050201020203" pitchFamily="18" charset="-78"/>
                <a:cs typeface="Adobe Arabic" panose="02040503050201020203" pitchFamily="18" charset="-78"/>
              </a:rPr>
            </a:br>
            <a:r>
              <a:rPr lang="fa-IR" dirty="0">
                <a:latin typeface="Adobe Arabic" panose="02040503050201020203" pitchFamily="18" charset="-78"/>
                <a:cs typeface="Adobe Arabic" panose="02040503050201020203" pitchFamily="18" charset="-78"/>
              </a:rPr>
              <a:t>•	هدر رفتن وقت در مسیرهای مربوط به گمرک در بنادر، مرزها و </a:t>
            </a:r>
            <a:r>
              <a:rPr lang="fa-IR" dirty="0" smtClean="0">
                <a:latin typeface="Adobe Arabic" panose="02040503050201020203" pitchFamily="18" charset="-78"/>
                <a:cs typeface="Adobe Arabic" panose="02040503050201020203" pitchFamily="18" charset="-78"/>
              </a:rPr>
              <a:t>فرودگاه ها</a:t>
            </a:r>
            <a:r>
              <a:rPr lang="fa-IR" dirty="0">
                <a:latin typeface="Adobe Arabic" panose="02040503050201020203" pitchFamily="18" charset="-78"/>
                <a:cs typeface="Adobe Arabic" panose="02040503050201020203" pitchFamily="18" charset="-78"/>
              </a:rPr>
              <a:t/>
            </a:r>
            <a:br>
              <a:rPr lang="fa-IR" dirty="0">
                <a:latin typeface="Adobe Arabic" panose="02040503050201020203" pitchFamily="18" charset="-78"/>
                <a:cs typeface="Adobe Arabic" panose="02040503050201020203" pitchFamily="18" charset="-78"/>
              </a:rPr>
            </a:br>
            <a:r>
              <a:rPr lang="fa-IR" dirty="0">
                <a:latin typeface="Adobe Arabic" panose="02040503050201020203" pitchFamily="18" charset="-78"/>
                <a:cs typeface="Adobe Arabic" panose="02040503050201020203" pitchFamily="18" charset="-78"/>
              </a:rPr>
              <a:t>•	وجود رقبای سرسخت در بازارهای جهانی</a:t>
            </a:r>
            <a:br>
              <a:rPr lang="fa-IR" dirty="0">
                <a:latin typeface="Adobe Arabic" panose="02040503050201020203" pitchFamily="18" charset="-78"/>
                <a:cs typeface="Adobe Arabic" panose="02040503050201020203" pitchFamily="18" charset="-78"/>
              </a:rPr>
            </a:br>
            <a:r>
              <a:rPr lang="fa-IR" dirty="0">
                <a:latin typeface="Adobe Arabic" panose="02040503050201020203" pitchFamily="18" charset="-78"/>
                <a:cs typeface="Adobe Arabic" panose="02040503050201020203" pitchFamily="18" charset="-78"/>
              </a:rPr>
              <a:t>•	نبود تبلیغات درست و به موقع در مورد </a:t>
            </a:r>
            <a:r>
              <a:rPr lang="fa-IR" dirty="0" err="1">
                <a:latin typeface="Adobe Arabic" panose="02040503050201020203" pitchFamily="18" charset="-78"/>
                <a:cs typeface="Adobe Arabic" panose="02040503050201020203" pitchFamily="18" charset="-78"/>
              </a:rPr>
              <a:t>خرمای</a:t>
            </a:r>
            <a:r>
              <a:rPr lang="fa-IR" dirty="0">
                <a:latin typeface="Adobe Arabic" panose="02040503050201020203" pitchFamily="18" charset="-78"/>
                <a:cs typeface="Adobe Arabic" panose="02040503050201020203" pitchFamily="18" charset="-78"/>
              </a:rPr>
              <a:t> ایران</a:t>
            </a:r>
            <a:br>
              <a:rPr lang="fa-IR" dirty="0">
                <a:latin typeface="Adobe Arabic" panose="02040503050201020203" pitchFamily="18" charset="-78"/>
                <a:cs typeface="Adobe Arabic" panose="02040503050201020203" pitchFamily="18" charset="-78"/>
              </a:rPr>
            </a:br>
            <a:r>
              <a:rPr lang="fa-IR" dirty="0">
                <a:latin typeface="Adobe Arabic" panose="02040503050201020203" pitchFamily="18" charset="-78"/>
                <a:cs typeface="Adobe Arabic" panose="02040503050201020203" pitchFamily="18" charset="-78"/>
              </a:rPr>
              <a:t>•	درجه بندی نامناسب</a:t>
            </a:r>
            <a:br>
              <a:rPr lang="fa-IR" dirty="0">
                <a:latin typeface="Adobe Arabic" panose="02040503050201020203" pitchFamily="18" charset="-78"/>
                <a:cs typeface="Adobe Arabic" panose="02040503050201020203" pitchFamily="18" charset="-78"/>
              </a:rPr>
            </a:br>
            <a:endParaRPr lang="en-US"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5904505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8773" y="2279900"/>
            <a:ext cx="3983502" cy="2747278"/>
          </a:xfrm>
        </p:spPr>
        <p:txBody>
          <a:bodyPr>
            <a:noAutofit/>
          </a:bodyPr>
          <a:lstStyle/>
          <a:p>
            <a:pPr marL="457200" indent="-457200" algn="r" rtl="1">
              <a:buFont typeface="Arial" panose="020B0604020202020204" pitchFamily="34" charset="0"/>
              <a:buChar char="•"/>
            </a:pPr>
            <a:r>
              <a:rPr lang="fa-IR" sz="2800" dirty="0" err="1">
                <a:latin typeface="Adobe Arabic" panose="02040503050201020203" pitchFamily="18" charset="-78"/>
                <a:cs typeface="Adobe Arabic" panose="02040503050201020203" pitchFamily="18" charset="-78"/>
              </a:rPr>
              <a:t>ﺗﻮﺟﻪ</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ﺑﻪ</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ﺗﻤﺎﻣﻲ</a:t>
            </a:r>
            <a:r>
              <a:rPr lang="fa-IR" sz="2800" dirty="0">
                <a:latin typeface="Adobe Arabic" panose="02040503050201020203" pitchFamily="18" charset="-78"/>
                <a:cs typeface="Adobe Arabic" panose="02040503050201020203" pitchFamily="18" charset="-78"/>
              </a:rPr>
              <a:t> اجزای </a:t>
            </a:r>
            <a:r>
              <a:rPr lang="fa-IR" sz="2800" dirty="0" err="1">
                <a:latin typeface="Adobe Arabic" panose="02040503050201020203" pitchFamily="18" charset="-78"/>
                <a:cs typeface="Adobe Arabic" panose="02040503050201020203" pitchFamily="18" charset="-78"/>
              </a:rPr>
              <a:t>ﺣﻠﻘﻪ</a:t>
            </a:r>
            <a:r>
              <a:rPr lang="fa-IR" sz="2800" dirty="0">
                <a:latin typeface="Adobe Arabic" panose="02040503050201020203" pitchFamily="18" charset="-78"/>
                <a:cs typeface="Adobe Arabic" panose="02040503050201020203" pitchFamily="18" charset="-78"/>
              </a:rPr>
              <a:t> تولید </a:t>
            </a:r>
            <a:r>
              <a:rPr lang="fa-IR" sz="2800" dirty="0" err="1" smtClean="0">
                <a:latin typeface="Adobe Arabic" panose="02040503050201020203" pitchFamily="18" charset="-78"/>
                <a:cs typeface="Adobe Arabic" panose="02040503050201020203" pitchFamily="18" charset="-78"/>
              </a:rPr>
              <a:t>ﻧﻈﻴﺮ</a:t>
            </a:r>
            <a:r>
              <a:rPr lang="fa-IR" sz="2800" dirty="0" smtClean="0">
                <a:latin typeface="Adobe Arabic" panose="02040503050201020203" pitchFamily="18" charset="-78"/>
                <a:cs typeface="Adobe Arabic" panose="02040503050201020203" pitchFamily="18" charset="-78"/>
              </a:rPr>
              <a:t>:</a:t>
            </a:r>
            <a:br>
              <a:rPr lang="fa-IR" sz="2800" dirty="0" smtClean="0">
                <a:latin typeface="Adobe Arabic" panose="02040503050201020203" pitchFamily="18" charset="-78"/>
                <a:cs typeface="Adobe Arabic" panose="02040503050201020203" pitchFamily="18" charset="-78"/>
              </a:rPr>
            </a:br>
            <a:r>
              <a:rPr lang="fa-IR" sz="2800" dirty="0" smtClean="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ﺗﻮﻟﻴﺪ</a:t>
            </a:r>
            <a:r>
              <a:rPr lang="fa-IR" sz="2800" dirty="0">
                <a:latin typeface="Adobe Arabic" panose="02040503050201020203" pitchFamily="18" charset="-78"/>
                <a:cs typeface="Adobe Arabic" panose="02040503050201020203" pitchFamily="18" charset="-78"/>
              </a:rPr>
              <a:t> کیفی</a:t>
            </a:r>
            <a:r>
              <a:rPr lang="fa-IR" sz="2800" dirty="0" smtClean="0">
                <a:latin typeface="Adobe Arabic" panose="02040503050201020203" pitchFamily="18" charset="-78"/>
                <a:cs typeface="Adobe Arabic" panose="02040503050201020203" pitchFamily="18" charset="-78"/>
              </a:rPr>
              <a:t>،</a:t>
            </a:r>
            <a:br>
              <a:rPr lang="fa-IR" sz="2800" dirty="0" smtClean="0">
                <a:latin typeface="Adobe Arabic" panose="02040503050201020203" pitchFamily="18" charset="-78"/>
                <a:cs typeface="Adobe Arabic" panose="02040503050201020203" pitchFamily="18" charset="-78"/>
              </a:rPr>
            </a:br>
            <a:r>
              <a:rPr lang="fa-IR" sz="2800" dirty="0" smtClean="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آﻣﻮزش</a:t>
            </a:r>
            <a:r>
              <a:rPr lang="fa-IR" sz="2800" dirty="0">
                <a:latin typeface="Adobe Arabic" panose="02040503050201020203" pitchFamily="18" charset="-78"/>
                <a:cs typeface="Adobe Arabic" panose="02040503050201020203" pitchFamily="18" charset="-78"/>
              </a:rPr>
              <a:t> و </a:t>
            </a:r>
            <a:r>
              <a:rPr lang="fa-IR" sz="2800" dirty="0" err="1">
                <a:latin typeface="Adobe Arabic" panose="02040503050201020203" pitchFamily="18" charset="-78"/>
                <a:cs typeface="Adobe Arabic" panose="02040503050201020203" pitchFamily="18" charset="-78"/>
              </a:rPr>
              <a:t>ﺗﺮوﻳﺞ</a:t>
            </a:r>
            <a:r>
              <a:rPr lang="fa-IR" sz="2800" dirty="0" smtClean="0">
                <a:latin typeface="Adobe Arabic" panose="02040503050201020203" pitchFamily="18" charset="-78"/>
                <a:cs typeface="Adobe Arabic" panose="02040503050201020203" pitchFamily="18" charset="-78"/>
              </a:rPr>
              <a:t>،</a:t>
            </a:r>
            <a:br>
              <a:rPr lang="fa-IR" sz="2800" dirty="0" smtClean="0">
                <a:latin typeface="Adobe Arabic" panose="02040503050201020203" pitchFamily="18" charset="-78"/>
                <a:cs typeface="Adobe Arabic" panose="02040503050201020203" pitchFamily="18" charset="-78"/>
              </a:rPr>
            </a:br>
            <a:r>
              <a:rPr lang="fa-IR" sz="2800" dirty="0" smtClean="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بستهﺑﻨﺪي</a:t>
            </a:r>
            <a:r>
              <a:rPr lang="fa-IR" sz="2800" dirty="0" smtClean="0">
                <a:latin typeface="Adobe Arabic" panose="02040503050201020203" pitchFamily="18" charset="-78"/>
                <a:cs typeface="Adobe Arabic" panose="02040503050201020203" pitchFamily="18" charset="-78"/>
              </a:rPr>
              <a:t>،</a:t>
            </a:r>
            <a:br>
              <a:rPr lang="fa-IR" sz="2800" dirty="0" smtClean="0">
                <a:latin typeface="Adobe Arabic" panose="02040503050201020203" pitchFamily="18" charset="-78"/>
                <a:cs typeface="Adobe Arabic" panose="02040503050201020203" pitchFamily="18" charset="-78"/>
              </a:rPr>
            </a:br>
            <a:r>
              <a:rPr lang="fa-IR" sz="2800" dirty="0" smtClean="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ﺻﻨﺎﻳﻊ</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ﺗﺒﺪﻳﻠﻲ</a:t>
            </a:r>
            <a:r>
              <a:rPr lang="fa-IR" sz="2800" dirty="0">
                <a:latin typeface="Adobe Arabic" panose="02040503050201020203" pitchFamily="18" charset="-78"/>
                <a:cs typeface="Adobe Arabic" panose="02040503050201020203" pitchFamily="18" charset="-78"/>
              </a:rPr>
              <a:t> و </a:t>
            </a:r>
            <a:r>
              <a:rPr lang="fa-IR" sz="2800" dirty="0" err="1">
                <a:latin typeface="Adobe Arabic" panose="02040503050201020203" pitchFamily="18" charset="-78"/>
                <a:cs typeface="Adobe Arabic" panose="02040503050201020203" pitchFamily="18" charset="-78"/>
              </a:rPr>
              <a:t>ﻓﺮآوري</a:t>
            </a:r>
            <a:r>
              <a:rPr lang="fa-IR" sz="2800" dirty="0" smtClean="0">
                <a:latin typeface="Adobe Arabic" panose="02040503050201020203" pitchFamily="18" charset="-78"/>
                <a:cs typeface="Adobe Arabic" panose="02040503050201020203" pitchFamily="18" charset="-78"/>
              </a:rPr>
              <a:t>،</a:t>
            </a:r>
            <a:br>
              <a:rPr lang="fa-IR" sz="2800" dirty="0" smtClean="0">
                <a:latin typeface="Adobe Arabic" panose="02040503050201020203" pitchFamily="18" charset="-78"/>
                <a:cs typeface="Adobe Arabic" panose="02040503050201020203" pitchFamily="18" charset="-78"/>
              </a:rPr>
            </a:br>
            <a:r>
              <a:rPr lang="fa-IR" sz="2800" dirty="0" smtClean="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ﺑﺎزارﻳﺎﺑﻲ</a:t>
            </a:r>
            <a:r>
              <a:rPr lang="fa-IR" sz="2800" dirty="0" smtClean="0">
                <a:latin typeface="Adobe Arabic" panose="02040503050201020203" pitchFamily="18" charset="-78"/>
                <a:cs typeface="Adobe Arabic" panose="02040503050201020203" pitchFamily="18" charset="-78"/>
              </a:rPr>
              <a:t>،</a:t>
            </a:r>
            <a:br>
              <a:rPr lang="fa-IR" sz="2800" dirty="0" smtClean="0">
                <a:latin typeface="Adobe Arabic" panose="02040503050201020203" pitchFamily="18" charset="-78"/>
                <a:cs typeface="Adobe Arabic" panose="02040503050201020203" pitchFamily="18" charset="-78"/>
              </a:rPr>
            </a:br>
            <a:r>
              <a:rPr lang="fa-IR" sz="2800" dirty="0" smtClean="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ﻣﺼﺮف</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داﺧﻠﻲ</a:t>
            </a:r>
            <a:r>
              <a:rPr lang="fa-IR" sz="2800" dirty="0">
                <a:latin typeface="Adobe Arabic" panose="02040503050201020203" pitchFamily="18" charset="-78"/>
                <a:cs typeface="Adobe Arabic" panose="02040503050201020203" pitchFamily="18" charset="-78"/>
              </a:rPr>
              <a:t> و </a:t>
            </a:r>
            <a:r>
              <a:rPr lang="fa-IR" sz="2800" dirty="0" err="1" smtClean="0">
                <a:latin typeface="Adobe Arabic" panose="02040503050201020203" pitchFamily="18" charset="-78"/>
                <a:cs typeface="Adobe Arabic" panose="02040503050201020203" pitchFamily="18" charset="-78"/>
              </a:rPr>
              <a:t>ﺻﺎدرات</a:t>
            </a:r>
            <a:endParaRPr lang="en-US" sz="2800" dirty="0">
              <a:latin typeface="Adobe Arabic" panose="02040503050201020203" pitchFamily="18" charset="-78"/>
              <a:cs typeface="Adobe Arabic" panose="02040503050201020203" pitchFamily="18" charset="-78"/>
            </a:endParaRPr>
          </a:p>
        </p:txBody>
      </p:sp>
      <p:sp>
        <p:nvSpPr>
          <p:cNvPr id="4" name="TextBox 3"/>
          <p:cNvSpPr txBox="1"/>
          <p:nvPr/>
        </p:nvSpPr>
        <p:spPr>
          <a:xfrm>
            <a:off x="2447204" y="1028376"/>
            <a:ext cx="9155071" cy="584775"/>
          </a:xfrm>
          <a:prstGeom prst="rect">
            <a:avLst/>
          </a:prstGeom>
          <a:noFill/>
        </p:spPr>
        <p:txBody>
          <a:bodyPr wrap="none" rtlCol="0">
            <a:spAutoFit/>
          </a:bodyPr>
          <a:lstStyle/>
          <a:p>
            <a:pPr algn="r"/>
            <a:r>
              <a:rPr lang="fa-IR" sz="3200" b="1" dirty="0" smtClean="0">
                <a:ln w="22225">
                  <a:solidFill>
                    <a:schemeClr val="accent2"/>
                  </a:solidFill>
                  <a:prstDash val="solid"/>
                </a:ln>
                <a:solidFill>
                  <a:schemeClr val="accent2">
                    <a:lumMod val="40000"/>
                    <a:lumOff val="60000"/>
                  </a:schemeClr>
                </a:solidFill>
                <a:latin typeface="Adobe Arabic" panose="02040503050201020203" pitchFamily="18" charset="-78"/>
                <a:cs typeface="Adobe Arabic" panose="02040503050201020203" pitchFamily="18" charset="-78"/>
              </a:rPr>
              <a:t> </a:t>
            </a:r>
            <a:r>
              <a:rPr lang="fa-IR" sz="3200" b="1" dirty="0" err="1">
                <a:ln w="22225">
                  <a:solidFill>
                    <a:schemeClr val="accent2"/>
                  </a:solidFill>
                  <a:prstDash val="solid"/>
                </a:ln>
                <a:solidFill>
                  <a:schemeClr val="accent2">
                    <a:lumMod val="40000"/>
                    <a:lumOff val="60000"/>
                  </a:schemeClr>
                </a:solidFill>
                <a:latin typeface="Adobe Arabic" panose="02040503050201020203" pitchFamily="18" charset="-78"/>
                <a:cs typeface="Adobe Arabic" panose="02040503050201020203" pitchFamily="18" charset="-78"/>
              </a:rPr>
              <a:t>ﻧﺪاﺷﺘﻦ</a:t>
            </a:r>
            <a:r>
              <a:rPr lang="fa-IR" sz="3200" b="1" dirty="0">
                <a:ln w="22225">
                  <a:solidFill>
                    <a:schemeClr val="accent2"/>
                  </a:solidFill>
                  <a:prstDash val="solid"/>
                </a:ln>
                <a:solidFill>
                  <a:schemeClr val="accent2">
                    <a:lumMod val="40000"/>
                    <a:lumOff val="60000"/>
                  </a:schemeClr>
                </a:solidFill>
                <a:latin typeface="Adobe Arabic" panose="02040503050201020203" pitchFamily="18" charset="-78"/>
                <a:cs typeface="Adobe Arabic" panose="02040503050201020203" pitchFamily="18" charset="-78"/>
              </a:rPr>
              <a:t> </a:t>
            </a:r>
            <a:r>
              <a:rPr lang="fa-IR" sz="3200" b="1" dirty="0" err="1">
                <a:ln w="22225">
                  <a:solidFill>
                    <a:schemeClr val="accent2"/>
                  </a:solidFill>
                  <a:prstDash val="solid"/>
                </a:ln>
                <a:solidFill>
                  <a:schemeClr val="accent2">
                    <a:lumMod val="40000"/>
                    <a:lumOff val="60000"/>
                  </a:schemeClr>
                </a:solidFill>
                <a:latin typeface="Adobe Arabic" panose="02040503050201020203" pitchFamily="18" charset="-78"/>
                <a:cs typeface="Adobe Arabic" panose="02040503050201020203" pitchFamily="18" charset="-78"/>
              </a:rPr>
              <a:t>ﻳﻚ</a:t>
            </a:r>
            <a:r>
              <a:rPr lang="fa-IR" sz="3200" b="1" dirty="0">
                <a:ln w="22225">
                  <a:solidFill>
                    <a:schemeClr val="accent2"/>
                  </a:solidFill>
                  <a:prstDash val="solid"/>
                </a:ln>
                <a:solidFill>
                  <a:schemeClr val="accent2">
                    <a:lumMod val="40000"/>
                    <a:lumOff val="60000"/>
                  </a:schemeClr>
                </a:solidFill>
                <a:latin typeface="Adobe Arabic" panose="02040503050201020203" pitchFamily="18" charset="-78"/>
                <a:cs typeface="Adobe Arabic" panose="02040503050201020203" pitchFamily="18" charset="-78"/>
              </a:rPr>
              <a:t> </a:t>
            </a:r>
            <a:r>
              <a:rPr lang="fa-IR" sz="3200" b="1" dirty="0" err="1">
                <a:ln w="22225">
                  <a:solidFill>
                    <a:schemeClr val="accent2"/>
                  </a:solidFill>
                  <a:prstDash val="solid"/>
                </a:ln>
                <a:solidFill>
                  <a:schemeClr val="accent2">
                    <a:lumMod val="40000"/>
                    <a:lumOff val="60000"/>
                  </a:schemeClr>
                </a:solidFill>
                <a:latin typeface="Adobe Arabic" panose="02040503050201020203" pitchFamily="18" charset="-78"/>
                <a:cs typeface="Adobe Arabic" panose="02040503050201020203" pitchFamily="18" charset="-78"/>
              </a:rPr>
              <a:t>ﺑﺮﻧﺎﻣﻪ</a:t>
            </a:r>
            <a:r>
              <a:rPr lang="fa-IR" sz="3200" b="1" dirty="0">
                <a:ln w="22225">
                  <a:solidFill>
                    <a:schemeClr val="accent2"/>
                  </a:solidFill>
                  <a:prstDash val="solid"/>
                </a:ln>
                <a:solidFill>
                  <a:schemeClr val="accent2">
                    <a:lumMod val="40000"/>
                    <a:lumOff val="60000"/>
                  </a:schemeClr>
                </a:solidFill>
                <a:latin typeface="Adobe Arabic" panose="02040503050201020203" pitchFamily="18" charset="-78"/>
                <a:cs typeface="Adobe Arabic" panose="02040503050201020203" pitchFamily="18" charset="-78"/>
              </a:rPr>
              <a:t> </a:t>
            </a:r>
            <a:r>
              <a:rPr lang="fa-IR" sz="3200" b="1" dirty="0" err="1">
                <a:ln w="22225">
                  <a:solidFill>
                    <a:schemeClr val="accent2"/>
                  </a:solidFill>
                  <a:prstDash val="solid"/>
                </a:ln>
                <a:solidFill>
                  <a:schemeClr val="accent2">
                    <a:lumMod val="40000"/>
                    <a:lumOff val="60000"/>
                  </a:schemeClr>
                </a:solidFill>
                <a:latin typeface="Adobe Arabic" panose="02040503050201020203" pitchFamily="18" charset="-78"/>
                <a:cs typeface="Adobe Arabic" panose="02040503050201020203" pitchFamily="18" charset="-78"/>
              </a:rPr>
              <a:t>ﺟﺎﻣﻊ</a:t>
            </a:r>
            <a:r>
              <a:rPr lang="fa-IR" sz="3200" b="1" dirty="0">
                <a:ln w="22225">
                  <a:solidFill>
                    <a:schemeClr val="accent2"/>
                  </a:solidFill>
                  <a:prstDash val="solid"/>
                </a:ln>
                <a:solidFill>
                  <a:schemeClr val="accent2">
                    <a:lumMod val="40000"/>
                    <a:lumOff val="60000"/>
                  </a:schemeClr>
                </a:solidFill>
                <a:latin typeface="Adobe Arabic" panose="02040503050201020203" pitchFamily="18" charset="-78"/>
                <a:cs typeface="Adobe Arabic" panose="02040503050201020203" pitchFamily="18" charset="-78"/>
              </a:rPr>
              <a:t> و </a:t>
            </a:r>
            <a:r>
              <a:rPr lang="fa-IR" sz="3200" b="1" dirty="0" err="1">
                <a:ln w="22225">
                  <a:solidFill>
                    <a:schemeClr val="accent2"/>
                  </a:solidFill>
                  <a:prstDash val="solid"/>
                </a:ln>
                <a:solidFill>
                  <a:schemeClr val="accent2">
                    <a:lumMod val="40000"/>
                    <a:lumOff val="60000"/>
                  </a:schemeClr>
                </a:solidFill>
                <a:latin typeface="Adobe Arabic" panose="02040503050201020203" pitchFamily="18" charset="-78"/>
                <a:cs typeface="Adobe Arabic" panose="02040503050201020203" pitchFamily="18" charset="-78"/>
              </a:rPr>
              <a:t>ﻣﺪون</a:t>
            </a:r>
            <a:r>
              <a:rPr lang="fa-IR" sz="3200" b="1" dirty="0">
                <a:ln w="22225">
                  <a:solidFill>
                    <a:schemeClr val="accent2"/>
                  </a:solidFill>
                  <a:prstDash val="solid"/>
                </a:ln>
                <a:solidFill>
                  <a:schemeClr val="accent2">
                    <a:lumMod val="40000"/>
                    <a:lumOff val="60000"/>
                  </a:schemeClr>
                </a:solidFill>
                <a:latin typeface="Adobe Arabic" panose="02040503050201020203" pitchFamily="18" charset="-78"/>
                <a:cs typeface="Adobe Arabic" panose="02040503050201020203" pitchFamily="18" charset="-78"/>
              </a:rPr>
              <a:t> </a:t>
            </a:r>
            <a:r>
              <a:rPr lang="fa-IR" sz="3200" b="1" dirty="0" err="1">
                <a:ln w="22225">
                  <a:solidFill>
                    <a:schemeClr val="accent2"/>
                  </a:solidFill>
                  <a:prstDash val="solid"/>
                </a:ln>
                <a:solidFill>
                  <a:schemeClr val="accent2">
                    <a:lumMod val="40000"/>
                    <a:lumOff val="60000"/>
                  </a:schemeClr>
                </a:solidFill>
                <a:latin typeface="Adobe Arabic" panose="02040503050201020203" pitchFamily="18" charset="-78"/>
                <a:cs typeface="Adobe Arabic" panose="02040503050201020203" pitchFamily="18" charset="-78"/>
              </a:rPr>
              <a:t>ﺻﺎدراﺗﻲ</a:t>
            </a:r>
            <a:r>
              <a:rPr lang="fa-IR" sz="3200" b="1" dirty="0">
                <a:ln w="22225">
                  <a:solidFill>
                    <a:schemeClr val="accent2"/>
                  </a:solidFill>
                  <a:prstDash val="solid"/>
                </a:ln>
                <a:solidFill>
                  <a:schemeClr val="accent2">
                    <a:lumMod val="40000"/>
                    <a:lumOff val="60000"/>
                  </a:schemeClr>
                </a:solidFill>
                <a:latin typeface="Adobe Arabic" panose="02040503050201020203" pitchFamily="18" charset="-78"/>
                <a:cs typeface="Adobe Arabic" panose="02040503050201020203" pitchFamily="18" charset="-78"/>
              </a:rPr>
              <a:t>  ، </a:t>
            </a:r>
            <a:r>
              <a:rPr lang="fa-IR" sz="3200" b="1" dirty="0" err="1">
                <a:ln w="22225">
                  <a:solidFill>
                    <a:schemeClr val="accent2"/>
                  </a:solidFill>
                  <a:prstDash val="solid"/>
                </a:ln>
                <a:solidFill>
                  <a:schemeClr val="accent2">
                    <a:lumMod val="40000"/>
                    <a:lumOff val="60000"/>
                  </a:schemeClr>
                </a:solidFill>
                <a:latin typeface="Adobe Arabic" panose="02040503050201020203" pitchFamily="18" charset="-78"/>
                <a:cs typeface="Adobe Arabic" panose="02040503050201020203" pitchFamily="18" charset="-78"/>
              </a:rPr>
              <a:t>ﭼﺎﻟﺶ</a:t>
            </a:r>
            <a:r>
              <a:rPr lang="fa-IR" sz="3200" b="1" dirty="0">
                <a:ln w="22225">
                  <a:solidFill>
                    <a:schemeClr val="accent2"/>
                  </a:solidFill>
                  <a:prstDash val="solid"/>
                </a:ln>
                <a:solidFill>
                  <a:schemeClr val="accent2">
                    <a:lumMod val="40000"/>
                    <a:lumOff val="60000"/>
                  </a:schemeClr>
                </a:solidFill>
                <a:latin typeface="Adobe Arabic" panose="02040503050201020203" pitchFamily="18" charset="-78"/>
                <a:cs typeface="Adobe Arabic" panose="02040503050201020203" pitchFamily="18" charset="-78"/>
              </a:rPr>
              <a:t> </a:t>
            </a:r>
            <a:r>
              <a:rPr lang="fa-IR" sz="3200" b="1" dirty="0" err="1">
                <a:ln w="22225">
                  <a:solidFill>
                    <a:schemeClr val="accent2"/>
                  </a:solidFill>
                  <a:prstDash val="solid"/>
                </a:ln>
                <a:solidFill>
                  <a:schemeClr val="accent2">
                    <a:lumMod val="40000"/>
                    <a:lumOff val="60000"/>
                  </a:schemeClr>
                </a:solidFill>
                <a:latin typeface="Adobe Arabic" panose="02040503050201020203" pitchFamily="18" charset="-78"/>
                <a:cs typeface="Adobe Arabic" panose="02040503050201020203" pitchFamily="18" charset="-78"/>
              </a:rPr>
              <a:t>اﺻﻠﻲ</a:t>
            </a:r>
            <a:r>
              <a:rPr lang="fa-IR" sz="3200" b="1" dirty="0">
                <a:ln w="22225">
                  <a:solidFill>
                    <a:schemeClr val="accent2"/>
                  </a:solidFill>
                  <a:prstDash val="solid"/>
                </a:ln>
                <a:solidFill>
                  <a:schemeClr val="accent2">
                    <a:lumMod val="40000"/>
                    <a:lumOff val="60000"/>
                  </a:schemeClr>
                </a:solidFill>
                <a:latin typeface="Adobe Arabic" panose="02040503050201020203" pitchFamily="18" charset="-78"/>
                <a:cs typeface="Adobe Arabic" panose="02040503050201020203" pitchFamily="18" charset="-78"/>
              </a:rPr>
              <a:t> در </a:t>
            </a:r>
            <a:r>
              <a:rPr lang="fa-IR" sz="3200" b="1" dirty="0" err="1" smtClean="0">
                <a:ln w="22225">
                  <a:solidFill>
                    <a:schemeClr val="accent2"/>
                  </a:solidFill>
                  <a:prstDash val="solid"/>
                </a:ln>
                <a:solidFill>
                  <a:schemeClr val="accent2">
                    <a:lumMod val="40000"/>
                    <a:lumOff val="60000"/>
                  </a:schemeClr>
                </a:solidFill>
                <a:latin typeface="Adobe Arabic" panose="02040503050201020203" pitchFamily="18" charset="-78"/>
                <a:cs typeface="Adobe Arabic" panose="02040503050201020203" pitchFamily="18" charset="-78"/>
              </a:rPr>
              <a:t>ﺗﻮﻟﻴﺪ</a:t>
            </a:r>
            <a:r>
              <a:rPr lang="fa-IR" sz="3200" b="1" dirty="0" smtClean="0">
                <a:ln w="22225">
                  <a:solidFill>
                    <a:schemeClr val="accent2"/>
                  </a:solidFill>
                  <a:prstDash val="solid"/>
                </a:ln>
                <a:solidFill>
                  <a:schemeClr val="accent2">
                    <a:lumMod val="40000"/>
                    <a:lumOff val="60000"/>
                  </a:schemeClr>
                </a:solidFill>
                <a:latin typeface="Adobe Arabic" panose="02040503050201020203" pitchFamily="18" charset="-78"/>
                <a:cs typeface="Adobe Arabic" panose="02040503050201020203" pitchFamily="18" charset="-78"/>
              </a:rPr>
              <a:t> و </a:t>
            </a:r>
            <a:r>
              <a:rPr lang="fa-IR" sz="3200" b="1" dirty="0" err="1">
                <a:ln w="22225">
                  <a:solidFill>
                    <a:schemeClr val="accent2"/>
                  </a:solidFill>
                  <a:prstDash val="solid"/>
                </a:ln>
                <a:solidFill>
                  <a:schemeClr val="accent2">
                    <a:lumMod val="40000"/>
                    <a:lumOff val="60000"/>
                  </a:schemeClr>
                </a:solidFill>
                <a:latin typeface="Adobe Arabic" panose="02040503050201020203" pitchFamily="18" charset="-78"/>
                <a:cs typeface="Adobe Arabic" panose="02040503050201020203" pitchFamily="18" charset="-78"/>
              </a:rPr>
              <a:t>ﺻﺎدرات</a:t>
            </a:r>
            <a:r>
              <a:rPr lang="fa-IR" sz="3200" b="1" dirty="0">
                <a:ln w="22225">
                  <a:solidFill>
                    <a:schemeClr val="accent2"/>
                  </a:solidFill>
                  <a:prstDash val="solid"/>
                </a:ln>
                <a:solidFill>
                  <a:schemeClr val="accent2">
                    <a:lumMod val="40000"/>
                    <a:lumOff val="60000"/>
                  </a:schemeClr>
                </a:solidFill>
                <a:latin typeface="Adobe Arabic" panose="02040503050201020203" pitchFamily="18" charset="-78"/>
                <a:cs typeface="Adobe Arabic" panose="02040503050201020203" pitchFamily="18" charset="-78"/>
              </a:rPr>
              <a:t> </a:t>
            </a:r>
            <a:r>
              <a:rPr lang="fa-IR" sz="3200" b="1" dirty="0" err="1">
                <a:ln w="22225">
                  <a:solidFill>
                    <a:schemeClr val="accent2"/>
                  </a:solidFill>
                  <a:prstDash val="solid"/>
                </a:ln>
                <a:solidFill>
                  <a:schemeClr val="accent2">
                    <a:lumMod val="40000"/>
                    <a:lumOff val="60000"/>
                  </a:schemeClr>
                </a:solidFill>
                <a:latin typeface="Adobe Arabic" panose="02040503050201020203" pitchFamily="18" charset="-78"/>
                <a:cs typeface="Adobe Arabic" panose="02040503050201020203" pitchFamily="18" charset="-78"/>
              </a:rPr>
              <a:t>ﺧﺮﻣﺎ</a:t>
            </a:r>
            <a:r>
              <a:rPr lang="fa-IR" sz="3200" b="1" dirty="0">
                <a:ln w="22225">
                  <a:solidFill>
                    <a:schemeClr val="accent2"/>
                  </a:solidFill>
                  <a:prstDash val="solid"/>
                </a:ln>
                <a:solidFill>
                  <a:schemeClr val="accent2">
                    <a:lumMod val="40000"/>
                    <a:lumOff val="60000"/>
                  </a:schemeClr>
                </a:solidFill>
                <a:latin typeface="Adobe Arabic" panose="02040503050201020203" pitchFamily="18" charset="-78"/>
                <a:cs typeface="Adobe Arabic" panose="02040503050201020203" pitchFamily="18" charset="-78"/>
              </a:rPr>
              <a:t> </a:t>
            </a:r>
            <a:endParaRPr lang="en-US" sz="3200" b="1" dirty="0">
              <a:ln w="22225">
                <a:solidFill>
                  <a:schemeClr val="accent2"/>
                </a:solidFill>
                <a:prstDash val="solid"/>
              </a:ln>
              <a:solidFill>
                <a:schemeClr val="accent2">
                  <a:lumMod val="40000"/>
                  <a:lumOff val="60000"/>
                </a:schemeClr>
              </a:solidFill>
              <a:latin typeface="Adobe Arabic" panose="02040503050201020203" pitchFamily="18" charset="-78"/>
              <a:cs typeface="Adobe Arabic" panose="02040503050201020203" pitchFamily="18" charset="-78"/>
            </a:endParaRPr>
          </a:p>
        </p:txBody>
      </p:sp>
      <p:sp>
        <p:nvSpPr>
          <p:cNvPr id="5" name="TextBox 4"/>
          <p:cNvSpPr txBox="1"/>
          <p:nvPr/>
        </p:nvSpPr>
        <p:spPr>
          <a:xfrm>
            <a:off x="4676428" y="1795806"/>
            <a:ext cx="2891991" cy="2677656"/>
          </a:xfrm>
          <a:prstGeom prst="rect">
            <a:avLst/>
          </a:prstGeom>
          <a:noFill/>
        </p:spPr>
        <p:txBody>
          <a:bodyPr wrap="square" rtlCol="0">
            <a:spAutoFit/>
          </a:bodyPr>
          <a:lstStyle/>
          <a:p>
            <a:pPr marL="285750" indent="-285750" algn="r" rtl="1">
              <a:buFont typeface="Arial" panose="020B0604020202020204" pitchFamily="34" charset="0"/>
              <a:buChar char="•"/>
            </a:pPr>
            <a:r>
              <a:rPr lang="fa-IR" sz="2800" dirty="0" err="1">
                <a:latin typeface="Adobe Arabic" panose="02040503050201020203" pitchFamily="18" charset="-78"/>
                <a:cs typeface="Adobe Arabic" panose="02040503050201020203" pitchFamily="18" charset="-78"/>
              </a:rPr>
              <a:t>وﺟﻮد</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ﻳﻚ</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ﺗﺸﻜﻞ</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ﻣﻨﺴﺠﻢ</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ﻗﻮي</a:t>
            </a:r>
            <a:r>
              <a:rPr lang="fa-IR" sz="2800" dirty="0">
                <a:latin typeface="Adobe Arabic" panose="02040503050201020203" pitchFamily="18" charset="-78"/>
                <a:cs typeface="Adobe Arabic" panose="02040503050201020203" pitchFamily="18" charset="-78"/>
              </a:rPr>
              <a:t> و </a:t>
            </a:r>
            <a:r>
              <a:rPr lang="fa-IR" sz="2800" dirty="0" err="1">
                <a:latin typeface="Adobe Arabic" panose="02040503050201020203" pitchFamily="18" charset="-78"/>
                <a:cs typeface="Adobe Arabic" panose="02040503050201020203" pitchFamily="18" charset="-78"/>
              </a:rPr>
              <a:t>ﺗﺨﺼﺼﻲ</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ﺑﺮاي</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ﺧﺮﻣﺎي</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ﻛﺸﻮر</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ﻛﻪ</a:t>
            </a:r>
            <a:r>
              <a:rPr lang="fa-IR" sz="2800" dirty="0">
                <a:latin typeface="Adobe Arabic" panose="02040503050201020203" pitchFamily="18" charset="-78"/>
                <a:cs typeface="Adobe Arabic" panose="02040503050201020203" pitchFamily="18" charset="-78"/>
              </a:rPr>
              <a:t> در </a:t>
            </a:r>
            <a:r>
              <a:rPr lang="fa-IR" sz="2800" dirty="0" err="1">
                <a:latin typeface="Adobe Arabic" panose="02040503050201020203" pitchFamily="18" charset="-78"/>
                <a:cs typeface="Adobe Arabic" panose="02040503050201020203" pitchFamily="18" charset="-78"/>
              </a:rPr>
              <a:t>ﺗﺼﻤﻴﻢ</a:t>
            </a:r>
            <a:r>
              <a:rPr lang="fa-IR" sz="2800" dirty="0">
                <a:latin typeface="Adobe Arabic" panose="02040503050201020203" pitchFamily="18" charset="-78"/>
                <a:cs typeface="Adobe Arabic" panose="02040503050201020203" pitchFamily="18" charset="-78"/>
              </a:rPr>
              <a:t> </a:t>
            </a:r>
            <a:r>
              <a:rPr lang="fa-IR" sz="2800" dirty="0" err="1" smtClean="0">
                <a:latin typeface="Adobe Arabic" panose="02040503050201020203" pitchFamily="18" charset="-78"/>
                <a:cs typeface="Adobe Arabic" panose="02040503050201020203" pitchFamily="18" charset="-78"/>
              </a:rPr>
              <a:t>ﺳﺎزي</a:t>
            </a:r>
            <a:r>
              <a:rPr lang="fa-IR" sz="2800" dirty="0" smtClean="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ﻫﺎي</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ﻣﺮﺑﻮط</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ﺑﻪ</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ﻣﺤﺼﻮل</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ﻧﻘﺶ</a:t>
            </a:r>
            <a:r>
              <a:rPr lang="fa-IR" sz="2800" dirty="0">
                <a:latin typeface="Adobe Arabic" panose="02040503050201020203" pitchFamily="18" charset="-78"/>
                <a:cs typeface="Adobe Arabic" panose="02040503050201020203" pitchFamily="18" charset="-78"/>
              </a:rPr>
              <a:t> </a:t>
            </a:r>
            <a:r>
              <a:rPr lang="fa-IR" sz="2800" dirty="0" err="1">
                <a:latin typeface="Adobe Arabic" panose="02040503050201020203" pitchFamily="18" charset="-78"/>
                <a:cs typeface="Adobe Arabic" panose="02040503050201020203" pitchFamily="18" charset="-78"/>
              </a:rPr>
              <a:t>داﺷﺘﻪ</a:t>
            </a:r>
            <a:r>
              <a:rPr lang="fa-IR" sz="2800" dirty="0">
                <a:latin typeface="Adobe Arabic" panose="02040503050201020203" pitchFamily="18" charset="-78"/>
                <a:cs typeface="Adobe Arabic" panose="02040503050201020203" pitchFamily="18" charset="-78"/>
              </a:rPr>
              <a:t> </a:t>
            </a:r>
            <a:r>
              <a:rPr lang="fa-IR" sz="2800" dirty="0" err="1" smtClean="0">
                <a:latin typeface="Adobe Arabic" panose="02040503050201020203" pitchFamily="18" charset="-78"/>
                <a:cs typeface="Adobe Arabic" panose="02040503050201020203" pitchFamily="18" charset="-78"/>
              </a:rPr>
              <a:t>ﺑﺎﺷﺪ</a:t>
            </a:r>
            <a:r>
              <a:rPr lang="fa-IR" sz="2800" dirty="0" smtClean="0">
                <a:latin typeface="Adobe Arabic" panose="02040503050201020203" pitchFamily="18" charset="-78"/>
                <a:cs typeface="Adobe Arabic" panose="02040503050201020203" pitchFamily="18" charset="-78"/>
              </a:rPr>
              <a:t> </a:t>
            </a:r>
            <a:endParaRPr lang="en-US" sz="2800" dirty="0">
              <a:latin typeface="Adobe Arabic" panose="02040503050201020203" pitchFamily="18" charset="-78"/>
              <a:cs typeface="Adobe Arabic" panose="02040503050201020203" pitchFamily="18"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93359">
            <a:off x="734150" y="3067791"/>
            <a:ext cx="3568929" cy="25116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42870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2298"/>
            <a:ext cx="3550023" cy="5354039"/>
          </a:xfrm>
        </p:spPr>
        <p:txBody>
          <a:bodyPr>
            <a:normAutofit/>
          </a:bodyPr>
          <a:lstStyle/>
          <a:p>
            <a:r>
              <a:rPr lang="fa-IR" dirty="0">
                <a:latin typeface="Adobe Arabic" panose="02040503050201020203" pitchFamily="18" charset="-78"/>
                <a:cs typeface="Adobe Arabic" panose="02040503050201020203" pitchFamily="18" charset="-78"/>
              </a:rPr>
              <a:t>محصول خرما در انواع مختلف با رنگ </a:t>
            </a:r>
            <a:r>
              <a:rPr lang="fa-IR" dirty="0">
                <a:solidFill>
                  <a:srgbClr val="FFFF00"/>
                </a:solidFill>
                <a:latin typeface="Adobe Arabic" panose="02040503050201020203" pitchFamily="18" charset="-78"/>
                <a:cs typeface="Adobe Arabic" panose="02040503050201020203" pitchFamily="18" charset="-78"/>
              </a:rPr>
              <a:t>زرد</a:t>
            </a:r>
            <a:r>
              <a:rPr lang="fa-IR" dirty="0">
                <a:latin typeface="Adobe Arabic" panose="02040503050201020203" pitchFamily="18" charset="-78"/>
                <a:cs typeface="Adobe Arabic" panose="02040503050201020203" pitchFamily="18" charset="-78"/>
              </a:rPr>
              <a:t> و </a:t>
            </a:r>
            <a:r>
              <a:rPr lang="fa-IR" dirty="0">
                <a:solidFill>
                  <a:schemeClr val="accent4">
                    <a:lumMod val="75000"/>
                  </a:schemeClr>
                </a:solidFill>
                <a:latin typeface="Adobe Arabic" panose="02040503050201020203" pitchFamily="18" charset="-78"/>
                <a:cs typeface="Adobe Arabic" panose="02040503050201020203" pitchFamily="18" charset="-78"/>
              </a:rPr>
              <a:t>قهوه ای </a:t>
            </a:r>
            <a:r>
              <a:rPr lang="fa-IR" dirty="0">
                <a:latin typeface="Adobe Arabic" panose="02040503050201020203" pitchFamily="18" charset="-78"/>
                <a:cs typeface="Adobe Arabic" panose="02040503050201020203" pitchFamily="18" charset="-78"/>
              </a:rPr>
              <a:t>و میزان </a:t>
            </a:r>
            <a:r>
              <a:rPr lang="fa-IR" dirty="0">
                <a:solidFill>
                  <a:srgbClr val="C00000"/>
                </a:solidFill>
                <a:latin typeface="Adobe Arabic" panose="02040503050201020203" pitchFamily="18" charset="-78"/>
                <a:cs typeface="Adobe Arabic" panose="02040503050201020203" pitchFamily="18" charset="-78"/>
              </a:rPr>
              <a:t>تر</a:t>
            </a:r>
            <a:r>
              <a:rPr lang="fa-IR" dirty="0">
                <a:latin typeface="Adobe Arabic" panose="02040503050201020203" pitchFamily="18" charset="-78"/>
                <a:cs typeface="Adobe Arabic" panose="02040503050201020203" pitchFamily="18" charset="-78"/>
              </a:rPr>
              <a:t>، </a:t>
            </a:r>
            <a:r>
              <a:rPr lang="fa-IR" dirty="0">
                <a:solidFill>
                  <a:schemeClr val="accent6">
                    <a:lumMod val="75000"/>
                  </a:schemeClr>
                </a:solidFill>
                <a:latin typeface="Adobe Arabic" panose="02040503050201020203" pitchFamily="18" charset="-78"/>
                <a:cs typeface="Adobe Arabic" panose="02040503050201020203" pitchFamily="18" charset="-78"/>
              </a:rPr>
              <a:t>خشک</a:t>
            </a:r>
            <a:r>
              <a:rPr lang="fa-IR" dirty="0">
                <a:latin typeface="Adobe Arabic" panose="02040503050201020203" pitchFamily="18" charset="-78"/>
                <a:cs typeface="Adobe Arabic" panose="02040503050201020203" pitchFamily="18" charset="-78"/>
              </a:rPr>
              <a:t> و </a:t>
            </a:r>
            <a:r>
              <a:rPr lang="fa-IR" dirty="0">
                <a:solidFill>
                  <a:schemeClr val="accent6">
                    <a:lumMod val="60000"/>
                    <a:lumOff val="40000"/>
                  </a:schemeClr>
                </a:solidFill>
                <a:latin typeface="Adobe Arabic" panose="02040503050201020203" pitchFamily="18" charset="-78"/>
                <a:cs typeface="Adobe Arabic" panose="02040503050201020203" pitchFamily="18" charset="-78"/>
              </a:rPr>
              <a:t>نیمه خشک </a:t>
            </a:r>
            <a:r>
              <a:rPr lang="fa-IR" dirty="0">
                <a:latin typeface="Adobe Arabic" panose="02040503050201020203" pitchFamily="18" charset="-78"/>
                <a:cs typeface="Adobe Arabic" panose="02040503050201020203" pitchFamily="18" charset="-78"/>
              </a:rPr>
              <a:t>بودن تولید و در سراسر دنیا عرضه </a:t>
            </a:r>
            <a:r>
              <a:rPr lang="fa-IR" dirty="0" err="1">
                <a:latin typeface="Adobe Arabic" panose="02040503050201020203" pitchFamily="18" charset="-78"/>
                <a:cs typeface="Adobe Arabic" panose="02040503050201020203" pitchFamily="18" charset="-78"/>
              </a:rPr>
              <a:t>می‌شود</a:t>
            </a:r>
            <a:r>
              <a:rPr lang="fa-IR" dirty="0">
                <a:latin typeface="Adobe Arabic" panose="02040503050201020203" pitchFamily="18" charset="-78"/>
                <a:cs typeface="Adobe Arabic" panose="02040503050201020203" pitchFamily="18" charset="-78"/>
              </a:rPr>
              <a:t>. </a:t>
            </a:r>
            <a:endParaRPr lang="en-US" dirty="0">
              <a:latin typeface="Adobe Arabic" panose="02040503050201020203" pitchFamily="18" charset="-78"/>
              <a:cs typeface="Adobe Arabic" panose="02040503050201020203" pitchFamily="18"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5861" y="877710"/>
            <a:ext cx="8172940" cy="5448627"/>
          </a:xfrm>
        </p:spPr>
      </p:pic>
    </p:spTree>
    <p:extLst>
      <p:ext uri="{BB962C8B-B14F-4D97-AF65-F5344CB8AC3E}">
        <p14:creationId xmlns:p14="http://schemas.microsoft.com/office/powerpoint/2010/main" val="3605303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840" y="3043339"/>
            <a:ext cx="8610600" cy="1293028"/>
          </a:xfrm>
        </p:spPr>
        <p:txBody>
          <a:bodyPr>
            <a:noAutofit/>
          </a:bodyPr>
          <a:lstStyle/>
          <a:p>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ﺑﺎ</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ﻋﻨﺎﻳﺖ</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ﺑﻪ</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ﻋﺪم</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ﻛﺎراﻳﻲ</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اﻳﻦ</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ﻧﻮع</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ﺣﻤﺎﻳﺖ</a:t>
            </a:r>
            <a:r>
              <a:rPr lang="fa-IR" sz="3200" dirty="0">
                <a:latin typeface="Adobe Arabic" panose="02040503050201020203" pitchFamily="18" charset="-78"/>
                <a:cs typeface="Adobe Arabic" panose="02040503050201020203" pitchFamily="18" charset="-78"/>
              </a:rPr>
              <a:t> و </a:t>
            </a:r>
            <a:r>
              <a:rPr lang="fa-IR" sz="3200" dirty="0" err="1">
                <a:latin typeface="Adobe Arabic" panose="02040503050201020203" pitchFamily="18" charset="-78"/>
                <a:cs typeface="Adobe Arabic" panose="02040503050201020203" pitchFamily="18" charset="-78"/>
              </a:rPr>
              <a:t>ﺑﻌﻀﺎ</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ﺗﺎﺛﻴﺮ</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ﻣﻨﻔﻲ</a:t>
            </a:r>
            <a:r>
              <a:rPr lang="fa-IR" sz="3200" dirty="0">
                <a:latin typeface="Adobe Arabic" panose="02040503050201020203" pitchFamily="18" charset="-78"/>
                <a:cs typeface="Adobe Arabic" panose="02040503050201020203" pitchFamily="18" charset="-78"/>
              </a:rPr>
              <a:t> آن </a:t>
            </a:r>
            <a:r>
              <a:rPr lang="fa-IR" sz="3200" dirty="0" err="1">
                <a:latin typeface="Adobe Arabic" panose="02040503050201020203" pitchFamily="18" charset="-78"/>
                <a:cs typeface="Adobe Arabic" panose="02040503050201020203" pitchFamily="18" charset="-78"/>
              </a:rPr>
              <a:t>ﺑﺮ</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ﻧﺨﻠﺪاري</a:t>
            </a:r>
            <a:r>
              <a:rPr lang="fa-IR" sz="3200" dirty="0">
                <a:latin typeface="Adobe Arabic" panose="02040503050201020203" pitchFamily="18" charset="-78"/>
                <a:cs typeface="Adobe Arabic" panose="02040503050201020203" pitchFamily="18" charset="-78"/>
              </a:rPr>
              <a:t> از </a:t>
            </a:r>
            <a:r>
              <a:rPr lang="fa-IR" sz="3200" dirty="0" err="1">
                <a:latin typeface="Adobe Arabic" panose="02040503050201020203" pitchFamily="18" charset="-78"/>
                <a:cs typeface="Adobe Arabic" panose="02040503050201020203" pitchFamily="18" charset="-78"/>
              </a:rPr>
              <a:t>ﻃﺮﻳﻖ</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ﻛﺎﻫﺶ</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ﻗﻴﻤﺖ</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ﺑﺎزار</a:t>
            </a:r>
            <a:r>
              <a:rPr lang="fa-IR" sz="3200" dirty="0">
                <a:latin typeface="Adobe Arabic" panose="02040503050201020203" pitchFamily="18" charset="-78"/>
                <a:cs typeface="Adobe Arabic" panose="02040503050201020203" pitchFamily="18" charset="-78"/>
              </a:rPr>
              <a:t> و </a:t>
            </a:r>
            <a:r>
              <a:rPr lang="fa-IR" sz="3200" dirty="0" err="1">
                <a:latin typeface="Adobe Arabic" panose="02040503050201020203" pitchFamily="18" charset="-78"/>
                <a:cs typeface="Adobe Arabic" panose="02040503050201020203" pitchFamily="18" charset="-78"/>
              </a:rPr>
              <a:t>ﻛﺎﻫﺶ</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ﻗﺪرت</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ﭼﺎﻧﻪ</a:t>
            </a:r>
            <a:r>
              <a:rPr lang="fa-IR" sz="3200" dirty="0">
                <a:latin typeface="Adobe Arabic" panose="02040503050201020203" pitchFamily="18" charset="-78"/>
                <a:cs typeface="Adobe Arabic" panose="02040503050201020203" pitchFamily="18" charset="-78"/>
              </a:rPr>
              <a:t> زنی </a:t>
            </a:r>
            <a:r>
              <a:rPr lang="fa-IR" sz="3200" dirty="0" err="1">
                <a:latin typeface="Adobe Arabic" panose="02040503050201020203" pitchFamily="18" charset="-78"/>
                <a:cs typeface="Adobe Arabic" panose="02040503050201020203" pitchFamily="18" charset="-78"/>
              </a:rPr>
              <a:t>ﺑﺎﻏﺪاران</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ﺑﻪ</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ﻧﻔﻊ</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ﺻﺎدرﻛﻨﻨﺪﮔﺎن</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اﻳﻦ</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ﻧﻮع</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ﺣﻤﺎﻳﺖ</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ﺣﻤﺎﻳﺖ</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ﻣﻄﻠﻮﺑﻲ</a:t>
            </a:r>
            <a:r>
              <a:rPr lang="fa-IR" sz="3200" dirty="0">
                <a:latin typeface="Adobe Arabic" panose="02040503050201020203" pitchFamily="18" charset="-78"/>
                <a:cs typeface="Adobe Arabic" panose="02040503050201020203" pitchFamily="18" charset="-78"/>
              </a:rPr>
              <a:t> </a:t>
            </a:r>
            <a:r>
              <a:rPr lang="fa-IR" sz="3200" dirty="0" err="1">
                <a:latin typeface="Adobe Arabic" panose="02040503050201020203" pitchFamily="18" charset="-78"/>
                <a:cs typeface="Adobe Arabic" panose="02040503050201020203" pitchFamily="18" charset="-78"/>
              </a:rPr>
              <a:t>ﺑﻪ</a:t>
            </a:r>
            <a:r>
              <a:rPr lang="fa-IR" sz="3200" dirty="0">
                <a:latin typeface="Adobe Arabic" panose="02040503050201020203" pitchFamily="18" charset="-78"/>
                <a:cs typeface="Adobe Arabic" panose="02040503050201020203" pitchFamily="18" charset="-78"/>
              </a:rPr>
              <a:t> نظر </a:t>
            </a:r>
            <a:r>
              <a:rPr lang="fa-IR" sz="3200" dirty="0" err="1">
                <a:latin typeface="Adobe Arabic" panose="02040503050201020203" pitchFamily="18" charset="-78"/>
                <a:cs typeface="Adobe Arabic" panose="02040503050201020203" pitchFamily="18" charset="-78"/>
              </a:rPr>
              <a:t>ﻧﻤﻲرﺳﺪ</a:t>
            </a:r>
            <a:r>
              <a:rPr lang="fa-IR" sz="3200" dirty="0">
                <a:latin typeface="Adobe Arabic" panose="02040503050201020203" pitchFamily="18" charset="-78"/>
                <a:cs typeface="Adobe Arabic" panose="02040503050201020203" pitchFamily="18" charset="-78"/>
              </a:rPr>
              <a:t>. ادامه روند خرید توافقی برای </a:t>
            </a:r>
            <a:r>
              <a:rPr lang="fa-IR" sz="3200" dirty="0" err="1">
                <a:latin typeface="Adobe Arabic" panose="02040503050201020203" pitchFamily="18" charset="-78"/>
                <a:cs typeface="Adobe Arabic" panose="02040503050201020203" pitchFamily="18" charset="-78"/>
              </a:rPr>
              <a:t>باغدارانی</a:t>
            </a:r>
            <a:r>
              <a:rPr lang="fa-IR" sz="3200" dirty="0">
                <a:latin typeface="Adobe Arabic" panose="02040503050201020203" pitchFamily="18" charset="-78"/>
                <a:cs typeface="Adobe Arabic" panose="02040503050201020203" pitchFamily="18" charset="-78"/>
              </a:rPr>
              <a:t> که با فروش محصول با مشکل مواجه هستند اما پاسخ مناسبی میباشد.</a:t>
            </a:r>
            <a:endParaRPr lang="en-US" sz="3200" dirty="0">
              <a:latin typeface="Adobe Arabic" panose="02040503050201020203" pitchFamily="18" charset="-78"/>
              <a:cs typeface="Adobe Arabic" panose="02040503050201020203" pitchFamily="18" charset="-78"/>
            </a:endParaRPr>
          </a:p>
        </p:txBody>
      </p:sp>
      <p:sp>
        <p:nvSpPr>
          <p:cNvPr id="3" name="TextBox 2"/>
          <p:cNvSpPr txBox="1"/>
          <p:nvPr/>
        </p:nvSpPr>
        <p:spPr>
          <a:xfrm>
            <a:off x="900953" y="1580961"/>
            <a:ext cx="10765992" cy="461665"/>
          </a:xfrm>
          <a:prstGeom prst="rect">
            <a:avLst/>
          </a:prstGeom>
          <a:noFill/>
        </p:spPr>
        <p:txBody>
          <a:bodyPr wrap="square" rtlCol="0">
            <a:spAutoFit/>
          </a:bodyPr>
          <a:lstStyle/>
          <a:p>
            <a:pPr algn="r" rtl="1"/>
            <a:r>
              <a:rPr lang="fa-IR" sz="24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ﻫﻤﭽﻨﻴﻦ</a:t>
            </a:r>
            <a:r>
              <a:rPr lang="fa-IR"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 </a:t>
            </a:r>
            <a:r>
              <a:rPr lang="fa-IR" sz="24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ﺣﻤﺎﻳﺖ</a:t>
            </a:r>
            <a:r>
              <a:rPr lang="fa-IR"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  دولت از </a:t>
            </a:r>
            <a:r>
              <a:rPr lang="fa-IR" sz="24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ﺻﻨﻌﺖ</a:t>
            </a:r>
            <a:r>
              <a:rPr lang="fa-IR"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 </a:t>
            </a:r>
            <a:r>
              <a:rPr lang="fa-IR" sz="24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ﺧﺮﻣﺎ</a:t>
            </a:r>
            <a:r>
              <a:rPr lang="fa-IR"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 </a:t>
            </a:r>
            <a:r>
              <a:rPr lang="fa-IR"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و</a:t>
            </a:r>
            <a:r>
              <a:rPr lang="fa-IR"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 </a:t>
            </a:r>
            <a:r>
              <a:rPr lang="fa-IR" sz="2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اﻳﻦ</a:t>
            </a:r>
            <a:r>
              <a:rPr lang="fa-IR"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 </a:t>
            </a:r>
            <a:r>
              <a:rPr lang="fa-IR" sz="2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ﺣﻤﺎﻳﺖ</a:t>
            </a:r>
            <a:r>
              <a:rPr lang="fa-IR"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 </a:t>
            </a:r>
            <a:r>
              <a:rPr lang="fa-IR" sz="2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ﻧﺒﺎﻳﺪ</a:t>
            </a:r>
            <a:r>
              <a:rPr lang="fa-IR"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 </a:t>
            </a:r>
            <a:r>
              <a:rPr lang="fa-IR" sz="2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ﻣﺤﺪود</a:t>
            </a:r>
            <a:r>
              <a:rPr lang="fa-IR"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 </a:t>
            </a:r>
            <a:r>
              <a:rPr lang="fa-IR" sz="2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ﺑﻪ</a:t>
            </a:r>
            <a:r>
              <a:rPr lang="fa-IR"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 </a:t>
            </a:r>
            <a:r>
              <a:rPr lang="fa-IR" sz="2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ﻣﻮاردي</a:t>
            </a:r>
            <a:r>
              <a:rPr lang="fa-IR"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 </a:t>
            </a:r>
            <a:r>
              <a:rPr lang="fa-IR" sz="2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ﻫﻤﭽﻮن</a:t>
            </a:r>
            <a:r>
              <a:rPr lang="fa-IR"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 </a:t>
            </a:r>
            <a:r>
              <a:rPr lang="fa-IR" sz="2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ﺧﺮﻳﺪ</a:t>
            </a:r>
            <a:r>
              <a:rPr lang="fa-IR"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 </a:t>
            </a:r>
            <a:r>
              <a:rPr lang="fa-IR" sz="2400" b="1"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ﺗﻀﻤﻴﻨﻲﺑﺎﺷﺪ</a:t>
            </a:r>
            <a:r>
              <a:rPr lang="fa-IR"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 </a:t>
            </a:r>
            <a:r>
              <a:rPr lang="fa-IR" sz="2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ﭼﺮا</a:t>
            </a:r>
            <a:r>
              <a:rPr lang="fa-IR"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 </a:t>
            </a:r>
            <a:r>
              <a:rPr lang="fa-IR" sz="24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ﻛﻪ</a:t>
            </a:r>
            <a:r>
              <a:rPr lang="fa-IR"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 </a:t>
            </a:r>
            <a:r>
              <a:rPr lang="fa-IR"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rPr>
              <a:t>:</a:t>
            </a:r>
            <a:endParaRPr 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4204671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7186" y="1125414"/>
            <a:ext cx="9448800" cy="689317"/>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marL="571500" indent="-571500" algn="r" rtl="1">
              <a:buFont typeface="Wingdings" panose="05000000000000000000" pitchFamily="2" charset="2"/>
              <a:buChar char="v"/>
            </a:pPr>
            <a:r>
              <a:rPr lang="fa-IR" sz="3600" b="1" cap="none" dirty="0" smtClean="0">
                <a:ln/>
                <a:solidFill>
                  <a:schemeClr val="accent3"/>
                </a:solidFill>
              </a:rPr>
              <a:t>دولت در چه زمینه </a:t>
            </a:r>
            <a:r>
              <a:rPr lang="fa-IR" sz="3600" b="1" cap="none" dirty="0" err="1" smtClean="0">
                <a:ln/>
                <a:solidFill>
                  <a:schemeClr val="accent3"/>
                </a:solidFill>
              </a:rPr>
              <a:t>هایی</a:t>
            </a:r>
            <a:r>
              <a:rPr lang="fa-IR" sz="3600" b="1" cap="none" dirty="0" smtClean="0">
                <a:ln/>
                <a:solidFill>
                  <a:schemeClr val="accent3"/>
                </a:solidFill>
              </a:rPr>
              <a:t> میتواند به بازار خرما کمک کند؟</a:t>
            </a:r>
            <a:endParaRPr lang="en-US" sz="3600" b="1" cap="none" dirty="0">
              <a:ln/>
              <a:solidFill>
                <a:schemeClr val="accent3"/>
              </a:solidFill>
            </a:endParaRPr>
          </a:p>
        </p:txBody>
      </p:sp>
      <p:sp>
        <p:nvSpPr>
          <p:cNvPr id="3" name="Rectangle 2"/>
          <p:cNvSpPr/>
          <p:nvPr/>
        </p:nvSpPr>
        <p:spPr>
          <a:xfrm>
            <a:off x="3482029" y="2180492"/>
            <a:ext cx="7137009" cy="3046988"/>
          </a:xfrm>
          <a:prstGeom prst="rect">
            <a:avLst/>
          </a:prstGeom>
        </p:spPr>
        <p:txBody>
          <a:bodyPr wrap="square">
            <a:spAutoFit/>
          </a:bodyPr>
          <a:lstStyle/>
          <a:p>
            <a:pPr marL="342900" indent="-342900" algn="r" rtl="1">
              <a:buFont typeface="Arial" panose="020B0604020202020204" pitchFamily="34" charset="0"/>
              <a:buChar char="•"/>
            </a:pPr>
            <a:r>
              <a:rPr lang="fa-IR" sz="2400" dirty="0" err="1" smtClean="0">
                <a:latin typeface="Adobe Arabic" panose="02040503050201020203" pitchFamily="18" charset="-78"/>
                <a:cs typeface="Adobe Arabic" panose="02040503050201020203" pitchFamily="18" charset="-78"/>
              </a:rPr>
              <a:t>ﭘﺮداﺧﺖ</a:t>
            </a:r>
            <a:r>
              <a:rPr lang="fa-IR" sz="2400" dirty="0" smtClean="0">
                <a:latin typeface="Adobe Arabic" panose="02040503050201020203" pitchFamily="18" charset="-78"/>
                <a:cs typeface="Adobe Arabic" panose="02040503050201020203" pitchFamily="18" charset="-78"/>
              </a:rPr>
              <a:t> </a:t>
            </a:r>
            <a:r>
              <a:rPr lang="fa-IR" sz="2400" dirty="0" err="1" smtClean="0">
                <a:latin typeface="Adobe Arabic" panose="02040503050201020203" pitchFamily="18" charset="-78"/>
                <a:cs typeface="Adobe Arabic" panose="02040503050201020203" pitchFamily="18" charset="-78"/>
              </a:rPr>
              <a:t>ﻫﺎي</a:t>
            </a:r>
            <a:r>
              <a:rPr lang="fa-IR" sz="2400" dirty="0" smtClean="0">
                <a:latin typeface="Adobe Arabic" panose="02040503050201020203" pitchFamily="18" charset="-78"/>
                <a:cs typeface="Adobe Arabic" panose="02040503050201020203" pitchFamily="18" charset="-78"/>
              </a:rPr>
              <a:t> </a:t>
            </a:r>
            <a:r>
              <a:rPr lang="fa-IR" sz="2400" dirty="0" err="1" smtClean="0">
                <a:latin typeface="Adobe Arabic" panose="02040503050201020203" pitchFamily="18" charset="-78"/>
                <a:cs typeface="Adobe Arabic" panose="02040503050201020203" pitchFamily="18" charset="-78"/>
              </a:rPr>
              <a:t>ﺑﻼﻋﻮض</a:t>
            </a:r>
            <a:r>
              <a:rPr lang="fa-IR" sz="2400" dirty="0" smtClean="0">
                <a:latin typeface="Adobe Arabic" panose="02040503050201020203" pitchFamily="18" charset="-78"/>
                <a:cs typeface="Adobe Arabic" panose="02040503050201020203" pitchFamily="18" charset="-78"/>
              </a:rPr>
              <a:t> و </a:t>
            </a:r>
            <a:r>
              <a:rPr lang="fa-IR" sz="2400" dirty="0" err="1" smtClean="0">
                <a:latin typeface="Adobe Arabic" panose="02040503050201020203" pitchFamily="18" charset="-78"/>
                <a:cs typeface="Adobe Arabic" panose="02040503050201020203" pitchFamily="18" charset="-78"/>
              </a:rPr>
              <a:t>ﺗﺴﻬﻴﻼت</a:t>
            </a:r>
            <a:r>
              <a:rPr lang="fa-IR" sz="2400" dirty="0" smtClean="0">
                <a:latin typeface="Adobe Arabic" panose="02040503050201020203" pitchFamily="18" charset="-78"/>
                <a:cs typeface="Adobe Arabic" panose="02040503050201020203" pitchFamily="18" charset="-78"/>
              </a:rPr>
              <a:t> </a:t>
            </a:r>
            <a:r>
              <a:rPr lang="fa-IR" sz="2400" dirty="0" err="1" smtClean="0">
                <a:latin typeface="Adobe Arabic" panose="02040503050201020203" pitchFamily="18" charset="-78"/>
                <a:cs typeface="Adobe Arabic" panose="02040503050201020203" pitchFamily="18" charset="-78"/>
              </a:rPr>
              <a:t>ﻣﻜﺎﻧﻴﺰاﺳﻴﻮن</a:t>
            </a:r>
            <a:r>
              <a:rPr lang="fa-IR" sz="2400" dirty="0" smtClean="0">
                <a:latin typeface="Adobe Arabic" panose="02040503050201020203" pitchFamily="18" charset="-78"/>
                <a:cs typeface="Adobe Arabic" panose="02040503050201020203" pitchFamily="18" charset="-78"/>
              </a:rPr>
              <a:t> در </a:t>
            </a:r>
            <a:r>
              <a:rPr lang="fa-IR" sz="2400" dirty="0" err="1" smtClean="0">
                <a:latin typeface="Adobe Arabic" panose="02040503050201020203" pitchFamily="18" charset="-78"/>
                <a:cs typeface="Adobe Arabic" panose="02040503050201020203" pitchFamily="18" charset="-78"/>
              </a:rPr>
              <a:t>ﻣﺮاﺣﻞ</a:t>
            </a:r>
            <a:r>
              <a:rPr lang="fa-IR" sz="2400" dirty="0" smtClean="0">
                <a:latin typeface="Adobe Arabic" panose="02040503050201020203" pitchFamily="18" charset="-78"/>
                <a:cs typeface="Adobe Arabic" panose="02040503050201020203" pitchFamily="18" charset="-78"/>
              </a:rPr>
              <a:t> </a:t>
            </a:r>
            <a:r>
              <a:rPr lang="fa-IR" sz="2400" dirty="0" err="1" smtClean="0">
                <a:latin typeface="Adobe Arabic" panose="02040503050201020203" pitchFamily="18" charset="-78"/>
                <a:cs typeface="Adobe Arabic" panose="02040503050201020203" pitchFamily="18" charset="-78"/>
              </a:rPr>
              <a:t>ﻣﺨﺘﻠﻒ</a:t>
            </a:r>
            <a:r>
              <a:rPr lang="fa-IR" sz="2400" dirty="0" smtClean="0">
                <a:latin typeface="Adobe Arabic" panose="02040503050201020203" pitchFamily="18" charset="-78"/>
                <a:cs typeface="Adobe Arabic" panose="02040503050201020203" pitchFamily="18" charset="-78"/>
              </a:rPr>
              <a:t> </a:t>
            </a:r>
            <a:r>
              <a:rPr lang="fa-IR" sz="2400" dirty="0" err="1" smtClean="0">
                <a:latin typeface="Adobe Arabic" panose="02040503050201020203" pitchFamily="18" charset="-78"/>
                <a:cs typeface="Adobe Arabic" panose="02040503050201020203" pitchFamily="18" charset="-78"/>
              </a:rPr>
              <a:t>ﺗﻮﻟﻴﺪ</a:t>
            </a:r>
            <a:r>
              <a:rPr lang="fa-IR" sz="2400" dirty="0" smtClean="0">
                <a:latin typeface="Adobe Arabic" panose="02040503050201020203" pitchFamily="18" charset="-78"/>
                <a:cs typeface="Adobe Arabic" panose="02040503050201020203" pitchFamily="18" charset="-78"/>
              </a:rPr>
              <a:t> </a:t>
            </a:r>
            <a:r>
              <a:rPr lang="fa-IR" sz="2400" dirty="0" err="1" smtClean="0">
                <a:latin typeface="Adobe Arabic" panose="02040503050201020203" pitchFamily="18" charset="-78"/>
                <a:cs typeface="Adobe Arabic" panose="02040503050201020203" pitchFamily="18" charset="-78"/>
              </a:rPr>
              <a:t>ﺗﺎ</a:t>
            </a:r>
            <a:r>
              <a:rPr lang="fa-IR" sz="2400" dirty="0" smtClean="0">
                <a:latin typeface="Adobe Arabic" panose="02040503050201020203" pitchFamily="18" charset="-78"/>
                <a:cs typeface="Adobe Arabic" panose="02040503050201020203" pitchFamily="18" charset="-78"/>
              </a:rPr>
              <a:t> </a:t>
            </a:r>
            <a:r>
              <a:rPr lang="fa-IR" sz="2400" dirty="0" err="1" smtClean="0">
                <a:latin typeface="Adobe Arabic" panose="02040503050201020203" pitchFamily="18" charset="-78"/>
                <a:cs typeface="Adobe Arabic" panose="02040503050201020203" pitchFamily="18" charset="-78"/>
              </a:rPr>
              <a:t>ﺑﺮداﺷﺖ</a:t>
            </a:r>
            <a:r>
              <a:rPr lang="fa-IR" sz="2400" dirty="0" smtClean="0">
                <a:latin typeface="Adobe Arabic" panose="02040503050201020203" pitchFamily="18" charset="-78"/>
                <a:cs typeface="Adobe Arabic" panose="02040503050201020203" pitchFamily="18" charset="-78"/>
              </a:rPr>
              <a:t> </a:t>
            </a:r>
            <a:r>
              <a:rPr lang="fa-IR" sz="2400" dirty="0" err="1" smtClean="0">
                <a:latin typeface="Adobe Arabic" panose="02040503050201020203" pitchFamily="18" charset="-78"/>
                <a:cs typeface="Adobe Arabic" panose="02040503050201020203" pitchFamily="18" charset="-78"/>
              </a:rPr>
              <a:t>ﻣﺤﺼﻮل</a:t>
            </a:r>
            <a:endParaRPr lang="fa-IR" sz="2400" dirty="0">
              <a:latin typeface="Adobe Arabic" panose="02040503050201020203" pitchFamily="18" charset="-78"/>
              <a:cs typeface="Adobe Arabic" panose="02040503050201020203" pitchFamily="18" charset="-78"/>
            </a:endParaRPr>
          </a:p>
          <a:p>
            <a:pPr marL="342900" indent="-342900" algn="r" rtl="1">
              <a:buFont typeface="Arial" panose="020B0604020202020204" pitchFamily="34" charset="0"/>
              <a:buChar char="•"/>
            </a:pPr>
            <a:r>
              <a:rPr lang="fa-IR" sz="2400" dirty="0" smtClean="0">
                <a:latin typeface="Adobe Arabic" panose="02040503050201020203" pitchFamily="18" charset="-78"/>
                <a:cs typeface="Adobe Arabic" panose="02040503050201020203" pitchFamily="18" charset="-78"/>
              </a:rPr>
              <a:t> </a:t>
            </a:r>
            <a:r>
              <a:rPr lang="fa-IR" sz="2400" dirty="0" err="1" smtClean="0">
                <a:latin typeface="Adobe Arabic" panose="02040503050201020203" pitchFamily="18" charset="-78"/>
                <a:cs typeface="Adobe Arabic" panose="02040503050201020203" pitchFamily="18" charset="-78"/>
              </a:rPr>
              <a:t>ﺗﺨﺼﻴﺺ</a:t>
            </a:r>
            <a:r>
              <a:rPr lang="fa-IR" sz="2400" dirty="0" smtClean="0">
                <a:latin typeface="Adobe Arabic" panose="02040503050201020203" pitchFamily="18" charset="-78"/>
                <a:cs typeface="Adobe Arabic" panose="02040503050201020203" pitchFamily="18" charset="-78"/>
              </a:rPr>
              <a:t> </a:t>
            </a:r>
            <a:r>
              <a:rPr lang="fa-IR" sz="2400" dirty="0" err="1" smtClean="0">
                <a:latin typeface="Adobe Arabic" panose="02040503050201020203" pitchFamily="18" charset="-78"/>
                <a:cs typeface="Adobe Arabic" panose="02040503050201020203" pitchFamily="18" charset="-78"/>
              </a:rPr>
              <a:t>اﻋﺘﺒﺎرات</a:t>
            </a:r>
            <a:r>
              <a:rPr lang="fa-IR" sz="2400" dirty="0" smtClean="0">
                <a:latin typeface="Adobe Arabic" panose="02040503050201020203" pitchFamily="18" charset="-78"/>
                <a:cs typeface="Adobe Arabic" panose="02040503050201020203" pitchFamily="18" charset="-78"/>
              </a:rPr>
              <a:t> ارزان </a:t>
            </a:r>
            <a:r>
              <a:rPr lang="fa-IR" sz="2400" dirty="0" err="1" smtClean="0">
                <a:latin typeface="Adobe Arabic" panose="02040503050201020203" pitchFamily="18" charset="-78"/>
                <a:cs typeface="Adobe Arabic" panose="02040503050201020203" pitchFamily="18" charset="-78"/>
              </a:rPr>
              <a:t>ﻗﻴﻤﺖ</a:t>
            </a:r>
            <a:r>
              <a:rPr lang="fa-IR" sz="2400" dirty="0" smtClean="0">
                <a:latin typeface="Adobe Arabic" panose="02040503050201020203" pitchFamily="18" charset="-78"/>
                <a:cs typeface="Adobe Arabic" panose="02040503050201020203" pitchFamily="18" charset="-78"/>
              </a:rPr>
              <a:t>  به </a:t>
            </a:r>
            <a:r>
              <a:rPr lang="fa-IR" sz="2400" dirty="0" err="1" smtClean="0">
                <a:latin typeface="Adobe Arabic" panose="02040503050201020203" pitchFamily="18" charset="-78"/>
                <a:cs typeface="Adobe Arabic" panose="02040503050201020203" pitchFamily="18" charset="-78"/>
              </a:rPr>
              <a:t>ﻣﻨﻈﻮر</a:t>
            </a:r>
            <a:r>
              <a:rPr lang="fa-IR" sz="2400" dirty="0" smtClean="0">
                <a:latin typeface="Adobe Arabic" panose="02040503050201020203" pitchFamily="18" charset="-78"/>
                <a:cs typeface="Adobe Arabic" panose="02040503050201020203" pitchFamily="18" charset="-78"/>
              </a:rPr>
              <a:t> </a:t>
            </a:r>
            <a:r>
              <a:rPr lang="fa-IR" sz="2400" dirty="0" err="1" smtClean="0">
                <a:latin typeface="Adobe Arabic" panose="02040503050201020203" pitchFamily="18" charset="-78"/>
                <a:cs typeface="Adobe Arabic" panose="02040503050201020203" pitchFamily="18" charset="-78"/>
              </a:rPr>
              <a:t>اﻓﺰاﻳﺶ</a:t>
            </a:r>
            <a:r>
              <a:rPr lang="fa-IR" sz="2400" dirty="0" smtClean="0">
                <a:latin typeface="Adobe Arabic" panose="02040503050201020203" pitchFamily="18" charset="-78"/>
                <a:cs typeface="Adobe Arabic" panose="02040503050201020203" pitchFamily="18" charset="-78"/>
              </a:rPr>
              <a:t> </a:t>
            </a:r>
            <a:r>
              <a:rPr lang="fa-IR" sz="2400" dirty="0" err="1" smtClean="0">
                <a:latin typeface="Adobe Arabic" panose="02040503050201020203" pitchFamily="18" charset="-78"/>
                <a:cs typeface="Adobe Arabic" panose="02040503050201020203" pitchFamily="18" charset="-78"/>
              </a:rPr>
              <a:t>ﻧﻘﺪﻳﻨﮕﻲ</a:t>
            </a:r>
            <a:r>
              <a:rPr lang="fa-IR" sz="2400" dirty="0" smtClean="0">
                <a:latin typeface="Adobe Arabic" panose="02040503050201020203" pitchFamily="18" charset="-78"/>
                <a:cs typeface="Adobe Arabic" panose="02040503050201020203" pitchFamily="18" charset="-78"/>
              </a:rPr>
              <a:t> </a:t>
            </a:r>
            <a:r>
              <a:rPr lang="fa-IR" sz="2400" dirty="0" err="1" smtClean="0">
                <a:latin typeface="Adobe Arabic" panose="02040503050201020203" pitchFamily="18" charset="-78"/>
                <a:cs typeface="Adobe Arabic" panose="02040503050201020203" pitchFamily="18" charset="-78"/>
              </a:rPr>
              <a:t>ﺑﺎﻏﺪاران</a:t>
            </a:r>
            <a:r>
              <a:rPr lang="fa-IR" sz="2400" dirty="0" smtClean="0">
                <a:latin typeface="Adobe Arabic" panose="02040503050201020203" pitchFamily="18" charset="-78"/>
                <a:cs typeface="Adobe Arabic" panose="02040503050201020203" pitchFamily="18" charset="-78"/>
              </a:rPr>
              <a:t> و </a:t>
            </a:r>
            <a:r>
              <a:rPr lang="fa-IR" sz="2400" dirty="0" err="1" smtClean="0">
                <a:latin typeface="Adobe Arabic" panose="02040503050201020203" pitchFamily="18" charset="-78"/>
                <a:cs typeface="Adobe Arabic" panose="02040503050201020203" pitchFamily="18" charset="-78"/>
              </a:rPr>
              <a:t>ﻓﻌﺎﻻن</a:t>
            </a:r>
            <a:r>
              <a:rPr lang="fa-IR" sz="2400" dirty="0" smtClean="0">
                <a:latin typeface="Adobe Arabic" panose="02040503050201020203" pitchFamily="18" charset="-78"/>
                <a:cs typeface="Adobe Arabic" panose="02040503050201020203" pitchFamily="18" charset="-78"/>
              </a:rPr>
              <a:t> </a:t>
            </a:r>
            <a:r>
              <a:rPr lang="fa-IR" sz="2400" dirty="0" err="1" smtClean="0">
                <a:latin typeface="Adobe Arabic" panose="02040503050201020203" pitchFamily="18" charset="-78"/>
                <a:cs typeface="Adobe Arabic" panose="02040503050201020203" pitchFamily="18" charset="-78"/>
              </a:rPr>
              <a:t>ﺑﺎزار</a:t>
            </a:r>
            <a:r>
              <a:rPr lang="fa-IR" sz="2400" dirty="0" smtClean="0">
                <a:latin typeface="Adobe Arabic" panose="02040503050201020203" pitchFamily="18" charset="-78"/>
                <a:cs typeface="Adobe Arabic" panose="02040503050201020203" pitchFamily="18" charset="-78"/>
              </a:rPr>
              <a:t> </a:t>
            </a:r>
            <a:r>
              <a:rPr lang="fa-IR" sz="2400" dirty="0" err="1" smtClean="0">
                <a:latin typeface="Adobe Arabic" panose="02040503050201020203" pitchFamily="18" charset="-78"/>
                <a:cs typeface="Adobe Arabic" panose="02040503050201020203" pitchFamily="18" charset="-78"/>
              </a:rPr>
              <a:t>ﺧﺮﻣﺎ</a:t>
            </a:r>
            <a:endParaRPr lang="fa-IR" sz="2400" dirty="0" smtClean="0">
              <a:latin typeface="Adobe Arabic" panose="02040503050201020203" pitchFamily="18" charset="-78"/>
              <a:cs typeface="Adobe Arabic" panose="02040503050201020203" pitchFamily="18" charset="-78"/>
            </a:endParaRPr>
          </a:p>
          <a:p>
            <a:pPr marL="342900" indent="-342900" algn="r" rtl="1">
              <a:buFont typeface="Arial" panose="020B0604020202020204" pitchFamily="34" charset="0"/>
              <a:buChar char="•"/>
            </a:pPr>
            <a:r>
              <a:rPr lang="fa-IR" sz="2400" dirty="0" err="1" smtClean="0">
                <a:latin typeface="Adobe Arabic" panose="02040503050201020203" pitchFamily="18" charset="-78"/>
                <a:cs typeface="Adobe Arabic" panose="02040503050201020203" pitchFamily="18" charset="-78"/>
              </a:rPr>
              <a:t>ﺗﺨﺼﻴﺺ</a:t>
            </a:r>
            <a:r>
              <a:rPr lang="fa-IR" sz="2400" dirty="0" smtClean="0">
                <a:latin typeface="Adobe Arabic" panose="02040503050201020203" pitchFamily="18" charset="-78"/>
                <a:cs typeface="Adobe Arabic" panose="02040503050201020203" pitchFamily="18" charset="-78"/>
              </a:rPr>
              <a:t> </a:t>
            </a:r>
            <a:r>
              <a:rPr lang="fa-IR" sz="2400" dirty="0" err="1" smtClean="0">
                <a:latin typeface="Adobe Arabic" panose="02040503050201020203" pitchFamily="18" charset="-78"/>
                <a:cs typeface="Adobe Arabic" panose="02040503050201020203" pitchFamily="18" charset="-78"/>
              </a:rPr>
              <a:t>اﻋﺘﺒﺎر</a:t>
            </a:r>
            <a:r>
              <a:rPr lang="fa-IR" sz="2400" dirty="0" smtClean="0">
                <a:latin typeface="Adobe Arabic" panose="02040503050201020203" pitchFamily="18" charset="-78"/>
                <a:cs typeface="Adobe Arabic" panose="02040503050201020203" pitchFamily="18" charset="-78"/>
              </a:rPr>
              <a:t> </a:t>
            </a:r>
            <a:r>
              <a:rPr lang="fa-IR" sz="2400" dirty="0" err="1" smtClean="0">
                <a:latin typeface="Adobe Arabic" panose="02040503050201020203" pitchFamily="18" charset="-78"/>
                <a:cs typeface="Adobe Arabic" panose="02040503050201020203" pitchFamily="18" charset="-78"/>
              </a:rPr>
              <a:t>ﺑﺮاي</a:t>
            </a:r>
            <a:r>
              <a:rPr lang="fa-IR" sz="2400" dirty="0" smtClean="0">
                <a:latin typeface="Adobe Arabic" panose="02040503050201020203" pitchFamily="18" charset="-78"/>
                <a:cs typeface="Adobe Arabic" panose="02040503050201020203" pitchFamily="18" charset="-78"/>
              </a:rPr>
              <a:t> </a:t>
            </a:r>
            <a:r>
              <a:rPr lang="fa-IR" sz="2400" dirty="0" err="1" smtClean="0">
                <a:latin typeface="Adobe Arabic" panose="02040503050201020203" pitchFamily="18" charset="-78"/>
                <a:cs typeface="Adobe Arabic" panose="02040503050201020203" pitchFamily="18" charset="-78"/>
              </a:rPr>
              <a:t>ﺳﺎﺧﺖ</a:t>
            </a:r>
            <a:r>
              <a:rPr lang="fa-IR" sz="2400" dirty="0" smtClean="0">
                <a:latin typeface="Adobe Arabic" panose="02040503050201020203" pitchFamily="18" charset="-78"/>
                <a:cs typeface="Adobe Arabic" panose="02040503050201020203" pitchFamily="18" charset="-78"/>
              </a:rPr>
              <a:t> و </a:t>
            </a:r>
            <a:r>
              <a:rPr lang="fa-IR" sz="2400" dirty="0" err="1" smtClean="0">
                <a:latin typeface="Adobe Arabic" panose="02040503050201020203" pitchFamily="18" charset="-78"/>
                <a:cs typeface="Adobe Arabic" panose="02040503050201020203" pitchFamily="18" charset="-78"/>
              </a:rPr>
              <a:t>ﺗﺠﻬﻴﺰ</a:t>
            </a:r>
            <a:r>
              <a:rPr lang="fa-IR" sz="2400" dirty="0" smtClean="0">
                <a:latin typeface="Adobe Arabic" panose="02040503050201020203" pitchFamily="18" charset="-78"/>
                <a:cs typeface="Adobe Arabic" panose="02040503050201020203" pitchFamily="18" charset="-78"/>
              </a:rPr>
              <a:t> </a:t>
            </a:r>
            <a:r>
              <a:rPr lang="fa-IR" sz="2400" dirty="0" err="1" smtClean="0">
                <a:latin typeface="Adobe Arabic" panose="02040503050201020203" pitchFamily="18" charset="-78"/>
                <a:cs typeface="Adobe Arabic" panose="02040503050201020203" pitchFamily="18" charset="-78"/>
              </a:rPr>
              <a:t>اﻧﺒﺎر</a:t>
            </a:r>
            <a:r>
              <a:rPr lang="fa-IR" sz="2400" dirty="0" smtClean="0">
                <a:latin typeface="Adobe Arabic" panose="02040503050201020203" pitchFamily="18" charset="-78"/>
                <a:cs typeface="Adobe Arabic" panose="02040503050201020203" pitchFamily="18" charset="-78"/>
              </a:rPr>
              <a:t> و </a:t>
            </a:r>
            <a:r>
              <a:rPr lang="fa-IR" sz="2400" dirty="0" err="1" smtClean="0">
                <a:latin typeface="Adobe Arabic" panose="02040503050201020203" pitchFamily="18" charset="-78"/>
                <a:cs typeface="Adobe Arabic" panose="02040503050201020203" pitchFamily="18" charset="-78"/>
              </a:rPr>
              <a:t>ﺳﺮدﺧﺎﻧﻪ</a:t>
            </a:r>
            <a:r>
              <a:rPr lang="fa-IR" sz="2400" dirty="0" smtClean="0">
                <a:latin typeface="Adobe Arabic" panose="02040503050201020203" pitchFamily="18" charset="-78"/>
                <a:cs typeface="Adobe Arabic" panose="02040503050201020203" pitchFamily="18" charset="-78"/>
              </a:rPr>
              <a:t> در </a:t>
            </a:r>
            <a:r>
              <a:rPr lang="fa-IR" sz="2400" dirty="0" err="1" smtClean="0">
                <a:latin typeface="Adobe Arabic" panose="02040503050201020203" pitchFamily="18" charset="-78"/>
                <a:cs typeface="Adobe Arabic" panose="02040503050201020203" pitchFamily="18" charset="-78"/>
              </a:rPr>
              <a:t>اﺳﺘﺎﻧﻬﺎﻳﻲ</a:t>
            </a:r>
            <a:r>
              <a:rPr lang="fa-IR" sz="2400" dirty="0" smtClean="0">
                <a:latin typeface="Adobe Arabic" panose="02040503050201020203" pitchFamily="18" charset="-78"/>
                <a:cs typeface="Adobe Arabic" panose="02040503050201020203" pitchFamily="18" charset="-78"/>
              </a:rPr>
              <a:t>  </a:t>
            </a:r>
            <a:r>
              <a:rPr lang="fa-IR" sz="2400" dirty="0" err="1" smtClean="0">
                <a:latin typeface="Adobe Arabic" panose="02040503050201020203" pitchFamily="18" charset="-78"/>
                <a:cs typeface="Adobe Arabic" panose="02040503050201020203" pitchFamily="18" charset="-78"/>
              </a:rPr>
              <a:t>ﻛﻪ</a:t>
            </a:r>
            <a:r>
              <a:rPr lang="fa-IR" sz="2400" dirty="0" smtClean="0">
                <a:latin typeface="Adobe Arabic" panose="02040503050201020203" pitchFamily="18" charset="-78"/>
                <a:cs typeface="Adobe Arabic" panose="02040503050201020203" pitchFamily="18" charset="-78"/>
              </a:rPr>
              <a:t> </a:t>
            </a:r>
            <a:r>
              <a:rPr lang="fa-IR" sz="2400" dirty="0" err="1" smtClean="0">
                <a:latin typeface="Adobe Arabic" panose="02040503050201020203" pitchFamily="18" charset="-78"/>
                <a:cs typeface="Adobe Arabic" panose="02040503050201020203" pitchFamily="18" charset="-78"/>
              </a:rPr>
              <a:t>ﻓﺎﻗﺪ</a:t>
            </a:r>
            <a:r>
              <a:rPr lang="fa-IR" sz="2400" dirty="0" smtClean="0">
                <a:latin typeface="Adobe Arabic" panose="02040503050201020203" pitchFamily="18" charset="-78"/>
                <a:cs typeface="Adobe Arabic" panose="02040503050201020203" pitchFamily="18" charset="-78"/>
              </a:rPr>
              <a:t> آن </a:t>
            </a:r>
            <a:r>
              <a:rPr lang="fa-IR" sz="2400" dirty="0" err="1" smtClean="0">
                <a:latin typeface="Adobe Arabic" panose="02040503050201020203" pitchFamily="18" charset="-78"/>
                <a:cs typeface="Adobe Arabic" panose="02040503050201020203" pitchFamily="18" charset="-78"/>
              </a:rPr>
              <a:t>ﻫﺴﺘﻨﺪ</a:t>
            </a:r>
            <a:endParaRPr lang="fa-IR" sz="2400" dirty="0" smtClean="0">
              <a:latin typeface="Adobe Arabic" panose="02040503050201020203" pitchFamily="18" charset="-78"/>
              <a:cs typeface="Adobe Arabic" panose="02040503050201020203" pitchFamily="18" charset="-78"/>
            </a:endParaRPr>
          </a:p>
          <a:p>
            <a:pPr marL="342900" indent="-342900" algn="r" rtl="1">
              <a:buFont typeface="Arial" panose="020B0604020202020204" pitchFamily="34" charset="0"/>
              <a:buChar char="•"/>
            </a:pPr>
            <a:r>
              <a:rPr lang="fa-IR" sz="2400" dirty="0" smtClean="0">
                <a:latin typeface="Adobe Arabic" panose="02040503050201020203" pitchFamily="18" charset="-78"/>
                <a:cs typeface="Adobe Arabic" panose="02040503050201020203" pitchFamily="18" charset="-78"/>
              </a:rPr>
              <a:t>در </a:t>
            </a:r>
            <a:r>
              <a:rPr lang="fa-IR" sz="2400" dirty="0" err="1" smtClean="0">
                <a:latin typeface="Adobe Arabic" panose="02040503050201020203" pitchFamily="18" charset="-78"/>
                <a:cs typeface="Adobe Arabic" panose="02040503050201020203" pitchFamily="18" charset="-78"/>
              </a:rPr>
              <a:t>اﺧﺘﻴﺎر</a:t>
            </a:r>
            <a:r>
              <a:rPr lang="fa-IR" sz="2400" dirty="0" smtClean="0">
                <a:latin typeface="Adobe Arabic" panose="02040503050201020203" pitchFamily="18" charset="-78"/>
                <a:cs typeface="Adobe Arabic" panose="02040503050201020203" pitchFamily="18" charset="-78"/>
              </a:rPr>
              <a:t> </a:t>
            </a:r>
            <a:r>
              <a:rPr lang="fa-IR" sz="2400" dirty="0" err="1" smtClean="0">
                <a:latin typeface="Adobe Arabic" panose="02040503050201020203" pitchFamily="18" charset="-78"/>
                <a:cs typeface="Adobe Arabic" panose="02040503050201020203" pitchFamily="18" charset="-78"/>
              </a:rPr>
              <a:t>ﻗﺮار</a:t>
            </a:r>
            <a:r>
              <a:rPr lang="fa-IR" sz="2400" dirty="0" smtClean="0">
                <a:latin typeface="Adobe Arabic" panose="02040503050201020203" pitchFamily="18" charset="-78"/>
                <a:cs typeface="Adobe Arabic" panose="02040503050201020203" pitchFamily="18" charset="-78"/>
              </a:rPr>
              <a:t> دادن </a:t>
            </a:r>
            <a:r>
              <a:rPr lang="fa-IR" sz="2400" dirty="0" err="1" smtClean="0">
                <a:latin typeface="Adobe Arabic" panose="02040503050201020203" pitchFamily="18" charset="-78"/>
                <a:cs typeface="Adobe Arabic" panose="02040503050201020203" pitchFamily="18" charset="-78"/>
              </a:rPr>
              <a:t>ﻣﺮاﻛﺰ</a:t>
            </a:r>
            <a:r>
              <a:rPr lang="fa-IR" sz="2400" dirty="0" smtClean="0">
                <a:latin typeface="Adobe Arabic" panose="02040503050201020203" pitchFamily="18" charset="-78"/>
                <a:cs typeface="Adobe Arabic" panose="02040503050201020203" pitchFamily="18" charset="-78"/>
              </a:rPr>
              <a:t> </a:t>
            </a:r>
            <a:r>
              <a:rPr lang="fa-IR" sz="2400" dirty="0" err="1" smtClean="0">
                <a:latin typeface="Adobe Arabic" panose="02040503050201020203" pitchFamily="18" charset="-78"/>
                <a:cs typeface="Adobe Arabic" panose="02040503050201020203" pitchFamily="18" charset="-78"/>
              </a:rPr>
              <a:t>ﻋﺮﺿﻪ</a:t>
            </a:r>
            <a:r>
              <a:rPr lang="fa-IR" sz="2400" dirty="0" smtClean="0">
                <a:latin typeface="Adobe Arabic" panose="02040503050201020203" pitchFamily="18" charset="-78"/>
                <a:cs typeface="Adobe Arabic" panose="02040503050201020203" pitchFamily="18" charset="-78"/>
              </a:rPr>
              <a:t> </a:t>
            </a:r>
            <a:r>
              <a:rPr lang="fa-IR" sz="2400" dirty="0" err="1" smtClean="0">
                <a:latin typeface="Adobe Arabic" panose="02040503050201020203" pitchFamily="18" charset="-78"/>
                <a:cs typeface="Adobe Arabic" panose="02040503050201020203" pitchFamily="18" charset="-78"/>
              </a:rPr>
              <a:t>ﻣﻨﺎﺳﺐ</a:t>
            </a:r>
            <a:r>
              <a:rPr lang="fa-IR" sz="2400" dirty="0" smtClean="0">
                <a:latin typeface="Adobe Arabic" panose="02040503050201020203" pitchFamily="18" charset="-78"/>
                <a:cs typeface="Adobe Arabic" panose="02040503050201020203" pitchFamily="18" charset="-78"/>
              </a:rPr>
              <a:t> </a:t>
            </a:r>
            <a:r>
              <a:rPr lang="fa-IR" sz="2400" dirty="0" err="1" smtClean="0">
                <a:latin typeface="Adobe Arabic" panose="02040503050201020203" pitchFamily="18" charset="-78"/>
                <a:cs typeface="Adobe Arabic" panose="02040503050201020203" pitchFamily="18" charset="-78"/>
              </a:rPr>
              <a:t>ﻣﺤﺼﻮل</a:t>
            </a:r>
            <a:endParaRPr lang="fa-IR" sz="2400" dirty="0" smtClean="0">
              <a:latin typeface="Adobe Arabic" panose="02040503050201020203" pitchFamily="18" charset="-78"/>
              <a:cs typeface="Adobe Arabic" panose="02040503050201020203" pitchFamily="18" charset="-78"/>
            </a:endParaRPr>
          </a:p>
          <a:p>
            <a:pPr marL="342900" indent="-342900" algn="r" rtl="1">
              <a:buFont typeface="Arial" panose="020B0604020202020204" pitchFamily="34" charset="0"/>
              <a:buChar char="•"/>
            </a:pPr>
            <a:r>
              <a:rPr lang="fa-IR" sz="2400" dirty="0" err="1" smtClean="0">
                <a:latin typeface="Adobe Arabic" panose="02040503050201020203" pitchFamily="18" charset="-78"/>
                <a:cs typeface="Adobe Arabic" panose="02040503050201020203" pitchFamily="18" charset="-78"/>
              </a:rPr>
              <a:t>ﺳﺮﻣﺎیه</a:t>
            </a:r>
            <a:r>
              <a:rPr lang="fa-IR" sz="2400" dirty="0" smtClean="0">
                <a:latin typeface="Adobe Arabic" panose="02040503050201020203" pitchFamily="18" charset="-78"/>
                <a:cs typeface="Adobe Arabic" panose="02040503050201020203" pitchFamily="18" charset="-78"/>
              </a:rPr>
              <a:t> گذاری در بحث آموزش و تحقیقات </a:t>
            </a:r>
            <a:endParaRPr lang="en-US" sz="2400" dirty="0">
              <a:latin typeface="Adobe Arabic" panose="02040503050201020203" pitchFamily="18" charset="-78"/>
              <a:cs typeface="Adobe Arabic" panose="02040503050201020203" pitchFamily="18"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58424">
            <a:off x="639284" y="3459760"/>
            <a:ext cx="3238148" cy="24254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648655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378635" y="1209821"/>
            <a:ext cx="10532012" cy="4220308"/>
          </a:xfrm>
          <a:prstGeom prst="ellipseRibbon2">
            <a:avLst>
              <a:gd name="adj1" fmla="val 16333"/>
              <a:gd name="adj2" fmla="val 100000"/>
              <a:gd name="adj3" fmla="val 1033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2800" b="1" spc="50" dirty="0" smtClean="0">
                <a:ln w="0"/>
                <a:solidFill>
                  <a:schemeClr val="bg2"/>
                </a:solidFill>
                <a:effectLst>
                  <a:innerShdw blurRad="63500" dist="50800" dir="13500000">
                    <a:srgbClr val="000000">
                      <a:alpha val="50000"/>
                    </a:srgbClr>
                  </a:innerShdw>
                </a:effectLst>
                <a:latin typeface="Adobe نسخ Medium" panose="01010101010101010101" pitchFamily="50" charset="-78"/>
                <a:cs typeface="Adobe نسخ Medium" panose="01010101010101010101" pitchFamily="50" charset="-78"/>
              </a:rPr>
              <a:t>پتانسیل ها و ظرفیت تولید حتی تا دو برابر ظرفیت فعلی و یا حتی بیشتر نیز در ایران وجود دارد که نیازمند سرمایه گذاری و حمایت بیشتر از این محصول استراتژیک می باشد. حتی در زمینه برداشت خرما تا زمان بسته بندی و توزیع </a:t>
            </a:r>
            <a:r>
              <a:rPr lang="fa-IR" sz="2800" b="1" spc="50" dirty="0" smtClean="0">
                <a:ln w="0"/>
                <a:solidFill>
                  <a:schemeClr val="bg2"/>
                </a:solidFill>
                <a:effectLst>
                  <a:innerShdw blurRad="63500" dist="50800" dir="13500000">
                    <a:srgbClr val="000000">
                      <a:alpha val="50000"/>
                    </a:srgbClr>
                  </a:innerShdw>
                </a:effectLst>
                <a:latin typeface="Adobe نسخ Medium" panose="01010101010101010101" pitchFamily="50" charset="-78"/>
                <a:cs typeface="Adobe نسخ Medium" panose="01010101010101010101" pitchFamily="50" charset="-78"/>
              </a:rPr>
              <a:t>آن </a:t>
            </a:r>
            <a:r>
              <a:rPr lang="fa-IR" sz="2800" b="1" spc="50" dirty="0" smtClean="0">
                <a:ln w="0"/>
                <a:solidFill>
                  <a:schemeClr val="bg2"/>
                </a:solidFill>
                <a:effectLst>
                  <a:innerShdw blurRad="63500" dist="50800" dir="13500000">
                    <a:srgbClr val="000000">
                      <a:alpha val="50000"/>
                    </a:srgbClr>
                  </a:innerShdw>
                </a:effectLst>
                <a:latin typeface="Adobe نسخ Medium" panose="01010101010101010101" pitchFamily="50" charset="-78"/>
                <a:cs typeface="Adobe نسخ Medium" panose="01010101010101010101" pitchFamily="50" charset="-78"/>
              </a:rPr>
              <a:t>نیز میزان بسیار زیادی از خرما تولید شده ضایع می شود که این موضوع نیاز به توجه بیشتری برای این محصول فوق العاده دارد.</a:t>
            </a:r>
          </a:p>
          <a:p>
            <a:pPr algn="ctr"/>
            <a:endParaRPr lang="fa-I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58" y="3914482"/>
            <a:ext cx="5334000" cy="3267075"/>
          </a:xfrm>
          <a:prstGeom prst="rect">
            <a:avLst/>
          </a:prstGeom>
        </p:spPr>
      </p:pic>
    </p:spTree>
    <p:extLst>
      <p:ext uri="{BB962C8B-B14F-4D97-AF65-F5344CB8AC3E}">
        <p14:creationId xmlns:p14="http://schemas.microsoft.com/office/powerpoint/2010/main" val="30158604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1420837"/>
            <a:ext cx="8543778" cy="1574149"/>
          </a:xfrm>
          <a:prstGeom prst="rect">
            <a:avLst/>
          </a:prstGeom>
        </p:spPr>
        <p:txBody>
          <a:bodyPr wrap="square">
            <a:spAutoFit/>
          </a:bodyPr>
          <a:lstStyle/>
          <a:p>
            <a:pPr algn="r" rtl="1">
              <a:lnSpc>
                <a:spcPct val="107000"/>
              </a:lnSpc>
              <a:spcAft>
                <a:spcPts val="0"/>
              </a:spcAft>
            </a:pPr>
            <a:r>
              <a:rPr lang="fa-IR" b="1" dirty="0" smtClean="0">
                <a:solidFill>
                  <a:schemeClr val="accent5">
                    <a:lumMod val="75000"/>
                  </a:schemeClr>
                </a:solidFill>
                <a:effectLst/>
                <a:latin typeface="Calibri" panose="020F0502020204030204" pitchFamily="34" charset="0"/>
                <a:ea typeface="Calibri" panose="020F0502020204030204" pitchFamily="34" charset="0"/>
                <a:cs typeface="Adobe Arabic" panose="02040503050201020203" pitchFamily="18" charset="-78"/>
              </a:rPr>
              <a:t>منابع</a:t>
            </a:r>
            <a:endParaRPr lang="en-US" sz="1200" dirty="0" smtClean="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mj-lt"/>
              <a:buAutoNum type="arabicPeriod"/>
            </a:pPr>
            <a:r>
              <a:rPr lang="fa-IR" dirty="0" err="1" smtClean="0">
                <a:solidFill>
                  <a:schemeClr val="accent5">
                    <a:lumMod val="75000"/>
                  </a:schemeClr>
                </a:solidFill>
                <a:effectLst/>
                <a:latin typeface="Calibri" panose="020F0502020204030204" pitchFamily="34" charset="0"/>
                <a:ea typeface="Calibri" panose="020F0502020204030204" pitchFamily="34" charset="0"/>
                <a:cs typeface="Adobe Arabic" panose="02040503050201020203" pitchFamily="18" charset="-78"/>
              </a:rPr>
              <a:t>اردستانی</a:t>
            </a:r>
            <a:r>
              <a:rPr lang="fa-IR" dirty="0" smtClean="0">
                <a:solidFill>
                  <a:schemeClr val="accent5">
                    <a:lumMod val="75000"/>
                  </a:schemeClr>
                </a:solidFill>
                <a:effectLst/>
                <a:latin typeface="Calibri" panose="020F0502020204030204" pitchFamily="34" charset="0"/>
                <a:ea typeface="Calibri" panose="020F0502020204030204" pitchFamily="34" charset="0"/>
                <a:cs typeface="Adobe Arabic" panose="02040503050201020203" pitchFamily="18" charset="-78"/>
              </a:rPr>
              <a:t>، مریم، 1396، تحلیل بازار خرما در جهان و ایران، موسسه پژوهش های برنامه ریزی، اقتصاد کشاورزی و توسعه روستایی.</a:t>
            </a:r>
            <a:endParaRPr lang="en-US" sz="1200" dirty="0" smtClean="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mj-lt"/>
              <a:buAutoNum type="arabicPeriod"/>
            </a:pPr>
            <a:r>
              <a:rPr lang="fa-IR" dirty="0" smtClean="0">
                <a:solidFill>
                  <a:schemeClr val="accent5">
                    <a:lumMod val="75000"/>
                  </a:schemeClr>
                </a:solidFill>
                <a:effectLst/>
                <a:latin typeface="Calibri" panose="020F0502020204030204" pitchFamily="34" charset="0"/>
                <a:ea typeface="Calibri" panose="020F0502020204030204" pitchFamily="34" charset="0"/>
                <a:cs typeface="Adobe Arabic" panose="02040503050201020203" pitchFamily="18" charset="-78"/>
              </a:rPr>
              <a:t>مروری بر صادرات انواع خرما در سال1395، معاونت بررسی اقتصادی، اتاق بازرگانی، صنایع، معادن و کشاورزی تهران.</a:t>
            </a:r>
            <a:endParaRPr lang="en-US" sz="1200" dirty="0" smtClean="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mj-lt"/>
              <a:buAutoNum type="arabicPeriod"/>
            </a:pPr>
            <a:r>
              <a:rPr lang="fa-IR" dirty="0" smtClean="0">
                <a:solidFill>
                  <a:schemeClr val="accent5">
                    <a:lumMod val="75000"/>
                  </a:schemeClr>
                </a:solidFill>
                <a:effectLst/>
                <a:latin typeface="Calibri" panose="020F0502020204030204" pitchFamily="34" charset="0"/>
                <a:ea typeface="Calibri" panose="020F0502020204030204" pitchFamily="34" charset="0"/>
                <a:cs typeface="Adobe Arabic" panose="02040503050201020203" pitchFamily="18" charset="-78"/>
              </a:rPr>
              <a:t>بخش آمار و داده های سازمان غذا و کشاورزی ملل متحد </a:t>
            </a:r>
            <a:r>
              <a:rPr lang="en-US" u="sng" dirty="0" smtClean="0">
                <a:solidFill>
                  <a:schemeClr val="accent5">
                    <a:lumMod val="75000"/>
                  </a:schemeClr>
                </a:solidFill>
                <a:effectLst/>
                <a:latin typeface="Adobe Arabic" panose="02040503050201020203" pitchFamily="18" charset="-78"/>
                <a:ea typeface="Calibri" panose="020F0502020204030204" pitchFamily="34" charset="0"/>
                <a:cs typeface="Arial" panose="020B0604020202020204" pitchFamily="34" charset="0"/>
                <a:hlinkClick r:id="rId2"/>
              </a:rPr>
              <a:t>www.fao.org</a:t>
            </a:r>
            <a:r>
              <a:rPr lang="fa-IR" dirty="0" smtClean="0">
                <a:solidFill>
                  <a:schemeClr val="accent5">
                    <a:lumMod val="75000"/>
                  </a:schemeClr>
                </a:solidFill>
                <a:effectLst/>
                <a:latin typeface="Calibri" panose="020F0502020204030204" pitchFamily="34" charset="0"/>
                <a:ea typeface="Calibri" panose="020F0502020204030204" pitchFamily="34" charset="0"/>
                <a:cs typeface="Adobe Arabic" panose="02040503050201020203" pitchFamily="18" charset="-78"/>
              </a:rPr>
              <a:t>.</a:t>
            </a:r>
            <a:endParaRPr lang="en-US" sz="1200" dirty="0" smtClean="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0"/>
              </a:spcAft>
              <a:buFont typeface="+mj-lt"/>
              <a:buAutoNum type="arabicPeriod"/>
            </a:pPr>
            <a:r>
              <a:rPr lang="fa-IR" dirty="0" smtClean="0">
                <a:solidFill>
                  <a:schemeClr val="accent5">
                    <a:lumMod val="75000"/>
                  </a:schemeClr>
                </a:solidFill>
                <a:effectLst/>
                <a:latin typeface="Calibri" panose="020F0502020204030204" pitchFamily="34" charset="0"/>
                <a:ea typeface="Calibri" panose="020F0502020204030204" pitchFamily="34" charset="0"/>
                <a:cs typeface="Adobe Arabic" panose="02040503050201020203" pitchFamily="18" charset="-78"/>
              </a:rPr>
              <a:t>بخش </a:t>
            </a:r>
            <a:r>
              <a:rPr lang="fa-IR" dirty="0" err="1" smtClean="0">
                <a:solidFill>
                  <a:schemeClr val="accent5">
                    <a:lumMod val="75000"/>
                  </a:schemeClr>
                </a:solidFill>
                <a:effectLst/>
                <a:latin typeface="Calibri" panose="020F0502020204030204" pitchFamily="34" charset="0"/>
                <a:ea typeface="Calibri" panose="020F0502020204030204" pitchFamily="34" charset="0"/>
                <a:cs typeface="Adobe Arabic" panose="02040503050201020203" pitchFamily="18" charset="-78"/>
              </a:rPr>
              <a:t>آمارنامه</a:t>
            </a:r>
            <a:r>
              <a:rPr lang="fa-IR" dirty="0" smtClean="0">
                <a:solidFill>
                  <a:schemeClr val="accent5">
                    <a:lumMod val="75000"/>
                  </a:schemeClr>
                </a:solidFill>
                <a:effectLst/>
                <a:latin typeface="Calibri" panose="020F0502020204030204" pitchFamily="34" charset="0"/>
                <a:ea typeface="Calibri" panose="020F0502020204030204" pitchFamily="34" charset="0"/>
                <a:cs typeface="Adobe Arabic" panose="02040503050201020203" pitchFamily="18" charset="-78"/>
              </a:rPr>
              <a:t> وزارت جهاد کشاورزی </a:t>
            </a:r>
            <a:r>
              <a:rPr lang="en-US" u="sng" dirty="0" smtClean="0">
                <a:solidFill>
                  <a:schemeClr val="accent5">
                    <a:lumMod val="75000"/>
                  </a:schemeClr>
                </a:solidFill>
                <a:effectLst/>
                <a:latin typeface="Adobe Arabic" panose="02040503050201020203" pitchFamily="18" charset="-78"/>
                <a:ea typeface="Calibri" panose="020F0502020204030204" pitchFamily="34" charset="0"/>
                <a:cs typeface="Arial" panose="020B0604020202020204" pitchFamily="34" charset="0"/>
                <a:hlinkClick r:id="rId3"/>
              </a:rPr>
              <a:t>www.maj.ir</a:t>
            </a:r>
            <a:r>
              <a:rPr lang="fa-IR" dirty="0" smtClean="0">
                <a:solidFill>
                  <a:schemeClr val="accent5">
                    <a:lumMod val="75000"/>
                  </a:schemeClr>
                </a:solidFill>
                <a:effectLst/>
                <a:latin typeface="Calibri" panose="020F0502020204030204" pitchFamily="34" charset="0"/>
                <a:ea typeface="Calibri" panose="020F0502020204030204" pitchFamily="34" charset="0"/>
                <a:cs typeface="Adobe Arabic" panose="02040503050201020203" pitchFamily="18" charset="-78"/>
              </a:rPr>
              <a:t>.</a:t>
            </a:r>
            <a:endParaRPr lang="en-US" sz="1200"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0849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idx="1"/>
          </p:nvPr>
        </p:nvSpPr>
        <p:spPr>
          <a:xfrm>
            <a:off x="3388659" y="607809"/>
            <a:ext cx="8547846" cy="2350546"/>
          </a:xfrm>
        </p:spPr>
        <p:txBody>
          <a:bodyPr>
            <a:noAutofit/>
          </a:bodyPr>
          <a:lstStyle/>
          <a:p>
            <a:pPr algn="r" rtl="1"/>
            <a:r>
              <a:rPr lang="fa-IR" sz="2800" dirty="0">
                <a:latin typeface="Adobe Arabic" panose="02040503050201020203" pitchFamily="18" charset="-78"/>
                <a:cs typeface="Adobe Arabic" panose="02040503050201020203" pitchFamily="18" charset="-78"/>
              </a:rPr>
              <a:t>از نکات جالب توجه در تولید خرما </a:t>
            </a:r>
            <a:r>
              <a:rPr lang="fa-IR" sz="2800" dirty="0" err="1">
                <a:latin typeface="Adobe Arabic" panose="02040503050201020203" pitchFamily="18" charset="-78"/>
                <a:cs typeface="Adobe Arabic" panose="02040503050201020203" pitchFamily="18" charset="-78"/>
              </a:rPr>
              <a:t>بعنوان</a:t>
            </a:r>
            <a:r>
              <a:rPr lang="fa-IR" sz="2800" dirty="0">
                <a:latin typeface="Adobe Arabic" panose="02040503050201020203" pitchFamily="18" charset="-78"/>
                <a:cs typeface="Adobe Arabic" panose="02040503050201020203" pitchFamily="18" charset="-78"/>
              </a:rPr>
              <a:t> معدود گیاهان مقاوم در شرایط کویری میزان آب مصرفی آن </a:t>
            </a:r>
            <a:r>
              <a:rPr lang="fa-IR" sz="2800" dirty="0" err="1" smtClean="0">
                <a:latin typeface="Adobe Arabic" panose="02040503050201020203" pitchFamily="18" charset="-78"/>
                <a:cs typeface="Adobe Arabic" panose="02040503050201020203" pitchFamily="18" charset="-78"/>
              </a:rPr>
              <a:t>می‌باشد</a:t>
            </a:r>
            <a:r>
              <a:rPr lang="fa-IR" sz="2800" dirty="0" smtClean="0">
                <a:latin typeface="Adobe Arabic" panose="02040503050201020203" pitchFamily="18" charset="-78"/>
                <a:cs typeface="Adobe Arabic" panose="02040503050201020203" pitchFamily="18" charset="-78"/>
              </a:rPr>
              <a:t>.</a:t>
            </a:r>
            <a:r>
              <a:rPr lang="en-US" sz="2800" dirty="0" smtClean="0">
                <a:latin typeface="Adobe Arabic" panose="02040503050201020203" pitchFamily="18" charset="-78"/>
                <a:cs typeface="Adobe Arabic" panose="02040503050201020203" pitchFamily="18" charset="-78"/>
              </a:rPr>
              <a:t> </a:t>
            </a:r>
            <a:r>
              <a:rPr lang="fa-IR" sz="2800" dirty="0" smtClean="0">
                <a:latin typeface="Adobe Arabic" panose="02040503050201020203" pitchFamily="18" charset="-78"/>
                <a:cs typeface="Adobe Arabic" panose="02040503050201020203" pitchFamily="18" charset="-78"/>
              </a:rPr>
              <a:t>تولید </a:t>
            </a:r>
            <a:r>
              <a:rPr lang="fa-IR" sz="2800" dirty="0">
                <a:latin typeface="Adobe Arabic" panose="02040503050201020203" pitchFamily="18" charset="-78"/>
                <a:cs typeface="Adobe Arabic" panose="02040503050201020203" pitchFamily="18" charset="-78"/>
              </a:rPr>
              <a:t>هر کیلوگرم خرما به ۲ </a:t>
            </a:r>
            <a:r>
              <a:rPr lang="fa-IR" sz="2800" dirty="0" err="1">
                <a:latin typeface="Adobe Arabic" panose="02040503050201020203" pitchFamily="18" charset="-78"/>
                <a:cs typeface="Adobe Arabic" panose="02040503050201020203" pitchFamily="18" charset="-78"/>
              </a:rPr>
              <a:t>مترمکعب</a:t>
            </a:r>
            <a:r>
              <a:rPr lang="fa-IR" sz="2800" dirty="0">
                <a:latin typeface="Adobe Arabic" panose="02040503050201020203" pitchFamily="18" charset="-78"/>
                <a:cs typeface="Adobe Arabic" panose="02040503050201020203" pitchFamily="18" charset="-78"/>
              </a:rPr>
              <a:t> آب نیاز دارد که بطور متوسط نسبت به سایر گیاهان خشک میزان قابل توجهی است. </a:t>
            </a:r>
            <a:endParaRPr lang="fa-IR" sz="2800" dirty="0" smtClean="0">
              <a:latin typeface="Adobe Arabic" panose="02040503050201020203" pitchFamily="18" charset="-78"/>
              <a:cs typeface="Adobe Arabic" panose="02040503050201020203" pitchFamily="18" charset="-78"/>
            </a:endParaRPr>
          </a:p>
          <a:p>
            <a:pPr algn="r" rtl="1"/>
            <a:r>
              <a:rPr lang="fa-IR" sz="2800" dirty="0" smtClean="0">
                <a:latin typeface="Adobe Arabic" panose="02040503050201020203" pitchFamily="18" charset="-78"/>
                <a:cs typeface="Adobe Arabic" panose="02040503050201020203" pitchFamily="18" charset="-78"/>
              </a:rPr>
              <a:t>متاسفانه </a:t>
            </a:r>
            <a:r>
              <a:rPr lang="fa-IR" sz="2800" dirty="0">
                <a:latin typeface="Adobe Arabic" panose="02040503050201020203" pitchFamily="18" charset="-78"/>
                <a:cs typeface="Adobe Arabic" panose="02040503050201020203" pitchFamily="18" charset="-78"/>
              </a:rPr>
              <a:t>در سال های اخیر به دلیل کم آبی و بارش کم باران بسیاری از نخلستان های کشور رو به خشک شدن هستند که با برنامه ریزی باید از آن جلوگیری کرد . </a:t>
            </a:r>
            <a:endParaRPr lang="en-US" sz="2800" dirty="0">
              <a:latin typeface="Adobe Arabic" panose="02040503050201020203" pitchFamily="18" charset="-78"/>
              <a:cs typeface="Adobe Arabic" panose="02040503050201020203" pitchFamily="18" charset="-78"/>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563" y="2958355"/>
            <a:ext cx="4654563" cy="3240740"/>
          </a:xfrm>
          <a:prstGeom prst="rect">
            <a:avLst/>
          </a:prstGeom>
        </p:spPr>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7794" t="21293" r="67942" b="40955"/>
          <a:stretch/>
        </p:blipFill>
        <p:spPr>
          <a:xfrm>
            <a:off x="6183404" y="3741877"/>
            <a:ext cx="1479178" cy="1290917"/>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7794" t="21293" r="67942" b="40955"/>
          <a:stretch/>
        </p:blipFill>
        <p:spPr>
          <a:xfrm>
            <a:off x="6889012" y="4689490"/>
            <a:ext cx="1479178" cy="1290917"/>
          </a:xfrm>
          <a:prstGeom prst="rect">
            <a:avLst/>
          </a:prstGeom>
        </p:spPr>
      </p:pic>
      <p:sp>
        <p:nvSpPr>
          <p:cNvPr id="19" name="TextBox 18"/>
          <p:cNvSpPr txBox="1"/>
          <p:nvPr/>
        </p:nvSpPr>
        <p:spPr>
          <a:xfrm>
            <a:off x="7046259" y="3285138"/>
            <a:ext cx="1497526" cy="461665"/>
          </a:xfrm>
          <a:prstGeom prst="rect">
            <a:avLst/>
          </a:prstGeom>
          <a:noFill/>
        </p:spPr>
        <p:txBody>
          <a:bodyPr wrap="none" rtlCol="0">
            <a:spAutoFit/>
          </a:bodyPr>
          <a:lstStyle/>
          <a:p>
            <a:r>
              <a:rPr lang="fa-IR" sz="2400" dirty="0" smtClean="0">
                <a:solidFill>
                  <a:srgbClr val="FFFF00"/>
                </a:solidFill>
                <a:latin typeface="Adobe Arabic" panose="02040503050201020203" pitchFamily="18" charset="-78"/>
                <a:cs typeface="Adobe Arabic" panose="02040503050201020203" pitchFamily="18" charset="-78"/>
              </a:rPr>
              <a:t>2 متر مکعب آب</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3510" y="4010759"/>
            <a:ext cx="2952995" cy="1969648"/>
          </a:xfrm>
          <a:prstGeom prst="rect">
            <a:avLst/>
          </a:prstGeom>
        </p:spPr>
      </p:pic>
      <p:sp>
        <p:nvSpPr>
          <p:cNvPr id="21" name="TextBox 20"/>
          <p:cNvSpPr txBox="1"/>
          <p:nvPr/>
        </p:nvSpPr>
        <p:spPr>
          <a:xfrm>
            <a:off x="10004612" y="3359098"/>
            <a:ext cx="1117614" cy="461665"/>
          </a:xfrm>
          <a:prstGeom prst="rect">
            <a:avLst/>
          </a:prstGeom>
          <a:noFill/>
        </p:spPr>
        <p:txBody>
          <a:bodyPr wrap="none" rtlCol="0">
            <a:spAutoFit/>
          </a:bodyPr>
          <a:lstStyle/>
          <a:p>
            <a:r>
              <a:rPr lang="fa-IR" sz="2400" dirty="0" smtClean="0">
                <a:solidFill>
                  <a:srgbClr val="FFFF00"/>
                </a:solidFill>
                <a:latin typeface="Adobe Arabic" panose="02040503050201020203" pitchFamily="18" charset="-78"/>
                <a:cs typeface="Adobe Arabic" panose="02040503050201020203" pitchFamily="18" charset="-78"/>
              </a:rPr>
              <a:t>1 کیلو خرما</a:t>
            </a:r>
            <a:endParaRPr lang="en-US" sz="2400" dirty="0">
              <a:solidFill>
                <a:srgbClr val="FFFF00"/>
              </a:solidFill>
              <a:latin typeface="Adobe Arabic" panose="02040503050201020203" pitchFamily="18" charset="-78"/>
              <a:cs typeface="Adobe Arabic" panose="02040503050201020203" pitchFamily="18" charset="-78"/>
            </a:endParaRPr>
          </a:p>
        </p:txBody>
      </p:sp>
      <p:cxnSp>
        <p:nvCxnSpPr>
          <p:cNvPr id="23" name="Straight Arrow Connector 22"/>
          <p:cNvCxnSpPr/>
          <p:nvPr/>
        </p:nvCxnSpPr>
        <p:spPr>
          <a:xfrm flipH="1">
            <a:off x="8203580" y="4578725"/>
            <a:ext cx="914400" cy="0"/>
          </a:xfrm>
          <a:prstGeom prst="straightConnector1">
            <a:avLst/>
          </a:prstGeom>
          <a:ln w="38100">
            <a:headEnd type="triangle"/>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3197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backgroundRemoval t="1172" b="98047" l="2354" r="98344"/>
                    </a14:imgEffect>
                  </a14:imgLayer>
                </a14:imgProps>
              </a:ext>
              <a:ext uri="{28A0092B-C50C-407E-A947-70E740481C1C}">
                <a14:useLocalDpi xmlns:a14="http://schemas.microsoft.com/office/drawing/2010/main" val="0"/>
              </a:ext>
            </a:extLst>
          </a:blip>
          <a:stretch>
            <a:fillRect/>
          </a:stretch>
        </p:blipFill>
        <p:spPr>
          <a:xfrm>
            <a:off x="1828801" y="-95936"/>
            <a:ext cx="8078378" cy="7212085"/>
          </a:xfrm>
        </p:spPr>
      </p:pic>
      <p:sp>
        <p:nvSpPr>
          <p:cNvPr id="29" name="Oval Callout 28"/>
          <p:cNvSpPr/>
          <p:nvPr/>
        </p:nvSpPr>
        <p:spPr>
          <a:xfrm>
            <a:off x="3100440" y="4758363"/>
            <a:ext cx="1286495" cy="1184763"/>
          </a:xfrm>
          <a:prstGeom prst="wedgeEllipseCallout">
            <a:avLst>
              <a:gd name="adj1" fmla="val 64906"/>
              <a:gd name="adj2" fmla="val -3339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Oval Callout 1"/>
          <p:cNvSpPr/>
          <p:nvPr/>
        </p:nvSpPr>
        <p:spPr>
          <a:xfrm>
            <a:off x="1755415" y="3717909"/>
            <a:ext cx="1813631" cy="1154212"/>
          </a:xfrm>
          <a:prstGeom prst="wedgeEllipseCallout">
            <a:avLst>
              <a:gd name="adj1" fmla="val 60726"/>
              <a:gd name="adj2" fmla="val -4701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TextBox 4"/>
          <p:cNvSpPr txBox="1"/>
          <p:nvPr/>
        </p:nvSpPr>
        <p:spPr>
          <a:xfrm>
            <a:off x="5330417" y="4085862"/>
            <a:ext cx="596638" cy="461665"/>
          </a:xfrm>
          <a:prstGeom prst="rect">
            <a:avLst/>
          </a:prstGeom>
          <a:noFill/>
        </p:spPr>
        <p:txBody>
          <a:bodyPr wrap="none" rtlCol="0">
            <a:spAutoFit/>
          </a:bodyPr>
          <a:lstStyle/>
          <a:p>
            <a:r>
              <a:rPr lang="fa-IR" sz="2400" dirty="0" smtClean="0">
                <a:solidFill>
                  <a:srgbClr val="FF0000"/>
                </a:solidFill>
                <a:latin typeface="Adobe Arabic" panose="02040503050201020203" pitchFamily="18" charset="-78"/>
                <a:cs typeface="Adobe Arabic" panose="02040503050201020203" pitchFamily="18" charset="-78"/>
              </a:rPr>
              <a:t>فارس</a:t>
            </a:r>
            <a:endParaRPr lang="en-US" sz="2400" dirty="0">
              <a:solidFill>
                <a:srgbClr val="FF0000"/>
              </a:solidFill>
              <a:latin typeface="Adobe Arabic" panose="02040503050201020203" pitchFamily="18" charset="-78"/>
              <a:cs typeface="Adobe Arabic" panose="02040503050201020203" pitchFamily="18" charset="-78"/>
            </a:endParaRPr>
          </a:p>
        </p:txBody>
      </p:sp>
      <p:sp>
        <p:nvSpPr>
          <p:cNvPr id="6" name="TextBox 5"/>
          <p:cNvSpPr txBox="1"/>
          <p:nvPr/>
        </p:nvSpPr>
        <p:spPr>
          <a:xfrm>
            <a:off x="6876271" y="3834421"/>
            <a:ext cx="644728" cy="461665"/>
          </a:xfrm>
          <a:prstGeom prst="rect">
            <a:avLst/>
          </a:prstGeom>
          <a:noFill/>
        </p:spPr>
        <p:txBody>
          <a:bodyPr wrap="none" rtlCol="0">
            <a:spAutoFit/>
          </a:bodyPr>
          <a:lstStyle/>
          <a:p>
            <a:r>
              <a:rPr lang="fa-IR" sz="2400" dirty="0" smtClean="0">
                <a:solidFill>
                  <a:srgbClr val="FF0000"/>
                </a:solidFill>
                <a:latin typeface="Adobe Arabic" panose="02040503050201020203" pitchFamily="18" charset="-78"/>
                <a:cs typeface="Adobe Arabic" panose="02040503050201020203" pitchFamily="18" charset="-78"/>
              </a:rPr>
              <a:t>کرمان</a:t>
            </a:r>
            <a:endParaRPr lang="en-US" sz="2400" dirty="0">
              <a:solidFill>
                <a:srgbClr val="FF0000"/>
              </a:solidFill>
              <a:latin typeface="Adobe Arabic" panose="02040503050201020203" pitchFamily="18" charset="-78"/>
              <a:cs typeface="Adobe Arabic" panose="02040503050201020203" pitchFamily="18" charset="-78"/>
            </a:endParaRPr>
          </a:p>
        </p:txBody>
      </p:sp>
      <p:sp>
        <p:nvSpPr>
          <p:cNvPr id="8" name="TextBox 7"/>
          <p:cNvSpPr txBox="1"/>
          <p:nvPr/>
        </p:nvSpPr>
        <p:spPr>
          <a:xfrm>
            <a:off x="3670727" y="3463442"/>
            <a:ext cx="769763" cy="400110"/>
          </a:xfrm>
          <a:prstGeom prst="rect">
            <a:avLst/>
          </a:prstGeom>
          <a:noFill/>
        </p:spPr>
        <p:txBody>
          <a:bodyPr wrap="none" rtlCol="0">
            <a:spAutoFit/>
          </a:bodyPr>
          <a:lstStyle/>
          <a:p>
            <a:r>
              <a:rPr lang="fa-IR" sz="2000" dirty="0" smtClean="0">
                <a:solidFill>
                  <a:srgbClr val="FF0000"/>
                </a:solidFill>
                <a:latin typeface="Adobe Arabic" panose="02040503050201020203" pitchFamily="18" charset="-78"/>
                <a:cs typeface="Adobe Arabic" panose="02040503050201020203" pitchFamily="18" charset="-78"/>
              </a:rPr>
              <a:t>خوزستان</a:t>
            </a:r>
            <a:endParaRPr lang="en-US" dirty="0">
              <a:solidFill>
                <a:srgbClr val="FF0000"/>
              </a:solidFill>
              <a:latin typeface="Adobe Arabic" panose="02040503050201020203" pitchFamily="18" charset="-78"/>
              <a:cs typeface="Adobe Arabic" panose="02040503050201020203" pitchFamily="18" charset="-78"/>
            </a:endParaRPr>
          </a:p>
        </p:txBody>
      </p:sp>
      <p:sp>
        <p:nvSpPr>
          <p:cNvPr id="10" name="TextBox 9"/>
          <p:cNvSpPr txBox="1"/>
          <p:nvPr/>
        </p:nvSpPr>
        <p:spPr>
          <a:xfrm>
            <a:off x="4125728" y="4672066"/>
            <a:ext cx="967845" cy="400110"/>
          </a:xfrm>
          <a:prstGeom prst="rect">
            <a:avLst/>
          </a:prstGeom>
          <a:noFill/>
        </p:spPr>
        <p:txBody>
          <a:bodyPr wrap="square" rtlCol="0">
            <a:spAutoFit/>
          </a:bodyPr>
          <a:lstStyle/>
          <a:p>
            <a:pPr algn="r" rtl="1"/>
            <a:r>
              <a:rPr lang="fa-IR" sz="2000" dirty="0" smtClean="0">
                <a:solidFill>
                  <a:srgbClr val="FF0000"/>
                </a:solidFill>
                <a:latin typeface="Adobe Arabic" panose="02040503050201020203" pitchFamily="18" charset="-78"/>
                <a:cs typeface="Adobe Arabic" panose="02040503050201020203" pitchFamily="18" charset="-78"/>
              </a:rPr>
              <a:t>بوشهر</a:t>
            </a:r>
            <a:endParaRPr lang="en-US" sz="2000" dirty="0">
              <a:solidFill>
                <a:srgbClr val="FF0000"/>
              </a:solidFill>
              <a:latin typeface="Adobe Arabic" panose="02040503050201020203" pitchFamily="18" charset="-78"/>
              <a:cs typeface="Adobe Arabic" panose="02040503050201020203" pitchFamily="18" charset="-78"/>
            </a:endParaRPr>
          </a:p>
        </p:txBody>
      </p:sp>
      <p:sp>
        <p:nvSpPr>
          <p:cNvPr id="11" name="TextBox 10"/>
          <p:cNvSpPr txBox="1"/>
          <p:nvPr/>
        </p:nvSpPr>
        <p:spPr>
          <a:xfrm>
            <a:off x="6596288" y="5555002"/>
            <a:ext cx="857927" cy="461665"/>
          </a:xfrm>
          <a:prstGeom prst="rect">
            <a:avLst/>
          </a:prstGeom>
          <a:noFill/>
        </p:spPr>
        <p:txBody>
          <a:bodyPr wrap="none" rtlCol="0">
            <a:spAutoFit/>
          </a:bodyPr>
          <a:lstStyle/>
          <a:p>
            <a:r>
              <a:rPr lang="fa-IR" sz="2400" dirty="0" smtClean="0">
                <a:solidFill>
                  <a:srgbClr val="FF0000"/>
                </a:solidFill>
                <a:latin typeface="Adobe Arabic" panose="02040503050201020203" pitchFamily="18" charset="-78"/>
                <a:cs typeface="Adobe Arabic" panose="02040503050201020203" pitchFamily="18" charset="-78"/>
              </a:rPr>
              <a:t>هرمزگان</a:t>
            </a:r>
            <a:endParaRPr lang="en-US" dirty="0">
              <a:solidFill>
                <a:srgbClr val="FF0000"/>
              </a:solidFill>
              <a:latin typeface="Adobe Arabic" panose="02040503050201020203" pitchFamily="18" charset="-78"/>
              <a:cs typeface="Adobe Arabic" panose="02040503050201020203" pitchFamily="18" charset="-78"/>
            </a:endParaRPr>
          </a:p>
        </p:txBody>
      </p:sp>
      <p:sp>
        <p:nvSpPr>
          <p:cNvPr id="12" name="TextBox 11"/>
          <p:cNvSpPr txBox="1"/>
          <p:nvPr/>
        </p:nvSpPr>
        <p:spPr>
          <a:xfrm>
            <a:off x="7885864" y="5351876"/>
            <a:ext cx="1527982" cy="400110"/>
          </a:xfrm>
          <a:prstGeom prst="rect">
            <a:avLst/>
          </a:prstGeom>
          <a:noFill/>
        </p:spPr>
        <p:txBody>
          <a:bodyPr wrap="none" rtlCol="0">
            <a:spAutoFit/>
          </a:bodyPr>
          <a:lstStyle/>
          <a:p>
            <a:r>
              <a:rPr lang="fa-IR" sz="2000" dirty="0" smtClean="0">
                <a:solidFill>
                  <a:srgbClr val="FF0000"/>
                </a:solidFill>
                <a:latin typeface="Adobe Arabic" panose="02040503050201020203" pitchFamily="18" charset="-78"/>
                <a:cs typeface="Adobe Arabic" panose="02040503050201020203" pitchFamily="18" charset="-78"/>
              </a:rPr>
              <a:t>سیستان و بلوچستان</a:t>
            </a:r>
            <a:endParaRPr lang="en-US" sz="2000" dirty="0">
              <a:solidFill>
                <a:srgbClr val="FF0000"/>
              </a:solidFill>
              <a:latin typeface="Adobe Arabic" panose="02040503050201020203" pitchFamily="18" charset="-78"/>
              <a:cs typeface="Adobe Arabic" panose="02040503050201020203" pitchFamily="18" charset="-78"/>
            </a:endParaRPr>
          </a:p>
        </p:txBody>
      </p:sp>
      <p:sp>
        <p:nvSpPr>
          <p:cNvPr id="15" name="TextBox 14"/>
          <p:cNvSpPr txBox="1"/>
          <p:nvPr/>
        </p:nvSpPr>
        <p:spPr>
          <a:xfrm>
            <a:off x="6539954" y="4209300"/>
            <a:ext cx="1520148" cy="707886"/>
          </a:xfrm>
          <a:prstGeom prst="rect">
            <a:avLst/>
          </a:prstGeom>
          <a:noFill/>
        </p:spPr>
        <p:txBody>
          <a:bodyPr wrap="square" rtlCol="0">
            <a:spAutoFit/>
          </a:bodyPr>
          <a:lstStyle/>
          <a:p>
            <a:pPr algn="ctr"/>
            <a:r>
              <a:rPr lang="ar-SA" sz="2000" dirty="0">
                <a:solidFill>
                  <a:schemeClr val="bg2">
                    <a:lumMod val="75000"/>
                  </a:schemeClr>
                </a:solidFill>
                <a:latin typeface="Adobe Arabic" panose="02040503050201020203" pitchFamily="18" charset="-78"/>
                <a:cs typeface="Adobe Arabic" panose="02040503050201020203" pitchFamily="18" charset="-78"/>
              </a:rPr>
              <a:t>جیرفت ، بم ، کهنوج و شهداد </a:t>
            </a:r>
            <a:endParaRPr lang="en-US" sz="2000" dirty="0">
              <a:solidFill>
                <a:schemeClr val="bg2">
                  <a:lumMod val="75000"/>
                </a:schemeClr>
              </a:solidFill>
              <a:latin typeface="Adobe Arabic" panose="02040503050201020203" pitchFamily="18" charset="-78"/>
              <a:cs typeface="Adobe Arabic" panose="02040503050201020203" pitchFamily="18" charset="-78"/>
            </a:endParaRPr>
          </a:p>
        </p:txBody>
      </p:sp>
      <p:sp>
        <p:nvSpPr>
          <p:cNvPr id="16" name="TextBox 15"/>
          <p:cNvSpPr txBox="1"/>
          <p:nvPr/>
        </p:nvSpPr>
        <p:spPr>
          <a:xfrm>
            <a:off x="2996192" y="4813371"/>
            <a:ext cx="1464783" cy="1015663"/>
          </a:xfrm>
          <a:prstGeom prst="rect">
            <a:avLst/>
          </a:prstGeom>
          <a:noFill/>
        </p:spPr>
        <p:txBody>
          <a:bodyPr wrap="square" rtlCol="0">
            <a:spAutoFit/>
          </a:bodyPr>
          <a:lstStyle/>
          <a:p>
            <a:pPr algn="ctr"/>
            <a:r>
              <a:rPr lang="ar-SA" sz="2000" dirty="0">
                <a:solidFill>
                  <a:schemeClr val="bg2">
                    <a:lumMod val="75000"/>
                  </a:schemeClr>
                </a:solidFill>
                <a:latin typeface="Adobe Arabic" panose="02040503050201020203" pitchFamily="18" charset="-78"/>
                <a:cs typeface="Adobe Arabic" panose="02040503050201020203" pitchFamily="18" charset="-78"/>
              </a:rPr>
              <a:t>جم ، دشتی ، تنگستان و دشتستان </a:t>
            </a:r>
            <a:endParaRPr lang="en-US" sz="2000" dirty="0">
              <a:solidFill>
                <a:schemeClr val="bg2">
                  <a:lumMod val="75000"/>
                </a:schemeClr>
              </a:solidFill>
              <a:latin typeface="Adobe Arabic" panose="02040503050201020203" pitchFamily="18" charset="-78"/>
              <a:cs typeface="Adobe Arabic" panose="02040503050201020203" pitchFamily="18" charset="-78"/>
            </a:endParaRPr>
          </a:p>
        </p:txBody>
      </p:sp>
      <p:sp>
        <p:nvSpPr>
          <p:cNvPr id="18" name="TextBox 17"/>
          <p:cNvSpPr txBox="1"/>
          <p:nvPr/>
        </p:nvSpPr>
        <p:spPr>
          <a:xfrm>
            <a:off x="7878029" y="5637725"/>
            <a:ext cx="1293906" cy="707886"/>
          </a:xfrm>
          <a:prstGeom prst="rect">
            <a:avLst/>
          </a:prstGeom>
          <a:noFill/>
        </p:spPr>
        <p:txBody>
          <a:bodyPr wrap="square" rtlCol="0">
            <a:spAutoFit/>
          </a:bodyPr>
          <a:lstStyle/>
          <a:p>
            <a:pPr algn="r"/>
            <a:r>
              <a:rPr lang="ar-SA" sz="2000" dirty="0">
                <a:solidFill>
                  <a:schemeClr val="bg2">
                    <a:lumMod val="75000"/>
                  </a:schemeClr>
                </a:solidFill>
                <a:latin typeface="Adobe Arabic" panose="02040503050201020203" pitchFamily="18" charset="-78"/>
                <a:cs typeface="Adobe Arabic" panose="02040503050201020203" pitchFamily="18" charset="-78"/>
              </a:rPr>
              <a:t>سراوان ، ایرانشهر و نیک شهر </a:t>
            </a:r>
            <a:endParaRPr lang="en-US" sz="2000" dirty="0">
              <a:solidFill>
                <a:schemeClr val="bg2">
                  <a:lumMod val="75000"/>
                </a:schemeClr>
              </a:solidFill>
              <a:latin typeface="Adobe Arabic" panose="02040503050201020203" pitchFamily="18" charset="-78"/>
              <a:cs typeface="Adobe Arabic" panose="02040503050201020203" pitchFamily="18" charset="-78"/>
            </a:endParaRPr>
          </a:p>
        </p:txBody>
      </p:sp>
      <p:sp>
        <p:nvSpPr>
          <p:cNvPr id="22" name="TextBox 21"/>
          <p:cNvSpPr txBox="1"/>
          <p:nvPr/>
        </p:nvSpPr>
        <p:spPr>
          <a:xfrm>
            <a:off x="5172404" y="2700265"/>
            <a:ext cx="776175" cy="461665"/>
          </a:xfrm>
          <a:prstGeom prst="rect">
            <a:avLst/>
          </a:prstGeom>
          <a:noFill/>
        </p:spPr>
        <p:txBody>
          <a:bodyPr wrap="none" rtlCol="0">
            <a:spAutoFit/>
          </a:bodyPr>
          <a:lstStyle/>
          <a:p>
            <a:r>
              <a:rPr lang="fa-IR" sz="2400" dirty="0" smtClean="0">
                <a:solidFill>
                  <a:schemeClr val="accent3">
                    <a:lumMod val="75000"/>
                  </a:schemeClr>
                </a:solidFill>
                <a:latin typeface="Adobe Arabic" panose="02040503050201020203" pitchFamily="18" charset="-78"/>
                <a:cs typeface="Adobe Arabic" panose="02040503050201020203" pitchFamily="18" charset="-78"/>
              </a:rPr>
              <a:t>اصفهان</a:t>
            </a:r>
            <a:endParaRPr lang="en-US" sz="2400" dirty="0">
              <a:solidFill>
                <a:schemeClr val="accent3">
                  <a:lumMod val="75000"/>
                </a:schemeClr>
              </a:solidFill>
              <a:latin typeface="Adobe Arabic" panose="02040503050201020203" pitchFamily="18" charset="-78"/>
              <a:cs typeface="Adobe Arabic" panose="02040503050201020203" pitchFamily="18" charset="-78"/>
            </a:endParaRPr>
          </a:p>
        </p:txBody>
      </p:sp>
      <p:sp>
        <p:nvSpPr>
          <p:cNvPr id="23" name="TextBox 22"/>
          <p:cNvSpPr txBox="1"/>
          <p:nvPr/>
        </p:nvSpPr>
        <p:spPr>
          <a:xfrm>
            <a:off x="6203912" y="1789600"/>
            <a:ext cx="694421" cy="461665"/>
          </a:xfrm>
          <a:prstGeom prst="rect">
            <a:avLst/>
          </a:prstGeom>
          <a:noFill/>
        </p:spPr>
        <p:txBody>
          <a:bodyPr wrap="none" rtlCol="0">
            <a:spAutoFit/>
          </a:bodyPr>
          <a:lstStyle/>
          <a:p>
            <a:r>
              <a:rPr lang="fa-IR" sz="2400" dirty="0" smtClean="0">
                <a:solidFill>
                  <a:schemeClr val="accent3">
                    <a:lumMod val="75000"/>
                  </a:schemeClr>
                </a:solidFill>
                <a:latin typeface="Adobe Arabic" panose="02040503050201020203" pitchFamily="18" charset="-78"/>
                <a:cs typeface="Adobe Arabic" panose="02040503050201020203" pitchFamily="18" charset="-78"/>
              </a:rPr>
              <a:t>سمنان</a:t>
            </a:r>
            <a:endParaRPr lang="en-US" sz="2400" dirty="0">
              <a:solidFill>
                <a:schemeClr val="accent3">
                  <a:lumMod val="75000"/>
                </a:schemeClr>
              </a:solidFill>
              <a:latin typeface="Adobe Arabic" panose="02040503050201020203" pitchFamily="18" charset="-78"/>
              <a:cs typeface="Adobe Arabic" panose="02040503050201020203" pitchFamily="18" charset="-78"/>
            </a:endParaRPr>
          </a:p>
        </p:txBody>
      </p:sp>
      <p:sp>
        <p:nvSpPr>
          <p:cNvPr id="24" name="TextBox 23"/>
          <p:cNvSpPr txBox="1"/>
          <p:nvPr/>
        </p:nvSpPr>
        <p:spPr>
          <a:xfrm>
            <a:off x="7044910" y="2700265"/>
            <a:ext cx="1367682" cy="461665"/>
          </a:xfrm>
          <a:prstGeom prst="rect">
            <a:avLst/>
          </a:prstGeom>
          <a:noFill/>
        </p:spPr>
        <p:txBody>
          <a:bodyPr wrap="none" rtlCol="0">
            <a:spAutoFit/>
          </a:bodyPr>
          <a:lstStyle/>
          <a:p>
            <a:r>
              <a:rPr lang="fa-IR" sz="2400" dirty="0" smtClean="0">
                <a:solidFill>
                  <a:schemeClr val="accent3">
                    <a:lumMod val="75000"/>
                  </a:schemeClr>
                </a:solidFill>
                <a:latin typeface="Adobe Arabic" panose="02040503050201020203" pitchFamily="18" charset="-78"/>
                <a:cs typeface="Adobe Arabic" panose="02040503050201020203" pitchFamily="18" charset="-78"/>
              </a:rPr>
              <a:t>خراسان جنوبی</a:t>
            </a:r>
            <a:endParaRPr lang="en-US" sz="2400" dirty="0">
              <a:solidFill>
                <a:schemeClr val="accent3">
                  <a:lumMod val="75000"/>
                </a:schemeClr>
              </a:solidFill>
              <a:latin typeface="Adobe Arabic" panose="02040503050201020203" pitchFamily="18" charset="-78"/>
              <a:cs typeface="Adobe Arabic" panose="02040503050201020203" pitchFamily="18" charset="-78"/>
            </a:endParaRPr>
          </a:p>
        </p:txBody>
      </p:sp>
      <p:sp>
        <p:nvSpPr>
          <p:cNvPr id="25" name="TextBox 24"/>
          <p:cNvSpPr txBox="1"/>
          <p:nvPr/>
        </p:nvSpPr>
        <p:spPr>
          <a:xfrm>
            <a:off x="6178748" y="3282222"/>
            <a:ext cx="466794" cy="523220"/>
          </a:xfrm>
          <a:prstGeom prst="rect">
            <a:avLst/>
          </a:prstGeom>
          <a:noFill/>
        </p:spPr>
        <p:txBody>
          <a:bodyPr wrap="none" rtlCol="0">
            <a:spAutoFit/>
          </a:bodyPr>
          <a:lstStyle/>
          <a:p>
            <a:r>
              <a:rPr lang="fa-IR" sz="2800" dirty="0" smtClean="0">
                <a:solidFill>
                  <a:schemeClr val="accent3">
                    <a:lumMod val="75000"/>
                  </a:schemeClr>
                </a:solidFill>
                <a:latin typeface="Adobe Arabic" panose="02040503050201020203" pitchFamily="18" charset="-78"/>
                <a:cs typeface="Adobe Arabic" panose="02040503050201020203" pitchFamily="18" charset="-78"/>
              </a:rPr>
              <a:t>یزد</a:t>
            </a:r>
            <a:endParaRPr lang="en-US" dirty="0">
              <a:solidFill>
                <a:schemeClr val="accent3">
                  <a:lumMod val="75000"/>
                </a:schemeClr>
              </a:solidFill>
              <a:latin typeface="Adobe Arabic" panose="02040503050201020203" pitchFamily="18" charset="-78"/>
              <a:cs typeface="Adobe Arabic" panose="02040503050201020203" pitchFamily="18" charset="-78"/>
            </a:endParaRPr>
          </a:p>
        </p:txBody>
      </p:sp>
      <p:sp>
        <p:nvSpPr>
          <p:cNvPr id="26" name="TextBox 25"/>
          <p:cNvSpPr txBox="1"/>
          <p:nvPr/>
        </p:nvSpPr>
        <p:spPr>
          <a:xfrm>
            <a:off x="3043426" y="2961875"/>
            <a:ext cx="457176" cy="400110"/>
          </a:xfrm>
          <a:prstGeom prst="rect">
            <a:avLst/>
          </a:prstGeom>
          <a:noFill/>
        </p:spPr>
        <p:txBody>
          <a:bodyPr wrap="none" rtlCol="0">
            <a:spAutoFit/>
          </a:bodyPr>
          <a:lstStyle/>
          <a:p>
            <a:r>
              <a:rPr lang="fa-IR" sz="2000" dirty="0" smtClean="0">
                <a:solidFill>
                  <a:schemeClr val="accent3">
                    <a:lumMod val="75000"/>
                  </a:schemeClr>
                </a:solidFill>
                <a:latin typeface="Adobe Arabic" panose="02040503050201020203" pitchFamily="18" charset="-78"/>
                <a:cs typeface="Adobe Arabic" panose="02040503050201020203" pitchFamily="18" charset="-78"/>
              </a:rPr>
              <a:t>ایلام</a:t>
            </a:r>
            <a:endParaRPr lang="en-US" dirty="0">
              <a:solidFill>
                <a:schemeClr val="accent3">
                  <a:lumMod val="75000"/>
                </a:schemeClr>
              </a:solidFill>
              <a:latin typeface="Adobe Arabic" panose="02040503050201020203" pitchFamily="18" charset="-78"/>
              <a:cs typeface="Adobe Arabic" panose="02040503050201020203" pitchFamily="18" charset="-78"/>
            </a:endParaRPr>
          </a:p>
        </p:txBody>
      </p:sp>
      <p:sp>
        <p:nvSpPr>
          <p:cNvPr id="27" name="TextBox 26"/>
          <p:cNvSpPr txBox="1"/>
          <p:nvPr/>
        </p:nvSpPr>
        <p:spPr>
          <a:xfrm>
            <a:off x="2734045" y="2300155"/>
            <a:ext cx="766557" cy="400110"/>
          </a:xfrm>
          <a:prstGeom prst="rect">
            <a:avLst/>
          </a:prstGeom>
          <a:noFill/>
        </p:spPr>
        <p:txBody>
          <a:bodyPr wrap="none" rtlCol="0">
            <a:spAutoFit/>
          </a:bodyPr>
          <a:lstStyle/>
          <a:p>
            <a:r>
              <a:rPr lang="fa-IR" sz="2000" dirty="0" smtClean="0">
                <a:solidFill>
                  <a:schemeClr val="accent3">
                    <a:lumMod val="75000"/>
                  </a:schemeClr>
                </a:solidFill>
                <a:latin typeface="Adobe Arabic" panose="02040503050201020203" pitchFamily="18" charset="-78"/>
                <a:cs typeface="Adobe Arabic" panose="02040503050201020203" pitchFamily="18" charset="-78"/>
              </a:rPr>
              <a:t>کرمانشاه</a:t>
            </a:r>
            <a:endParaRPr lang="en-US" dirty="0">
              <a:solidFill>
                <a:schemeClr val="accent3">
                  <a:lumMod val="75000"/>
                </a:schemeClr>
              </a:solidFill>
              <a:latin typeface="Adobe Arabic" panose="02040503050201020203" pitchFamily="18" charset="-78"/>
              <a:cs typeface="Adobe Arabic" panose="02040503050201020203" pitchFamily="18" charset="-78"/>
            </a:endParaRPr>
          </a:p>
        </p:txBody>
      </p:sp>
      <p:sp>
        <p:nvSpPr>
          <p:cNvPr id="28" name="TextBox 27"/>
          <p:cNvSpPr txBox="1"/>
          <p:nvPr/>
        </p:nvSpPr>
        <p:spPr>
          <a:xfrm>
            <a:off x="4351519" y="3815077"/>
            <a:ext cx="627329" cy="738664"/>
          </a:xfrm>
          <a:prstGeom prst="rect">
            <a:avLst/>
          </a:prstGeom>
          <a:noFill/>
        </p:spPr>
        <p:txBody>
          <a:bodyPr wrap="square" rtlCol="0">
            <a:spAutoFit/>
          </a:bodyPr>
          <a:lstStyle/>
          <a:p>
            <a:pPr algn="ctr"/>
            <a:r>
              <a:rPr lang="fa-IR" sz="1400" dirty="0" err="1" smtClean="0">
                <a:solidFill>
                  <a:schemeClr val="accent3">
                    <a:lumMod val="75000"/>
                  </a:schemeClr>
                </a:solidFill>
                <a:latin typeface="Adobe Arabic" panose="02040503050201020203" pitchFamily="18" charset="-78"/>
                <a:cs typeface="Adobe Arabic" panose="02040503050201020203" pitchFamily="18" charset="-78"/>
              </a:rPr>
              <a:t>کهکیلویه</a:t>
            </a:r>
            <a:endParaRPr lang="fa-IR" sz="1400" dirty="0" smtClean="0">
              <a:solidFill>
                <a:schemeClr val="accent3">
                  <a:lumMod val="75000"/>
                </a:schemeClr>
              </a:solidFill>
              <a:latin typeface="Adobe Arabic" panose="02040503050201020203" pitchFamily="18" charset="-78"/>
              <a:cs typeface="Adobe Arabic" panose="02040503050201020203" pitchFamily="18" charset="-78"/>
            </a:endParaRPr>
          </a:p>
          <a:p>
            <a:pPr algn="ctr"/>
            <a:r>
              <a:rPr lang="fa-IR" sz="1400" dirty="0" smtClean="0">
                <a:solidFill>
                  <a:schemeClr val="accent3">
                    <a:lumMod val="75000"/>
                  </a:schemeClr>
                </a:solidFill>
                <a:latin typeface="Adobe Arabic" panose="02040503050201020203" pitchFamily="18" charset="-78"/>
                <a:cs typeface="Adobe Arabic" panose="02040503050201020203" pitchFamily="18" charset="-78"/>
              </a:rPr>
              <a:t>و </a:t>
            </a:r>
            <a:r>
              <a:rPr lang="fa-IR" sz="1400" dirty="0" err="1" smtClean="0">
                <a:solidFill>
                  <a:schemeClr val="accent3">
                    <a:lumMod val="75000"/>
                  </a:schemeClr>
                </a:solidFill>
                <a:latin typeface="Adobe Arabic" panose="02040503050201020203" pitchFamily="18" charset="-78"/>
                <a:cs typeface="Adobe Arabic" panose="02040503050201020203" pitchFamily="18" charset="-78"/>
              </a:rPr>
              <a:t>بویراحمد</a:t>
            </a:r>
            <a:endParaRPr lang="en-US" sz="1400" dirty="0">
              <a:solidFill>
                <a:schemeClr val="accent3">
                  <a:lumMod val="75000"/>
                </a:schemeClr>
              </a:solidFill>
              <a:latin typeface="Adobe Arabic" panose="02040503050201020203" pitchFamily="18" charset="-78"/>
              <a:cs typeface="Adobe Arabic" panose="02040503050201020203" pitchFamily="18" charset="-78"/>
            </a:endParaRPr>
          </a:p>
        </p:txBody>
      </p:sp>
      <p:sp>
        <p:nvSpPr>
          <p:cNvPr id="17" name="TextBox 16"/>
          <p:cNvSpPr txBox="1"/>
          <p:nvPr/>
        </p:nvSpPr>
        <p:spPr>
          <a:xfrm>
            <a:off x="1749393" y="3962751"/>
            <a:ext cx="1830511" cy="707886"/>
          </a:xfrm>
          <a:prstGeom prst="rect">
            <a:avLst/>
          </a:prstGeom>
          <a:noFill/>
        </p:spPr>
        <p:txBody>
          <a:bodyPr wrap="square" rtlCol="0">
            <a:spAutoFit/>
          </a:bodyPr>
          <a:lstStyle/>
          <a:p>
            <a:pPr algn="ctr" rtl="1"/>
            <a:r>
              <a:rPr lang="ar-SA" sz="2000" dirty="0">
                <a:solidFill>
                  <a:schemeClr val="accent1">
                    <a:lumMod val="50000"/>
                  </a:schemeClr>
                </a:solidFill>
                <a:latin typeface="Adobe Arabic" panose="02040503050201020203" pitchFamily="18" charset="-78"/>
                <a:cs typeface="Adobe Arabic" panose="02040503050201020203" pitchFamily="18" charset="-78"/>
              </a:rPr>
              <a:t>بهبهان ، اهواز ، </a:t>
            </a:r>
            <a:r>
              <a:rPr lang="ar-SA" sz="2000" dirty="0" smtClean="0">
                <a:solidFill>
                  <a:schemeClr val="accent1">
                    <a:lumMod val="50000"/>
                  </a:schemeClr>
                </a:solidFill>
                <a:latin typeface="Adobe Arabic" panose="02040503050201020203" pitchFamily="18" charset="-78"/>
                <a:cs typeface="Adobe Arabic" panose="02040503050201020203" pitchFamily="18" charset="-78"/>
              </a:rPr>
              <a:t>خرمشهر، </a:t>
            </a:r>
            <a:r>
              <a:rPr lang="ar-SA" sz="2000" dirty="0">
                <a:solidFill>
                  <a:schemeClr val="accent1">
                    <a:lumMod val="50000"/>
                  </a:schemeClr>
                </a:solidFill>
                <a:latin typeface="Adobe Arabic" panose="02040503050201020203" pitchFamily="18" charset="-78"/>
                <a:cs typeface="Adobe Arabic" panose="02040503050201020203" pitchFamily="18" charset="-78"/>
              </a:rPr>
              <a:t>آبادان و شادگان </a:t>
            </a:r>
            <a:endParaRPr lang="en-US" sz="2000" dirty="0">
              <a:solidFill>
                <a:schemeClr val="accent1">
                  <a:lumMod val="50000"/>
                </a:schemeClr>
              </a:solidFill>
              <a:latin typeface="Adobe Arabic" panose="02040503050201020203" pitchFamily="18" charset="-78"/>
              <a:cs typeface="Adobe Arabic" panose="02040503050201020203" pitchFamily="18" charset="-78"/>
            </a:endParaRPr>
          </a:p>
        </p:txBody>
      </p:sp>
      <p:sp>
        <p:nvSpPr>
          <p:cNvPr id="30" name="Oval Callout 29"/>
          <p:cNvSpPr/>
          <p:nvPr/>
        </p:nvSpPr>
        <p:spPr>
          <a:xfrm>
            <a:off x="4917767" y="4674822"/>
            <a:ext cx="1813631" cy="1154212"/>
          </a:xfrm>
          <a:prstGeom prst="wedgeEllipseCallout">
            <a:avLst>
              <a:gd name="adj1" fmla="val -8970"/>
              <a:gd name="adj2" fmla="val -7031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TextBox 13"/>
          <p:cNvSpPr txBox="1"/>
          <p:nvPr/>
        </p:nvSpPr>
        <p:spPr>
          <a:xfrm>
            <a:off x="4826507" y="4820354"/>
            <a:ext cx="1942689" cy="923330"/>
          </a:xfrm>
          <a:prstGeom prst="rect">
            <a:avLst/>
          </a:prstGeom>
          <a:noFill/>
        </p:spPr>
        <p:txBody>
          <a:bodyPr wrap="square" rtlCol="0">
            <a:spAutoFit/>
          </a:bodyPr>
          <a:lstStyle/>
          <a:p>
            <a:pPr algn="ctr" rtl="1"/>
            <a:r>
              <a:rPr lang="ar-SA" dirty="0">
                <a:solidFill>
                  <a:schemeClr val="bg2">
                    <a:lumMod val="75000"/>
                  </a:schemeClr>
                </a:solidFill>
                <a:latin typeface="Adobe Arabic" panose="02040503050201020203" pitchFamily="18" charset="-78"/>
                <a:cs typeface="Adobe Arabic" panose="02040503050201020203" pitchFamily="18" charset="-78"/>
              </a:rPr>
              <a:t>جهرم ، داراب ، </a:t>
            </a:r>
            <a:r>
              <a:rPr lang="ar-SA" dirty="0" smtClean="0">
                <a:solidFill>
                  <a:schemeClr val="bg2">
                    <a:lumMod val="75000"/>
                  </a:schemeClr>
                </a:solidFill>
                <a:latin typeface="Adobe Arabic" panose="02040503050201020203" pitchFamily="18" charset="-78"/>
                <a:cs typeface="Adobe Arabic" panose="02040503050201020203" pitchFamily="18" charset="-78"/>
              </a:rPr>
              <a:t>لارستان،</a:t>
            </a:r>
            <a:endParaRPr lang="en-US" dirty="0" smtClean="0">
              <a:solidFill>
                <a:schemeClr val="bg2">
                  <a:lumMod val="75000"/>
                </a:schemeClr>
              </a:solidFill>
              <a:latin typeface="Adobe Arabic" panose="02040503050201020203" pitchFamily="18" charset="-78"/>
              <a:cs typeface="Adobe Arabic" panose="02040503050201020203" pitchFamily="18" charset="-78"/>
            </a:endParaRPr>
          </a:p>
          <a:p>
            <a:pPr algn="ctr" rtl="1"/>
            <a:r>
              <a:rPr lang="ar-SA" dirty="0" smtClean="0">
                <a:solidFill>
                  <a:schemeClr val="bg2">
                    <a:lumMod val="75000"/>
                  </a:schemeClr>
                </a:solidFill>
                <a:latin typeface="Adobe Arabic" panose="02040503050201020203" pitchFamily="18" charset="-78"/>
                <a:cs typeface="Adobe Arabic" panose="02040503050201020203" pitchFamily="18" charset="-78"/>
              </a:rPr>
              <a:t>لامرد </a:t>
            </a:r>
            <a:r>
              <a:rPr lang="ar-SA" dirty="0">
                <a:solidFill>
                  <a:schemeClr val="bg2">
                    <a:lumMod val="75000"/>
                  </a:schemeClr>
                </a:solidFill>
                <a:latin typeface="Adobe Arabic" panose="02040503050201020203" pitchFamily="18" charset="-78"/>
                <a:cs typeface="Adobe Arabic" panose="02040503050201020203" pitchFamily="18" charset="-78"/>
              </a:rPr>
              <a:t>، فیروزآباد ، فراشبند ، قیروکارزین و کازرون </a:t>
            </a:r>
            <a:endParaRPr lang="fa-IR" dirty="0" smtClean="0">
              <a:solidFill>
                <a:schemeClr val="bg2">
                  <a:lumMod val="75000"/>
                </a:schemeClr>
              </a:solidFill>
              <a:latin typeface="Adobe Arabic" panose="02040503050201020203" pitchFamily="18" charset="-78"/>
              <a:cs typeface="Adobe Arabic" panose="02040503050201020203" pitchFamily="18" charset="-78"/>
            </a:endParaRPr>
          </a:p>
        </p:txBody>
      </p:sp>
      <p:sp>
        <p:nvSpPr>
          <p:cNvPr id="3" name="Rounded Rectangular Callout 2"/>
          <p:cNvSpPr/>
          <p:nvPr/>
        </p:nvSpPr>
        <p:spPr>
          <a:xfrm>
            <a:off x="53788" y="6019333"/>
            <a:ext cx="6715408" cy="767284"/>
          </a:xfrm>
          <a:prstGeom prst="wedgeRoundRectCallout">
            <a:avLst>
              <a:gd name="adj1" fmla="val 54963"/>
              <a:gd name="adj2" fmla="val -5209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TextBox 18"/>
          <p:cNvSpPr txBox="1"/>
          <p:nvPr/>
        </p:nvSpPr>
        <p:spPr>
          <a:xfrm>
            <a:off x="107576" y="5991668"/>
            <a:ext cx="6537966" cy="646331"/>
          </a:xfrm>
          <a:prstGeom prst="rect">
            <a:avLst/>
          </a:prstGeom>
          <a:noFill/>
        </p:spPr>
        <p:txBody>
          <a:bodyPr wrap="square" rtlCol="0">
            <a:spAutoFit/>
          </a:bodyPr>
          <a:lstStyle/>
          <a:p>
            <a:pPr algn="r" rtl="1"/>
            <a:r>
              <a:rPr lang="ar-SA" dirty="0">
                <a:solidFill>
                  <a:schemeClr val="bg2">
                    <a:lumMod val="75000"/>
                  </a:schemeClr>
                </a:solidFill>
                <a:latin typeface="Adobe Arabic" panose="02040503050201020203" pitchFamily="18" charset="-78"/>
                <a:cs typeface="Adobe Arabic" panose="02040503050201020203" pitchFamily="18" charset="-78"/>
              </a:rPr>
              <a:t>میناب ، بندرعباس ، گاوبندی ، جاسک ، جزایر قشم ، کیش ، هرمز ، ابوموسی ، سیری ، فین ، سیاهو ، قسمت های جنوبی و مرکزی رودان و هشت بندی ، مناطق حاجی آباد ، شمال رودان و دامنه های بشاگرد و بستان</a:t>
            </a:r>
            <a:endParaRPr lang="en-US" dirty="0">
              <a:solidFill>
                <a:schemeClr val="bg2">
                  <a:lumMod val="75000"/>
                </a:schemeClr>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4168686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871" y="1667435"/>
            <a:ext cx="10472740" cy="2937289"/>
          </a:xfrm>
        </p:spPr>
        <p:txBody>
          <a:bodyPr>
            <a:noAutofit/>
          </a:bodyPr>
          <a:lstStyle/>
          <a:p>
            <a:pPr algn="r" rtl="1"/>
            <a:r>
              <a:rPr lang="fa-IR" dirty="0" err="1">
                <a:latin typeface="Adobe Arabic" panose="02040503050201020203" pitchFamily="18" charset="-78"/>
                <a:cs typeface="Adobe Arabic" panose="02040503050201020203" pitchFamily="18" charset="-78"/>
              </a:rPr>
              <a:t>درايران</a:t>
            </a:r>
            <a:r>
              <a:rPr lang="fa-IR" dirty="0">
                <a:latin typeface="Adobe Arabic" panose="02040503050201020203" pitchFamily="18" charset="-78"/>
                <a:cs typeface="Adobe Arabic" panose="02040503050201020203" pitchFamily="18" charset="-78"/>
              </a:rPr>
              <a:t> حدود 400 رقم خرما شناخته شده است. </a:t>
            </a:r>
            <a:r>
              <a:rPr lang="fa-IR" dirty="0" err="1">
                <a:latin typeface="Adobe Arabic" panose="02040503050201020203" pitchFamily="18" charset="-78"/>
                <a:cs typeface="Adobe Arabic" panose="02040503050201020203" pitchFamily="18" charset="-78"/>
              </a:rPr>
              <a:t>اين</a:t>
            </a:r>
            <a:r>
              <a:rPr lang="fa-IR" dirty="0">
                <a:latin typeface="Adobe Arabic" panose="02040503050201020203" pitchFamily="18" charset="-78"/>
                <a:cs typeface="Adobe Arabic" panose="02040503050201020203" pitchFamily="18" charset="-78"/>
              </a:rPr>
              <a:t> ارقام </a:t>
            </a:r>
            <a:r>
              <a:rPr lang="fa-IR" dirty="0" err="1">
                <a:latin typeface="Adobe Arabic" panose="02040503050201020203" pitchFamily="18" charset="-78"/>
                <a:cs typeface="Adobe Arabic" panose="02040503050201020203" pitchFamily="18" charset="-78"/>
              </a:rPr>
              <a:t>بدليل</a:t>
            </a:r>
            <a:r>
              <a:rPr lang="fa-IR" dirty="0">
                <a:latin typeface="Adobe Arabic" panose="02040503050201020203" pitchFamily="18" charset="-78"/>
                <a:cs typeface="Adobe Arabic" panose="02040503050201020203" pitchFamily="18" charset="-78"/>
              </a:rPr>
              <a:t> </a:t>
            </a:r>
            <a:r>
              <a:rPr lang="fa-IR" dirty="0" err="1">
                <a:latin typeface="Adobe Arabic" panose="02040503050201020203" pitchFamily="18" charset="-78"/>
                <a:cs typeface="Adobe Arabic" panose="02040503050201020203" pitchFamily="18" charset="-78"/>
              </a:rPr>
              <a:t>اينكه</a:t>
            </a:r>
            <a:r>
              <a:rPr lang="fa-IR" dirty="0">
                <a:latin typeface="Adobe Arabic" panose="02040503050201020203" pitchFamily="18" charset="-78"/>
                <a:cs typeface="Adobe Arabic" panose="02040503050201020203" pitchFamily="18" charset="-78"/>
              </a:rPr>
              <a:t> منشاء </a:t>
            </a:r>
            <a:r>
              <a:rPr lang="fa-IR" dirty="0" err="1">
                <a:latin typeface="Adobe Arabic" panose="02040503050201020203" pitchFamily="18" charset="-78"/>
                <a:cs typeface="Adobe Arabic" panose="02040503050201020203" pitchFamily="18" charset="-78"/>
              </a:rPr>
              <a:t>بذري</a:t>
            </a:r>
            <a:r>
              <a:rPr lang="fa-IR" dirty="0">
                <a:latin typeface="Adobe Arabic" panose="02040503050201020203" pitchFamily="18" charset="-78"/>
                <a:cs typeface="Adobe Arabic" panose="02040503050201020203" pitchFamily="18" charset="-78"/>
              </a:rPr>
              <a:t> دارند </a:t>
            </a:r>
            <a:r>
              <a:rPr lang="fa-IR" dirty="0" err="1">
                <a:latin typeface="Adobe Arabic" panose="02040503050201020203" pitchFamily="18" charset="-78"/>
                <a:cs typeface="Adobe Arabic" panose="02040503050201020203" pitchFamily="18" charset="-78"/>
              </a:rPr>
              <a:t>داراي</a:t>
            </a:r>
            <a:r>
              <a:rPr lang="fa-IR" dirty="0">
                <a:latin typeface="Adobe Arabic" panose="02040503050201020203" pitchFamily="18" charset="-78"/>
                <a:cs typeface="Adobe Arabic" panose="02040503050201020203" pitchFamily="18" charset="-78"/>
              </a:rPr>
              <a:t> صفات </a:t>
            </a:r>
            <a:r>
              <a:rPr lang="fa-IR" dirty="0" err="1">
                <a:latin typeface="Adobe Arabic" panose="02040503050201020203" pitchFamily="18" charset="-78"/>
                <a:cs typeface="Adobe Arabic" panose="02040503050201020203" pitchFamily="18" charset="-78"/>
              </a:rPr>
              <a:t>ژنتيكي</a:t>
            </a:r>
            <a:r>
              <a:rPr lang="fa-IR" dirty="0">
                <a:latin typeface="Adobe Arabic" panose="02040503050201020203" pitchFamily="18" charset="-78"/>
                <a:cs typeface="Adobe Arabic" panose="02040503050201020203" pitchFamily="18" charset="-78"/>
              </a:rPr>
              <a:t> و </a:t>
            </a:r>
            <a:r>
              <a:rPr lang="fa-IR" dirty="0" err="1">
                <a:latin typeface="Adobe Arabic" panose="02040503050201020203" pitchFamily="18" charset="-78"/>
                <a:cs typeface="Adobe Arabic" panose="02040503050201020203" pitchFamily="18" charset="-78"/>
              </a:rPr>
              <a:t>مرفولوژيكي</a:t>
            </a:r>
            <a:r>
              <a:rPr lang="fa-IR" dirty="0">
                <a:latin typeface="Adobe Arabic" panose="02040503050201020203" pitchFamily="18" charset="-78"/>
                <a:cs typeface="Adobe Arabic" panose="02040503050201020203" pitchFamily="18" charset="-78"/>
              </a:rPr>
              <a:t> متفاوت </a:t>
            </a:r>
            <a:r>
              <a:rPr lang="fa-IR" dirty="0" err="1">
                <a:latin typeface="Adobe Arabic" panose="02040503050201020203" pitchFamily="18" charset="-78"/>
                <a:cs typeface="Adobe Arabic" panose="02040503050201020203" pitchFamily="18" charset="-78"/>
              </a:rPr>
              <a:t>مي</a:t>
            </a:r>
            <a:r>
              <a:rPr lang="fa-IR" dirty="0">
                <a:latin typeface="Adobe Arabic" panose="02040503050201020203" pitchFamily="18" charset="-78"/>
                <a:cs typeface="Adobe Arabic" panose="02040503050201020203" pitchFamily="18" charset="-78"/>
              </a:rPr>
              <a:t> باشند </a:t>
            </a:r>
            <a:r>
              <a:rPr lang="fa-IR" dirty="0" err="1">
                <a:latin typeface="Adobe Arabic" panose="02040503050201020203" pitchFamily="18" charset="-78"/>
                <a:cs typeface="Adobe Arabic" panose="02040503050201020203" pitchFamily="18" charset="-78"/>
              </a:rPr>
              <a:t>كه</a:t>
            </a:r>
            <a:r>
              <a:rPr lang="fa-IR" dirty="0">
                <a:latin typeface="Adobe Arabic" panose="02040503050201020203" pitchFamily="18" charset="-78"/>
                <a:cs typeface="Adobe Arabic" panose="02040503050201020203" pitchFamily="18" charset="-78"/>
              </a:rPr>
              <a:t> </a:t>
            </a:r>
            <a:r>
              <a:rPr lang="fa-IR" dirty="0">
                <a:solidFill>
                  <a:schemeClr val="accent3">
                    <a:lumMod val="60000"/>
                    <a:lumOff val="40000"/>
                  </a:schemeClr>
                </a:solidFill>
                <a:latin typeface="Adobe Arabic" panose="02040503050201020203" pitchFamily="18" charset="-78"/>
                <a:cs typeface="Adobe Arabic" panose="02040503050201020203" pitchFamily="18" charset="-78"/>
              </a:rPr>
              <a:t>بهره </a:t>
            </a:r>
            <a:r>
              <a:rPr lang="fa-IR" dirty="0" err="1">
                <a:solidFill>
                  <a:schemeClr val="accent3">
                    <a:lumMod val="60000"/>
                    <a:lumOff val="40000"/>
                  </a:schemeClr>
                </a:solidFill>
                <a:latin typeface="Adobe Arabic" panose="02040503050201020203" pitchFamily="18" charset="-78"/>
                <a:cs typeface="Adobe Arabic" panose="02040503050201020203" pitchFamily="18" charset="-78"/>
              </a:rPr>
              <a:t>برداري</a:t>
            </a:r>
            <a:r>
              <a:rPr lang="fa-IR" dirty="0">
                <a:solidFill>
                  <a:schemeClr val="accent3">
                    <a:lumMod val="60000"/>
                    <a:lumOff val="40000"/>
                  </a:schemeClr>
                </a:solidFill>
                <a:latin typeface="Adobe Arabic" panose="02040503050201020203" pitchFamily="18" charset="-78"/>
                <a:cs typeface="Adobe Arabic" panose="02040503050201020203" pitchFamily="18" charset="-78"/>
              </a:rPr>
              <a:t> از آنها </a:t>
            </a:r>
            <a:r>
              <a:rPr lang="fa-IR" dirty="0" err="1">
                <a:solidFill>
                  <a:schemeClr val="accent3">
                    <a:lumMod val="60000"/>
                    <a:lumOff val="40000"/>
                  </a:schemeClr>
                </a:solidFill>
                <a:latin typeface="Adobe Arabic" panose="02040503050201020203" pitchFamily="18" charset="-78"/>
                <a:cs typeface="Adobe Arabic" panose="02040503050201020203" pitchFamily="18" charset="-78"/>
              </a:rPr>
              <a:t>بويژه</a:t>
            </a:r>
            <a:r>
              <a:rPr lang="fa-IR" dirty="0">
                <a:solidFill>
                  <a:schemeClr val="accent3">
                    <a:lumMod val="60000"/>
                    <a:lumOff val="40000"/>
                  </a:schemeClr>
                </a:solidFill>
                <a:latin typeface="Adobe Arabic" panose="02040503050201020203" pitchFamily="18" charset="-78"/>
                <a:cs typeface="Adobe Arabic" panose="02040503050201020203" pitchFamily="18" charset="-78"/>
              </a:rPr>
              <a:t> در برنامه </a:t>
            </a:r>
            <a:r>
              <a:rPr lang="fa-IR" dirty="0" err="1">
                <a:solidFill>
                  <a:schemeClr val="accent3">
                    <a:lumMod val="60000"/>
                    <a:lumOff val="40000"/>
                  </a:schemeClr>
                </a:solidFill>
                <a:latin typeface="Adobe Arabic" panose="02040503050201020203" pitchFamily="18" charset="-78"/>
                <a:cs typeface="Adobe Arabic" panose="02040503050201020203" pitchFamily="18" charset="-78"/>
              </a:rPr>
              <a:t>هاي</a:t>
            </a:r>
            <a:r>
              <a:rPr lang="fa-IR" dirty="0">
                <a:solidFill>
                  <a:schemeClr val="accent3">
                    <a:lumMod val="60000"/>
                    <a:lumOff val="40000"/>
                  </a:schemeClr>
                </a:solidFill>
                <a:latin typeface="Adobe Arabic" panose="02040503050201020203" pitchFamily="18" charset="-78"/>
                <a:cs typeface="Adobe Arabic" panose="02040503050201020203" pitchFamily="18" charset="-78"/>
              </a:rPr>
              <a:t> اصلاح و </a:t>
            </a:r>
            <a:r>
              <a:rPr lang="fa-IR" dirty="0" err="1">
                <a:solidFill>
                  <a:schemeClr val="accent3">
                    <a:lumMod val="60000"/>
                    <a:lumOff val="40000"/>
                  </a:schemeClr>
                </a:solidFill>
                <a:latin typeface="Adobe Arabic" panose="02040503050201020203" pitchFamily="18" charset="-78"/>
                <a:cs typeface="Adobe Arabic" panose="02040503050201020203" pitchFamily="18" charset="-78"/>
              </a:rPr>
              <a:t>احياء</a:t>
            </a:r>
            <a:r>
              <a:rPr lang="fa-IR" dirty="0">
                <a:solidFill>
                  <a:schemeClr val="accent3">
                    <a:lumMod val="60000"/>
                    <a:lumOff val="40000"/>
                  </a:schemeClr>
                </a:solidFill>
                <a:latin typeface="Adobe Arabic" panose="02040503050201020203" pitchFamily="18" charset="-78"/>
                <a:cs typeface="Adobe Arabic" panose="02040503050201020203" pitchFamily="18" charset="-78"/>
              </a:rPr>
              <a:t> </a:t>
            </a:r>
            <a:r>
              <a:rPr lang="fa-IR" dirty="0" err="1">
                <a:solidFill>
                  <a:schemeClr val="accent3">
                    <a:lumMod val="60000"/>
                    <a:lumOff val="40000"/>
                  </a:schemeClr>
                </a:solidFill>
                <a:latin typeface="Adobe Arabic" panose="02040503050201020203" pitchFamily="18" charset="-78"/>
                <a:cs typeface="Adobe Arabic" panose="02040503050201020203" pitchFamily="18" charset="-78"/>
              </a:rPr>
              <a:t>نخلستانهاي</a:t>
            </a:r>
            <a:r>
              <a:rPr lang="fa-IR" dirty="0">
                <a:solidFill>
                  <a:schemeClr val="accent3">
                    <a:lumMod val="60000"/>
                    <a:lumOff val="40000"/>
                  </a:schemeClr>
                </a:solidFill>
                <a:latin typeface="Adobe Arabic" panose="02040503050201020203" pitchFamily="18" charset="-78"/>
                <a:cs typeface="Adobe Arabic" panose="02040503050201020203" pitchFamily="18" charset="-78"/>
              </a:rPr>
              <a:t> </a:t>
            </a:r>
            <a:r>
              <a:rPr lang="fa-IR" dirty="0" err="1">
                <a:solidFill>
                  <a:schemeClr val="accent3">
                    <a:lumMod val="60000"/>
                    <a:lumOff val="40000"/>
                  </a:schemeClr>
                </a:solidFill>
                <a:latin typeface="Adobe Arabic" panose="02040503050201020203" pitchFamily="18" charset="-78"/>
                <a:cs typeface="Adobe Arabic" panose="02040503050201020203" pitchFamily="18" charset="-78"/>
              </a:rPr>
              <a:t>كشور</a:t>
            </a:r>
            <a:r>
              <a:rPr lang="fa-IR" dirty="0">
                <a:solidFill>
                  <a:schemeClr val="accent3">
                    <a:lumMod val="60000"/>
                    <a:lumOff val="40000"/>
                  </a:schemeClr>
                </a:solidFill>
                <a:latin typeface="Adobe Arabic" panose="02040503050201020203" pitchFamily="18" charset="-78"/>
                <a:cs typeface="Adobe Arabic" panose="02040503050201020203" pitchFamily="18" charset="-78"/>
              </a:rPr>
              <a:t> و توسعه سطح </a:t>
            </a:r>
            <a:r>
              <a:rPr lang="fa-IR" dirty="0" err="1">
                <a:solidFill>
                  <a:schemeClr val="accent3">
                    <a:lumMod val="60000"/>
                    <a:lumOff val="40000"/>
                  </a:schemeClr>
                </a:solidFill>
                <a:latin typeface="Adobe Arabic" panose="02040503050201020203" pitchFamily="18" charset="-78"/>
                <a:cs typeface="Adobe Arabic" panose="02040503050201020203" pitchFamily="18" charset="-78"/>
              </a:rPr>
              <a:t>زير</a:t>
            </a:r>
            <a:r>
              <a:rPr lang="fa-IR" dirty="0">
                <a:solidFill>
                  <a:schemeClr val="accent3">
                    <a:lumMod val="60000"/>
                    <a:lumOff val="40000"/>
                  </a:schemeClr>
                </a:solidFill>
                <a:latin typeface="Adobe Arabic" panose="02040503050201020203" pitchFamily="18" charset="-78"/>
                <a:cs typeface="Adobe Arabic" panose="02040503050201020203" pitchFamily="18" charset="-78"/>
              </a:rPr>
              <a:t> </a:t>
            </a:r>
            <a:r>
              <a:rPr lang="fa-IR" dirty="0" err="1">
                <a:solidFill>
                  <a:schemeClr val="accent3">
                    <a:lumMod val="60000"/>
                    <a:lumOff val="40000"/>
                  </a:schemeClr>
                </a:solidFill>
                <a:latin typeface="Adobe Arabic" panose="02040503050201020203" pitchFamily="18" charset="-78"/>
                <a:cs typeface="Adobe Arabic" panose="02040503050201020203" pitchFamily="18" charset="-78"/>
              </a:rPr>
              <a:t>كشت</a:t>
            </a:r>
            <a:r>
              <a:rPr lang="fa-IR" dirty="0">
                <a:solidFill>
                  <a:schemeClr val="accent3">
                    <a:lumMod val="60000"/>
                    <a:lumOff val="40000"/>
                  </a:schemeClr>
                </a:solidFill>
                <a:latin typeface="Adobe Arabic" panose="02040503050201020203" pitchFamily="18" charset="-78"/>
                <a:cs typeface="Adobe Arabic" panose="02040503050201020203" pitchFamily="18" charset="-78"/>
              </a:rPr>
              <a:t> خرما </a:t>
            </a:r>
            <a:r>
              <a:rPr lang="fa-IR" dirty="0" err="1">
                <a:solidFill>
                  <a:schemeClr val="accent3">
                    <a:lumMod val="60000"/>
                    <a:lumOff val="40000"/>
                  </a:schemeClr>
                </a:solidFill>
                <a:latin typeface="Adobe Arabic" panose="02040503050201020203" pitchFamily="18" charset="-78"/>
                <a:cs typeface="Adobe Arabic" panose="02040503050201020203" pitchFamily="18" charset="-78"/>
              </a:rPr>
              <a:t>بسيار</a:t>
            </a:r>
            <a:r>
              <a:rPr lang="fa-IR" dirty="0">
                <a:solidFill>
                  <a:schemeClr val="accent3">
                    <a:lumMod val="60000"/>
                    <a:lumOff val="40000"/>
                  </a:schemeClr>
                </a:solidFill>
                <a:latin typeface="Adobe Arabic" panose="02040503050201020203" pitchFamily="18" charset="-78"/>
                <a:cs typeface="Adobe Arabic" panose="02040503050201020203" pitchFamily="18" charset="-78"/>
              </a:rPr>
              <a:t> </a:t>
            </a:r>
            <a:r>
              <a:rPr lang="fa-IR" dirty="0" err="1">
                <a:solidFill>
                  <a:schemeClr val="accent3">
                    <a:lumMod val="60000"/>
                    <a:lumOff val="40000"/>
                  </a:schemeClr>
                </a:solidFill>
                <a:latin typeface="Adobe Arabic" panose="02040503050201020203" pitchFamily="18" charset="-78"/>
                <a:cs typeface="Adobe Arabic" panose="02040503050201020203" pitchFamily="18" charset="-78"/>
              </a:rPr>
              <a:t>مفيد</a:t>
            </a:r>
            <a:r>
              <a:rPr lang="fa-IR" dirty="0">
                <a:solidFill>
                  <a:schemeClr val="accent3">
                    <a:lumMod val="60000"/>
                    <a:lumOff val="40000"/>
                  </a:schemeClr>
                </a:solidFill>
                <a:latin typeface="Adobe Arabic" panose="02040503050201020203" pitchFamily="18" charset="-78"/>
                <a:cs typeface="Adobe Arabic" panose="02040503050201020203" pitchFamily="18" charset="-78"/>
              </a:rPr>
              <a:t> و مؤثر </a:t>
            </a:r>
            <a:r>
              <a:rPr lang="fa-IR" dirty="0" err="1">
                <a:solidFill>
                  <a:schemeClr val="accent3">
                    <a:lumMod val="60000"/>
                    <a:lumOff val="40000"/>
                  </a:schemeClr>
                </a:solidFill>
                <a:latin typeface="Adobe Arabic" panose="02040503050201020203" pitchFamily="18" charset="-78"/>
                <a:cs typeface="Adobe Arabic" panose="02040503050201020203" pitchFamily="18" charset="-78"/>
              </a:rPr>
              <a:t>ميباشد</a:t>
            </a:r>
            <a:r>
              <a:rPr lang="fa-IR" dirty="0">
                <a:solidFill>
                  <a:schemeClr val="accent3">
                    <a:lumMod val="60000"/>
                    <a:lumOff val="40000"/>
                  </a:schemeClr>
                </a:solidFill>
                <a:latin typeface="Adobe Arabic" panose="02040503050201020203" pitchFamily="18" charset="-78"/>
                <a:cs typeface="Adobe Arabic" panose="02040503050201020203" pitchFamily="18" charset="-78"/>
              </a:rPr>
              <a:t>. </a:t>
            </a:r>
            <a:r>
              <a:rPr lang="fa-IR" dirty="0">
                <a:latin typeface="Adobe Arabic" panose="02040503050201020203" pitchFamily="18" charset="-78"/>
                <a:cs typeface="Adobe Arabic" panose="02040503050201020203" pitchFamily="18" charset="-78"/>
              </a:rPr>
              <a:t>می توان ایران را یکی از بهترین موقعیت های جغرافیایی برای کاشت خرما دانست .در حال حاضر </a:t>
            </a:r>
            <a:r>
              <a:rPr lang="fa-IR" dirty="0" err="1">
                <a:latin typeface="Adobe Arabic" panose="02040503050201020203" pitchFamily="18" charset="-78"/>
                <a:cs typeface="Adobe Arabic" panose="02040503050201020203" pitchFamily="18" charset="-78"/>
              </a:rPr>
              <a:t>ايران</a:t>
            </a:r>
            <a:r>
              <a:rPr lang="fa-IR" dirty="0">
                <a:latin typeface="Adobe Arabic" panose="02040503050201020203" pitchFamily="18" charset="-78"/>
                <a:cs typeface="Adobe Arabic" panose="02040503050201020203" pitchFamily="18" charset="-78"/>
              </a:rPr>
              <a:t> با داشتن </a:t>
            </a:r>
            <a:r>
              <a:rPr lang="fa-IR" dirty="0" err="1">
                <a:latin typeface="Adobe Arabic" panose="02040503050201020203" pitchFamily="18" charset="-78"/>
                <a:cs typeface="Adobe Arabic" panose="02040503050201020203" pitchFamily="18" charset="-78"/>
              </a:rPr>
              <a:t>اين</a:t>
            </a:r>
            <a:r>
              <a:rPr lang="fa-IR" dirty="0">
                <a:latin typeface="Adobe Arabic" panose="02040503050201020203" pitchFamily="18" charset="-78"/>
                <a:cs typeface="Adobe Arabic" panose="02040503050201020203" pitchFamily="18" charset="-78"/>
              </a:rPr>
              <a:t> تعداد رقم </a:t>
            </a:r>
            <a:r>
              <a:rPr lang="fa-IR" dirty="0" err="1">
                <a:latin typeface="Adobe Arabic" panose="02040503050201020203" pitchFamily="18" charset="-78"/>
                <a:cs typeface="Adobe Arabic" panose="02040503050201020203" pitchFamily="18" charset="-78"/>
              </a:rPr>
              <a:t>مهمترين</a:t>
            </a:r>
            <a:r>
              <a:rPr lang="fa-IR" dirty="0">
                <a:latin typeface="Adobe Arabic" panose="02040503050201020203" pitchFamily="18" charset="-78"/>
                <a:cs typeface="Adobe Arabic" panose="02040503050201020203" pitchFamily="18" charset="-78"/>
              </a:rPr>
              <a:t> </a:t>
            </a:r>
            <a:r>
              <a:rPr lang="fa-IR" dirty="0">
                <a:solidFill>
                  <a:schemeClr val="accent3">
                    <a:lumMod val="60000"/>
                    <a:lumOff val="40000"/>
                  </a:schemeClr>
                </a:solidFill>
                <a:latin typeface="Adobe Arabic" panose="02040503050201020203" pitchFamily="18" charset="-78"/>
                <a:cs typeface="Adobe Arabic" panose="02040503050201020203" pitchFamily="18" charset="-78"/>
              </a:rPr>
              <a:t>منبع </a:t>
            </a:r>
            <a:r>
              <a:rPr lang="fa-IR" dirty="0" err="1">
                <a:solidFill>
                  <a:schemeClr val="accent3">
                    <a:lumMod val="60000"/>
                    <a:lumOff val="40000"/>
                  </a:schemeClr>
                </a:solidFill>
                <a:latin typeface="Adobe Arabic" panose="02040503050201020203" pitchFamily="18" charset="-78"/>
                <a:cs typeface="Adobe Arabic" panose="02040503050201020203" pitchFamily="18" charset="-78"/>
              </a:rPr>
              <a:t>ژرم</a:t>
            </a:r>
            <a:r>
              <a:rPr lang="fa-IR" dirty="0">
                <a:solidFill>
                  <a:schemeClr val="accent3">
                    <a:lumMod val="60000"/>
                    <a:lumOff val="40000"/>
                  </a:schemeClr>
                </a:solidFill>
                <a:latin typeface="Adobe Arabic" panose="02040503050201020203" pitchFamily="18" charset="-78"/>
                <a:cs typeface="Adobe Arabic" panose="02040503050201020203" pitchFamily="18" charset="-78"/>
              </a:rPr>
              <a:t> </a:t>
            </a:r>
            <a:r>
              <a:rPr lang="fa-IR" dirty="0" err="1">
                <a:solidFill>
                  <a:schemeClr val="accent3">
                    <a:lumMod val="60000"/>
                    <a:lumOff val="40000"/>
                  </a:schemeClr>
                </a:solidFill>
                <a:latin typeface="Adobe Arabic" panose="02040503050201020203" pitchFamily="18" charset="-78"/>
                <a:cs typeface="Adobe Arabic" panose="02040503050201020203" pitchFamily="18" charset="-78"/>
              </a:rPr>
              <a:t>پلاسم</a:t>
            </a:r>
            <a:r>
              <a:rPr lang="fa-IR" dirty="0">
                <a:solidFill>
                  <a:schemeClr val="accent3">
                    <a:lumMod val="60000"/>
                    <a:lumOff val="40000"/>
                  </a:schemeClr>
                </a:solidFill>
                <a:latin typeface="Adobe Arabic" panose="02040503050201020203" pitchFamily="18" charset="-78"/>
                <a:cs typeface="Adobe Arabic" panose="02040503050201020203" pitchFamily="18" charset="-78"/>
              </a:rPr>
              <a:t> (به هر نوع ماده گیاهی که در تولید و اصلاح نژاد به کار </a:t>
            </a:r>
            <a:r>
              <a:rPr lang="fa-IR" dirty="0" err="1">
                <a:solidFill>
                  <a:schemeClr val="accent3">
                    <a:lumMod val="60000"/>
                    <a:lumOff val="40000"/>
                  </a:schemeClr>
                </a:solidFill>
                <a:latin typeface="Adobe Arabic" panose="02040503050201020203" pitchFamily="18" charset="-78"/>
                <a:cs typeface="Adobe Arabic" panose="02040503050201020203" pitchFamily="18" charset="-78"/>
              </a:rPr>
              <a:t>می‌رود</a:t>
            </a:r>
            <a:r>
              <a:rPr lang="fa-IR" dirty="0">
                <a:solidFill>
                  <a:schemeClr val="accent3">
                    <a:lumMod val="60000"/>
                    <a:lumOff val="40000"/>
                  </a:schemeClr>
                </a:solidFill>
                <a:latin typeface="Adobe Arabic" panose="02040503050201020203" pitchFamily="18" charset="-78"/>
                <a:cs typeface="Adobe Arabic" panose="02040503050201020203" pitchFamily="18" charset="-78"/>
              </a:rPr>
              <a:t> گفته </a:t>
            </a:r>
            <a:r>
              <a:rPr lang="fa-IR" dirty="0" err="1">
                <a:solidFill>
                  <a:schemeClr val="accent3">
                    <a:lumMod val="60000"/>
                    <a:lumOff val="40000"/>
                  </a:schemeClr>
                </a:solidFill>
                <a:latin typeface="Adobe Arabic" panose="02040503050201020203" pitchFamily="18" charset="-78"/>
                <a:cs typeface="Adobe Arabic" panose="02040503050201020203" pitchFamily="18" charset="-78"/>
              </a:rPr>
              <a:t>می‌شود</a:t>
            </a:r>
            <a:r>
              <a:rPr lang="fa-IR" dirty="0">
                <a:solidFill>
                  <a:schemeClr val="accent3">
                    <a:lumMod val="60000"/>
                    <a:lumOff val="40000"/>
                  </a:schemeClr>
                </a:solidFill>
                <a:latin typeface="Adobe Arabic" panose="02040503050201020203" pitchFamily="18" charset="-78"/>
                <a:cs typeface="Adobe Arabic" panose="02040503050201020203" pitchFamily="18" charset="-78"/>
              </a:rPr>
              <a:t> و شامل بذر، گیاه کامل و </a:t>
            </a:r>
            <a:r>
              <a:rPr lang="fa-IR" dirty="0" err="1">
                <a:solidFill>
                  <a:schemeClr val="accent3">
                    <a:lumMod val="60000"/>
                    <a:lumOff val="40000"/>
                  </a:schemeClr>
                </a:solidFill>
                <a:latin typeface="Adobe Arabic" panose="02040503050201020203" pitchFamily="18" charset="-78"/>
                <a:cs typeface="Adobe Arabic" panose="02040503050201020203" pitchFamily="18" charset="-78"/>
              </a:rPr>
              <a:t>بافت‌های</a:t>
            </a:r>
            <a:r>
              <a:rPr lang="fa-IR" dirty="0">
                <a:solidFill>
                  <a:schemeClr val="accent3">
                    <a:lumMod val="60000"/>
                    <a:lumOff val="40000"/>
                  </a:schemeClr>
                </a:solidFill>
                <a:latin typeface="Adobe Arabic" panose="02040503050201020203" pitchFamily="18" charset="-78"/>
                <a:cs typeface="Adobe Arabic" panose="02040503050201020203" pitchFamily="18" charset="-78"/>
              </a:rPr>
              <a:t> گیاهی است)</a:t>
            </a:r>
            <a:r>
              <a:rPr lang="fa-IR" dirty="0">
                <a:latin typeface="Adobe Arabic" panose="02040503050201020203" pitchFamily="18" charset="-78"/>
                <a:cs typeface="Adobe Arabic" panose="02040503050201020203" pitchFamily="18" charset="-78"/>
              </a:rPr>
              <a:t> </a:t>
            </a:r>
            <a:r>
              <a:rPr lang="fa-IR" dirty="0" err="1">
                <a:latin typeface="Adobe Arabic" panose="02040503050201020203" pitchFamily="18" charset="-78"/>
                <a:cs typeface="Adobe Arabic" panose="02040503050201020203" pitchFamily="18" charset="-78"/>
              </a:rPr>
              <a:t>خرماي</a:t>
            </a:r>
            <a:r>
              <a:rPr lang="fa-IR" dirty="0">
                <a:latin typeface="Adobe Arabic" panose="02040503050201020203" pitchFamily="18" charset="-78"/>
                <a:cs typeface="Adobe Arabic" panose="02040503050201020203" pitchFamily="18" charset="-78"/>
              </a:rPr>
              <a:t> </a:t>
            </a:r>
            <a:r>
              <a:rPr lang="fa-IR" dirty="0" err="1">
                <a:latin typeface="Adobe Arabic" panose="02040503050201020203" pitchFamily="18" charset="-78"/>
                <a:cs typeface="Adobe Arabic" panose="02040503050201020203" pitchFamily="18" charset="-78"/>
              </a:rPr>
              <a:t>دنيا</a:t>
            </a:r>
            <a:r>
              <a:rPr lang="fa-IR" dirty="0">
                <a:latin typeface="Adobe Arabic" panose="02040503050201020203" pitchFamily="18" charset="-78"/>
                <a:cs typeface="Adobe Arabic" panose="02040503050201020203" pitchFamily="18" charset="-78"/>
              </a:rPr>
              <a:t> و در </a:t>
            </a:r>
            <a:r>
              <a:rPr lang="fa-IR" dirty="0" err="1">
                <a:latin typeface="Adobe Arabic" panose="02040503050201020203" pitchFamily="18" charset="-78"/>
                <a:cs typeface="Adobe Arabic" panose="02040503050201020203" pitchFamily="18" charset="-78"/>
              </a:rPr>
              <a:t>بين</a:t>
            </a:r>
            <a:r>
              <a:rPr lang="fa-IR" dirty="0">
                <a:latin typeface="Adobe Arabic" panose="02040503050201020203" pitchFamily="18" charset="-78"/>
                <a:cs typeface="Adobe Arabic" panose="02040503050201020203" pitchFamily="18" charset="-78"/>
              </a:rPr>
              <a:t> </a:t>
            </a:r>
            <a:r>
              <a:rPr lang="fa-IR" dirty="0" err="1">
                <a:latin typeface="Adobe Arabic" panose="02040503050201020203" pitchFamily="18" charset="-78"/>
                <a:cs typeface="Adobe Arabic" panose="02040503050201020203" pitchFamily="18" charset="-78"/>
              </a:rPr>
              <a:t>كشورهاي</a:t>
            </a:r>
            <a:r>
              <a:rPr lang="fa-IR" dirty="0">
                <a:latin typeface="Adobe Arabic" panose="02040503050201020203" pitchFamily="18" charset="-78"/>
                <a:cs typeface="Adobe Arabic" panose="02040503050201020203" pitchFamily="18" charset="-78"/>
              </a:rPr>
              <a:t> </a:t>
            </a:r>
            <a:r>
              <a:rPr lang="fa-IR" dirty="0" err="1">
                <a:latin typeface="Adobe Arabic" panose="02040503050201020203" pitchFamily="18" charset="-78"/>
                <a:cs typeface="Adobe Arabic" panose="02040503050201020203" pitchFamily="18" charset="-78"/>
              </a:rPr>
              <a:t>خرماخيز</a:t>
            </a:r>
            <a:r>
              <a:rPr lang="fa-IR" dirty="0">
                <a:latin typeface="Adobe Arabic" panose="02040503050201020203" pitchFamily="18" charset="-78"/>
                <a:cs typeface="Adobe Arabic" panose="02040503050201020203" pitchFamily="18" charset="-78"/>
              </a:rPr>
              <a:t> جهان است. </a:t>
            </a:r>
            <a:endParaRPr lang="en-US" dirty="0">
              <a:latin typeface="Adobe Arabic" panose="02040503050201020203" pitchFamily="18" charset="-78"/>
              <a:cs typeface="Adobe Arabic" panose="02040503050201020203" pitchFamily="18" charset="-78"/>
            </a:endParaRPr>
          </a:p>
        </p:txBody>
      </p:sp>
      <p:sp>
        <p:nvSpPr>
          <p:cNvPr id="3" name="Text Placeholder 2"/>
          <p:cNvSpPr>
            <a:spLocks noGrp="1"/>
          </p:cNvSpPr>
          <p:nvPr>
            <p:ph type="body" sz="half" idx="2"/>
          </p:nvPr>
        </p:nvSpPr>
        <p:spPr>
          <a:xfrm>
            <a:off x="6979023" y="624394"/>
            <a:ext cx="3765177" cy="747206"/>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fa-IR" sz="3600" b="1" dirty="0" smtClean="0">
                <a:ln/>
                <a:solidFill>
                  <a:schemeClr val="accent3"/>
                </a:solidFill>
              </a:rPr>
              <a:t>ویژگی </a:t>
            </a:r>
            <a:r>
              <a:rPr lang="fa-IR" sz="3600" b="1" dirty="0" err="1" smtClean="0">
                <a:ln/>
                <a:solidFill>
                  <a:schemeClr val="accent3"/>
                </a:solidFill>
              </a:rPr>
              <a:t>خرمای</a:t>
            </a:r>
            <a:r>
              <a:rPr lang="fa-IR" sz="3600" b="1" dirty="0" smtClean="0">
                <a:ln/>
                <a:solidFill>
                  <a:schemeClr val="accent3"/>
                </a:solidFill>
              </a:rPr>
              <a:t> ایرانی</a:t>
            </a:r>
            <a:endParaRPr lang="en-US" sz="3600" b="1" dirty="0">
              <a:ln/>
              <a:solidFill>
                <a:schemeClr val="accent3"/>
              </a:solidFill>
            </a:endParaRPr>
          </a:p>
        </p:txBody>
      </p:sp>
    </p:spTree>
    <p:extLst>
      <p:ext uri="{BB962C8B-B14F-4D97-AF65-F5344CB8AC3E}">
        <p14:creationId xmlns:p14="http://schemas.microsoft.com/office/powerpoint/2010/main" val="4257632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7777" y="1788459"/>
            <a:ext cx="3227294" cy="959223"/>
          </a:xfrm>
        </p:spPr>
        <p:txBody>
          <a:bodyPr>
            <a:normAutofit/>
            <a:scene3d>
              <a:camera prst="orthographicFront"/>
              <a:lightRig rig="soft" dir="t">
                <a:rot lat="0" lon="0" rev="15600000"/>
              </a:lightRig>
            </a:scene3d>
            <a:sp3d extrusionH="57150" prstMaterial="softEdge">
              <a:bevelT w="25400" h="38100"/>
            </a:sp3d>
          </a:bodyPr>
          <a:lstStyle/>
          <a:p>
            <a:pPr algn="r"/>
            <a:r>
              <a:rPr lang="fa-IR" sz="4800" b="1" cap="none" dirty="0" err="1" smtClean="0">
                <a:ln/>
                <a:solidFill>
                  <a:schemeClr val="accent4"/>
                </a:solidFill>
                <a:latin typeface="Adobe Arabic" panose="02040503050201020203" pitchFamily="18" charset="-78"/>
                <a:cs typeface="Adobe Arabic" panose="02040503050201020203" pitchFamily="18" charset="-78"/>
              </a:rPr>
              <a:t>خرمای</a:t>
            </a:r>
            <a:r>
              <a:rPr lang="fa-IR" sz="4800" b="1" cap="none" dirty="0" smtClean="0">
                <a:ln/>
                <a:solidFill>
                  <a:schemeClr val="accent4"/>
                </a:solidFill>
                <a:latin typeface="Adobe Arabic" panose="02040503050201020203" pitchFamily="18" charset="-78"/>
                <a:cs typeface="Adobe Arabic" panose="02040503050201020203" pitchFamily="18" charset="-78"/>
              </a:rPr>
              <a:t> </a:t>
            </a:r>
            <a:r>
              <a:rPr lang="fa-IR" sz="4800" b="1" cap="none" dirty="0" err="1" smtClean="0">
                <a:ln/>
                <a:solidFill>
                  <a:schemeClr val="accent4"/>
                </a:solidFill>
                <a:latin typeface="Adobe Arabic" panose="02040503050201020203" pitchFamily="18" charset="-78"/>
                <a:cs typeface="Adobe Arabic" panose="02040503050201020203" pitchFamily="18" charset="-78"/>
              </a:rPr>
              <a:t>استعمران</a:t>
            </a:r>
            <a:endParaRPr lang="en-US" sz="4800" b="1" cap="none" dirty="0">
              <a:ln/>
              <a:solidFill>
                <a:schemeClr val="accent4"/>
              </a:solidFill>
              <a:latin typeface="Adobe Arabic" panose="02040503050201020203" pitchFamily="18" charset="-78"/>
              <a:cs typeface="Adobe Arabic" panose="02040503050201020203" pitchFamily="18" charset="-78"/>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2881" y="1274925"/>
            <a:ext cx="4931397" cy="3698548"/>
          </a:xfrm>
          <a:effectLst/>
        </p:spPr>
      </p:pic>
      <p:sp>
        <p:nvSpPr>
          <p:cNvPr id="4" name="Text Placeholder 3"/>
          <p:cNvSpPr>
            <a:spLocks noGrp="1"/>
          </p:cNvSpPr>
          <p:nvPr>
            <p:ph type="body" sz="half" idx="2"/>
          </p:nvPr>
        </p:nvSpPr>
        <p:spPr>
          <a:xfrm>
            <a:off x="1479176" y="2900080"/>
            <a:ext cx="4114800" cy="3094485"/>
          </a:xfrm>
        </p:spPr>
        <p:txBody>
          <a:bodyPr>
            <a:normAutofit/>
          </a:bodyPr>
          <a:lstStyle/>
          <a:p>
            <a:pPr algn="ctr"/>
            <a:r>
              <a:rPr lang="fa-IR" sz="2400" dirty="0">
                <a:latin typeface="Adobe Arabic" panose="02040503050201020203" pitchFamily="18" charset="-78"/>
                <a:cs typeface="Adobe Arabic" panose="02040503050201020203" pitchFamily="18" charset="-78"/>
              </a:rPr>
              <a:t>از جمله </a:t>
            </a:r>
            <a:r>
              <a:rPr lang="fa-IR" sz="2400" dirty="0" err="1">
                <a:latin typeface="Adobe Arabic" panose="02040503050201020203" pitchFamily="18" charset="-78"/>
                <a:cs typeface="Adobe Arabic" panose="02040503050201020203" pitchFamily="18" charset="-78"/>
              </a:rPr>
              <a:t>نمونه‌های</a:t>
            </a:r>
            <a:r>
              <a:rPr lang="fa-IR" sz="2400" dirty="0">
                <a:latin typeface="Adobe Arabic" panose="02040503050201020203" pitchFamily="18" charset="-78"/>
                <a:cs typeface="Adobe Arabic" panose="02040503050201020203" pitchFamily="18" charset="-78"/>
              </a:rPr>
              <a:t> تولید شده در ایران است. این خرما در گروه </a:t>
            </a:r>
            <a:r>
              <a:rPr lang="fa-IR" sz="2400" dirty="0" err="1">
                <a:latin typeface="Adobe Arabic" panose="02040503050201020203" pitchFamily="18" charset="-78"/>
                <a:cs typeface="Adobe Arabic" panose="02040503050201020203" pitchFamily="18" charset="-78"/>
              </a:rPr>
              <a:t>خرماهای</a:t>
            </a:r>
            <a:r>
              <a:rPr lang="fa-IR" sz="2400" dirty="0">
                <a:latin typeface="Adobe Arabic" panose="02040503050201020203" pitchFamily="18" charset="-78"/>
                <a:cs typeface="Adobe Arabic" panose="02040503050201020203" pitchFamily="18" charset="-78"/>
              </a:rPr>
              <a:t> </a:t>
            </a:r>
            <a:r>
              <a:rPr lang="fa-IR" sz="2400" dirty="0">
                <a:solidFill>
                  <a:srgbClr val="FF0000"/>
                </a:solidFill>
                <a:latin typeface="Adobe Arabic" panose="02040503050201020203" pitchFamily="18" charset="-78"/>
                <a:cs typeface="Adobe Arabic" panose="02040503050201020203" pitchFamily="18" charset="-78"/>
              </a:rPr>
              <a:t>نیمه خشک </a:t>
            </a:r>
            <a:r>
              <a:rPr lang="fa-IR" sz="2400" dirty="0">
                <a:latin typeface="Adobe Arabic" panose="02040503050201020203" pitchFamily="18" charset="-78"/>
                <a:cs typeface="Adobe Arabic" panose="02040503050201020203" pitchFamily="18" charset="-78"/>
              </a:rPr>
              <a:t>قرار دارد و از این رو حمل و نقل آن آسان است و برای صادرات خوب است. شایان ذکر است </a:t>
            </a:r>
            <a:r>
              <a:rPr lang="fa-IR" sz="2400" dirty="0" err="1">
                <a:latin typeface="Adobe Arabic" panose="02040503050201020203" pitchFamily="18" charset="-78"/>
                <a:cs typeface="Adobe Arabic" panose="02040503050201020203" pitchFamily="18" charset="-78"/>
              </a:rPr>
              <a:t>خرمای</a:t>
            </a:r>
            <a:r>
              <a:rPr lang="fa-IR" sz="2400" dirty="0">
                <a:latin typeface="Adobe Arabic" panose="02040503050201020203" pitchFamily="18" charset="-78"/>
                <a:cs typeface="Adobe Arabic" panose="02040503050201020203" pitchFamily="18" charset="-78"/>
              </a:rPr>
              <a:t> </a:t>
            </a:r>
            <a:r>
              <a:rPr lang="fa-IR" sz="2400" dirty="0" err="1">
                <a:latin typeface="Adobe Arabic" panose="02040503050201020203" pitchFamily="18" charset="-78"/>
                <a:cs typeface="Adobe Arabic" panose="02040503050201020203" pitchFamily="18" charset="-78"/>
              </a:rPr>
              <a:t>استعمران</a:t>
            </a:r>
            <a:r>
              <a:rPr lang="fa-IR" sz="2400" dirty="0">
                <a:latin typeface="Adobe Arabic" panose="02040503050201020203" pitchFamily="18" charset="-78"/>
                <a:cs typeface="Adobe Arabic" panose="02040503050201020203" pitchFamily="18" charset="-78"/>
              </a:rPr>
              <a:t> میزان قند بالایی دارد و برای ورزشکاران مناسب است</a:t>
            </a:r>
            <a:r>
              <a:rPr lang="fa-IR" sz="2400" dirty="0">
                <a:solidFill>
                  <a:srgbClr val="FFFF00"/>
                </a:solidFill>
                <a:latin typeface="Adobe Arabic" panose="02040503050201020203" pitchFamily="18" charset="-78"/>
                <a:cs typeface="Adobe Arabic" panose="02040503050201020203" pitchFamily="18" charset="-78"/>
              </a:rPr>
              <a:t>. </a:t>
            </a:r>
            <a:r>
              <a:rPr lang="fa-IR" sz="2400" dirty="0">
                <a:solidFill>
                  <a:srgbClr val="FF0000"/>
                </a:solidFill>
                <a:latin typeface="Adobe Arabic" panose="02040503050201020203" pitchFamily="18" charset="-78"/>
                <a:cs typeface="Adobe Arabic" panose="02040503050201020203" pitchFamily="18" charset="-78"/>
              </a:rPr>
              <a:t>حدود ۷۰ درصد از نخلستان های خوزستان</a:t>
            </a:r>
            <a:r>
              <a:rPr lang="fa-IR" sz="2400" dirty="0">
                <a:latin typeface="Adobe Arabic" panose="02040503050201020203" pitchFamily="18" charset="-78"/>
                <a:cs typeface="Adobe Arabic" panose="02040503050201020203" pitchFamily="18" charset="-78"/>
              </a:rPr>
              <a:t> این نوع خرما را به بار می </a:t>
            </a:r>
            <a:r>
              <a:rPr lang="fa-IR" sz="2400" dirty="0" err="1">
                <a:latin typeface="Adobe Arabic" panose="02040503050201020203" pitchFamily="18" charset="-78"/>
                <a:cs typeface="Adobe Arabic" panose="02040503050201020203" pitchFamily="18" charset="-78"/>
              </a:rPr>
              <a:t>آورند.زمان</a:t>
            </a:r>
            <a:r>
              <a:rPr lang="fa-IR" sz="2400" dirty="0">
                <a:latin typeface="Adobe Arabic" panose="02040503050201020203" pitchFamily="18" charset="-78"/>
                <a:cs typeface="Adobe Arabic" panose="02040503050201020203" pitchFamily="18" charset="-78"/>
              </a:rPr>
              <a:t> برداشت آن </a:t>
            </a:r>
            <a:r>
              <a:rPr lang="fa-IR" sz="2400" dirty="0">
                <a:solidFill>
                  <a:srgbClr val="FF0000"/>
                </a:solidFill>
                <a:latin typeface="Adobe Arabic" panose="02040503050201020203" pitchFamily="18" charset="-78"/>
                <a:cs typeface="Adobe Arabic" panose="02040503050201020203" pitchFamily="18" charset="-78"/>
              </a:rPr>
              <a:t>شهریور و مهر </a:t>
            </a:r>
            <a:r>
              <a:rPr lang="fa-IR" sz="2400" dirty="0">
                <a:latin typeface="Adobe Arabic" panose="02040503050201020203" pitchFamily="18" charset="-78"/>
                <a:cs typeface="Adobe Arabic" panose="02040503050201020203" pitchFamily="18" charset="-78"/>
              </a:rPr>
              <a:t>ماه میباشد.</a:t>
            </a:r>
            <a:endParaRPr lang="en-US" sz="24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259965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412" y="1492623"/>
            <a:ext cx="4114800" cy="770965"/>
          </a:xfrm>
        </p:spPr>
        <p:txBody>
          <a:bodyPr>
            <a:normAutofit/>
            <a:scene3d>
              <a:camera prst="orthographicFront"/>
              <a:lightRig rig="soft" dir="t">
                <a:rot lat="0" lon="0" rev="15600000"/>
              </a:lightRig>
            </a:scene3d>
            <a:sp3d extrusionH="57150" prstMaterial="softEdge">
              <a:bevelT w="25400" h="38100"/>
            </a:sp3d>
          </a:bodyPr>
          <a:lstStyle/>
          <a:p>
            <a:pPr algn="ctr"/>
            <a:r>
              <a:rPr lang="fa-IR" sz="4000" b="1" cap="none" dirty="0" err="1" smtClean="0">
                <a:ln/>
                <a:solidFill>
                  <a:schemeClr val="accent4"/>
                </a:solidFill>
              </a:rPr>
              <a:t>خرمای</a:t>
            </a:r>
            <a:r>
              <a:rPr lang="fa-IR" sz="4000" b="1" cap="none" dirty="0" smtClean="0">
                <a:ln/>
                <a:solidFill>
                  <a:schemeClr val="accent4"/>
                </a:solidFill>
              </a:rPr>
              <a:t> </a:t>
            </a:r>
            <a:r>
              <a:rPr lang="fa-IR" sz="4000" b="1" cap="none" dirty="0" err="1" smtClean="0">
                <a:ln/>
                <a:solidFill>
                  <a:schemeClr val="accent4"/>
                </a:solidFill>
              </a:rPr>
              <a:t>پیارم</a:t>
            </a:r>
            <a:endParaRPr lang="en-US" sz="4000" b="1" cap="none" dirty="0">
              <a:ln/>
              <a:solidFill>
                <a:schemeClr val="accent4"/>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9577" y="2447365"/>
            <a:ext cx="4115234" cy="2385441"/>
          </a:xfrm>
        </p:spPr>
      </p:pic>
      <p:sp>
        <p:nvSpPr>
          <p:cNvPr id="4" name="Text Placeholder 3"/>
          <p:cNvSpPr>
            <a:spLocks noGrp="1"/>
          </p:cNvSpPr>
          <p:nvPr>
            <p:ph type="body" sz="half" idx="2"/>
          </p:nvPr>
        </p:nvSpPr>
        <p:spPr>
          <a:xfrm>
            <a:off x="1546412" y="2801470"/>
            <a:ext cx="4114800" cy="3094485"/>
          </a:xfrm>
        </p:spPr>
        <p:txBody>
          <a:bodyPr>
            <a:normAutofit fontScale="92500"/>
          </a:bodyPr>
          <a:lstStyle/>
          <a:p>
            <a:pPr algn="ctr" rtl="1">
              <a:lnSpc>
                <a:spcPct val="107000"/>
              </a:lnSpc>
              <a:spcAft>
                <a:spcPts val="800"/>
              </a:spcAft>
            </a:pPr>
            <a:r>
              <a:rPr lang="ar-SA" sz="2400" dirty="0">
                <a:latin typeface="Calibri" panose="020F0502020204030204" pitchFamily="34" charset="0"/>
                <a:ea typeface="Calibri" panose="020F0502020204030204" pitchFamily="34" charset="0"/>
                <a:cs typeface="Adobe Arabic" panose="02040503050201020203" pitchFamily="18" charset="-78"/>
              </a:rPr>
              <a:t>خرمای پیارم </a:t>
            </a:r>
            <a:r>
              <a:rPr lang="ar-SA" sz="2400" dirty="0">
                <a:solidFill>
                  <a:srgbClr val="FF0000"/>
                </a:solidFill>
                <a:latin typeface="Calibri" panose="020F0502020204030204" pitchFamily="34" charset="0"/>
                <a:ea typeface="Calibri" panose="020F0502020204030204" pitchFamily="34" charset="0"/>
                <a:cs typeface="Adobe Arabic" panose="02040503050201020203" pitchFamily="18" charset="-78"/>
              </a:rPr>
              <a:t>گران‌ترین خرمای ایران </a:t>
            </a:r>
            <a:r>
              <a:rPr lang="ar-SA" sz="2400" dirty="0">
                <a:latin typeface="Calibri" panose="020F0502020204030204" pitchFamily="34" charset="0"/>
                <a:ea typeface="Calibri" panose="020F0502020204030204" pitchFamily="34" charset="0"/>
                <a:cs typeface="Adobe Arabic" panose="02040503050201020203" pitchFamily="18" charset="-78"/>
              </a:rPr>
              <a:t>است. از نوع خرماهای </a:t>
            </a:r>
            <a:r>
              <a:rPr lang="ar-SA" sz="2400" dirty="0">
                <a:solidFill>
                  <a:srgbClr val="FF0000"/>
                </a:solidFill>
                <a:latin typeface="Calibri" panose="020F0502020204030204" pitchFamily="34" charset="0"/>
                <a:ea typeface="Calibri" panose="020F0502020204030204" pitchFamily="34" charset="0"/>
                <a:cs typeface="Adobe Arabic" panose="02040503050201020203" pitchFamily="18" charset="-78"/>
              </a:rPr>
              <a:t>نیمه خشک </a:t>
            </a:r>
            <a:r>
              <a:rPr lang="ar-SA" sz="2400" dirty="0">
                <a:latin typeface="Calibri" panose="020F0502020204030204" pitchFamily="34" charset="0"/>
                <a:ea typeface="Calibri" panose="020F0502020204030204" pitchFamily="34" charset="0"/>
                <a:cs typeface="Adobe Arabic" panose="02040503050201020203" pitchFamily="18" charset="-78"/>
              </a:rPr>
              <a:t>است و دیررس است. </a:t>
            </a:r>
            <a:r>
              <a:rPr lang="ar-SA" sz="2400" dirty="0" smtClean="0">
                <a:latin typeface="Calibri" panose="020F0502020204030204" pitchFamily="34" charset="0"/>
                <a:ea typeface="Calibri" panose="020F0502020204030204" pitchFamily="34" charset="0"/>
                <a:cs typeface="Adobe Arabic" panose="02040503050201020203" pitchFamily="18" charset="-78"/>
              </a:rPr>
              <a:t>عمده </a:t>
            </a:r>
            <a:r>
              <a:rPr lang="ar-SA" sz="2400" dirty="0">
                <a:latin typeface="Calibri" panose="020F0502020204030204" pitchFamily="34" charset="0"/>
                <a:ea typeface="Calibri" panose="020F0502020204030204" pitchFamily="34" charset="0"/>
                <a:cs typeface="Adobe Arabic" panose="02040503050201020203" pitchFamily="18" charset="-78"/>
              </a:rPr>
              <a:t>قند موجود در آن از نوع فروکتوز است که به راحتی و سرعت در متابولیسم بدن استفاده شده و به عنوان قند مجاز مصرفی توسط افراد مبتلا به دیابت بسیار مناسب است. این خرما </a:t>
            </a:r>
            <a:r>
              <a:rPr lang="ar-SA" sz="2400" dirty="0">
                <a:solidFill>
                  <a:srgbClr val="FF0000"/>
                </a:solidFill>
                <a:latin typeface="Calibri" panose="020F0502020204030204" pitchFamily="34" charset="0"/>
                <a:ea typeface="Calibri" panose="020F0502020204030204" pitchFamily="34" charset="0"/>
                <a:cs typeface="Adobe Arabic" panose="02040503050201020203" pitchFamily="18" charset="-78"/>
              </a:rPr>
              <a:t>عموما در استان هرمزگان</a:t>
            </a:r>
            <a:r>
              <a:rPr lang="ar-SA" sz="2400" dirty="0">
                <a:latin typeface="Calibri" panose="020F0502020204030204" pitchFamily="34" charset="0"/>
                <a:ea typeface="Calibri" panose="020F0502020204030204" pitchFamily="34" charset="0"/>
                <a:cs typeface="Adobe Arabic" panose="02040503050201020203" pitchFamily="18" charset="-78"/>
              </a:rPr>
              <a:t> به عمل می آید. برداشت این خرما </a:t>
            </a:r>
            <a:r>
              <a:rPr lang="ar-SA" sz="2400" dirty="0">
                <a:solidFill>
                  <a:srgbClr val="FF0000"/>
                </a:solidFill>
                <a:latin typeface="Calibri" panose="020F0502020204030204" pitchFamily="34" charset="0"/>
                <a:ea typeface="Calibri" panose="020F0502020204030204" pitchFamily="34" charset="0"/>
                <a:cs typeface="Adobe Arabic" panose="02040503050201020203" pitchFamily="18" charset="-78"/>
              </a:rPr>
              <a:t>از اول شهریور ماه </a:t>
            </a:r>
            <a:r>
              <a:rPr lang="ar-SA" sz="2400" dirty="0">
                <a:latin typeface="Calibri" panose="020F0502020204030204" pitchFamily="34" charset="0"/>
                <a:ea typeface="Calibri" panose="020F0502020204030204" pitchFamily="34" charset="0"/>
                <a:cs typeface="Adobe Arabic" panose="02040503050201020203" pitchFamily="18" charset="-78"/>
              </a:rPr>
              <a:t>آغاز شده و </a:t>
            </a:r>
            <a:r>
              <a:rPr lang="ar-SA" sz="2400" dirty="0">
                <a:solidFill>
                  <a:srgbClr val="FF0000"/>
                </a:solidFill>
                <a:latin typeface="Calibri" panose="020F0502020204030204" pitchFamily="34" charset="0"/>
                <a:ea typeface="Calibri" panose="020F0502020204030204" pitchFamily="34" charset="0"/>
                <a:cs typeface="Adobe Arabic" panose="02040503050201020203" pitchFamily="18" charset="-78"/>
              </a:rPr>
              <a:t>تا آخر آبان‌ماه </a:t>
            </a:r>
            <a:r>
              <a:rPr lang="ar-SA" sz="2400" dirty="0">
                <a:latin typeface="Calibri" panose="020F0502020204030204" pitchFamily="34" charset="0"/>
                <a:ea typeface="Calibri" panose="020F0502020204030204" pitchFamily="34" charset="0"/>
                <a:cs typeface="Adobe Arabic" panose="02040503050201020203" pitchFamily="18" charset="-78"/>
              </a:rPr>
              <a:t>ادامه دارد.</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58720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9482" y="1920921"/>
            <a:ext cx="2689412" cy="851647"/>
          </a:xfrm>
        </p:spPr>
        <p:txBody>
          <a:bodyPr>
            <a:normAutofit/>
            <a:scene3d>
              <a:camera prst="orthographicFront"/>
              <a:lightRig rig="soft" dir="t">
                <a:rot lat="0" lon="0" rev="15600000"/>
              </a:lightRig>
            </a:scene3d>
            <a:sp3d extrusionH="57150" prstMaterial="softEdge">
              <a:bevelT w="25400" h="38100"/>
            </a:sp3d>
          </a:bodyPr>
          <a:lstStyle/>
          <a:p>
            <a:r>
              <a:rPr lang="fa-IR" sz="3600" b="1" cap="none" dirty="0" err="1">
                <a:ln/>
                <a:solidFill>
                  <a:schemeClr val="accent4"/>
                </a:solidFill>
              </a:rPr>
              <a:t>مضافتی</a:t>
            </a:r>
            <a:r>
              <a:rPr lang="fa-IR" sz="3600" b="1" cap="none" dirty="0">
                <a:ln/>
                <a:solidFill>
                  <a:schemeClr val="accent4"/>
                </a:solidFill>
              </a:rPr>
              <a:t> (رطب):</a:t>
            </a:r>
            <a:endParaRPr lang="en-US" sz="3600" b="1" cap="none" dirty="0">
              <a:ln/>
              <a:solidFill>
                <a:schemeClr val="accent4"/>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2985" y="2346745"/>
            <a:ext cx="4888177" cy="2601772"/>
          </a:xfrm>
        </p:spPr>
      </p:pic>
      <p:sp>
        <p:nvSpPr>
          <p:cNvPr id="4" name="Text Placeholder 3"/>
          <p:cNvSpPr>
            <a:spLocks noGrp="1"/>
          </p:cNvSpPr>
          <p:nvPr>
            <p:ph type="body" sz="half" idx="2"/>
          </p:nvPr>
        </p:nvSpPr>
        <p:spPr>
          <a:xfrm>
            <a:off x="1276140" y="3097305"/>
            <a:ext cx="4114800" cy="3094485"/>
          </a:xfrm>
        </p:spPr>
        <p:txBody>
          <a:bodyPr>
            <a:normAutofit/>
          </a:bodyPr>
          <a:lstStyle/>
          <a:p>
            <a:pPr algn="ctr" rtl="1">
              <a:lnSpc>
                <a:spcPct val="107000"/>
              </a:lnSpc>
              <a:spcAft>
                <a:spcPts val="800"/>
              </a:spcAft>
            </a:pPr>
            <a:r>
              <a:rPr lang="ar-SA" sz="2000" dirty="0">
                <a:latin typeface="Calibri" panose="020F0502020204030204" pitchFamily="34" charset="0"/>
                <a:ea typeface="Calibri" panose="020F0502020204030204" pitchFamily="34" charset="0"/>
                <a:cs typeface="Adobe Arabic" panose="02040503050201020203" pitchFamily="18" charset="-78"/>
              </a:rPr>
              <a:t>خرمای مضافتی </a:t>
            </a:r>
            <a:r>
              <a:rPr lang="ar-SA" sz="2000" dirty="0">
                <a:solidFill>
                  <a:srgbClr val="FF0000"/>
                </a:solidFill>
                <a:latin typeface="Calibri" panose="020F0502020204030204" pitchFamily="34" charset="0"/>
                <a:ea typeface="Calibri" panose="020F0502020204030204" pitchFamily="34" charset="0"/>
                <a:cs typeface="Adobe Arabic" panose="02040503050201020203" pitchFamily="18" charset="-78"/>
              </a:rPr>
              <a:t>شناخته‌شده‌ترین نوع </a:t>
            </a:r>
            <a:r>
              <a:rPr lang="ar-SA" sz="2000" dirty="0">
                <a:latin typeface="Calibri" panose="020F0502020204030204" pitchFamily="34" charset="0"/>
                <a:ea typeface="Calibri" panose="020F0502020204030204" pitchFamily="34" charset="0"/>
                <a:cs typeface="Adobe Arabic" panose="02040503050201020203" pitchFamily="18" charset="-78"/>
              </a:rPr>
              <a:t>خرما در ایران است. </a:t>
            </a:r>
            <a:r>
              <a:rPr lang="ar-SA" sz="2000" dirty="0">
                <a:solidFill>
                  <a:srgbClr val="FF0000"/>
                </a:solidFill>
                <a:latin typeface="Calibri" panose="020F0502020204030204" pitchFamily="34" charset="0"/>
                <a:ea typeface="Calibri" panose="020F0502020204030204" pitchFamily="34" charset="0"/>
                <a:cs typeface="Adobe Arabic" panose="02040503050201020203" pitchFamily="18" charset="-78"/>
              </a:rPr>
              <a:t>رطوبت زیادی </a:t>
            </a:r>
            <a:r>
              <a:rPr lang="ar-SA" sz="2000" dirty="0">
                <a:latin typeface="Calibri" panose="020F0502020204030204" pitchFamily="34" charset="0"/>
                <a:ea typeface="Calibri" panose="020F0502020204030204" pitchFamily="34" charset="0"/>
                <a:cs typeface="Adobe Arabic" panose="02040503050201020203" pitchFamily="18" charset="-78"/>
              </a:rPr>
              <a:t>دارد و مورد اقبال مردم قرار گرفته است.این خرما </a:t>
            </a:r>
            <a:r>
              <a:rPr lang="ar-SA" sz="2000" dirty="0">
                <a:solidFill>
                  <a:srgbClr val="FF0000"/>
                </a:solidFill>
                <a:latin typeface="Calibri" panose="020F0502020204030204" pitchFamily="34" charset="0"/>
                <a:ea typeface="Calibri" panose="020F0502020204030204" pitchFamily="34" charset="0"/>
                <a:cs typeface="Adobe Arabic" panose="02040503050201020203" pitchFamily="18" charset="-78"/>
              </a:rPr>
              <a:t>در فصل پاییز </a:t>
            </a:r>
            <a:r>
              <a:rPr lang="ar-SA" sz="2000" dirty="0">
                <a:latin typeface="Calibri" panose="020F0502020204030204" pitchFamily="34" charset="0"/>
                <a:ea typeface="Calibri" panose="020F0502020204030204" pitchFamily="34" charset="0"/>
                <a:cs typeface="Adobe Arabic" panose="02040503050201020203" pitchFamily="18" charset="-78"/>
              </a:rPr>
              <a:t>برداشت میشود و عمدتا در </a:t>
            </a:r>
            <a:r>
              <a:rPr lang="ar-SA" sz="2000" dirty="0">
                <a:solidFill>
                  <a:srgbClr val="FF0000"/>
                </a:solidFill>
                <a:latin typeface="Calibri" panose="020F0502020204030204" pitchFamily="34" charset="0"/>
                <a:ea typeface="Calibri" panose="020F0502020204030204" pitchFamily="34" charset="0"/>
                <a:cs typeface="Adobe Arabic" panose="02040503050201020203" pitchFamily="18" charset="-78"/>
              </a:rPr>
              <a:t>منطقه بم </a:t>
            </a:r>
            <a:r>
              <a:rPr lang="ar-SA" sz="2000" dirty="0">
                <a:latin typeface="Calibri" panose="020F0502020204030204" pitchFamily="34" charset="0"/>
                <a:ea typeface="Calibri" panose="020F0502020204030204" pitchFamily="34" charset="0"/>
                <a:cs typeface="Adobe Arabic" panose="02040503050201020203" pitchFamily="18" charset="-78"/>
              </a:rPr>
              <a:t>زیر سطح کشت حدود 69000 هکتار در کرمان به عمل می آیند. البته میزان رطوبت آن به زمان برداشت نیز بستگی دارد. </a:t>
            </a:r>
            <a:r>
              <a:rPr lang="ar-SA" sz="2000" dirty="0">
                <a:solidFill>
                  <a:srgbClr val="FF0000"/>
                </a:solidFill>
                <a:latin typeface="Calibri" panose="020F0502020204030204" pitchFamily="34" charset="0"/>
                <a:ea typeface="Calibri" panose="020F0502020204030204" pitchFamily="34" charset="0"/>
                <a:cs typeface="Adobe Arabic" panose="02040503050201020203" pitchFamily="18" charset="-78"/>
              </a:rPr>
              <a:t>این نوع درخت </a:t>
            </a:r>
            <a:r>
              <a:rPr lang="ar-SA" sz="2000" dirty="0">
                <a:latin typeface="Calibri" panose="020F0502020204030204" pitchFamily="34" charset="0"/>
                <a:ea typeface="Calibri" panose="020F0502020204030204" pitchFamily="34" charset="0"/>
                <a:cs typeface="Adobe Arabic" panose="02040503050201020203" pitchFamily="18" charset="-78"/>
              </a:rPr>
              <a:t>خرما تا </a:t>
            </a:r>
            <a:r>
              <a:rPr lang="ar-SA" sz="2000" dirty="0">
                <a:solidFill>
                  <a:srgbClr val="FF0000"/>
                </a:solidFill>
                <a:latin typeface="Calibri" panose="020F0502020204030204" pitchFamily="34" charset="0"/>
                <a:ea typeface="Calibri" panose="020F0502020204030204" pitchFamily="34" charset="0"/>
                <a:cs typeface="Adobe Arabic" panose="02040503050201020203" pitchFamily="18" charset="-78"/>
              </a:rPr>
              <a:t>60 </a:t>
            </a:r>
            <a:r>
              <a:rPr lang="fa-IR" sz="2000" dirty="0" smtClean="0">
                <a:solidFill>
                  <a:srgbClr val="FF0000"/>
                </a:solidFill>
                <a:latin typeface="Calibri" panose="020F0502020204030204" pitchFamily="34" charset="0"/>
                <a:ea typeface="Calibri" panose="020F0502020204030204" pitchFamily="34" charset="0"/>
                <a:cs typeface="Adobe Arabic" panose="02040503050201020203" pitchFamily="18" charset="-78"/>
              </a:rPr>
              <a:t>سال </a:t>
            </a:r>
            <a:r>
              <a:rPr lang="ar-SA" sz="2000" dirty="0" smtClean="0">
                <a:latin typeface="Calibri" panose="020F0502020204030204" pitchFamily="34" charset="0"/>
                <a:ea typeface="Calibri" panose="020F0502020204030204" pitchFamily="34" charset="0"/>
                <a:cs typeface="Adobe Arabic" panose="02040503050201020203" pitchFamily="18" charset="-78"/>
              </a:rPr>
              <a:t>محصول </a:t>
            </a:r>
            <a:r>
              <a:rPr lang="ar-SA" sz="2000" dirty="0">
                <a:latin typeface="Calibri" panose="020F0502020204030204" pitchFamily="34" charset="0"/>
                <a:ea typeface="Calibri" panose="020F0502020204030204" pitchFamily="34" charset="0"/>
                <a:cs typeface="Adobe Arabic" panose="02040503050201020203" pitchFamily="18" charset="-78"/>
              </a:rPr>
              <a:t>میدهد.</a:t>
            </a:r>
            <a:endParaRPr lang="en-US" sz="14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1620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Metropolitan">
  <a:themeElements>
    <a:clrScheme name="Custom 10">
      <a:dk1>
        <a:srgbClr val="F2EDE3"/>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docProps/app.xml><?xml version="1.0" encoding="utf-8"?>
<Properties xmlns="http://schemas.openxmlformats.org/officeDocument/2006/extended-properties" xmlns:vt="http://schemas.openxmlformats.org/officeDocument/2006/docPropsVTypes">
  <Template>Vapor Trail</Template>
  <TotalTime>418</TotalTime>
  <Words>2317</Words>
  <Application>Microsoft Office PowerPoint</Application>
  <PresentationFormat>Widescreen</PresentationFormat>
  <Paragraphs>188</Paragraphs>
  <Slides>33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Adobe Arabic</vt:lpstr>
      <vt:lpstr>Adobe نسخ Medium</vt:lpstr>
      <vt:lpstr>Arial</vt:lpstr>
      <vt:lpstr>Calibri</vt:lpstr>
      <vt:lpstr>Calibri Light</vt:lpstr>
      <vt:lpstr>Century Gothic</vt:lpstr>
      <vt:lpstr>Times New Roman</vt:lpstr>
      <vt:lpstr>Wingdings</vt:lpstr>
      <vt:lpstr>Vapor Trail</vt:lpstr>
      <vt:lpstr>Metropolitan</vt:lpstr>
      <vt:lpstr>بررسی محصول خرما </vt:lpstr>
      <vt:lpstr>PowerPoint Presentation</vt:lpstr>
      <vt:lpstr>محصول خرما در انواع مختلف با رنگ زرد و قهوه ای و میزان تر، خشک و نیمه خشک بودن تولید و در سراسر دنیا عرضه می‌شود. </vt:lpstr>
      <vt:lpstr>PowerPoint Presentation</vt:lpstr>
      <vt:lpstr>PowerPoint Presentation</vt:lpstr>
      <vt:lpstr>درايران حدود 400 رقم خرما شناخته شده است. اين ارقام بدليل اينكه منشاء بذري دارند داراي صفات ژنتيكي و مرفولوژيكي متفاوت مي باشند كه بهره برداري از آنها بويژه در برنامه هاي اصلاح و احياء نخلستانهاي كشور و توسعه سطح زير كشت خرما بسيار مفيد و مؤثر ميباشد. می توان ایران را یکی از بهترین موقعیت های جغرافیایی برای کاشت خرما دانست .در حال حاضر ايران با داشتن اين تعداد رقم مهمترين منبع ژرم پلاسم (به هر نوع ماده گیاهی که در تولید و اصلاح نژاد به کار می‌رود گفته می‌شود و شامل بذر، گیاه کامل و بافت‌های گیاهی است) خرماي دنيا و در بين كشورهاي خرماخيز جهان است. </vt:lpstr>
      <vt:lpstr>خرمای استعمران</vt:lpstr>
      <vt:lpstr>خرمای پیارم</vt:lpstr>
      <vt:lpstr>مضافتی (رطب):</vt:lpstr>
      <vt:lpstr>زاهدی:</vt:lpstr>
      <vt:lpstr>کبکاب:</vt:lpstr>
      <vt:lpstr>شاهانی:</vt:lpstr>
      <vt:lpstr>PowerPoint Presentation</vt:lpstr>
      <vt:lpstr>PowerPoint Presentation</vt:lpstr>
      <vt:lpstr>PowerPoint Presentation</vt:lpstr>
      <vt:lpstr>به طور متوسط ایران در میزان تولید محصول خرما در جهان رتبه ی سوم را دارا میباشد که حدود 14درصد از تولیدات جهانی را به خود اختصاص میدهد. طی 10 سال اخیر حداکثر سهم تولید ایران از خرما در جهان برابر 14.39 درصد و کمترین آن برابر 12 درصد بوده است. از نظر سطح زیر کشت نیز ایران حدود 16 درصد از سطح زیر کشت جهان را دارا میباشد. با مقایسه میزان بازدهی ایران و جهان متوجه میشویم که متوسط بازدهی ایران طی 40 سال همسو و نزدیک به متوسط بازهی جهانی بوده است. با دقت بیشتر در نمودار بادهی ها متوجه کاهش در مقدار این متغیر از سال 1981 تا سال 2010 میشویم که این اتفاق به دلیل تغییرات اقلیمی طی این 20 سال رخ داده است. که البته در همین سالها شاهد افزایش بازدهی در ایران هستیم.بعد از سال 2010 شاهد افزایش میزان بازدهی هستیم. </vt:lpstr>
      <vt:lpstr>PowerPoint Presentation</vt:lpstr>
      <vt:lpstr>PowerPoint Presentation</vt:lpstr>
      <vt:lpstr>PowerPoint Presentation</vt:lpstr>
      <vt:lpstr>PowerPoint Presentation</vt:lpstr>
      <vt:lpstr>بررسی بازار های هدف و پتانسیل صادراتی</vt:lpstr>
      <vt:lpstr>PowerPoint Presentation</vt:lpstr>
      <vt:lpstr>PowerPoint Presentation</vt:lpstr>
      <vt:lpstr>PowerPoint Presentation</vt:lpstr>
      <vt:lpstr>PowerPoint Presentation</vt:lpstr>
      <vt:lpstr>PowerPoint Presentation</vt:lpstr>
      <vt:lpstr>آشنایی با صندوق ضمانت صادرات ایران (www.egfi.ir) </vt:lpstr>
      <vt:lpstr>مهمترین مشکلاتی که در صادرات خرما در ایران وجود دارد چیست؟  • بالا بودن مبلغ پیمان ارزی • نبود کانترهای یخچال دار • تشریفات گمرکی دست و پا گیر • بسته بندی نامناسب • هدر رفتن وقت در مسیرهای مربوط به گمرک در بنادر، مرزها و فرودگاه ها • وجود رقبای سرسخت در بازارهای جهانی • نبود تبلیغات درست و به موقع در مورد خرمای ایران • درجه بندی نامناسب </vt:lpstr>
      <vt:lpstr>ﺗﻮﺟﻪ ﺑﻪ ﺗﻤﺎﻣﻲ اجزای ﺣﻠﻘﻪ تولید ﻧﻈﻴﺮ:  ﺗﻮﻟﻴﺪ کیفی،  آﻣﻮزش و ﺗﺮوﻳﺞ،   بستهﺑﻨﺪي،  ﺻﻨﺎﻳﻊ ﺗﺒﺪﻳﻠﻲ و ﻓﺮآوري،  ﺑﺎزارﻳﺎﺑﻲ،  ﻣﺼﺮف داﺧﻠﻲ و ﺻﺎدرات</vt:lpstr>
      <vt:lpstr> ﺑﺎ ﻋﻨﺎﻳﺖ ﺑﻪ ﻋﺪم ﻛﺎراﻳﻲ اﻳﻦ ﻧﻮع ﺣﻤﺎﻳﺖ و ﺑﻌﻀﺎ ﺗﺎﺛﻴﺮ ﻣﻨﻔﻲ آن ﺑﺮ ﻧﺨﻠﺪاري از ﻃﺮﻳﻖ ﻛﺎﻫﺶ ﻗﻴﻤﺖ ﺑﺎزار و ﻛﺎﻫﺶ ﻗﺪرت ﭼﺎﻧﻪ زنی ﺑﺎﻏﺪاران ﺑﻪ ﻧﻔﻊ ﺻﺎدرﻛﻨﻨﺪﮔﺎن، اﻳﻦ ﻧﻮع ﺣﻤﺎﻳﺖ، ﺣﻤﺎﻳﺖ ﻣﻄﻠﻮﺑﻲ ﺑﻪ نظر ﻧﻤﻲرﺳﺪ. ادامه روند خرید توافقی برای باغدارانی که با فروش محصول با مشکل مواجه هستند اما پاسخ مناسبی میباشد.</vt:lpstr>
      <vt:lpstr>دولت در چه زمینه هایی میتواند به بازار خرما کمک کند؟</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بررسی محصول خرما </dc:title>
  <dc:creator>Parmida H</dc:creator>
  <cp:lastModifiedBy>Parmida H</cp:lastModifiedBy>
  <cp:revision>37</cp:revision>
  <dcterms:created xsi:type="dcterms:W3CDTF">2020-11-13T07:20:29Z</dcterms:created>
  <dcterms:modified xsi:type="dcterms:W3CDTF">2020-11-14T07:13:27Z</dcterms:modified>
</cp:coreProperties>
</file>