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78"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61" d="100"/>
          <a:sy n="61" d="100"/>
        </p:scale>
        <p:origin x="78" y="2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11/21/2020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11/21/2020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hyperlink" Target="https://fa.wikipedia.org/wiki/%D8%B1%D9%88%D8%B3%DB%8C%D9%87" TargetMode="External"/><Relationship Id="rId3" Type="http://schemas.openxmlformats.org/officeDocument/2006/relationships/hyperlink" Target="https://fa.wikipedia.org/wiki/%D8%AA%D8%B1%DA%A9%DB%8C%D9%87" TargetMode="External"/><Relationship Id="rId7" Type="http://schemas.openxmlformats.org/officeDocument/2006/relationships/hyperlink" Target="https://fa.wikipedia.org/wiki/%D8%A7%D9%88%DA%A9%D8%B1%D8%A7%DB%8C%D9%86" TargetMode="External"/><Relationship Id="rId2" Type="http://schemas.openxmlformats.org/officeDocument/2006/relationships/hyperlink" Target="https://fa.wikipedia.org/wiki/%DA%86%DB%8C%D9%86" TargetMode="External"/><Relationship Id="rId1" Type="http://schemas.openxmlformats.org/officeDocument/2006/relationships/slideLayout" Target="../slideLayouts/slideLayout1.xml"/><Relationship Id="rId6" Type="http://schemas.openxmlformats.org/officeDocument/2006/relationships/hyperlink" Target="https://fa.wikipedia.org/wiki/%D8%A7%DB%8C%D8%A7%D9%84%D8%A7%D8%AA_%D9%85%D8%AA%D8%AD%D8%AF%D9%87_%D8%A2%D9%85%D8%B1%DB%8C%DA%A9%D8%A7" TargetMode="External"/><Relationship Id="rId5" Type="http://schemas.openxmlformats.org/officeDocument/2006/relationships/hyperlink" Target="https://fa.wikipedia.org/wiki/%D8%A7%DB%8C%D8%B1%D8%A7%D9%86" TargetMode="External"/><Relationship Id="rId4" Type="http://schemas.openxmlformats.org/officeDocument/2006/relationships/hyperlink" Target="https://fa.wikipedia.org/wiki/%D8%A2%D8%B1%DA%98%D8%A7%D9%86%D8%AA%DB%8C%D9%86" TargetMode="External"/><Relationship Id="rId9" Type="http://schemas.openxmlformats.org/officeDocument/2006/relationships/hyperlink" Target="https://fa.wikipedia.org/wiki/%D9%87%D9%86%D8%AF"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83403" y="604435"/>
            <a:ext cx="8437095" cy="5331416"/>
          </a:xfrm>
        </p:spPr>
        <p:txBody>
          <a:bodyPr/>
          <a:lstStyle/>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93840"/>
          </a:xfrm>
          <a:prstGeom prst="rect">
            <a:avLst/>
          </a:prstGeom>
        </p:spPr>
      </p:pic>
    </p:spTree>
    <p:extLst>
      <p:ext uri="{BB962C8B-B14F-4D97-AF65-F5344CB8AC3E}">
        <p14:creationId xmlns:p14="http://schemas.microsoft.com/office/powerpoint/2010/main" val="816609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83403" y="604435"/>
            <a:ext cx="8437095" cy="5331416"/>
          </a:xfrm>
        </p:spPr>
        <p:txBody>
          <a:bodyPr>
            <a:normAutofit/>
          </a:bodyPr>
          <a:lstStyle/>
          <a:p>
            <a:pPr>
              <a:lnSpc>
                <a:spcPct val="150000"/>
              </a:lnSpc>
            </a:pPr>
            <a:r>
              <a:rPr lang="fa-IR" sz="2000" b="1" dirty="0" smtClean="0">
                <a:solidFill>
                  <a:schemeClr val="tx1"/>
                </a:solidFill>
                <a:cs typeface="B Nazanin" panose="00000400000000000000" pitchFamily="2" charset="-78"/>
              </a:rPr>
              <a:t>تولیدات عسل در ایران</a:t>
            </a:r>
            <a:endParaRPr lang="fa-IR" sz="2000" b="1" dirty="0">
              <a:solidFill>
                <a:schemeClr val="tx1"/>
              </a:solidFill>
              <a:cs typeface="B Nazanin" panose="00000400000000000000" pitchFamily="2" charset="-78"/>
            </a:endParaRPr>
          </a:p>
          <a:p>
            <a:pPr>
              <a:lnSpc>
                <a:spcPct val="150000"/>
              </a:lnSpc>
            </a:pPr>
            <a:r>
              <a:rPr lang="fa-IR" sz="2000" dirty="0" smtClean="0">
                <a:solidFill>
                  <a:schemeClr val="tx1"/>
                </a:solidFill>
                <a:cs typeface="B Nazanin" panose="00000400000000000000" pitchFamily="2" charset="-78"/>
              </a:rPr>
              <a:t>استان </a:t>
            </a:r>
            <a:r>
              <a:rPr lang="fa-IR" sz="2000" dirty="0">
                <a:solidFill>
                  <a:schemeClr val="tx1"/>
                </a:solidFill>
                <a:cs typeface="B Nazanin" panose="00000400000000000000" pitchFamily="2" charset="-78"/>
              </a:rPr>
              <a:t>های آذربایجان غربی و شرقی، مازندران، اصفهان، فارس و اردبیل بیشترین تولید کنده عسل در کشور هستند. البته در سایر استانها نیز عسل تولید می شود اما رکورد دار تولید مربوط به آذربایجان غربی و شرقی است</a:t>
            </a:r>
            <a:r>
              <a:rPr lang="fa-IR" sz="2000" dirty="0" smtClean="0">
                <a:solidFill>
                  <a:schemeClr val="tx1"/>
                </a:solidFill>
                <a:cs typeface="B Nazanin" panose="00000400000000000000" pitchFamily="2" charset="-78"/>
              </a:rPr>
              <a:t>.</a:t>
            </a:r>
            <a:endParaRPr lang="fa-IR" sz="2000" dirty="0">
              <a:solidFill>
                <a:schemeClr val="tx1"/>
              </a:solidFill>
              <a:cs typeface="B Nazanin" panose="00000400000000000000" pitchFamily="2" charset="-78"/>
            </a:endParaRPr>
          </a:p>
          <a:p>
            <a:pPr>
              <a:lnSpc>
                <a:spcPct val="150000"/>
              </a:lnSpc>
            </a:pPr>
            <a:r>
              <a:rPr lang="fa-IR" sz="2000" b="1" dirty="0">
                <a:solidFill>
                  <a:schemeClr val="tx1"/>
                </a:solidFill>
                <a:cs typeface="B Nazanin" panose="00000400000000000000" pitchFamily="2" charset="-78"/>
              </a:rPr>
              <a:t>بزرگترین کشورهای تولیدکننده </a:t>
            </a:r>
            <a:r>
              <a:rPr lang="fa-IR" sz="2000" b="1" dirty="0" smtClean="0">
                <a:solidFill>
                  <a:schemeClr val="tx1"/>
                </a:solidFill>
                <a:cs typeface="B Nazanin" panose="00000400000000000000" pitchFamily="2" charset="-78"/>
              </a:rPr>
              <a:t>عسل</a:t>
            </a:r>
            <a:endParaRPr lang="fa-IR" sz="2000" b="1" dirty="0">
              <a:solidFill>
                <a:schemeClr val="tx1"/>
              </a:solidFill>
              <a:cs typeface="B Nazanin" panose="00000400000000000000" pitchFamily="2" charset="-78"/>
            </a:endParaRPr>
          </a:p>
          <a:p>
            <a:pPr>
              <a:lnSpc>
                <a:spcPct val="150000"/>
              </a:lnSpc>
            </a:pPr>
            <a:r>
              <a:rPr lang="fa-IR" sz="2000" dirty="0">
                <a:solidFill>
                  <a:schemeClr val="tx1"/>
                </a:solidFill>
                <a:cs typeface="B Nazanin" panose="00000400000000000000" pitchFamily="2" charset="-78"/>
              </a:rPr>
              <a:t>به گزارش مرکز اطلاع رسانی رتبه 3، آمار منتشر شده توسط سازمان فائو نشان می دهد کشور چین با تولید 490 هزار تن عسل در سال اولین کشور تولیدکننده این محصول غذایی در جهان می باشد</a:t>
            </a:r>
            <a:r>
              <a:rPr lang="fa-IR" sz="2000" dirty="0" smtClean="0">
                <a:solidFill>
                  <a:schemeClr val="tx1"/>
                </a:solidFill>
                <a:cs typeface="B Nazanin" panose="00000400000000000000" pitchFamily="2" charset="-78"/>
              </a:rPr>
              <a:t>.</a:t>
            </a:r>
            <a:endParaRPr lang="fa-IR" sz="2000" dirty="0">
              <a:solidFill>
                <a:schemeClr val="tx1"/>
              </a:solidFill>
              <a:cs typeface="B Nazanin" panose="00000400000000000000" pitchFamily="2" charset="-78"/>
            </a:endParaRPr>
          </a:p>
          <a:p>
            <a:pPr>
              <a:lnSpc>
                <a:spcPct val="150000"/>
              </a:lnSpc>
            </a:pPr>
            <a:r>
              <a:rPr lang="fa-IR" sz="2000" dirty="0">
                <a:solidFill>
                  <a:schemeClr val="tx1"/>
                </a:solidFill>
                <a:cs typeface="B Nazanin" panose="00000400000000000000" pitchFamily="2" charset="-78"/>
              </a:rPr>
              <a:t>چین با این میزان تولید بیش از 27 درصد کل عسل تولید جهان را به خود اختصاص داده است</a:t>
            </a:r>
            <a:r>
              <a:rPr lang="fa-IR" sz="2000" dirty="0" smtClean="0">
                <a:solidFill>
                  <a:schemeClr val="tx1"/>
                </a:solidFill>
                <a:cs typeface="B Nazanin" panose="00000400000000000000" pitchFamily="2" charset="-78"/>
              </a:rPr>
              <a:t>.</a:t>
            </a:r>
            <a:endParaRPr lang="fa-IR" sz="2000" dirty="0">
              <a:solidFill>
                <a:schemeClr val="tx1"/>
              </a:solidFill>
              <a:cs typeface="B Nazanin" panose="00000400000000000000" pitchFamily="2" charset="-78"/>
            </a:endParaRPr>
          </a:p>
          <a:p>
            <a:pPr>
              <a:lnSpc>
                <a:spcPct val="150000"/>
              </a:lnSpc>
            </a:pPr>
            <a:r>
              <a:rPr lang="fa-IR" sz="2000" dirty="0">
                <a:solidFill>
                  <a:schemeClr val="tx1"/>
                </a:solidFill>
                <a:cs typeface="B Nazanin" panose="00000400000000000000" pitchFamily="2" charset="-78"/>
              </a:rPr>
              <a:t>بعد از کشور چین، کشور ترکیه با تولید 105 هزار تن در رتبه دوم و کشور ایران با تولید 80 هزار تن عسل در سال در رده سوم قرار داد</a:t>
            </a:r>
            <a:endParaRPr lang="en-US" sz="2000" dirty="0">
              <a:solidFill>
                <a:schemeClr val="tx1"/>
              </a:solidFill>
              <a:cs typeface="B Nazanin" panose="00000400000000000000" pitchFamily="2" charset="-78"/>
            </a:endParaRPr>
          </a:p>
        </p:txBody>
      </p:sp>
    </p:spTree>
    <p:extLst>
      <p:ext uri="{BB962C8B-B14F-4D97-AF65-F5344CB8AC3E}">
        <p14:creationId xmlns:p14="http://schemas.microsoft.com/office/powerpoint/2010/main" val="136740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83403" y="604435"/>
            <a:ext cx="8437095" cy="5331416"/>
          </a:xfrm>
        </p:spPr>
        <p:txBody>
          <a:bodyPr>
            <a:normAutofit fontScale="92500" lnSpcReduction="10000"/>
          </a:bodyPr>
          <a:lstStyle/>
          <a:p>
            <a:pPr>
              <a:lnSpc>
                <a:spcPct val="150000"/>
              </a:lnSpc>
            </a:pPr>
            <a:r>
              <a:rPr lang="fa-IR" sz="2400" b="1" dirty="0">
                <a:solidFill>
                  <a:schemeClr val="tx1"/>
                </a:solidFill>
                <a:cs typeface="B Nazanin" panose="00000400000000000000" pitchFamily="2" charset="-78"/>
              </a:rPr>
              <a:t> صادرات عسل ایران به اروپا و مهمترین مشکل صادرات چیست</a:t>
            </a:r>
            <a:r>
              <a:rPr lang="fa-IR" sz="2400" b="1" dirty="0" smtClean="0">
                <a:solidFill>
                  <a:schemeClr val="tx1"/>
                </a:solidFill>
                <a:cs typeface="B Nazanin" panose="00000400000000000000" pitchFamily="2" charset="-78"/>
              </a:rPr>
              <a:t>؟</a:t>
            </a:r>
            <a:endParaRPr lang="fa-IR" sz="2400" b="1" dirty="0">
              <a:solidFill>
                <a:schemeClr val="tx1"/>
              </a:solidFill>
              <a:cs typeface="B Nazanin" panose="00000400000000000000" pitchFamily="2" charset="-78"/>
            </a:endParaRPr>
          </a:p>
          <a:p>
            <a:pPr>
              <a:lnSpc>
                <a:spcPct val="150000"/>
              </a:lnSpc>
            </a:pPr>
            <a:r>
              <a:rPr lang="fa-IR" sz="2400" dirty="0">
                <a:solidFill>
                  <a:schemeClr val="tx1"/>
                </a:solidFill>
                <a:cs typeface="B Nazanin" panose="00000400000000000000" pitchFamily="2" charset="-78"/>
              </a:rPr>
              <a:t>صادرات عسل کشورهای حوزه خلیج فارس، ترکیه و چین از جمله متقاضیان دریافت عسل ایرانی هستند و برخی از کشورهای اروپایی نیز با یک واسطه از ایران عسل وارد می کنند. ایران با داشتن شرایط جغرافیایی و آب و هوایی متفاوت یکی از تولیدکنندگان عسل مرغوب در جهان محسوب می‌شود.</a:t>
            </a:r>
          </a:p>
          <a:p>
            <a:pPr>
              <a:lnSpc>
                <a:spcPct val="150000"/>
              </a:lnSpc>
            </a:pPr>
            <a:r>
              <a:rPr lang="fa-IR" sz="2400" dirty="0">
                <a:solidFill>
                  <a:schemeClr val="tx1"/>
                </a:solidFill>
                <a:cs typeface="B Nazanin" panose="00000400000000000000" pitchFamily="2" charset="-78"/>
              </a:rPr>
              <a:t>تنوع گل و گیاهی کشور  عامل تولید عسل‌های متنوع و باخاصیت دارویی است. میزان تولید عسل در کشور را حدود ۸۵ هزار تن که بیش از ۱۰هزار تن عسل از کشور صادر می شود.</a:t>
            </a:r>
          </a:p>
          <a:p>
            <a:pPr>
              <a:lnSpc>
                <a:spcPct val="150000"/>
              </a:lnSpc>
            </a:pPr>
            <a:r>
              <a:rPr lang="fa-IR" sz="2400" dirty="0">
                <a:solidFill>
                  <a:schemeClr val="tx1"/>
                </a:solidFill>
                <a:cs typeface="B Nazanin" panose="00000400000000000000" pitchFamily="2" charset="-78"/>
              </a:rPr>
              <a:t>چین با تولید بیش از ۳۰۵ هزار تن عسل بزرگترین تولیدکننده و صادرکننده این محصول در جهان است. پس از چین، آمریکا با تولید ۸۲ هزار تن در جایگاه دوم تولید عسل قرار گرفته است. کشور آرژانتین سومین تولیدکننده این محصول است.</a:t>
            </a:r>
            <a:endParaRPr lang="en-US" sz="2400" dirty="0">
              <a:solidFill>
                <a:schemeClr val="tx1"/>
              </a:solidFill>
              <a:cs typeface="B Nazanin" panose="00000400000000000000" pitchFamily="2" charset="-78"/>
            </a:endParaRPr>
          </a:p>
        </p:txBody>
      </p:sp>
    </p:spTree>
    <p:extLst>
      <p:ext uri="{BB962C8B-B14F-4D97-AF65-F5344CB8AC3E}">
        <p14:creationId xmlns:p14="http://schemas.microsoft.com/office/powerpoint/2010/main" val="4147528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83403" y="604435"/>
            <a:ext cx="8437095" cy="5331416"/>
          </a:xfrm>
        </p:spPr>
        <p:txBody>
          <a:bodyPr>
            <a:noAutofit/>
          </a:bodyPr>
          <a:lstStyle/>
          <a:p>
            <a:r>
              <a:rPr lang="fa-IR" sz="2400" b="1" dirty="0">
                <a:solidFill>
                  <a:schemeClr val="tx1"/>
                </a:solidFill>
                <a:cs typeface="B Nazanin" panose="00000400000000000000" pitchFamily="2" charset="-78"/>
              </a:rPr>
              <a:t>مشکلات صادرات عسل چیست</a:t>
            </a:r>
            <a:r>
              <a:rPr lang="fa-IR" sz="2400" b="1" dirty="0" smtClean="0">
                <a:solidFill>
                  <a:schemeClr val="tx1"/>
                </a:solidFill>
                <a:cs typeface="B Nazanin" panose="00000400000000000000" pitchFamily="2" charset="-78"/>
              </a:rPr>
              <a:t>؟</a:t>
            </a:r>
            <a:endParaRPr lang="fa-IR" sz="2400" b="1" dirty="0">
              <a:solidFill>
                <a:schemeClr val="tx1"/>
              </a:solidFill>
              <a:cs typeface="B Nazanin" panose="00000400000000000000" pitchFamily="2" charset="-78"/>
            </a:endParaRPr>
          </a:p>
          <a:p>
            <a:r>
              <a:rPr lang="fa-IR" sz="2400" dirty="0">
                <a:solidFill>
                  <a:schemeClr val="tx1"/>
                </a:solidFill>
                <a:cs typeface="B Nazanin" panose="00000400000000000000" pitchFamily="2" charset="-78"/>
              </a:rPr>
              <a:t>    بی‌توجهی مسئولان به صنعت زنبورداری، نابودی بخش کشاورزی را به همراه دارد.</a:t>
            </a:r>
          </a:p>
          <a:p>
            <a:r>
              <a:rPr lang="fa-IR" sz="2400" dirty="0">
                <a:solidFill>
                  <a:schemeClr val="tx1"/>
                </a:solidFill>
                <a:cs typeface="B Nazanin" panose="00000400000000000000" pitchFamily="2" charset="-78"/>
              </a:rPr>
              <a:t>    قاچاق عسل و ملکه زنبور، قاچاق می‌تواند تهدید جدی‌ای برای صنعت زنبورداری ایران باشد.</a:t>
            </a:r>
          </a:p>
          <a:p>
            <a:r>
              <a:rPr lang="fa-IR" sz="2400" dirty="0">
                <a:solidFill>
                  <a:schemeClr val="tx1"/>
                </a:solidFill>
                <a:cs typeface="B Nazanin" panose="00000400000000000000" pitchFamily="2" charset="-78"/>
              </a:rPr>
              <a:t>    برخی افراد سودجو کاهش برداشت عسل در سال‌های اخیر را ناشی از بی‌کیفتی ملکه‌های زنبورعسل می‌دانند. تا بتوانند از این طریق با واردات و فروش آن بتوانند سود به جیب بزنند</a:t>
            </a:r>
            <a:r>
              <a:rPr lang="fa-IR" sz="2400" dirty="0" smtClean="0">
                <a:solidFill>
                  <a:schemeClr val="tx1"/>
                </a:solidFill>
                <a:cs typeface="B Nazanin" panose="00000400000000000000" pitchFamily="2" charset="-78"/>
              </a:rPr>
              <a:t>.</a:t>
            </a:r>
            <a:endParaRPr lang="fa-IR" sz="2400" dirty="0">
              <a:solidFill>
                <a:schemeClr val="tx1"/>
              </a:solidFill>
              <a:cs typeface="B Nazanin" panose="00000400000000000000" pitchFamily="2" charset="-78"/>
            </a:endParaRPr>
          </a:p>
          <a:p>
            <a:r>
              <a:rPr lang="fa-IR" sz="2400" dirty="0">
                <a:solidFill>
                  <a:schemeClr val="tx1"/>
                </a:solidFill>
                <a:cs typeface="B Nazanin" panose="00000400000000000000" pitchFamily="2" charset="-78"/>
              </a:rPr>
              <a:t>در کشورهای پیشرفته از هر کندو ۶۰ کیلو عسل به دست می آورند و متوسط تولید دنیا ۲۰ کیلو و در ایران ۱۳ کیلوگرم است</a:t>
            </a:r>
            <a:r>
              <a:rPr lang="fa-IR" sz="2400" dirty="0" smtClean="0">
                <a:solidFill>
                  <a:schemeClr val="tx1"/>
                </a:solidFill>
                <a:cs typeface="B Nazanin" panose="00000400000000000000" pitchFamily="2" charset="-78"/>
              </a:rPr>
              <a:t>.</a:t>
            </a:r>
            <a:endParaRPr lang="fa-IR" sz="2400" dirty="0">
              <a:solidFill>
                <a:schemeClr val="tx1"/>
              </a:solidFill>
              <a:cs typeface="B Nazanin" panose="00000400000000000000" pitchFamily="2" charset="-78"/>
            </a:endParaRPr>
          </a:p>
          <a:p>
            <a:r>
              <a:rPr lang="fa-IR" sz="2400" dirty="0">
                <a:solidFill>
                  <a:schemeClr val="tx1"/>
                </a:solidFill>
                <a:cs typeface="B Nazanin" panose="00000400000000000000" pitchFamily="2" charset="-78"/>
              </a:rPr>
              <a:t>زنبور عسل، محصولات و فرآورده های متنوعی می تواند تولید کند از جمله: عسل، موم، بره موم، ژل رویال و گرده. در این میان محصول عسل برای ما بیش از هر محصولی شناخته شده است. این در حالی است که چینی ها از هر کدوی زنبور عسل حدود ۱۲ کیلوگرم ژل رویال به دست می آورند که غذای ملکه زنبور عسل است و هر کیلوگرم آن ۵ میلیون تومان ارزش دارد.</a:t>
            </a:r>
            <a:endParaRPr lang="en-US" sz="2400" dirty="0">
              <a:solidFill>
                <a:schemeClr val="tx1"/>
              </a:solidFill>
              <a:cs typeface="B Nazanin" panose="00000400000000000000" pitchFamily="2" charset="-78"/>
            </a:endParaRPr>
          </a:p>
        </p:txBody>
      </p:sp>
    </p:spTree>
    <p:extLst>
      <p:ext uri="{BB962C8B-B14F-4D97-AF65-F5344CB8AC3E}">
        <p14:creationId xmlns:p14="http://schemas.microsoft.com/office/powerpoint/2010/main" val="568451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83403" y="604435"/>
            <a:ext cx="8437095" cy="5331416"/>
          </a:xfrm>
        </p:spPr>
        <p:txBody>
          <a:bodyPr>
            <a:normAutofit/>
          </a:bodyPr>
          <a:lstStyle/>
          <a:p>
            <a:pPr>
              <a:lnSpc>
                <a:spcPct val="110000"/>
              </a:lnSpc>
            </a:pPr>
            <a:r>
              <a:rPr lang="fa-IR" b="1" dirty="0">
                <a:solidFill>
                  <a:schemeClr val="tx1"/>
                </a:solidFill>
                <a:cs typeface="B Nazanin" panose="00000400000000000000" pitchFamily="2" charset="-78"/>
              </a:rPr>
              <a:t>آمار صادرات </a:t>
            </a:r>
            <a:r>
              <a:rPr lang="fa-IR" b="1" dirty="0" smtClean="0">
                <a:solidFill>
                  <a:schemeClr val="tx1"/>
                </a:solidFill>
                <a:cs typeface="B Nazanin" panose="00000400000000000000" pitchFamily="2" charset="-78"/>
              </a:rPr>
              <a:t>عسل</a:t>
            </a:r>
            <a:endParaRPr lang="fa-IR" b="1" dirty="0">
              <a:solidFill>
                <a:schemeClr val="tx1"/>
              </a:solidFill>
              <a:cs typeface="B Nazanin" panose="00000400000000000000" pitchFamily="2" charset="-78"/>
            </a:endParaRPr>
          </a:p>
          <a:p>
            <a:pPr>
              <a:lnSpc>
                <a:spcPct val="110000"/>
              </a:lnSpc>
            </a:pPr>
            <a:r>
              <a:rPr lang="fa-IR" dirty="0">
                <a:solidFill>
                  <a:schemeClr val="tx1"/>
                </a:solidFill>
                <a:cs typeface="B Nazanin" panose="00000400000000000000" pitchFamily="2" charset="-78"/>
              </a:rPr>
              <a:t>هدف شناسایی رقبا در بازار جهانی است</a:t>
            </a:r>
            <a:r>
              <a:rPr lang="fa-IR" dirty="0" smtClean="0">
                <a:solidFill>
                  <a:schemeClr val="tx1"/>
                </a:solidFill>
                <a:cs typeface="B Nazanin" panose="00000400000000000000" pitchFamily="2" charset="-78"/>
              </a:rPr>
              <a:t>.</a:t>
            </a:r>
            <a:endParaRPr lang="fa-IR" dirty="0">
              <a:solidFill>
                <a:schemeClr val="tx1"/>
              </a:solidFill>
              <a:cs typeface="B Nazanin" panose="00000400000000000000" pitchFamily="2" charset="-78"/>
            </a:endParaRPr>
          </a:p>
          <a:p>
            <a:pPr>
              <a:lnSpc>
                <a:spcPct val="110000"/>
              </a:lnSpc>
            </a:pPr>
            <a:r>
              <a:rPr lang="fa-IR" dirty="0">
                <a:solidFill>
                  <a:schemeClr val="tx1"/>
                </a:solidFill>
                <a:cs typeface="B Nazanin" panose="00000400000000000000" pitchFamily="2" charset="-78"/>
              </a:rPr>
              <a:t>رقم کل صادرات: ۲,۲۶۲,۳۴۱,۰۰۰ </a:t>
            </a:r>
            <a:r>
              <a:rPr lang="fa-IR" dirty="0" smtClean="0">
                <a:solidFill>
                  <a:schemeClr val="tx1"/>
                </a:solidFill>
                <a:cs typeface="B Nazanin" panose="00000400000000000000" pitchFamily="2" charset="-78"/>
              </a:rPr>
              <a:t>دلار</a:t>
            </a:r>
            <a:endParaRPr lang="fa-IR" dirty="0">
              <a:solidFill>
                <a:schemeClr val="tx1"/>
              </a:solidFill>
              <a:cs typeface="B Nazanin" panose="00000400000000000000" pitchFamily="2" charset="-78"/>
            </a:endParaRPr>
          </a:p>
          <a:p>
            <a:pPr>
              <a:lnSpc>
                <a:spcPct val="110000"/>
              </a:lnSpc>
            </a:pPr>
            <a:r>
              <a:rPr lang="fa-IR" dirty="0">
                <a:solidFill>
                  <a:schemeClr val="tx1"/>
                </a:solidFill>
                <a:cs typeface="B Nazanin" panose="00000400000000000000" pitchFamily="2" charset="-78"/>
              </a:rPr>
              <a:t>میزان رشد پنج ساله ارزش هر واحد: ۰ </a:t>
            </a:r>
            <a:r>
              <a:rPr lang="fa-IR" dirty="0" smtClean="0">
                <a:solidFill>
                  <a:schemeClr val="tx1"/>
                </a:solidFill>
                <a:cs typeface="B Nazanin" panose="00000400000000000000" pitchFamily="2" charset="-78"/>
              </a:rPr>
              <a:t>درصد</a:t>
            </a:r>
            <a:endParaRPr lang="fa-IR" dirty="0">
              <a:solidFill>
                <a:schemeClr val="tx1"/>
              </a:solidFill>
              <a:cs typeface="B Nazanin" panose="00000400000000000000" pitchFamily="2" charset="-78"/>
            </a:endParaRPr>
          </a:p>
          <a:p>
            <a:pPr>
              <a:lnSpc>
                <a:spcPct val="110000"/>
              </a:lnSpc>
            </a:pPr>
            <a:r>
              <a:rPr lang="fa-IR" dirty="0">
                <a:solidFill>
                  <a:schemeClr val="tx1"/>
                </a:solidFill>
                <a:cs typeface="B Nazanin" panose="00000400000000000000" pitchFamily="2" charset="-78"/>
              </a:rPr>
              <a:t>میزان رشد یکساله ارزش هر واحد: ۶- </a:t>
            </a:r>
            <a:r>
              <a:rPr lang="fa-IR" dirty="0" smtClean="0">
                <a:solidFill>
                  <a:schemeClr val="tx1"/>
                </a:solidFill>
                <a:cs typeface="B Nazanin" panose="00000400000000000000" pitchFamily="2" charset="-78"/>
              </a:rPr>
              <a:t>درصد</a:t>
            </a:r>
            <a:endParaRPr lang="fa-IR" dirty="0">
              <a:solidFill>
                <a:schemeClr val="tx1"/>
              </a:solidFill>
              <a:cs typeface="B Nazanin" panose="00000400000000000000" pitchFamily="2" charset="-78"/>
            </a:endParaRPr>
          </a:p>
          <a:p>
            <a:pPr>
              <a:lnSpc>
                <a:spcPct val="110000"/>
              </a:lnSpc>
            </a:pPr>
            <a:r>
              <a:rPr lang="fa-IR" dirty="0">
                <a:solidFill>
                  <a:schemeClr val="tx1"/>
                </a:solidFill>
                <a:cs typeface="B Nazanin" panose="00000400000000000000" pitchFamily="2" charset="-78"/>
              </a:rPr>
              <a:t>میانگین فاصله از کشور وارد کننده: ۵,۹۸۱ </a:t>
            </a:r>
            <a:r>
              <a:rPr lang="en-US" dirty="0">
                <a:solidFill>
                  <a:schemeClr val="tx1"/>
                </a:solidFill>
                <a:cs typeface="B Nazanin" panose="00000400000000000000" pitchFamily="2" charset="-78"/>
              </a:rPr>
              <a:t>KM</a:t>
            </a:r>
          </a:p>
          <a:p>
            <a:pPr>
              <a:lnSpc>
                <a:spcPct val="110000"/>
              </a:lnSpc>
            </a:pPr>
            <a:r>
              <a:rPr lang="fa-IR" b="1" dirty="0">
                <a:solidFill>
                  <a:schemeClr val="tx1"/>
                </a:solidFill>
                <a:cs typeface="B Nazanin" panose="00000400000000000000" pitchFamily="2" charset="-78"/>
              </a:rPr>
              <a:t>آمار واردات </a:t>
            </a:r>
            <a:r>
              <a:rPr lang="fa-IR" b="1" dirty="0" smtClean="0">
                <a:solidFill>
                  <a:schemeClr val="tx1"/>
                </a:solidFill>
                <a:cs typeface="B Nazanin" panose="00000400000000000000" pitchFamily="2" charset="-78"/>
              </a:rPr>
              <a:t>عسل</a:t>
            </a:r>
            <a:endParaRPr lang="fa-IR" b="1" dirty="0">
              <a:solidFill>
                <a:schemeClr val="tx1"/>
              </a:solidFill>
              <a:cs typeface="B Nazanin" panose="00000400000000000000" pitchFamily="2" charset="-78"/>
            </a:endParaRPr>
          </a:p>
          <a:p>
            <a:pPr>
              <a:lnSpc>
                <a:spcPct val="110000"/>
              </a:lnSpc>
            </a:pPr>
            <a:r>
              <a:rPr lang="fa-IR" dirty="0">
                <a:solidFill>
                  <a:schemeClr val="tx1"/>
                </a:solidFill>
                <a:cs typeface="B Nazanin" panose="00000400000000000000" pitchFamily="2" charset="-78"/>
              </a:rPr>
              <a:t>هدف شناخت متقاضیان و پتانسیل ها در بازار جهانی است</a:t>
            </a:r>
            <a:r>
              <a:rPr lang="fa-IR" dirty="0" smtClean="0">
                <a:solidFill>
                  <a:schemeClr val="tx1"/>
                </a:solidFill>
                <a:cs typeface="B Nazanin" panose="00000400000000000000" pitchFamily="2" charset="-78"/>
              </a:rPr>
              <a:t>.</a:t>
            </a:r>
            <a:endParaRPr lang="fa-IR" dirty="0">
              <a:solidFill>
                <a:schemeClr val="tx1"/>
              </a:solidFill>
              <a:cs typeface="B Nazanin" panose="00000400000000000000" pitchFamily="2" charset="-78"/>
            </a:endParaRPr>
          </a:p>
          <a:p>
            <a:pPr>
              <a:lnSpc>
                <a:spcPct val="110000"/>
              </a:lnSpc>
            </a:pPr>
            <a:r>
              <a:rPr lang="fa-IR" dirty="0" smtClean="0">
                <a:solidFill>
                  <a:schemeClr val="tx1"/>
                </a:solidFill>
                <a:cs typeface="B Nazanin" panose="00000400000000000000" pitchFamily="2" charset="-78"/>
              </a:rPr>
              <a:t>رقم کل </a:t>
            </a:r>
            <a:r>
              <a:rPr lang="fa-IR" dirty="0">
                <a:solidFill>
                  <a:schemeClr val="tx1"/>
                </a:solidFill>
                <a:cs typeface="B Nazanin" panose="00000400000000000000" pitchFamily="2" charset="-78"/>
              </a:rPr>
              <a:t>واردات: ۲,۲۸۱,۴۳۲,۰۰۰ </a:t>
            </a:r>
            <a:r>
              <a:rPr lang="fa-IR" dirty="0" smtClean="0">
                <a:solidFill>
                  <a:schemeClr val="tx1"/>
                </a:solidFill>
                <a:cs typeface="B Nazanin" panose="00000400000000000000" pitchFamily="2" charset="-78"/>
              </a:rPr>
              <a:t>دلار</a:t>
            </a:r>
            <a:endParaRPr lang="fa-IR" dirty="0">
              <a:solidFill>
                <a:schemeClr val="tx1"/>
              </a:solidFill>
              <a:cs typeface="B Nazanin" panose="00000400000000000000" pitchFamily="2" charset="-78"/>
            </a:endParaRPr>
          </a:p>
          <a:p>
            <a:pPr>
              <a:lnSpc>
                <a:spcPct val="110000"/>
              </a:lnSpc>
            </a:pPr>
            <a:r>
              <a:rPr lang="fa-IR" dirty="0">
                <a:solidFill>
                  <a:schemeClr val="tx1"/>
                </a:solidFill>
                <a:cs typeface="B Nazanin" panose="00000400000000000000" pitchFamily="2" charset="-78"/>
              </a:rPr>
              <a:t>میزان رشد پنج ساله ارزش هر واحد: ۰ </a:t>
            </a:r>
            <a:r>
              <a:rPr lang="fa-IR" dirty="0" smtClean="0">
                <a:solidFill>
                  <a:schemeClr val="tx1"/>
                </a:solidFill>
                <a:cs typeface="B Nazanin" panose="00000400000000000000" pitchFamily="2" charset="-78"/>
              </a:rPr>
              <a:t>درصد</a:t>
            </a:r>
            <a:endParaRPr lang="fa-IR" dirty="0">
              <a:solidFill>
                <a:schemeClr val="tx1"/>
              </a:solidFill>
              <a:cs typeface="B Nazanin" panose="00000400000000000000" pitchFamily="2" charset="-78"/>
            </a:endParaRPr>
          </a:p>
          <a:p>
            <a:pPr>
              <a:lnSpc>
                <a:spcPct val="110000"/>
              </a:lnSpc>
            </a:pPr>
            <a:r>
              <a:rPr lang="fa-IR" dirty="0">
                <a:solidFill>
                  <a:schemeClr val="tx1"/>
                </a:solidFill>
                <a:cs typeface="B Nazanin" panose="00000400000000000000" pitchFamily="2" charset="-78"/>
              </a:rPr>
              <a:t>میزان رشد یکساله ارزش هر واحد: ۳- </a:t>
            </a:r>
            <a:r>
              <a:rPr lang="fa-IR" dirty="0" smtClean="0">
                <a:solidFill>
                  <a:schemeClr val="tx1"/>
                </a:solidFill>
                <a:cs typeface="B Nazanin" panose="00000400000000000000" pitchFamily="2" charset="-78"/>
              </a:rPr>
              <a:t>درصد</a:t>
            </a:r>
            <a:endParaRPr lang="fa-IR" dirty="0">
              <a:solidFill>
                <a:schemeClr val="tx1"/>
              </a:solidFill>
              <a:cs typeface="B Nazanin" panose="00000400000000000000" pitchFamily="2" charset="-78"/>
            </a:endParaRPr>
          </a:p>
          <a:p>
            <a:pPr>
              <a:lnSpc>
                <a:spcPct val="110000"/>
              </a:lnSpc>
            </a:pPr>
            <a:r>
              <a:rPr lang="fa-IR" dirty="0">
                <a:solidFill>
                  <a:schemeClr val="tx1"/>
                </a:solidFill>
                <a:cs typeface="B Nazanin" panose="00000400000000000000" pitchFamily="2" charset="-78"/>
              </a:rPr>
              <a:t>میانگین فاصله از کشور صادر کننده: ۶,۳۲۰ </a:t>
            </a:r>
            <a:r>
              <a:rPr lang="en-US" dirty="0">
                <a:solidFill>
                  <a:schemeClr val="tx1"/>
                </a:solidFill>
                <a:cs typeface="B Nazanin" panose="00000400000000000000" pitchFamily="2" charset="-78"/>
              </a:rPr>
              <a:t>KM</a:t>
            </a:r>
          </a:p>
        </p:txBody>
      </p:sp>
    </p:spTree>
    <p:extLst>
      <p:ext uri="{BB962C8B-B14F-4D97-AF65-F5344CB8AC3E}">
        <p14:creationId xmlns:p14="http://schemas.microsoft.com/office/powerpoint/2010/main" val="17618332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83403" y="604435"/>
            <a:ext cx="8437095" cy="5331416"/>
          </a:xfrm>
        </p:spPr>
        <p:txBody>
          <a:bodyPr>
            <a:normAutofit/>
          </a:bodyPr>
          <a:lstStyle/>
          <a:p>
            <a:r>
              <a:rPr lang="fa-IR" sz="2400" b="1" dirty="0">
                <a:solidFill>
                  <a:schemeClr val="tx1"/>
                </a:solidFill>
                <a:cs typeface="B Nazanin" panose="00000400000000000000" pitchFamily="2" charset="-78"/>
              </a:rPr>
              <a:t>نرخ رشد کشورهای واردکننده </a:t>
            </a:r>
            <a:r>
              <a:rPr lang="fa-IR" sz="2400" b="1" dirty="0" smtClean="0">
                <a:solidFill>
                  <a:schemeClr val="tx1"/>
                </a:solidFill>
                <a:cs typeface="B Nazanin" panose="00000400000000000000" pitchFamily="2" charset="-78"/>
              </a:rPr>
              <a:t>عسل</a:t>
            </a:r>
            <a:endParaRPr lang="fa-IR" sz="2400" b="1" dirty="0">
              <a:solidFill>
                <a:schemeClr val="tx1"/>
              </a:solidFill>
              <a:cs typeface="B Nazanin" panose="00000400000000000000" pitchFamily="2" charset="-78"/>
            </a:endParaRPr>
          </a:p>
          <a:p>
            <a:r>
              <a:rPr lang="fa-IR" sz="2400" dirty="0">
                <a:solidFill>
                  <a:schemeClr val="tx1"/>
                </a:solidFill>
                <a:cs typeface="B Nazanin" panose="00000400000000000000" pitchFamily="2" charset="-78"/>
              </a:rPr>
              <a:t>در واردات عسل ایتالیا دارای بیشترین میزان رشد یک ساله و پنج ساله است. ژاپن، اسپانیا و چین در پنج سال اخیر بازار رو به رشد مثبت داشته اند. عربستان و آلمان در یک سال گذشته نیز دارای بازار رو به رشدی می باشند</a:t>
            </a:r>
            <a:r>
              <a:rPr lang="fa-IR" sz="2400" dirty="0" smtClean="0">
                <a:solidFill>
                  <a:schemeClr val="tx1"/>
                </a:solidFill>
                <a:cs typeface="B Nazanin" panose="00000400000000000000" pitchFamily="2" charset="-78"/>
              </a:rPr>
              <a:t>.</a:t>
            </a:r>
          </a:p>
          <a:p>
            <a:endParaRPr lang="en-US" sz="2400" dirty="0">
              <a:solidFill>
                <a:schemeClr val="tx1"/>
              </a:solidFill>
              <a:cs typeface="B Nazanin" panose="00000400000000000000" pitchFamily="2" charset="-78"/>
            </a:endParaRPr>
          </a:p>
        </p:txBody>
      </p:sp>
      <p:pic>
        <p:nvPicPr>
          <p:cNvPr id="2" name="Picture 1"/>
          <p:cNvPicPr>
            <a:picLocks noChangeAspect="1"/>
          </p:cNvPicPr>
          <p:nvPr/>
        </p:nvPicPr>
        <p:blipFill>
          <a:blip r:embed="rId2"/>
          <a:stretch>
            <a:fillRect/>
          </a:stretch>
        </p:blipFill>
        <p:spPr>
          <a:xfrm>
            <a:off x="1604701" y="2373208"/>
            <a:ext cx="6994498" cy="4414967"/>
          </a:xfrm>
          <a:prstGeom prst="rect">
            <a:avLst/>
          </a:prstGeom>
        </p:spPr>
      </p:pic>
    </p:spTree>
    <p:extLst>
      <p:ext uri="{BB962C8B-B14F-4D97-AF65-F5344CB8AC3E}">
        <p14:creationId xmlns:p14="http://schemas.microsoft.com/office/powerpoint/2010/main" val="1451525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83403" y="604435"/>
            <a:ext cx="8437095" cy="5331416"/>
          </a:xfrm>
        </p:spPr>
        <p:txBody>
          <a:bodyPr>
            <a:normAutofit/>
          </a:bodyPr>
          <a:lstStyle/>
          <a:p>
            <a:pPr>
              <a:lnSpc>
                <a:spcPct val="150000"/>
              </a:lnSpc>
            </a:pPr>
            <a:r>
              <a:rPr lang="fa-IR" sz="2400" b="1" dirty="0">
                <a:solidFill>
                  <a:schemeClr val="tx1"/>
                </a:solidFill>
                <a:cs typeface="B Nazanin" panose="00000400000000000000" pitchFamily="2" charset="-78"/>
              </a:rPr>
              <a:t>پتانسیل صادراتی </a:t>
            </a:r>
            <a:r>
              <a:rPr lang="fa-IR" sz="2400" b="1" dirty="0" smtClean="0">
                <a:solidFill>
                  <a:schemeClr val="tx1"/>
                </a:solidFill>
                <a:cs typeface="B Nazanin" panose="00000400000000000000" pitchFamily="2" charset="-78"/>
              </a:rPr>
              <a:t>طالبی</a:t>
            </a:r>
            <a:endParaRPr lang="fa-IR" sz="2400" b="1" dirty="0">
              <a:solidFill>
                <a:schemeClr val="tx1"/>
              </a:solidFill>
              <a:cs typeface="B Nazanin" panose="00000400000000000000" pitchFamily="2" charset="-78"/>
            </a:endParaRPr>
          </a:p>
          <a:p>
            <a:pPr>
              <a:lnSpc>
                <a:spcPct val="150000"/>
              </a:lnSpc>
            </a:pPr>
            <a:r>
              <a:rPr lang="fa-IR" sz="2400" dirty="0">
                <a:solidFill>
                  <a:schemeClr val="tx1"/>
                </a:solidFill>
                <a:cs typeface="B Nazanin" panose="00000400000000000000" pitchFamily="2" charset="-78"/>
              </a:rPr>
              <a:t>عسل در اروپا دارای پتانسیل بالایی برای صادرات است و تولیدکنندگان این محصول می توانند با بالا بردن کیفیت آن و شناخت ذائقه ی مشتری و توجه به سورتینگ محصول سود و ارزآوری قابل توجه و بسیار خوبی داشته باشند.</a:t>
            </a:r>
          </a:p>
          <a:p>
            <a:pPr>
              <a:lnSpc>
                <a:spcPct val="150000"/>
              </a:lnSpc>
            </a:pPr>
            <a:r>
              <a:rPr lang="fa-IR" sz="2400" dirty="0">
                <a:solidFill>
                  <a:schemeClr val="tx1"/>
                </a:solidFill>
                <a:cs typeface="B Nazanin" panose="00000400000000000000" pitchFamily="2" charset="-78"/>
              </a:rPr>
              <a:t>آلمان، چین، اسپانیا، بلژیک، انگلیس، فرانسه، لهستان دارای ظرفیت خوبی و مقاصد صادارتی مناسبی می باشند.</a:t>
            </a:r>
          </a:p>
          <a:p>
            <a:pPr>
              <a:lnSpc>
                <a:spcPct val="150000"/>
              </a:lnSpc>
            </a:pPr>
            <a:r>
              <a:rPr lang="fa-IR" sz="2400" dirty="0">
                <a:solidFill>
                  <a:schemeClr val="tx1"/>
                </a:solidFill>
                <a:cs typeface="B Nazanin" panose="00000400000000000000" pitchFamily="2" charset="-78"/>
              </a:rPr>
              <a:t>عراق، عربستان، قطر، عمان و کویت در آسیا نیز پتانسیل قابل قبولی برای صادرات عسل دارند.</a:t>
            </a:r>
            <a:endParaRPr lang="en-US" sz="2400" dirty="0">
              <a:solidFill>
                <a:schemeClr val="tx1"/>
              </a:solidFill>
              <a:cs typeface="B Nazanin" panose="00000400000000000000" pitchFamily="2" charset="-78"/>
            </a:endParaRPr>
          </a:p>
        </p:txBody>
      </p:sp>
    </p:spTree>
    <p:extLst>
      <p:ext uri="{BB962C8B-B14F-4D97-AF65-F5344CB8AC3E}">
        <p14:creationId xmlns:p14="http://schemas.microsoft.com/office/powerpoint/2010/main" val="26417369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883403" y="604435"/>
            <a:ext cx="8617058" cy="5337472"/>
          </a:xfrm>
          <a:prstGeom prst="rect">
            <a:avLst/>
          </a:prstGeom>
        </p:spPr>
      </p:pic>
      <p:sp>
        <p:nvSpPr>
          <p:cNvPr id="3" name="Subtitle 2"/>
          <p:cNvSpPr>
            <a:spLocks noGrp="1"/>
          </p:cNvSpPr>
          <p:nvPr>
            <p:ph type="subTitle" idx="1"/>
          </p:nvPr>
        </p:nvSpPr>
        <p:spPr>
          <a:xfrm>
            <a:off x="774917" y="604435"/>
            <a:ext cx="8437095" cy="5331416"/>
          </a:xfrm>
        </p:spPr>
        <p:txBody>
          <a:bodyPr/>
          <a:lstStyle/>
          <a:p>
            <a:endParaRPr lang="en-US" dirty="0"/>
          </a:p>
        </p:txBody>
      </p:sp>
    </p:spTree>
    <p:extLst>
      <p:ext uri="{BB962C8B-B14F-4D97-AF65-F5344CB8AC3E}">
        <p14:creationId xmlns:p14="http://schemas.microsoft.com/office/powerpoint/2010/main" val="36869985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83403" y="604435"/>
            <a:ext cx="8437095" cy="5331416"/>
          </a:xfrm>
        </p:spPr>
        <p:txBody>
          <a:bodyPr>
            <a:normAutofit/>
          </a:bodyPr>
          <a:lstStyle/>
          <a:p>
            <a:r>
              <a:rPr lang="fa-IR" sz="2400" b="1" dirty="0">
                <a:solidFill>
                  <a:schemeClr val="tx1"/>
                </a:solidFill>
                <a:cs typeface="B Nazanin" panose="00000400000000000000" pitchFamily="2" charset="-78"/>
              </a:rPr>
              <a:t>نمودار میزان پتانسیل </a:t>
            </a:r>
            <a:r>
              <a:rPr lang="fa-IR" sz="2400" b="1" dirty="0" smtClean="0">
                <a:solidFill>
                  <a:schemeClr val="tx1"/>
                </a:solidFill>
                <a:cs typeface="B Nazanin" panose="00000400000000000000" pitchFamily="2" charset="-78"/>
              </a:rPr>
              <a:t>صادراتی</a:t>
            </a:r>
            <a:endParaRPr lang="fa-IR" sz="2400" b="1" dirty="0">
              <a:solidFill>
                <a:schemeClr val="tx1"/>
              </a:solidFill>
              <a:cs typeface="B Nazanin" panose="00000400000000000000" pitchFamily="2" charset="-78"/>
            </a:endParaRPr>
          </a:p>
          <a:p>
            <a:r>
              <a:rPr lang="fa-IR" sz="2400" dirty="0">
                <a:solidFill>
                  <a:schemeClr val="tx1"/>
                </a:solidFill>
                <a:cs typeface="B Nazanin" panose="00000400000000000000" pitchFamily="2" charset="-78"/>
              </a:rPr>
              <a:t>بجز کشور قطر تمام مقاصد صادراتی ایران در آسیا دارای بازار اشباع شده می باشند و صادرات به آن ها سود دهی خوبی ندارد</a:t>
            </a:r>
            <a:r>
              <a:rPr lang="fa-IR" sz="2400" dirty="0" smtClean="0">
                <a:solidFill>
                  <a:schemeClr val="tx1"/>
                </a:solidFill>
                <a:cs typeface="B Nazanin" panose="00000400000000000000" pitchFamily="2" charset="-78"/>
              </a:rPr>
              <a:t>.</a:t>
            </a:r>
          </a:p>
          <a:p>
            <a:endParaRPr lang="en-US" sz="2400" dirty="0">
              <a:solidFill>
                <a:schemeClr val="tx1"/>
              </a:solidFill>
              <a:cs typeface="B Nazanin" panose="00000400000000000000" pitchFamily="2" charset="-78"/>
            </a:endParaRPr>
          </a:p>
        </p:txBody>
      </p:sp>
      <p:pic>
        <p:nvPicPr>
          <p:cNvPr id="2" name="Picture 1"/>
          <p:cNvPicPr>
            <a:picLocks noChangeAspect="1"/>
          </p:cNvPicPr>
          <p:nvPr/>
        </p:nvPicPr>
        <p:blipFill>
          <a:blip r:embed="rId2"/>
          <a:stretch>
            <a:fillRect/>
          </a:stretch>
        </p:blipFill>
        <p:spPr>
          <a:xfrm>
            <a:off x="1317358" y="2041575"/>
            <a:ext cx="7624762" cy="4650564"/>
          </a:xfrm>
          <a:prstGeom prst="rect">
            <a:avLst/>
          </a:prstGeom>
        </p:spPr>
      </p:pic>
    </p:spTree>
    <p:extLst>
      <p:ext uri="{BB962C8B-B14F-4D97-AF65-F5344CB8AC3E}">
        <p14:creationId xmlns:p14="http://schemas.microsoft.com/office/powerpoint/2010/main" val="23726896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83403" y="604435"/>
            <a:ext cx="8437095" cy="5331416"/>
          </a:xfrm>
        </p:spPr>
        <p:txBody>
          <a:bodyPr>
            <a:normAutofit/>
          </a:bodyPr>
          <a:lstStyle/>
          <a:p>
            <a:pPr>
              <a:lnSpc>
                <a:spcPct val="150000"/>
              </a:lnSpc>
            </a:pPr>
            <a:r>
              <a:rPr lang="fa-IR" sz="3200" b="1" dirty="0">
                <a:solidFill>
                  <a:schemeClr val="tx1"/>
                </a:solidFill>
                <a:cs typeface="B Nazanin" panose="00000400000000000000" pitchFamily="2" charset="-78"/>
              </a:rPr>
              <a:t>چه مراحلی برای صادرات عسل باید انجام گیرد</a:t>
            </a:r>
            <a:r>
              <a:rPr lang="fa-IR" sz="3200" b="1" dirty="0" smtClean="0">
                <a:solidFill>
                  <a:schemeClr val="tx1"/>
                </a:solidFill>
                <a:cs typeface="B Nazanin" panose="00000400000000000000" pitchFamily="2" charset="-78"/>
              </a:rPr>
              <a:t>؟</a:t>
            </a:r>
            <a:endParaRPr lang="fa-IR" sz="3200" b="1" dirty="0">
              <a:solidFill>
                <a:schemeClr val="tx1"/>
              </a:solidFill>
              <a:cs typeface="B Nazanin" panose="00000400000000000000" pitchFamily="2" charset="-78"/>
            </a:endParaRPr>
          </a:p>
          <a:p>
            <a:pPr>
              <a:lnSpc>
                <a:spcPct val="150000"/>
              </a:lnSpc>
            </a:pPr>
            <a:r>
              <a:rPr lang="fa-IR" sz="3200" dirty="0">
                <a:solidFill>
                  <a:schemeClr val="tx1"/>
                </a:solidFill>
                <a:cs typeface="B Nazanin" panose="00000400000000000000" pitchFamily="2" charset="-78"/>
              </a:rPr>
              <a:t>با بازاریابی و برند سازی می توان خود را مطرح کرده تا مشتریان مد نظرتان شما را به عنوان فروشنده، تاجر، تولید کننده عسل بیابند. بعد از برند سازی و بازاریابی فرآیندی طی می شود تا مشتریان از قیمت ها اطلاع پیدا کنند و پول را واریز کنند و معامله انجام گیرد.</a:t>
            </a:r>
            <a:endParaRPr lang="en-US" sz="3200" dirty="0">
              <a:solidFill>
                <a:schemeClr val="tx1"/>
              </a:solidFill>
              <a:cs typeface="B Nazanin" panose="00000400000000000000" pitchFamily="2" charset="-78"/>
            </a:endParaRPr>
          </a:p>
        </p:txBody>
      </p:sp>
    </p:spTree>
    <p:extLst>
      <p:ext uri="{BB962C8B-B14F-4D97-AF65-F5344CB8AC3E}">
        <p14:creationId xmlns:p14="http://schemas.microsoft.com/office/powerpoint/2010/main" val="38747142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83403" y="604435"/>
            <a:ext cx="8437095" cy="5331416"/>
          </a:xfrm>
        </p:spPr>
        <p:txBody>
          <a:bodyPr>
            <a:noAutofit/>
          </a:bodyPr>
          <a:lstStyle/>
          <a:p>
            <a:r>
              <a:rPr lang="fa-IR" sz="2800" b="1" dirty="0">
                <a:solidFill>
                  <a:schemeClr val="tx1"/>
                </a:solidFill>
                <a:cs typeface="B Nazanin" panose="00000400000000000000" pitchFamily="2" charset="-78"/>
              </a:rPr>
              <a:t>بعد از انجام معامله برای ارسال بار چه مراحلی باید طی شود</a:t>
            </a:r>
            <a:r>
              <a:rPr lang="fa-IR" sz="2800" b="1" dirty="0" smtClean="0">
                <a:solidFill>
                  <a:schemeClr val="tx1"/>
                </a:solidFill>
                <a:cs typeface="B Nazanin" panose="00000400000000000000" pitchFamily="2" charset="-78"/>
              </a:rPr>
              <a:t>؟</a:t>
            </a:r>
            <a:endParaRPr lang="fa-IR" sz="2800" b="1" dirty="0">
              <a:solidFill>
                <a:schemeClr val="tx1"/>
              </a:solidFill>
              <a:cs typeface="B Nazanin" panose="00000400000000000000" pitchFamily="2" charset="-78"/>
            </a:endParaRPr>
          </a:p>
          <a:p>
            <a:r>
              <a:rPr lang="fa-IR" sz="2800" dirty="0">
                <a:solidFill>
                  <a:schemeClr val="tx1"/>
                </a:solidFill>
                <a:cs typeface="B Nazanin" panose="00000400000000000000" pitchFamily="2" charset="-78"/>
              </a:rPr>
              <a:t>    تعیین هزینه گمرکی،</a:t>
            </a:r>
          </a:p>
          <a:p>
            <a:r>
              <a:rPr lang="fa-IR" sz="2800" dirty="0">
                <a:solidFill>
                  <a:schemeClr val="tx1"/>
                </a:solidFill>
                <a:cs typeface="B Nazanin" panose="00000400000000000000" pitchFamily="2" charset="-78"/>
              </a:rPr>
              <a:t>    گرفتن صدور مجوز کالا،</a:t>
            </a:r>
          </a:p>
          <a:p>
            <a:r>
              <a:rPr lang="fa-IR" sz="2800" dirty="0">
                <a:solidFill>
                  <a:schemeClr val="tx1"/>
                </a:solidFill>
                <a:cs typeface="B Nazanin" panose="00000400000000000000" pitchFamily="2" charset="-78"/>
              </a:rPr>
              <a:t>    گرفتن تاییدیه بهداشت،</a:t>
            </a:r>
          </a:p>
          <a:p>
            <a:r>
              <a:rPr lang="fa-IR" sz="2800" dirty="0">
                <a:solidFill>
                  <a:schemeClr val="tx1"/>
                </a:solidFill>
                <a:cs typeface="B Nazanin" panose="00000400000000000000" pitchFamily="2" charset="-78"/>
              </a:rPr>
              <a:t>    حمل کالا تا گمرک،</a:t>
            </a:r>
          </a:p>
          <a:p>
            <a:r>
              <a:rPr lang="fa-IR" sz="2800" dirty="0">
                <a:solidFill>
                  <a:schemeClr val="tx1"/>
                </a:solidFill>
                <a:cs typeface="B Nazanin" panose="00000400000000000000" pitchFamily="2" charset="-78"/>
              </a:rPr>
              <a:t>    گرفتن گواهی نامه بازرسی،</a:t>
            </a:r>
          </a:p>
          <a:p>
            <a:r>
              <a:rPr lang="fa-IR" sz="2800" dirty="0">
                <a:solidFill>
                  <a:schemeClr val="tx1"/>
                </a:solidFill>
                <a:cs typeface="B Nazanin" panose="00000400000000000000" pitchFamily="2" charset="-78"/>
              </a:rPr>
              <a:t>    در بعضی مواقع بیمه کردن محصول تا مقصد</a:t>
            </a:r>
            <a:r>
              <a:rPr lang="fa-IR" sz="2800" dirty="0" smtClean="0">
                <a:solidFill>
                  <a:schemeClr val="tx1"/>
                </a:solidFill>
                <a:cs typeface="B Nazanin" panose="00000400000000000000" pitchFamily="2" charset="-78"/>
              </a:rPr>
              <a:t>،</a:t>
            </a:r>
            <a:endParaRPr lang="fa-IR" sz="2800" dirty="0">
              <a:solidFill>
                <a:schemeClr val="tx1"/>
              </a:solidFill>
              <a:cs typeface="B Nazanin" panose="00000400000000000000" pitchFamily="2" charset="-78"/>
            </a:endParaRPr>
          </a:p>
          <a:p>
            <a:r>
              <a:rPr lang="fa-IR" sz="2800" dirty="0">
                <a:solidFill>
                  <a:schemeClr val="tx1"/>
                </a:solidFill>
                <a:cs typeface="B Nazanin" panose="00000400000000000000" pitchFamily="2" charset="-78"/>
              </a:rPr>
              <a:t>این مراحل تقریبا در تمامی محصولات یکسان است که برای صادر کردن لازم است طی شود. عسل یک محصول سخت فاسد می باشد و دیر فاسد می شود حمل و نقل آن بسیار آسان است و زحمت زیادی برای صادر کردن از این بابت ندارد.</a:t>
            </a:r>
            <a:endParaRPr lang="en-US" sz="2800" dirty="0">
              <a:solidFill>
                <a:schemeClr val="tx1"/>
              </a:solidFill>
              <a:cs typeface="B Nazanin" panose="00000400000000000000" pitchFamily="2" charset="-78"/>
            </a:endParaRPr>
          </a:p>
        </p:txBody>
      </p:sp>
    </p:spTree>
    <p:extLst>
      <p:ext uri="{BB962C8B-B14F-4D97-AF65-F5344CB8AC3E}">
        <p14:creationId xmlns:p14="http://schemas.microsoft.com/office/powerpoint/2010/main" val="2542915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83403" y="604435"/>
            <a:ext cx="8437095" cy="5331416"/>
          </a:xfrm>
        </p:spPr>
        <p:txBody>
          <a:bodyPr/>
          <a:lstStyle/>
          <a:p>
            <a:pPr algn="ctr"/>
            <a:r>
              <a:rPr lang="fa-IR" sz="2800" dirty="0" smtClean="0">
                <a:solidFill>
                  <a:srgbClr val="92D050"/>
                </a:solidFill>
                <a:cs typeface="2  Aseman" panose="00000400000000000000" pitchFamily="2" charset="-78"/>
              </a:rPr>
              <a:t>موضوع:</a:t>
            </a:r>
          </a:p>
          <a:p>
            <a:pPr algn="ctr"/>
            <a:r>
              <a:rPr lang="fa-IR" sz="8000" dirty="0" smtClean="0">
                <a:solidFill>
                  <a:srgbClr val="C00000"/>
                </a:solidFill>
                <a:cs typeface="2  Esfehan" panose="00000700000000000000" pitchFamily="2" charset="-78"/>
              </a:rPr>
              <a:t>عسل و اقتصاد</a:t>
            </a:r>
          </a:p>
          <a:p>
            <a:pPr algn="ctr"/>
            <a:endParaRPr lang="fa-IR" dirty="0"/>
          </a:p>
          <a:p>
            <a:pPr algn="ctr"/>
            <a:r>
              <a:rPr lang="fa-IR" sz="2800" dirty="0" smtClean="0">
                <a:solidFill>
                  <a:srgbClr val="92D050"/>
                </a:solidFill>
                <a:cs typeface="2  Aseman" panose="00000400000000000000" pitchFamily="2" charset="-78"/>
              </a:rPr>
              <a:t>استاد:</a:t>
            </a:r>
          </a:p>
          <a:p>
            <a:pPr algn="ctr"/>
            <a:r>
              <a:rPr lang="fa-IR" sz="3200" dirty="0" smtClean="0">
                <a:solidFill>
                  <a:schemeClr val="tx1">
                    <a:lumMod val="95000"/>
                    <a:lumOff val="5000"/>
                  </a:schemeClr>
                </a:solidFill>
                <a:cs typeface="Afra" pitchFamily="2" charset="-78"/>
              </a:rPr>
              <a:t>سید محمد مستولی زاده</a:t>
            </a:r>
          </a:p>
          <a:p>
            <a:pPr algn="ctr"/>
            <a:endParaRPr lang="fa-IR" dirty="0"/>
          </a:p>
          <a:p>
            <a:pPr algn="ctr"/>
            <a:r>
              <a:rPr lang="fa-IR" sz="2800" dirty="0" smtClean="0">
                <a:solidFill>
                  <a:srgbClr val="92D050"/>
                </a:solidFill>
                <a:cs typeface="2  Aseman" panose="00000400000000000000" pitchFamily="2" charset="-78"/>
              </a:rPr>
              <a:t>دانشجو:</a:t>
            </a:r>
          </a:p>
          <a:p>
            <a:pPr algn="ctr"/>
            <a:r>
              <a:rPr lang="fa-IR" sz="3200" dirty="0" smtClean="0">
                <a:solidFill>
                  <a:schemeClr val="tx1">
                    <a:lumMod val="95000"/>
                    <a:lumOff val="5000"/>
                  </a:schemeClr>
                </a:solidFill>
                <a:cs typeface="Afra" pitchFamily="2" charset="-78"/>
              </a:rPr>
              <a:t>سحر شبستانی</a:t>
            </a:r>
            <a:endParaRPr lang="en-US" sz="3200" dirty="0">
              <a:solidFill>
                <a:schemeClr val="tx1">
                  <a:lumMod val="95000"/>
                  <a:lumOff val="5000"/>
                </a:schemeClr>
              </a:solidFill>
              <a:cs typeface="Afra" pitchFamily="2" charset="-78"/>
            </a:endParaRPr>
          </a:p>
        </p:txBody>
      </p:sp>
    </p:spTree>
    <p:extLst>
      <p:ext uri="{BB962C8B-B14F-4D97-AF65-F5344CB8AC3E}">
        <p14:creationId xmlns:p14="http://schemas.microsoft.com/office/powerpoint/2010/main" val="22407034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83403" y="30994"/>
            <a:ext cx="8437095" cy="5331416"/>
          </a:xfrm>
        </p:spPr>
        <p:txBody>
          <a:bodyPr>
            <a:noAutofit/>
          </a:bodyPr>
          <a:lstStyle/>
          <a:p>
            <a:pPr>
              <a:lnSpc>
                <a:spcPct val="150000"/>
              </a:lnSpc>
            </a:pPr>
            <a:r>
              <a:rPr lang="fa-IR" sz="2200" b="1" dirty="0">
                <a:solidFill>
                  <a:schemeClr val="tx1"/>
                </a:solidFill>
                <a:cs typeface="B Nazanin" panose="00000400000000000000" pitchFamily="2" charset="-78"/>
              </a:rPr>
              <a:t>ارزش اقتصادی زنبور </a:t>
            </a:r>
            <a:r>
              <a:rPr lang="fa-IR" sz="2200" b="1" dirty="0" smtClean="0">
                <a:solidFill>
                  <a:schemeClr val="tx1"/>
                </a:solidFill>
                <a:cs typeface="B Nazanin" panose="00000400000000000000" pitchFamily="2" charset="-78"/>
              </a:rPr>
              <a:t>عسل</a:t>
            </a:r>
            <a:endParaRPr lang="fa-IR" sz="2200" b="1" dirty="0">
              <a:solidFill>
                <a:schemeClr val="tx1"/>
              </a:solidFill>
              <a:cs typeface="B Nazanin" panose="00000400000000000000" pitchFamily="2" charset="-78"/>
            </a:endParaRPr>
          </a:p>
          <a:p>
            <a:pPr>
              <a:lnSpc>
                <a:spcPct val="150000"/>
              </a:lnSpc>
            </a:pPr>
            <a:r>
              <a:rPr lang="fa-IR" sz="2200" dirty="0">
                <a:solidFill>
                  <a:schemeClr val="tx1"/>
                </a:solidFill>
                <a:cs typeface="B Nazanin" panose="00000400000000000000" pitchFamily="2" charset="-78"/>
              </a:rPr>
              <a:t>خوشبختانه در دنیای امروز زنبور داری به عنوان رشته ای رسمی در کشاورزی شناخته می شود. رشته ای که بدون وجود آن موفقیت در تعدادی از رشته های کشاورزی غیر ممکن می باشد. تقریبا در تولید بیشتر میوه ها و بذرها وجود زنبور عسل برای گرده افشانی الزامی به نظر می رسد به طوری که این گیاهان بدون زنبور عسل نمی توانند تکثیر یابند و زنبوران عسل هم بدون کمک این گل ها نمی توانند وجود داشته باشند</a:t>
            </a:r>
            <a:r>
              <a:rPr lang="fa-IR" sz="2200" dirty="0" smtClean="0">
                <a:solidFill>
                  <a:schemeClr val="tx1"/>
                </a:solidFill>
                <a:cs typeface="B Nazanin" panose="00000400000000000000" pitchFamily="2" charset="-78"/>
              </a:rPr>
              <a:t>.</a:t>
            </a:r>
            <a:endParaRPr lang="fa-IR" sz="2200" dirty="0">
              <a:solidFill>
                <a:schemeClr val="tx1"/>
              </a:solidFill>
              <a:cs typeface="B Nazanin" panose="00000400000000000000" pitchFamily="2" charset="-78"/>
            </a:endParaRPr>
          </a:p>
          <a:p>
            <a:pPr>
              <a:lnSpc>
                <a:spcPct val="150000"/>
              </a:lnSpc>
            </a:pPr>
            <a:r>
              <a:rPr lang="fa-IR" sz="2200" dirty="0" smtClean="0">
                <a:solidFill>
                  <a:schemeClr val="tx1"/>
                </a:solidFill>
                <a:cs typeface="B Nazanin" panose="00000400000000000000" pitchFamily="2" charset="-78"/>
              </a:rPr>
              <a:t>امروزه </a:t>
            </a:r>
            <a:r>
              <a:rPr lang="fa-IR" sz="2200" dirty="0">
                <a:solidFill>
                  <a:schemeClr val="tx1"/>
                </a:solidFill>
                <a:cs typeface="B Nazanin" panose="00000400000000000000" pitchFamily="2" charset="-78"/>
              </a:rPr>
              <a:t>نقش عظیم زنبور عسل در گرده افشانی گیاهان زراعی، باغی و احیای مراتع و بهبود محیط زیست به حدی شناخته شده و آشکار می باشد که تولیدات آن یعنی عسل و موم را تحت الشعاع قرار می دهد. اساسا نباتات از نظر گرده افشانی وابسته به حشرات هستند که در راس آنها زنبور عسل قرار دارد. به عبارت دیگر گرده افشانی ۴۷ درصد از محصولات کشاورزی وابسته به زنبور عسل است. از این روست که ارزش اقتصادی زنبور عسل را در دنیا ۲۵ الی ۱۰۰ برابر ارزش عسل تولید شده در سال محاسبه می کنند.</a:t>
            </a:r>
            <a:endParaRPr lang="en-US" sz="2200" dirty="0">
              <a:solidFill>
                <a:schemeClr val="tx1"/>
              </a:solidFill>
              <a:cs typeface="B Nazanin" panose="00000400000000000000" pitchFamily="2" charset="-78"/>
            </a:endParaRPr>
          </a:p>
        </p:txBody>
      </p:sp>
    </p:spTree>
    <p:extLst>
      <p:ext uri="{BB962C8B-B14F-4D97-AF65-F5344CB8AC3E}">
        <p14:creationId xmlns:p14="http://schemas.microsoft.com/office/powerpoint/2010/main" val="38763617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83403" y="604435"/>
            <a:ext cx="8437095" cy="5331416"/>
          </a:xfrm>
        </p:spPr>
        <p:txBody>
          <a:bodyPr>
            <a:noAutofit/>
          </a:bodyPr>
          <a:lstStyle/>
          <a:p>
            <a:pPr>
              <a:lnSpc>
                <a:spcPct val="150000"/>
              </a:lnSpc>
            </a:pPr>
            <a:r>
              <a:rPr lang="fa-IR" sz="2400" dirty="0">
                <a:solidFill>
                  <a:schemeClr val="tx1"/>
                </a:solidFill>
                <a:cs typeface="B Nazanin" panose="00000400000000000000" pitchFamily="2" charset="-78"/>
              </a:rPr>
              <a:t>در ایران نزدیک به ۲.۵ میلیون کندوی مدرن با تولید متوسط ۱۲ کیلو گرم عسل به ازای هر کندو در سال وجود دارد. به این ارقام می بایست ۳۸۰ هزار کندوی بومی با تولید متوسط ۷ کیلو گرم عسل برای هر کندو در سال را افزود. بنابراین تولید عسل سالیانه کشور را حدود ۲۹ هزار تن محاسبه نموده و ارزش ریالی آن را حدود ۸۰۰ میلیارد ریال می دانند. حال چنانچه ارزش گرده افشانی را به آن بیافزاییم، ارزش اقتصادی واقعی زنبور عسل بالغ بر ۲۰ تریلیون ریال خواهد بود</a:t>
            </a:r>
            <a:r>
              <a:rPr lang="fa-IR" sz="2400" dirty="0" smtClean="0">
                <a:solidFill>
                  <a:schemeClr val="tx1"/>
                </a:solidFill>
                <a:cs typeface="B Nazanin" panose="00000400000000000000" pitchFamily="2" charset="-78"/>
              </a:rPr>
              <a:t>.</a:t>
            </a:r>
            <a:endParaRPr lang="fa-IR" sz="2400" dirty="0">
              <a:solidFill>
                <a:schemeClr val="tx1"/>
              </a:solidFill>
              <a:cs typeface="B Nazanin" panose="00000400000000000000" pitchFamily="2" charset="-78"/>
            </a:endParaRPr>
          </a:p>
          <a:p>
            <a:pPr>
              <a:lnSpc>
                <a:spcPct val="150000"/>
              </a:lnSpc>
            </a:pPr>
            <a:r>
              <a:rPr lang="fa-IR" sz="2400" dirty="0">
                <a:solidFill>
                  <a:schemeClr val="tx1"/>
                </a:solidFill>
                <a:cs typeface="B Nazanin" panose="00000400000000000000" pitchFamily="2" charset="-78"/>
              </a:rPr>
              <a:t>متاسفانه عدم آگاهی از نقش اصلی و واقعی زنبور عسل، کلیه توجهات را به سوی محصولات آن یعنی عسل, موم و … معطوف داشته است، در حالی که نقش عظیم زنبور عسل در رابطه با حفظ فلور گیاهی، محیط زیست و جنگل ها و همچنین افزایش محصولات کشاورزی می باشد.</a:t>
            </a:r>
            <a:endParaRPr lang="en-US" sz="2400" dirty="0">
              <a:solidFill>
                <a:schemeClr val="tx1"/>
              </a:solidFill>
              <a:cs typeface="B Nazanin" panose="00000400000000000000" pitchFamily="2" charset="-78"/>
            </a:endParaRPr>
          </a:p>
        </p:txBody>
      </p:sp>
    </p:spTree>
    <p:extLst>
      <p:ext uri="{BB962C8B-B14F-4D97-AF65-F5344CB8AC3E}">
        <p14:creationId xmlns:p14="http://schemas.microsoft.com/office/powerpoint/2010/main" val="29946647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83403" y="604435"/>
            <a:ext cx="8437095" cy="5331416"/>
          </a:xfrm>
        </p:spPr>
        <p:txBody>
          <a:bodyPr>
            <a:normAutofit/>
          </a:bodyPr>
          <a:lstStyle/>
          <a:p>
            <a:r>
              <a:rPr lang="fa-IR" sz="28700" dirty="0" smtClean="0">
                <a:solidFill>
                  <a:srgbClr val="C00000"/>
                </a:solidFill>
                <a:cs typeface="2  Kaj" panose="00000400000000000000" pitchFamily="2" charset="-78"/>
              </a:rPr>
              <a:t>پایان</a:t>
            </a:r>
            <a:endParaRPr lang="en-US" sz="28700" dirty="0">
              <a:solidFill>
                <a:srgbClr val="C00000"/>
              </a:solidFill>
              <a:cs typeface="2  Kaj" panose="00000400000000000000" pitchFamily="2" charset="-78"/>
            </a:endParaRPr>
          </a:p>
        </p:txBody>
      </p:sp>
    </p:spTree>
    <p:extLst>
      <p:ext uri="{BB962C8B-B14F-4D97-AF65-F5344CB8AC3E}">
        <p14:creationId xmlns:p14="http://schemas.microsoft.com/office/powerpoint/2010/main" val="3966295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83403" y="604435"/>
            <a:ext cx="8437095" cy="5331416"/>
          </a:xfrm>
        </p:spPr>
        <p:txBody>
          <a:bodyPr>
            <a:normAutofit/>
          </a:bodyPr>
          <a:lstStyle/>
          <a:p>
            <a:r>
              <a:rPr lang="fa-IR" sz="2800" b="1" dirty="0">
                <a:solidFill>
                  <a:schemeClr val="tx1"/>
                </a:solidFill>
                <a:cs typeface="B Nazanin" panose="00000400000000000000" pitchFamily="2" charset="-78"/>
              </a:rPr>
              <a:t>طبقه بندی انواع عسل ها</a:t>
            </a:r>
          </a:p>
          <a:p>
            <a:r>
              <a:rPr lang="fa-IR" sz="2800" dirty="0">
                <a:solidFill>
                  <a:schemeClr val="tx1"/>
                </a:solidFill>
                <a:cs typeface="B Nazanin" panose="00000400000000000000" pitchFamily="2" charset="-78"/>
              </a:rPr>
              <a:t>متناسب با منبع شهد گل</a:t>
            </a:r>
          </a:p>
          <a:p>
            <a:r>
              <a:rPr lang="fa-IR" sz="2800" b="1" dirty="0">
                <a:solidFill>
                  <a:schemeClr val="tx1"/>
                </a:solidFill>
                <a:cs typeface="B Nazanin" panose="00000400000000000000" pitchFamily="2" charset="-78"/>
              </a:rPr>
              <a:t>الف) عسل تک </a:t>
            </a:r>
            <a:r>
              <a:rPr lang="fa-IR" sz="2800" b="1" dirty="0" smtClean="0">
                <a:solidFill>
                  <a:schemeClr val="tx1"/>
                </a:solidFill>
                <a:cs typeface="B Nazanin" panose="00000400000000000000" pitchFamily="2" charset="-78"/>
              </a:rPr>
              <a:t>گل</a:t>
            </a:r>
            <a:endParaRPr lang="fa-IR" sz="2800" b="1" dirty="0">
              <a:solidFill>
                <a:schemeClr val="tx1"/>
              </a:solidFill>
              <a:cs typeface="B Nazanin" panose="00000400000000000000" pitchFamily="2" charset="-78"/>
            </a:endParaRPr>
          </a:p>
          <a:p>
            <a:r>
              <a:rPr lang="fa-IR" sz="2800" dirty="0">
                <a:solidFill>
                  <a:schemeClr val="tx1"/>
                </a:solidFill>
                <a:cs typeface="B Nazanin" panose="00000400000000000000" pitchFamily="2" charset="-78"/>
              </a:rPr>
              <a:t>زنبورداران عسل شهد را از روی یک گل خاص جمع آوری می نمایند، مانند: عسل شبدر، عسل اقاقیا، عسل </a:t>
            </a:r>
            <a:r>
              <a:rPr lang="fa-IR" sz="2800" dirty="0" smtClean="0">
                <a:solidFill>
                  <a:schemeClr val="tx1"/>
                </a:solidFill>
                <a:cs typeface="B Nazanin" panose="00000400000000000000" pitchFamily="2" charset="-78"/>
              </a:rPr>
              <a:t>آفتابگردان</a:t>
            </a:r>
            <a:endParaRPr lang="fa-IR" sz="2800" dirty="0">
              <a:solidFill>
                <a:schemeClr val="tx1"/>
              </a:solidFill>
              <a:cs typeface="B Nazanin" panose="00000400000000000000" pitchFamily="2" charset="-78"/>
            </a:endParaRPr>
          </a:p>
          <a:p>
            <a:r>
              <a:rPr lang="fa-IR" sz="2800" dirty="0">
                <a:solidFill>
                  <a:schemeClr val="tx1"/>
                </a:solidFill>
                <a:cs typeface="B Nazanin" panose="00000400000000000000" pitchFamily="2" charset="-78"/>
              </a:rPr>
              <a:t>نکته: عسل تک گل خالص با مشکل زیادی به دست می آید.</a:t>
            </a:r>
          </a:p>
          <a:p>
            <a:r>
              <a:rPr lang="fa-IR" sz="2800" b="1" dirty="0">
                <a:solidFill>
                  <a:schemeClr val="tx1"/>
                </a:solidFill>
                <a:cs typeface="B Nazanin" panose="00000400000000000000" pitchFamily="2" charset="-78"/>
              </a:rPr>
              <a:t>ب) عسل چند </a:t>
            </a:r>
            <a:r>
              <a:rPr lang="fa-IR" sz="2800" b="1" dirty="0" smtClean="0">
                <a:solidFill>
                  <a:schemeClr val="tx1"/>
                </a:solidFill>
                <a:cs typeface="B Nazanin" panose="00000400000000000000" pitchFamily="2" charset="-78"/>
              </a:rPr>
              <a:t>گل</a:t>
            </a:r>
            <a:endParaRPr lang="fa-IR" sz="2800" b="1" dirty="0">
              <a:solidFill>
                <a:schemeClr val="tx1"/>
              </a:solidFill>
              <a:cs typeface="B Nazanin" panose="00000400000000000000" pitchFamily="2" charset="-78"/>
            </a:endParaRPr>
          </a:p>
          <a:p>
            <a:r>
              <a:rPr lang="fa-IR" sz="2800" dirty="0">
                <a:solidFill>
                  <a:schemeClr val="tx1"/>
                </a:solidFill>
                <a:cs typeface="B Nazanin" panose="00000400000000000000" pitchFamily="2" charset="-78"/>
              </a:rPr>
              <a:t>زنبورداران شهد را از روی چندین گل جمع آوری می کنند، مانند: عسل کوهستان، عسل مرکبات و انواع درختان مثمر و غیر مثمر</a:t>
            </a:r>
            <a:endParaRPr lang="en-US" sz="2800" dirty="0">
              <a:solidFill>
                <a:schemeClr val="tx1"/>
              </a:solidFill>
              <a:cs typeface="B Nazanin" panose="00000400000000000000" pitchFamily="2" charset="-78"/>
            </a:endParaRPr>
          </a:p>
        </p:txBody>
      </p:sp>
    </p:spTree>
    <p:extLst>
      <p:ext uri="{BB962C8B-B14F-4D97-AF65-F5344CB8AC3E}">
        <p14:creationId xmlns:p14="http://schemas.microsoft.com/office/powerpoint/2010/main" val="1451070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83403" y="604435"/>
            <a:ext cx="8437095" cy="5331416"/>
          </a:xfrm>
        </p:spPr>
        <p:txBody>
          <a:bodyPr>
            <a:noAutofit/>
          </a:bodyPr>
          <a:lstStyle/>
          <a:p>
            <a:r>
              <a:rPr lang="fa-IR" sz="2400" b="1" dirty="0">
                <a:solidFill>
                  <a:schemeClr val="tx1"/>
                </a:solidFill>
                <a:cs typeface="B Nazanin" panose="00000400000000000000" pitchFamily="2" charset="-78"/>
              </a:rPr>
              <a:t>متناسب با زمان تولید</a:t>
            </a:r>
          </a:p>
          <a:p>
            <a:r>
              <a:rPr lang="fa-IR" sz="2400" b="1" dirty="0">
                <a:solidFill>
                  <a:schemeClr val="tx1"/>
                </a:solidFill>
                <a:cs typeface="B Nazanin" panose="00000400000000000000" pitchFamily="2" charset="-78"/>
              </a:rPr>
              <a:t>الف) عسل </a:t>
            </a:r>
            <a:r>
              <a:rPr lang="fa-IR" sz="2400" b="1" dirty="0" smtClean="0">
                <a:solidFill>
                  <a:schemeClr val="tx1"/>
                </a:solidFill>
                <a:cs typeface="B Nazanin" panose="00000400000000000000" pitchFamily="2" charset="-78"/>
              </a:rPr>
              <a:t>بهاره</a:t>
            </a:r>
            <a:endParaRPr lang="fa-IR" sz="2400" b="1" dirty="0">
              <a:solidFill>
                <a:schemeClr val="tx1"/>
              </a:solidFill>
              <a:cs typeface="B Nazanin" panose="00000400000000000000" pitchFamily="2" charset="-78"/>
            </a:endParaRPr>
          </a:p>
          <a:p>
            <a:r>
              <a:rPr lang="fa-IR" sz="2400" dirty="0">
                <a:solidFill>
                  <a:schemeClr val="tx1"/>
                </a:solidFill>
                <a:cs typeface="B Nazanin" panose="00000400000000000000" pitchFamily="2" charset="-78"/>
              </a:rPr>
              <a:t>مانند: عسل مرکبات و عسل اقاقیا و درختان میوه که زنبور داران در اوایل بهار جمع آوری می کنند.</a:t>
            </a:r>
          </a:p>
          <a:p>
            <a:r>
              <a:rPr lang="fa-IR" sz="2400" b="1" dirty="0">
                <a:solidFill>
                  <a:schemeClr val="tx1"/>
                </a:solidFill>
                <a:cs typeface="B Nazanin" panose="00000400000000000000" pitchFamily="2" charset="-78"/>
              </a:rPr>
              <a:t>ب) عسل </a:t>
            </a:r>
            <a:r>
              <a:rPr lang="fa-IR" sz="2400" b="1" dirty="0" smtClean="0">
                <a:solidFill>
                  <a:schemeClr val="tx1"/>
                </a:solidFill>
                <a:cs typeface="B Nazanin" panose="00000400000000000000" pitchFamily="2" charset="-78"/>
              </a:rPr>
              <a:t>پاییزه</a:t>
            </a:r>
            <a:endParaRPr lang="fa-IR" sz="2400" b="1" dirty="0">
              <a:solidFill>
                <a:schemeClr val="tx1"/>
              </a:solidFill>
              <a:cs typeface="B Nazanin" panose="00000400000000000000" pitchFamily="2" charset="-78"/>
            </a:endParaRPr>
          </a:p>
          <a:p>
            <a:r>
              <a:rPr lang="fa-IR" sz="2400" dirty="0">
                <a:solidFill>
                  <a:schemeClr val="tx1"/>
                </a:solidFill>
                <a:cs typeface="B Nazanin" panose="00000400000000000000" pitchFamily="2" charset="-78"/>
              </a:rPr>
              <a:t>که تولید آن از اواسط تابستان تا اوایل پاییز صورت می گیرد.</a:t>
            </a:r>
          </a:p>
          <a:p>
            <a:r>
              <a:rPr lang="fa-IR" sz="2400" b="1" dirty="0">
                <a:solidFill>
                  <a:schemeClr val="tx1"/>
                </a:solidFill>
                <a:cs typeface="B Nazanin" panose="00000400000000000000" pitchFamily="2" charset="-78"/>
              </a:rPr>
              <a:t>متناسب با منطقه </a:t>
            </a:r>
            <a:r>
              <a:rPr lang="fa-IR" sz="2400" b="1" dirty="0" smtClean="0">
                <a:solidFill>
                  <a:schemeClr val="tx1"/>
                </a:solidFill>
                <a:cs typeface="B Nazanin" panose="00000400000000000000" pitchFamily="2" charset="-78"/>
              </a:rPr>
              <a:t>تولید</a:t>
            </a:r>
            <a:endParaRPr lang="fa-IR" sz="2400" b="1" dirty="0">
              <a:solidFill>
                <a:schemeClr val="tx1"/>
              </a:solidFill>
              <a:cs typeface="B Nazanin" panose="00000400000000000000" pitchFamily="2" charset="-78"/>
            </a:endParaRPr>
          </a:p>
          <a:p>
            <a:r>
              <a:rPr lang="fa-IR" sz="2400" dirty="0">
                <a:solidFill>
                  <a:schemeClr val="tx1"/>
                </a:solidFill>
                <a:cs typeface="B Nazanin" panose="00000400000000000000" pitchFamily="2" charset="-78"/>
              </a:rPr>
              <a:t>مانند: عسل دماوند و عسل کوهرنگ</a:t>
            </a:r>
          </a:p>
          <a:p>
            <a:r>
              <a:rPr lang="fa-IR" sz="2400" b="1" dirty="0">
                <a:solidFill>
                  <a:schemeClr val="tx1"/>
                </a:solidFill>
                <a:cs typeface="B Nazanin" panose="00000400000000000000" pitchFamily="2" charset="-78"/>
              </a:rPr>
              <a:t>متناسب با رنگ </a:t>
            </a:r>
            <a:r>
              <a:rPr lang="fa-IR" sz="2400" b="1" dirty="0" smtClean="0">
                <a:solidFill>
                  <a:schemeClr val="tx1"/>
                </a:solidFill>
                <a:cs typeface="B Nazanin" panose="00000400000000000000" pitchFamily="2" charset="-78"/>
              </a:rPr>
              <a:t>عسل</a:t>
            </a:r>
            <a:endParaRPr lang="fa-IR" sz="2400" b="1" dirty="0">
              <a:solidFill>
                <a:schemeClr val="tx1"/>
              </a:solidFill>
              <a:cs typeface="B Nazanin" panose="00000400000000000000" pitchFamily="2" charset="-78"/>
            </a:endParaRPr>
          </a:p>
          <a:p>
            <a:r>
              <a:rPr lang="fa-IR" sz="2400" dirty="0">
                <a:solidFill>
                  <a:schemeClr val="tx1"/>
                </a:solidFill>
                <a:cs typeface="B Nazanin" panose="00000400000000000000" pitchFamily="2" charset="-78"/>
              </a:rPr>
              <a:t>عسل بی رنگ مانند: عسل </a:t>
            </a:r>
            <a:r>
              <a:rPr lang="fa-IR" sz="2400" dirty="0" smtClean="0">
                <a:solidFill>
                  <a:schemeClr val="tx1"/>
                </a:solidFill>
                <a:cs typeface="B Nazanin" panose="00000400000000000000" pitchFamily="2" charset="-78"/>
              </a:rPr>
              <a:t>اقاقیا</a:t>
            </a:r>
            <a:endParaRPr lang="fa-IR" sz="2400" dirty="0">
              <a:solidFill>
                <a:schemeClr val="tx1"/>
              </a:solidFill>
              <a:cs typeface="B Nazanin" panose="00000400000000000000" pitchFamily="2" charset="-78"/>
            </a:endParaRPr>
          </a:p>
          <a:p>
            <a:r>
              <a:rPr lang="fa-IR" sz="2400" dirty="0">
                <a:solidFill>
                  <a:schemeClr val="tx1"/>
                </a:solidFill>
                <a:cs typeface="B Nazanin" panose="00000400000000000000" pitchFamily="2" charset="-78"/>
              </a:rPr>
              <a:t>عسل زرد مانند: عسل </a:t>
            </a:r>
            <a:r>
              <a:rPr lang="fa-IR" sz="2400" dirty="0" smtClean="0">
                <a:solidFill>
                  <a:schemeClr val="tx1"/>
                </a:solidFill>
                <a:cs typeface="B Nazanin" panose="00000400000000000000" pitchFamily="2" charset="-78"/>
              </a:rPr>
              <a:t>اسپرس</a:t>
            </a:r>
            <a:endParaRPr lang="fa-IR" sz="2400" dirty="0">
              <a:solidFill>
                <a:schemeClr val="tx1"/>
              </a:solidFill>
              <a:cs typeface="B Nazanin" panose="00000400000000000000" pitchFamily="2" charset="-78"/>
            </a:endParaRPr>
          </a:p>
          <a:p>
            <a:r>
              <a:rPr lang="fa-IR" sz="2400" dirty="0">
                <a:solidFill>
                  <a:schemeClr val="tx1"/>
                </a:solidFill>
                <a:cs typeface="B Nazanin" panose="00000400000000000000" pitchFamily="2" charset="-78"/>
              </a:rPr>
              <a:t>عسل قرمز مانند: عسل آویشن</a:t>
            </a:r>
            <a:endParaRPr lang="en-US" sz="2400" dirty="0">
              <a:solidFill>
                <a:schemeClr val="tx1"/>
              </a:solidFill>
              <a:cs typeface="B Nazanin" panose="00000400000000000000" pitchFamily="2" charset="-78"/>
            </a:endParaRPr>
          </a:p>
        </p:txBody>
      </p:sp>
    </p:spTree>
    <p:extLst>
      <p:ext uri="{BB962C8B-B14F-4D97-AF65-F5344CB8AC3E}">
        <p14:creationId xmlns:p14="http://schemas.microsoft.com/office/powerpoint/2010/main" val="3518690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83403" y="604435"/>
            <a:ext cx="8437095" cy="5331416"/>
          </a:xfrm>
        </p:spPr>
        <p:txBody>
          <a:bodyPr>
            <a:normAutofit/>
          </a:bodyPr>
          <a:lstStyle/>
          <a:p>
            <a:r>
              <a:rPr lang="fa-IR" sz="2800" b="1" dirty="0">
                <a:solidFill>
                  <a:schemeClr val="tx1"/>
                </a:solidFill>
                <a:cs typeface="B Nazanin" panose="00000400000000000000" pitchFamily="2" charset="-78"/>
              </a:rPr>
              <a:t>انواع عسل بر اساس منطقه </a:t>
            </a:r>
            <a:r>
              <a:rPr lang="fa-IR" sz="2800" b="1" dirty="0" smtClean="0">
                <a:solidFill>
                  <a:schemeClr val="tx1"/>
                </a:solidFill>
                <a:cs typeface="B Nazanin" panose="00000400000000000000" pitchFamily="2" charset="-78"/>
              </a:rPr>
              <a:t>تولید</a:t>
            </a:r>
            <a:endParaRPr lang="fa-IR" sz="2800" b="1" dirty="0">
              <a:solidFill>
                <a:schemeClr val="tx1"/>
              </a:solidFill>
              <a:cs typeface="B Nazanin" panose="00000400000000000000" pitchFamily="2" charset="-78"/>
            </a:endParaRPr>
          </a:p>
          <a:p>
            <a:r>
              <a:rPr lang="fa-IR" sz="2800" dirty="0">
                <a:solidFill>
                  <a:schemeClr val="tx1"/>
                </a:solidFill>
                <a:cs typeface="B Nazanin" panose="00000400000000000000" pitchFamily="2" charset="-78"/>
              </a:rPr>
              <a:t>مانند: عسل دماوند و عسل گلیل</a:t>
            </a:r>
          </a:p>
          <a:p>
            <a:r>
              <a:rPr lang="fa-IR" sz="2800" b="1" dirty="0">
                <a:solidFill>
                  <a:schemeClr val="tx1"/>
                </a:solidFill>
                <a:cs typeface="B Nazanin" panose="00000400000000000000" pitchFamily="2" charset="-78"/>
              </a:rPr>
              <a:t>انواع عسل بر اساس </a:t>
            </a:r>
            <a:r>
              <a:rPr lang="fa-IR" sz="2800" b="1" dirty="0" smtClean="0">
                <a:solidFill>
                  <a:schemeClr val="tx1"/>
                </a:solidFill>
                <a:cs typeface="B Nazanin" panose="00000400000000000000" pitchFamily="2" charset="-78"/>
              </a:rPr>
              <a:t>رنگ</a:t>
            </a:r>
            <a:endParaRPr lang="fa-IR" sz="2800" b="1" dirty="0">
              <a:solidFill>
                <a:schemeClr val="tx1"/>
              </a:solidFill>
              <a:cs typeface="B Nazanin" panose="00000400000000000000" pitchFamily="2" charset="-78"/>
            </a:endParaRPr>
          </a:p>
          <a:p>
            <a:r>
              <a:rPr lang="fa-IR" sz="2800" dirty="0">
                <a:solidFill>
                  <a:schemeClr val="tx1"/>
                </a:solidFill>
                <a:cs typeface="B Nazanin" panose="00000400000000000000" pitchFamily="2" charset="-78"/>
              </a:rPr>
              <a:t>عسل بی رنگ مانند: عسل </a:t>
            </a:r>
            <a:r>
              <a:rPr lang="fa-IR" sz="2800" dirty="0" smtClean="0">
                <a:solidFill>
                  <a:schemeClr val="tx1"/>
                </a:solidFill>
                <a:cs typeface="B Nazanin" panose="00000400000000000000" pitchFamily="2" charset="-78"/>
              </a:rPr>
              <a:t>پنبه</a:t>
            </a:r>
            <a:endParaRPr lang="fa-IR" sz="2800" dirty="0">
              <a:solidFill>
                <a:schemeClr val="tx1"/>
              </a:solidFill>
              <a:cs typeface="B Nazanin" panose="00000400000000000000" pitchFamily="2" charset="-78"/>
            </a:endParaRPr>
          </a:p>
          <a:p>
            <a:r>
              <a:rPr lang="fa-IR" sz="2800" dirty="0">
                <a:solidFill>
                  <a:schemeClr val="tx1"/>
                </a:solidFill>
                <a:cs typeface="B Nazanin" panose="00000400000000000000" pitchFamily="2" charset="-78"/>
              </a:rPr>
              <a:t>عسل زرد مانند: عسل </a:t>
            </a:r>
            <a:r>
              <a:rPr lang="fa-IR" sz="2800" dirty="0" smtClean="0">
                <a:solidFill>
                  <a:schemeClr val="tx1"/>
                </a:solidFill>
                <a:cs typeface="B Nazanin" panose="00000400000000000000" pitchFamily="2" charset="-78"/>
              </a:rPr>
              <a:t>گون</a:t>
            </a:r>
            <a:endParaRPr lang="fa-IR" sz="2800" dirty="0">
              <a:solidFill>
                <a:schemeClr val="tx1"/>
              </a:solidFill>
              <a:cs typeface="B Nazanin" panose="00000400000000000000" pitchFamily="2" charset="-78"/>
            </a:endParaRPr>
          </a:p>
          <a:p>
            <a:r>
              <a:rPr lang="fa-IR" sz="2800" dirty="0">
                <a:solidFill>
                  <a:schemeClr val="tx1"/>
                </a:solidFill>
                <a:cs typeface="B Nazanin" panose="00000400000000000000" pitchFamily="2" charset="-78"/>
              </a:rPr>
              <a:t>عسل قرمز مانند: عسل </a:t>
            </a:r>
            <a:r>
              <a:rPr lang="fa-IR" sz="2800" dirty="0" smtClean="0">
                <a:solidFill>
                  <a:schemeClr val="tx1"/>
                </a:solidFill>
                <a:cs typeface="B Nazanin" panose="00000400000000000000" pitchFamily="2" charset="-78"/>
              </a:rPr>
              <a:t>آویشن</a:t>
            </a:r>
          </a:p>
          <a:p>
            <a:r>
              <a:rPr lang="fa-IR" sz="2800" b="1" dirty="0">
                <a:solidFill>
                  <a:schemeClr val="tx1"/>
                </a:solidFill>
                <a:cs typeface="B Nazanin" panose="00000400000000000000" pitchFamily="2" charset="-78"/>
              </a:rPr>
              <a:t>انواع عسل بر اساس نحوه تولید و </a:t>
            </a:r>
            <a:r>
              <a:rPr lang="fa-IR" sz="2800" b="1" dirty="0" smtClean="0">
                <a:solidFill>
                  <a:schemeClr val="tx1"/>
                </a:solidFill>
                <a:cs typeface="B Nazanin" panose="00000400000000000000" pitchFamily="2" charset="-78"/>
              </a:rPr>
              <a:t>استخراج</a:t>
            </a:r>
            <a:endParaRPr lang="fa-IR" sz="2800" b="1" dirty="0">
              <a:solidFill>
                <a:schemeClr val="tx1"/>
              </a:solidFill>
              <a:cs typeface="B Nazanin" panose="00000400000000000000" pitchFamily="2" charset="-78"/>
            </a:endParaRPr>
          </a:p>
          <a:p>
            <a:r>
              <a:rPr lang="fa-IR" sz="2800" dirty="0">
                <a:solidFill>
                  <a:schemeClr val="tx1"/>
                </a:solidFill>
                <a:cs typeface="B Nazanin" panose="00000400000000000000" pitchFamily="2" charset="-78"/>
              </a:rPr>
              <a:t>مانند: عسل مایع (شهد)، عسل کریستالیزه (شکرک زده)، عسل شان، مخلوط عسل مایع با عسل شان و عسل با موم که مخصوص کندوهای بومی است و به صورت تکه های خرد شده به فروش می رسد.</a:t>
            </a:r>
            <a:endParaRPr lang="en-US" sz="2800" dirty="0">
              <a:solidFill>
                <a:schemeClr val="tx1"/>
              </a:solidFill>
              <a:cs typeface="B Nazanin" panose="00000400000000000000" pitchFamily="2" charset="-78"/>
            </a:endParaRPr>
          </a:p>
        </p:txBody>
      </p:sp>
    </p:spTree>
    <p:extLst>
      <p:ext uri="{BB962C8B-B14F-4D97-AF65-F5344CB8AC3E}">
        <p14:creationId xmlns:p14="http://schemas.microsoft.com/office/powerpoint/2010/main" val="2121635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83403" y="604435"/>
            <a:ext cx="8437095" cy="5331416"/>
          </a:xfrm>
        </p:spPr>
        <p:txBody>
          <a:bodyPr>
            <a:noAutofit/>
          </a:bodyPr>
          <a:lstStyle/>
          <a:p>
            <a:r>
              <a:rPr lang="fa-IR" sz="3200" b="1" dirty="0">
                <a:solidFill>
                  <a:schemeClr val="tx1"/>
                </a:solidFill>
                <a:cs typeface="B Nazanin" panose="00000400000000000000" pitchFamily="2" charset="-78"/>
              </a:rPr>
              <a:t>انواع عسل ها</a:t>
            </a:r>
          </a:p>
          <a:p>
            <a:r>
              <a:rPr lang="fa-IR" sz="3200" b="1" dirty="0">
                <a:solidFill>
                  <a:schemeClr val="tx1"/>
                </a:solidFill>
                <a:cs typeface="B Nazanin" panose="00000400000000000000" pitchFamily="2" charset="-78"/>
              </a:rPr>
              <a:t>عسل </a:t>
            </a:r>
            <a:r>
              <a:rPr lang="fa-IR" sz="3200" b="1" dirty="0" smtClean="0">
                <a:solidFill>
                  <a:schemeClr val="tx1"/>
                </a:solidFill>
                <a:cs typeface="B Nazanin" panose="00000400000000000000" pitchFamily="2" charset="-78"/>
              </a:rPr>
              <a:t>طبیعی</a:t>
            </a:r>
            <a:endParaRPr lang="fa-IR" sz="3200" b="1" dirty="0">
              <a:solidFill>
                <a:schemeClr val="tx1"/>
              </a:solidFill>
              <a:cs typeface="B Nazanin" panose="00000400000000000000" pitchFamily="2" charset="-78"/>
            </a:endParaRPr>
          </a:p>
          <a:p>
            <a:r>
              <a:rPr lang="fa-IR" sz="2400" dirty="0">
                <a:solidFill>
                  <a:schemeClr val="tx1"/>
                </a:solidFill>
                <a:cs typeface="B Nazanin" panose="00000400000000000000" pitchFamily="2" charset="-78"/>
              </a:rPr>
              <a:t>طبق تعاریف موجود در کشورهای پیشرفته و کشور ما (ایران)، عسل به شهد گل ها اطلاق می شود که زنبور عسل پس از تغذیه از گیاهان مختلف آن را ساخته باشد. حال اگر زنبوری به جای شهد گل ها از قند سفید یا شکر استفاده کند، فرآورده آن را نمی توان عسل طبیعی نامید</a:t>
            </a:r>
            <a:r>
              <a:rPr lang="fa-IR" sz="2400" dirty="0" smtClean="0">
                <a:solidFill>
                  <a:schemeClr val="tx1"/>
                </a:solidFill>
                <a:cs typeface="B Nazanin" panose="00000400000000000000" pitchFamily="2" charset="-78"/>
              </a:rPr>
              <a:t>.</a:t>
            </a:r>
            <a:endParaRPr lang="en-US" sz="2400" dirty="0" smtClean="0">
              <a:solidFill>
                <a:schemeClr val="tx1"/>
              </a:solidFill>
              <a:cs typeface="B Nazanin" panose="00000400000000000000" pitchFamily="2" charset="-78"/>
            </a:endParaRPr>
          </a:p>
          <a:p>
            <a:r>
              <a:rPr lang="fa-IR" sz="3200" b="1" dirty="0">
                <a:solidFill>
                  <a:schemeClr val="tx1"/>
                </a:solidFill>
                <a:cs typeface="B Nazanin" panose="00000400000000000000" pitchFamily="2" charset="-78"/>
              </a:rPr>
              <a:t>عسل تغذیه </a:t>
            </a:r>
            <a:r>
              <a:rPr lang="fa-IR" sz="3200" b="1" dirty="0" smtClean="0">
                <a:solidFill>
                  <a:schemeClr val="tx1"/>
                </a:solidFill>
                <a:cs typeface="B Nazanin" panose="00000400000000000000" pitchFamily="2" charset="-78"/>
              </a:rPr>
              <a:t>ای</a:t>
            </a:r>
            <a:endParaRPr lang="fa-IR" sz="3200" b="1" dirty="0">
              <a:solidFill>
                <a:schemeClr val="tx1"/>
              </a:solidFill>
              <a:cs typeface="B Nazanin" panose="00000400000000000000" pitchFamily="2" charset="-78"/>
            </a:endParaRPr>
          </a:p>
          <a:p>
            <a:r>
              <a:rPr lang="fa-IR" sz="2400" dirty="0">
                <a:solidFill>
                  <a:schemeClr val="tx1"/>
                </a:solidFill>
                <a:cs typeface="B Nazanin" panose="00000400000000000000" pitchFamily="2" charset="-78"/>
              </a:rPr>
              <a:t>عسل به علت خواص بسیار زیاد و قیمت نسبتا بالایی که دارد همواره مورد توجه سودجویان قرار گرفته که با دست زدن و تقلب در آن، درآمد زیادی نصیب آنان می شود. گاهی اوقات اجباراً يا عمدتاً عسل را از تغذیه مصنوعی زنبوران یا محلول آب و شکر و یا شیره انگور و توت تهیه می کنند و آن را به جای عسل طبیعی می فروشند، این عسل دارای هیچ عطر و طعم مطبوعی نبوده و مسلما خواص عسل گل های مختلف را ندارد و استاندارد عسل آن را جزء عسل های طبیعی نمی داند.</a:t>
            </a:r>
            <a:endParaRPr lang="en-US" sz="2400" dirty="0">
              <a:solidFill>
                <a:schemeClr val="tx1"/>
              </a:solidFill>
              <a:cs typeface="B Nazanin" panose="00000400000000000000" pitchFamily="2" charset="-78"/>
            </a:endParaRPr>
          </a:p>
        </p:txBody>
      </p:sp>
    </p:spTree>
    <p:extLst>
      <p:ext uri="{BB962C8B-B14F-4D97-AF65-F5344CB8AC3E}">
        <p14:creationId xmlns:p14="http://schemas.microsoft.com/office/powerpoint/2010/main" val="2777284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83403" y="604435"/>
            <a:ext cx="8437095" cy="5331416"/>
          </a:xfrm>
        </p:spPr>
        <p:txBody>
          <a:bodyPr>
            <a:noAutofit/>
          </a:bodyPr>
          <a:lstStyle/>
          <a:p>
            <a:r>
              <a:rPr lang="fa-IR" sz="2200" b="1" dirty="0">
                <a:solidFill>
                  <a:schemeClr val="tx1"/>
                </a:solidFill>
                <a:cs typeface="B Nazanin" panose="00000400000000000000" pitchFamily="2" charset="-78"/>
              </a:rPr>
              <a:t> عسل مصنوعی یا </a:t>
            </a:r>
            <a:r>
              <a:rPr lang="fa-IR" sz="2200" b="1" dirty="0" smtClean="0">
                <a:solidFill>
                  <a:schemeClr val="tx1"/>
                </a:solidFill>
                <a:cs typeface="B Nazanin" panose="00000400000000000000" pitchFamily="2" charset="-78"/>
              </a:rPr>
              <a:t>تقلبی</a:t>
            </a:r>
            <a:endParaRPr lang="fa-IR" sz="2200" b="1" dirty="0">
              <a:solidFill>
                <a:schemeClr val="tx1"/>
              </a:solidFill>
              <a:cs typeface="B Nazanin" panose="00000400000000000000" pitchFamily="2" charset="-78"/>
            </a:endParaRPr>
          </a:p>
          <a:p>
            <a:r>
              <a:rPr lang="fa-IR" sz="2200" dirty="0">
                <a:solidFill>
                  <a:schemeClr val="tx1"/>
                </a:solidFill>
                <a:cs typeface="B Nazanin" panose="00000400000000000000" pitchFamily="2" charset="-78"/>
              </a:rPr>
              <a:t>به مواد و ترکیباتی شبیه عسل اطلاق می شود که بدون دخالت زنبور ساخته می شود و معمولا از قند نیشکر و میوه های شیرین، مانند: خربزه، هندوانه، کدو تنبل و خرما در ساختن چنین عسل هایی استفاده می کنند. هر چند به عنوان عسل از آنها نام برده می شود اما این مواد، عسل نیست بلکه از غلیظ کردن آبمیوه ها به طریق مصنوعی و صنعتی به دست می آیند. این روش در ایران متداول نیست ولی در بعضی از کشورهای خارجی مرسوم است</a:t>
            </a:r>
            <a:r>
              <a:rPr lang="fa-IR" sz="2200" dirty="0" smtClean="0">
                <a:solidFill>
                  <a:schemeClr val="tx1"/>
                </a:solidFill>
                <a:cs typeface="B Nazanin" panose="00000400000000000000" pitchFamily="2" charset="-78"/>
              </a:rPr>
              <a:t>.</a:t>
            </a:r>
            <a:endParaRPr lang="en-US" sz="2200" dirty="0" smtClean="0">
              <a:solidFill>
                <a:schemeClr val="tx1"/>
              </a:solidFill>
              <a:cs typeface="B Nazanin" panose="00000400000000000000" pitchFamily="2" charset="-78"/>
            </a:endParaRPr>
          </a:p>
          <a:p>
            <a:r>
              <a:rPr lang="fa-IR" sz="2200" b="1" dirty="0" smtClean="0">
                <a:solidFill>
                  <a:schemeClr val="tx1"/>
                </a:solidFill>
                <a:cs typeface="B Nazanin" panose="00000400000000000000" pitchFamily="2" charset="-78"/>
              </a:rPr>
              <a:t>عسلک</a:t>
            </a:r>
            <a:endParaRPr lang="fa-IR" sz="2200" b="1" dirty="0">
              <a:solidFill>
                <a:schemeClr val="tx1"/>
              </a:solidFill>
              <a:cs typeface="B Nazanin" panose="00000400000000000000" pitchFamily="2" charset="-78"/>
            </a:endParaRPr>
          </a:p>
          <a:p>
            <a:r>
              <a:rPr lang="fa-IR" sz="2200" dirty="0">
                <a:solidFill>
                  <a:schemeClr val="tx1"/>
                </a:solidFill>
                <a:cs typeface="B Nazanin" panose="00000400000000000000" pitchFamily="2" charset="-78"/>
              </a:rPr>
              <a:t>بعضی از حشرات راسته جوربالان، مانند شته ها و شپشکها ضمن تغذیه از نباتات مختلف، کربوهیدرات (مواد قندی) اضافی خود را روی سطح برگ های نباتات مورد تغذیه </a:t>
            </a:r>
            <a:r>
              <a:rPr lang="fa-IR" sz="2200" dirty="0" smtClean="0">
                <a:solidFill>
                  <a:schemeClr val="tx1"/>
                </a:solidFill>
                <a:cs typeface="B Nazanin" panose="00000400000000000000" pitchFamily="2" charset="-78"/>
              </a:rPr>
              <a:t>دفع </a:t>
            </a:r>
            <a:r>
              <a:rPr lang="fa-IR" sz="2200" dirty="0">
                <a:solidFill>
                  <a:schemeClr val="tx1"/>
                </a:solidFill>
                <a:cs typeface="B Nazanin" panose="00000400000000000000" pitchFamily="2" charset="-78"/>
              </a:rPr>
              <a:t>می کنند</a:t>
            </a:r>
            <a:r>
              <a:rPr lang="fa-IR" sz="2200" dirty="0" smtClean="0">
                <a:solidFill>
                  <a:schemeClr val="tx1"/>
                </a:solidFill>
                <a:cs typeface="B Nazanin" panose="00000400000000000000" pitchFamily="2" charset="-78"/>
              </a:rPr>
              <a:t>.</a:t>
            </a:r>
            <a:endParaRPr lang="en-US" sz="2200" dirty="0" smtClean="0">
              <a:solidFill>
                <a:schemeClr val="tx1"/>
              </a:solidFill>
              <a:cs typeface="B Nazanin" panose="00000400000000000000" pitchFamily="2" charset="-78"/>
            </a:endParaRPr>
          </a:p>
          <a:p>
            <a:r>
              <a:rPr lang="fa-IR" sz="2200" b="1" dirty="0">
                <a:solidFill>
                  <a:schemeClr val="tx1"/>
                </a:solidFill>
                <a:cs typeface="B Nazanin" panose="00000400000000000000" pitchFamily="2" charset="-78"/>
              </a:rPr>
              <a:t>عسل </a:t>
            </a:r>
            <a:r>
              <a:rPr lang="fa-IR" sz="2200" b="1" dirty="0" smtClean="0">
                <a:solidFill>
                  <a:schemeClr val="tx1"/>
                </a:solidFill>
                <a:cs typeface="B Nazanin" panose="00000400000000000000" pitchFamily="2" charset="-78"/>
              </a:rPr>
              <a:t>سمی</a:t>
            </a:r>
            <a:endParaRPr lang="fa-IR" sz="2200" b="1" dirty="0">
              <a:solidFill>
                <a:schemeClr val="tx1"/>
              </a:solidFill>
              <a:cs typeface="B Nazanin" panose="00000400000000000000" pitchFamily="2" charset="-78"/>
            </a:endParaRPr>
          </a:p>
          <a:p>
            <a:r>
              <a:rPr lang="fa-IR" sz="2200" dirty="0">
                <a:solidFill>
                  <a:schemeClr val="tx1"/>
                </a:solidFill>
                <a:cs typeface="B Nazanin" panose="00000400000000000000" pitchFamily="2" charset="-78"/>
              </a:rPr>
              <a:t>ثابت شده است که عسل حاصله از بعضی گیاهان برای انسان سمی بوده و ایجاد مسمومیت و عوارضی از قبیل استفراغ، سرگیجه و عدم تعادل می نماید، چون حاوی نوعی گلوکزید مسموم کننده است. این نوع عسل ها برای خود زنبور سمی نبوده و زنبوران آن را به راحتی مصرف می کنند.</a:t>
            </a:r>
            <a:endParaRPr lang="en-US" sz="2200" dirty="0">
              <a:solidFill>
                <a:schemeClr val="tx1"/>
              </a:solidFill>
              <a:cs typeface="B Nazanin" panose="00000400000000000000" pitchFamily="2" charset="-78"/>
            </a:endParaRPr>
          </a:p>
        </p:txBody>
      </p:sp>
    </p:spTree>
    <p:extLst>
      <p:ext uri="{BB962C8B-B14F-4D97-AF65-F5344CB8AC3E}">
        <p14:creationId xmlns:p14="http://schemas.microsoft.com/office/powerpoint/2010/main" val="39413145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83403" y="604435"/>
            <a:ext cx="8437095" cy="5331416"/>
          </a:xfrm>
        </p:spPr>
        <p:txBody>
          <a:bodyPr>
            <a:normAutofit/>
          </a:bodyPr>
          <a:lstStyle/>
          <a:p>
            <a:r>
              <a:rPr lang="fa-IR" sz="2400" b="1" dirty="0">
                <a:solidFill>
                  <a:schemeClr val="tx1"/>
                </a:solidFill>
                <a:cs typeface="B Nazanin" panose="00000400000000000000" pitchFamily="2" charset="-78"/>
              </a:rPr>
              <a:t>تولید </a:t>
            </a:r>
            <a:r>
              <a:rPr lang="fa-IR" sz="2400" b="1" dirty="0" smtClean="0">
                <a:solidFill>
                  <a:schemeClr val="tx1"/>
                </a:solidFill>
                <a:cs typeface="B Nazanin" panose="00000400000000000000" pitchFamily="2" charset="-78"/>
              </a:rPr>
              <a:t>عسل</a:t>
            </a:r>
            <a:endParaRPr lang="en-US" sz="2400" b="1" dirty="0" smtClean="0">
              <a:solidFill>
                <a:schemeClr val="tx1"/>
              </a:solidFill>
              <a:cs typeface="B Nazanin" panose="00000400000000000000" pitchFamily="2" charset="-78"/>
            </a:endParaRPr>
          </a:p>
          <a:p>
            <a:r>
              <a:rPr lang="fa-IR" sz="2400" dirty="0">
                <a:solidFill>
                  <a:schemeClr val="tx1"/>
                </a:solidFill>
                <a:cs typeface="B Nazanin" panose="00000400000000000000" pitchFamily="2" charset="-78"/>
              </a:rPr>
              <a:t>تولید عسل از جمع‌آوری شهد گیاهان آغاز می‌شود. به اینصورت که زنبور عسل شهد شیرین را از جام گل‌ها جمع می‌نماید و با تغییر ساختار آنها، آن‌ها را به شکل محلولی عالی، غلیظ و پرانرژی درمی‌آورد. زنبور عسل شهد گیاهان را در هنگام جمع‌آوری، به‌طور موقت در عسلدان خود جمع می‌آورد و در هر نوبت پرواز برای جمع‌آوری شهد، حدود ۴۰ میلی‌گرم شهد را به کندو حمل می‌کند. </a:t>
            </a:r>
            <a:endParaRPr lang="en-US" sz="2400" dirty="0">
              <a:solidFill>
                <a:schemeClr val="tx1"/>
              </a:solidFill>
              <a:cs typeface="B Nazanin" panose="00000400000000000000" pitchFamily="2" charset="-78"/>
            </a:endParaRPr>
          </a:p>
        </p:txBody>
      </p:sp>
      <p:graphicFrame>
        <p:nvGraphicFramePr>
          <p:cNvPr id="2" name="Table 1"/>
          <p:cNvGraphicFramePr>
            <a:graphicFrameLocks noGrp="1"/>
          </p:cNvGraphicFramePr>
          <p:nvPr>
            <p:extLst>
              <p:ext uri="{D42A27DB-BD31-4B8C-83A1-F6EECF244321}">
                <p14:modId xmlns:p14="http://schemas.microsoft.com/office/powerpoint/2010/main" val="976726741"/>
              </p:ext>
            </p:extLst>
          </p:nvPr>
        </p:nvGraphicFramePr>
        <p:xfrm>
          <a:off x="1263431" y="2975675"/>
          <a:ext cx="6733694" cy="3363129"/>
        </p:xfrm>
        <a:graphic>
          <a:graphicData uri="http://schemas.openxmlformats.org/drawingml/2006/table">
            <a:tbl>
              <a:tblPr/>
              <a:tblGrid>
                <a:gridCol w="3366847"/>
                <a:gridCol w="3366847"/>
              </a:tblGrid>
              <a:tr h="305739">
                <a:tc gridSpan="2">
                  <a:txBody>
                    <a:bodyPr/>
                    <a:lstStyle/>
                    <a:p>
                      <a:r>
                        <a:rPr lang="fa-IR" sz="1200" dirty="0"/>
                        <a:t>تولید جهانی عسل طبیعی - ۲۰۱۷ </a:t>
                      </a:r>
                    </a:p>
                  </a:txBody>
                  <a:tcPr marL="60531" marR="60531" marT="30266" marB="30266" anchor="ctr">
                    <a:lnL>
                      <a:noFill/>
                    </a:lnL>
                    <a:lnR>
                      <a:noFill/>
                    </a:lnR>
                    <a:lnT>
                      <a:noFill/>
                    </a:lnT>
                    <a:lnB>
                      <a:noFill/>
                    </a:lnB>
                  </a:tcPr>
                </a:tc>
                <a:tc hMerge="1">
                  <a:txBody>
                    <a:bodyPr/>
                    <a:lstStyle/>
                    <a:p>
                      <a:endParaRPr lang="en-US"/>
                    </a:p>
                  </a:txBody>
                  <a:tcPr/>
                </a:tc>
              </a:tr>
              <a:tr h="305739">
                <a:tc>
                  <a:txBody>
                    <a:bodyPr/>
                    <a:lstStyle/>
                    <a:p>
                      <a:r>
                        <a:rPr lang="fa-IR" sz="1200" dirty="0"/>
                        <a:t>کشور </a:t>
                      </a:r>
                    </a:p>
                  </a:txBody>
                  <a:tcPr marL="60531" marR="60531" marT="30266" marB="30266" anchor="ctr">
                    <a:lnL>
                      <a:noFill/>
                    </a:lnL>
                    <a:lnR>
                      <a:noFill/>
                    </a:lnR>
                    <a:lnT>
                      <a:noFill/>
                    </a:lnT>
                    <a:lnB>
                      <a:noFill/>
                    </a:lnB>
                  </a:tcPr>
                </a:tc>
                <a:tc>
                  <a:txBody>
                    <a:bodyPr/>
                    <a:lstStyle/>
                    <a:p>
                      <a:r>
                        <a:rPr lang="fa-IR" sz="1200"/>
                        <a:t>تن </a:t>
                      </a:r>
                    </a:p>
                  </a:txBody>
                  <a:tcPr marL="60531" marR="60531" marT="30266" marB="30266" anchor="ctr">
                    <a:lnL>
                      <a:noFill/>
                    </a:lnL>
                    <a:lnR>
                      <a:noFill/>
                    </a:lnR>
                    <a:lnT>
                      <a:noFill/>
                    </a:lnT>
                    <a:lnB>
                      <a:noFill/>
                    </a:lnB>
                  </a:tcPr>
                </a:tc>
              </a:tr>
              <a:tr h="305739">
                <a:tc>
                  <a:txBody>
                    <a:bodyPr/>
                    <a:lstStyle/>
                    <a:p>
                      <a:pPr algn="ctr"/>
                      <a:r>
                        <a:rPr lang="fa-IR" sz="1200">
                          <a:effectLst/>
                        </a:rPr>
                        <a:t> </a:t>
                      </a:r>
                      <a:r>
                        <a:rPr lang="fa-IR" sz="1200">
                          <a:effectLst/>
                          <a:hlinkClick r:id="rId2" tooltip="چین"/>
                        </a:rPr>
                        <a:t>چین</a:t>
                      </a:r>
                      <a:endParaRPr lang="fa-IR" sz="1200">
                        <a:effectLst/>
                      </a:endParaRPr>
                    </a:p>
                  </a:txBody>
                  <a:tcPr marL="60531" marR="60531" marT="30266" marB="30266" anchor="ctr">
                    <a:lnL>
                      <a:noFill/>
                    </a:lnL>
                    <a:lnR>
                      <a:noFill/>
                    </a:lnR>
                    <a:lnT>
                      <a:noFill/>
                    </a:lnT>
                    <a:lnB>
                      <a:noFill/>
                    </a:lnB>
                  </a:tcPr>
                </a:tc>
                <a:tc>
                  <a:txBody>
                    <a:bodyPr/>
                    <a:lstStyle/>
                    <a:p>
                      <a:pPr algn="ctr"/>
                      <a:r>
                        <a:rPr lang="fa-IR" sz="1200">
                          <a:effectLst/>
                        </a:rPr>
                        <a:t>۵۴۳٬۰۰۰</a:t>
                      </a:r>
                    </a:p>
                  </a:txBody>
                  <a:tcPr marL="60531" marR="60531" marT="30266" marB="30266" anchor="ctr">
                    <a:lnL>
                      <a:noFill/>
                    </a:lnL>
                    <a:lnR>
                      <a:noFill/>
                    </a:lnR>
                    <a:lnT>
                      <a:noFill/>
                    </a:lnT>
                    <a:lnB>
                      <a:noFill/>
                    </a:lnB>
                  </a:tcPr>
                </a:tc>
              </a:tr>
              <a:tr h="305739">
                <a:tc>
                  <a:txBody>
                    <a:bodyPr/>
                    <a:lstStyle/>
                    <a:p>
                      <a:pPr algn="ctr"/>
                      <a:r>
                        <a:rPr lang="fa-IR" sz="1200">
                          <a:effectLst/>
                        </a:rPr>
                        <a:t> </a:t>
                      </a:r>
                      <a:r>
                        <a:rPr lang="fa-IR" sz="1200">
                          <a:effectLst/>
                          <a:hlinkClick r:id="rId3" tooltip="ترکیه"/>
                        </a:rPr>
                        <a:t>ترکیه</a:t>
                      </a:r>
                      <a:endParaRPr lang="fa-IR" sz="1200">
                        <a:effectLst/>
                      </a:endParaRPr>
                    </a:p>
                  </a:txBody>
                  <a:tcPr marL="60531" marR="60531" marT="30266" marB="30266" anchor="ctr">
                    <a:lnL>
                      <a:noFill/>
                    </a:lnL>
                    <a:lnR>
                      <a:noFill/>
                    </a:lnR>
                    <a:lnT>
                      <a:noFill/>
                    </a:lnT>
                    <a:lnB>
                      <a:noFill/>
                    </a:lnB>
                  </a:tcPr>
                </a:tc>
                <a:tc>
                  <a:txBody>
                    <a:bodyPr/>
                    <a:lstStyle/>
                    <a:p>
                      <a:pPr algn="ctr"/>
                      <a:r>
                        <a:rPr lang="fa-IR" sz="1200">
                          <a:effectLst/>
                        </a:rPr>
                        <a:t>۱۱۴٬۴۷۱</a:t>
                      </a:r>
                    </a:p>
                  </a:txBody>
                  <a:tcPr marL="60531" marR="60531" marT="30266" marB="30266" anchor="ctr">
                    <a:lnL>
                      <a:noFill/>
                    </a:lnL>
                    <a:lnR>
                      <a:noFill/>
                    </a:lnR>
                    <a:lnT>
                      <a:noFill/>
                    </a:lnT>
                    <a:lnB>
                      <a:noFill/>
                    </a:lnB>
                  </a:tcPr>
                </a:tc>
              </a:tr>
              <a:tr h="305739">
                <a:tc>
                  <a:txBody>
                    <a:bodyPr/>
                    <a:lstStyle/>
                    <a:p>
                      <a:pPr algn="ctr"/>
                      <a:r>
                        <a:rPr lang="fa-IR" sz="1200">
                          <a:effectLst/>
                        </a:rPr>
                        <a:t> </a:t>
                      </a:r>
                      <a:r>
                        <a:rPr lang="fa-IR" sz="1200">
                          <a:effectLst/>
                          <a:hlinkClick r:id="rId4" tooltip="آرژانتین"/>
                        </a:rPr>
                        <a:t>آرژانتین</a:t>
                      </a:r>
                      <a:endParaRPr lang="fa-IR" sz="1200">
                        <a:effectLst/>
                      </a:endParaRPr>
                    </a:p>
                  </a:txBody>
                  <a:tcPr marL="60531" marR="60531" marT="30266" marB="30266" anchor="ctr">
                    <a:lnL>
                      <a:noFill/>
                    </a:lnL>
                    <a:lnR>
                      <a:noFill/>
                    </a:lnR>
                    <a:lnT>
                      <a:noFill/>
                    </a:lnT>
                    <a:lnB>
                      <a:noFill/>
                    </a:lnB>
                  </a:tcPr>
                </a:tc>
                <a:tc>
                  <a:txBody>
                    <a:bodyPr/>
                    <a:lstStyle/>
                    <a:p>
                      <a:pPr algn="ctr"/>
                      <a:r>
                        <a:rPr lang="fa-IR" sz="1200">
                          <a:effectLst/>
                        </a:rPr>
                        <a:t>۷۶٬۳۷۹</a:t>
                      </a:r>
                    </a:p>
                  </a:txBody>
                  <a:tcPr marL="60531" marR="60531" marT="30266" marB="30266" anchor="ctr">
                    <a:lnL>
                      <a:noFill/>
                    </a:lnL>
                    <a:lnR>
                      <a:noFill/>
                    </a:lnR>
                    <a:lnT>
                      <a:noFill/>
                    </a:lnT>
                    <a:lnB>
                      <a:noFill/>
                    </a:lnB>
                  </a:tcPr>
                </a:tc>
              </a:tr>
              <a:tr h="305739">
                <a:tc>
                  <a:txBody>
                    <a:bodyPr/>
                    <a:lstStyle/>
                    <a:p>
                      <a:pPr algn="ctr"/>
                      <a:r>
                        <a:rPr lang="fa-IR" sz="1200">
                          <a:effectLst/>
                        </a:rPr>
                        <a:t> </a:t>
                      </a:r>
                      <a:r>
                        <a:rPr lang="fa-IR" sz="1200">
                          <a:effectLst/>
                          <a:hlinkClick r:id="rId5" tooltip="ایران"/>
                        </a:rPr>
                        <a:t>ایران</a:t>
                      </a:r>
                      <a:endParaRPr lang="fa-IR" sz="1200">
                        <a:effectLst/>
                      </a:endParaRPr>
                    </a:p>
                  </a:txBody>
                  <a:tcPr marL="60531" marR="60531" marT="30266" marB="30266" anchor="ctr">
                    <a:lnL>
                      <a:noFill/>
                    </a:lnL>
                    <a:lnR>
                      <a:noFill/>
                    </a:lnR>
                    <a:lnT>
                      <a:noFill/>
                    </a:lnT>
                    <a:lnB>
                      <a:noFill/>
                    </a:lnB>
                  </a:tcPr>
                </a:tc>
                <a:tc>
                  <a:txBody>
                    <a:bodyPr/>
                    <a:lstStyle/>
                    <a:p>
                      <a:pPr algn="ctr"/>
                      <a:r>
                        <a:rPr lang="fa-IR" sz="1200">
                          <a:effectLst/>
                        </a:rPr>
                        <a:t>۶۹٬۶۹۹</a:t>
                      </a:r>
                    </a:p>
                  </a:txBody>
                  <a:tcPr marL="60531" marR="60531" marT="30266" marB="30266" anchor="ctr">
                    <a:lnL>
                      <a:noFill/>
                    </a:lnL>
                    <a:lnR>
                      <a:noFill/>
                    </a:lnR>
                    <a:lnT>
                      <a:noFill/>
                    </a:lnT>
                    <a:lnB>
                      <a:noFill/>
                    </a:lnB>
                  </a:tcPr>
                </a:tc>
              </a:tr>
              <a:tr h="305739">
                <a:tc>
                  <a:txBody>
                    <a:bodyPr/>
                    <a:lstStyle/>
                    <a:p>
                      <a:pPr algn="ctr"/>
                      <a:r>
                        <a:rPr lang="fa-IR" sz="1200">
                          <a:effectLst/>
                        </a:rPr>
                        <a:t> </a:t>
                      </a:r>
                      <a:r>
                        <a:rPr lang="fa-IR" sz="1200">
                          <a:effectLst/>
                          <a:hlinkClick r:id="rId6" tooltip="ایالات متحده آمریکا"/>
                        </a:rPr>
                        <a:t>ایالات متحده آمریکا</a:t>
                      </a:r>
                      <a:endParaRPr lang="fa-IR" sz="1200">
                        <a:effectLst/>
                      </a:endParaRPr>
                    </a:p>
                  </a:txBody>
                  <a:tcPr marL="60531" marR="60531" marT="30266" marB="30266" anchor="ctr">
                    <a:lnL>
                      <a:noFill/>
                    </a:lnL>
                    <a:lnR>
                      <a:noFill/>
                    </a:lnR>
                    <a:lnT>
                      <a:noFill/>
                    </a:lnT>
                    <a:lnB>
                      <a:noFill/>
                    </a:lnB>
                  </a:tcPr>
                </a:tc>
                <a:tc>
                  <a:txBody>
                    <a:bodyPr/>
                    <a:lstStyle/>
                    <a:p>
                      <a:pPr algn="ctr"/>
                      <a:r>
                        <a:rPr lang="fa-IR" sz="1200">
                          <a:effectLst/>
                        </a:rPr>
                        <a:t>۶۶٬۹۶۸</a:t>
                      </a:r>
                    </a:p>
                  </a:txBody>
                  <a:tcPr marL="60531" marR="60531" marT="30266" marB="30266" anchor="ctr">
                    <a:lnL>
                      <a:noFill/>
                    </a:lnL>
                    <a:lnR>
                      <a:noFill/>
                    </a:lnR>
                    <a:lnT>
                      <a:noFill/>
                    </a:lnT>
                    <a:lnB>
                      <a:noFill/>
                    </a:lnB>
                  </a:tcPr>
                </a:tc>
              </a:tr>
              <a:tr h="305739">
                <a:tc>
                  <a:txBody>
                    <a:bodyPr/>
                    <a:lstStyle/>
                    <a:p>
                      <a:pPr algn="ctr"/>
                      <a:r>
                        <a:rPr lang="fa-IR" sz="1200">
                          <a:effectLst/>
                        </a:rPr>
                        <a:t> </a:t>
                      </a:r>
                      <a:r>
                        <a:rPr lang="fa-IR" sz="1200">
                          <a:effectLst/>
                          <a:hlinkClick r:id="rId7" tooltip="اوکراین"/>
                        </a:rPr>
                        <a:t>اوکراین</a:t>
                      </a:r>
                      <a:endParaRPr lang="fa-IR" sz="1200">
                        <a:effectLst/>
                      </a:endParaRPr>
                    </a:p>
                  </a:txBody>
                  <a:tcPr marL="60531" marR="60531" marT="30266" marB="30266" anchor="ctr">
                    <a:lnL>
                      <a:noFill/>
                    </a:lnL>
                    <a:lnR>
                      <a:noFill/>
                    </a:lnR>
                    <a:lnT>
                      <a:noFill/>
                    </a:lnT>
                    <a:lnB>
                      <a:noFill/>
                    </a:lnB>
                  </a:tcPr>
                </a:tc>
                <a:tc>
                  <a:txBody>
                    <a:bodyPr/>
                    <a:lstStyle/>
                    <a:p>
                      <a:pPr algn="ctr"/>
                      <a:r>
                        <a:rPr lang="fa-IR" sz="1200">
                          <a:effectLst/>
                        </a:rPr>
                        <a:t>۶۶٬۲۳۱</a:t>
                      </a:r>
                    </a:p>
                  </a:txBody>
                  <a:tcPr marL="60531" marR="60531" marT="30266" marB="30266" anchor="ctr">
                    <a:lnL>
                      <a:noFill/>
                    </a:lnL>
                    <a:lnR>
                      <a:noFill/>
                    </a:lnR>
                    <a:lnT>
                      <a:noFill/>
                    </a:lnT>
                    <a:lnB>
                      <a:noFill/>
                    </a:lnB>
                  </a:tcPr>
                </a:tc>
              </a:tr>
              <a:tr h="305739">
                <a:tc>
                  <a:txBody>
                    <a:bodyPr/>
                    <a:lstStyle/>
                    <a:p>
                      <a:pPr algn="ctr"/>
                      <a:r>
                        <a:rPr lang="fa-IR" sz="1200">
                          <a:effectLst/>
                        </a:rPr>
                        <a:t> </a:t>
                      </a:r>
                      <a:r>
                        <a:rPr lang="fa-IR" sz="1200">
                          <a:effectLst/>
                          <a:hlinkClick r:id="rId8" tooltip="روسیه"/>
                        </a:rPr>
                        <a:t>روسیه</a:t>
                      </a:r>
                      <a:endParaRPr lang="fa-IR" sz="1200">
                        <a:effectLst/>
                      </a:endParaRPr>
                    </a:p>
                  </a:txBody>
                  <a:tcPr marL="60531" marR="60531" marT="30266" marB="30266" anchor="ctr">
                    <a:lnL>
                      <a:noFill/>
                    </a:lnL>
                    <a:lnR>
                      <a:noFill/>
                    </a:lnR>
                    <a:lnT>
                      <a:noFill/>
                    </a:lnT>
                    <a:lnB>
                      <a:noFill/>
                    </a:lnB>
                  </a:tcPr>
                </a:tc>
                <a:tc>
                  <a:txBody>
                    <a:bodyPr/>
                    <a:lstStyle/>
                    <a:p>
                      <a:pPr algn="ctr"/>
                      <a:r>
                        <a:rPr lang="fa-IR" sz="1200">
                          <a:effectLst/>
                        </a:rPr>
                        <a:t>۶۵٬۶۷۸</a:t>
                      </a:r>
                    </a:p>
                  </a:txBody>
                  <a:tcPr marL="60531" marR="60531" marT="30266" marB="30266" anchor="ctr">
                    <a:lnL>
                      <a:noFill/>
                    </a:lnL>
                    <a:lnR>
                      <a:noFill/>
                    </a:lnR>
                    <a:lnT>
                      <a:noFill/>
                    </a:lnT>
                    <a:lnB>
                      <a:noFill/>
                    </a:lnB>
                  </a:tcPr>
                </a:tc>
              </a:tr>
              <a:tr h="305739">
                <a:tc>
                  <a:txBody>
                    <a:bodyPr/>
                    <a:lstStyle/>
                    <a:p>
                      <a:pPr algn="ctr"/>
                      <a:r>
                        <a:rPr lang="fa-IR" sz="1200">
                          <a:effectLst/>
                        </a:rPr>
                        <a:t> </a:t>
                      </a:r>
                      <a:r>
                        <a:rPr lang="fa-IR" sz="1200">
                          <a:effectLst/>
                          <a:hlinkClick r:id="rId9" tooltip="هند"/>
                        </a:rPr>
                        <a:t>هند</a:t>
                      </a:r>
                      <a:endParaRPr lang="fa-IR" sz="1200">
                        <a:effectLst/>
                      </a:endParaRPr>
                    </a:p>
                  </a:txBody>
                  <a:tcPr marL="60531" marR="60531" marT="30266" marB="30266" anchor="ctr">
                    <a:lnL>
                      <a:noFill/>
                    </a:lnL>
                    <a:lnR>
                      <a:noFill/>
                    </a:lnR>
                    <a:lnT>
                      <a:noFill/>
                    </a:lnT>
                    <a:lnB>
                      <a:noFill/>
                    </a:lnB>
                  </a:tcPr>
                </a:tc>
                <a:tc>
                  <a:txBody>
                    <a:bodyPr/>
                    <a:lstStyle/>
                    <a:p>
                      <a:pPr algn="ctr"/>
                      <a:r>
                        <a:rPr lang="fa-IR" sz="1200">
                          <a:effectLst/>
                        </a:rPr>
                        <a:t>۶۴٬۹۸۱</a:t>
                      </a:r>
                    </a:p>
                  </a:txBody>
                  <a:tcPr marL="60531" marR="60531" marT="30266" marB="30266" anchor="ctr">
                    <a:lnL>
                      <a:noFill/>
                    </a:lnL>
                    <a:lnR>
                      <a:noFill/>
                    </a:lnR>
                    <a:lnT>
                      <a:noFill/>
                    </a:lnT>
                    <a:lnB>
                      <a:noFill/>
                    </a:lnB>
                  </a:tcPr>
                </a:tc>
              </a:tr>
              <a:tr h="305739">
                <a:tc>
                  <a:txBody>
                    <a:bodyPr/>
                    <a:lstStyle/>
                    <a:p>
                      <a:pPr algn="ctr"/>
                      <a:r>
                        <a:rPr lang="fa-IR" sz="1200" b="1">
                          <a:effectLst/>
                        </a:rPr>
                        <a:t>جهان</a:t>
                      </a:r>
                      <a:endParaRPr lang="fa-IR" sz="1200">
                        <a:effectLst/>
                      </a:endParaRPr>
                    </a:p>
                  </a:txBody>
                  <a:tcPr marL="60531" marR="60531" marT="30266" marB="30266" anchor="ctr">
                    <a:lnL>
                      <a:noFill/>
                    </a:lnL>
                    <a:lnR>
                      <a:noFill/>
                    </a:lnR>
                    <a:lnT>
                      <a:noFill/>
                    </a:lnT>
                    <a:lnB>
                      <a:noFill/>
                    </a:lnB>
                  </a:tcPr>
                </a:tc>
                <a:tc>
                  <a:txBody>
                    <a:bodyPr/>
                    <a:lstStyle/>
                    <a:p>
                      <a:pPr algn="ctr"/>
                      <a:r>
                        <a:rPr lang="fa-IR" sz="1200" b="1" dirty="0">
                          <a:effectLst/>
                        </a:rPr>
                        <a:t>۱٬۸۶۰٬۷۱۲</a:t>
                      </a:r>
                      <a:endParaRPr lang="fa-IR" sz="1200" dirty="0">
                        <a:effectLst/>
                      </a:endParaRPr>
                    </a:p>
                  </a:txBody>
                  <a:tcPr marL="60531" marR="60531" marT="30266" marB="30266" anchor="ctr">
                    <a:lnL>
                      <a:noFill/>
                    </a:lnL>
                    <a:lnR>
                      <a:noFill/>
                    </a:lnR>
                    <a:lnT>
                      <a:noFill/>
                    </a:lnT>
                    <a:lnB>
                      <a:noFill/>
                    </a:lnB>
                  </a:tcPr>
                </a:tc>
              </a:tr>
            </a:tbl>
          </a:graphicData>
        </a:graphic>
      </p:graphicFrame>
      <p:sp>
        <p:nvSpPr>
          <p:cNvPr id="4" name="AutoShape 1" descr="https://upload.wikimedia.org/wikipedia/commons/thumb/f/fa/Flag_of_the_People%27s_Republic_of_China.svg/23px-Flag_of_the_People%27s_Republic_of_China.svg.png"/>
          <p:cNvSpPr>
            <a:spLocks noChangeAspect="1" noChangeArrowheads="1"/>
          </p:cNvSpPr>
          <p:nvPr/>
        </p:nvSpPr>
        <p:spPr bwMode="auto">
          <a:xfrm>
            <a:off x="2411091" y="1786970"/>
            <a:ext cx="150326" cy="98039"/>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2" descr="https://upload.wikimedia.org/wikipedia/commons/thumb/b/b4/Flag_of_Turkey.svg/23px-Flag_of_Turkey.svg.png"/>
          <p:cNvSpPr>
            <a:spLocks noChangeAspect="1" noChangeArrowheads="1"/>
          </p:cNvSpPr>
          <p:nvPr/>
        </p:nvSpPr>
        <p:spPr bwMode="auto">
          <a:xfrm>
            <a:off x="2411091" y="1786970"/>
            <a:ext cx="150326" cy="98039"/>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3" descr="https://upload.wikimedia.org/wikipedia/commons/thumb/1/1a/Flag_of_Argentina.svg/23px-Flag_of_Argentina.svg.png"/>
          <p:cNvSpPr>
            <a:spLocks noChangeAspect="1" noChangeArrowheads="1"/>
          </p:cNvSpPr>
          <p:nvPr/>
        </p:nvSpPr>
        <p:spPr bwMode="auto">
          <a:xfrm>
            <a:off x="2411091" y="1783980"/>
            <a:ext cx="150326" cy="9150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4" descr="https://upload.wikimedia.org/wikipedia/commons/thumb/c/ca/Flag_of_Iran.svg/23px-Flag_of_Iran.svg.png"/>
          <p:cNvSpPr>
            <a:spLocks noChangeAspect="1" noChangeArrowheads="1"/>
          </p:cNvSpPr>
          <p:nvPr/>
        </p:nvSpPr>
        <p:spPr bwMode="auto">
          <a:xfrm>
            <a:off x="2411091" y="1780992"/>
            <a:ext cx="150326" cy="8496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5" descr="https://upload.wikimedia.org/wikipedia/commons/thumb/a/a4/Flag_of_the_United_States.svg/23px-Flag_of_the_United_States.svg.png"/>
          <p:cNvSpPr>
            <a:spLocks noChangeAspect="1" noChangeArrowheads="1"/>
          </p:cNvSpPr>
          <p:nvPr/>
        </p:nvSpPr>
        <p:spPr bwMode="auto">
          <a:xfrm>
            <a:off x="2411091" y="1778002"/>
            <a:ext cx="150326" cy="7843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AutoShape 6" descr="https://upload.wikimedia.org/wikipedia/commons/thumb/4/49/Flag_of_Ukraine.svg/23px-Flag_of_Ukraine.svg.png"/>
          <p:cNvSpPr>
            <a:spLocks noChangeAspect="1" noChangeArrowheads="1"/>
          </p:cNvSpPr>
          <p:nvPr/>
        </p:nvSpPr>
        <p:spPr bwMode="auto">
          <a:xfrm>
            <a:off x="2411091" y="1786970"/>
            <a:ext cx="150326" cy="98039"/>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AutoShape 7" descr="https://upload.wikimedia.org/wikipedia/commons/thumb/f/f3/Flag_of_Russia.svg/23px-Flag_of_Russia.svg.png"/>
          <p:cNvSpPr>
            <a:spLocks noChangeAspect="1" noChangeArrowheads="1"/>
          </p:cNvSpPr>
          <p:nvPr/>
        </p:nvSpPr>
        <p:spPr bwMode="auto">
          <a:xfrm>
            <a:off x="2411091" y="1786970"/>
            <a:ext cx="150326" cy="98039"/>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AutoShape 8" descr="https://upload.wikimedia.org/wikipedia/commons/thumb/4/41/Flag_of_India.svg/23px-Flag_of_India.svg.png"/>
          <p:cNvSpPr>
            <a:spLocks noChangeAspect="1" noChangeArrowheads="1"/>
          </p:cNvSpPr>
          <p:nvPr/>
        </p:nvSpPr>
        <p:spPr bwMode="auto">
          <a:xfrm>
            <a:off x="2411091" y="1786970"/>
            <a:ext cx="150326" cy="98039"/>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699083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83403" y="604435"/>
            <a:ext cx="8437095" cy="5331416"/>
          </a:xfrm>
        </p:spPr>
        <p:txBody>
          <a:bodyPr>
            <a:noAutofit/>
          </a:bodyPr>
          <a:lstStyle/>
          <a:p>
            <a:r>
              <a:rPr lang="fa-IR" sz="2200" b="1" dirty="0" smtClean="0">
                <a:solidFill>
                  <a:schemeClr val="tx1"/>
                </a:solidFill>
                <a:cs typeface="B Nazanin" panose="00000400000000000000" pitchFamily="2" charset="-78"/>
              </a:rPr>
              <a:t>میزان تولید عسل در ایران و جهان</a:t>
            </a:r>
            <a:endParaRPr lang="en-US" sz="2200" b="1" dirty="0" smtClean="0">
              <a:solidFill>
                <a:schemeClr val="tx1"/>
              </a:solidFill>
              <a:cs typeface="B Nazanin" panose="00000400000000000000" pitchFamily="2" charset="-78"/>
            </a:endParaRPr>
          </a:p>
          <a:p>
            <a:r>
              <a:rPr lang="fa-IR" sz="2200" dirty="0" smtClean="0">
                <a:solidFill>
                  <a:schemeClr val="tx1"/>
                </a:solidFill>
                <a:cs typeface="B Nazanin" panose="00000400000000000000" pitchFamily="2" charset="-78"/>
              </a:rPr>
              <a:t>ارزش </a:t>
            </a:r>
            <a:r>
              <a:rPr lang="fa-IR" sz="2200" dirty="0">
                <a:solidFill>
                  <a:schemeClr val="tx1"/>
                </a:solidFill>
                <a:cs typeface="B Nazanin" panose="00000400000000000000" pitchFamily="2" charset="-78"/>
              </a:rPr>
              <a:t>اقتصادی گرده افشانی زنبور عسل، بسیار بیشتر از عسل و موم تولید شده توسط این حشره است. به همین دلیل در برخی کشورها به صاحبان کندوهای عسل، برای استقرار کندوهایشان در باغها و مزارع مبالغ بالایی پرداخت می شود. پرفسور فیلیپ مک کیب (</a:t>
            </a:r>
            <a:r>
              <a:rPr lang="en-US" sz="2200" dirty="0">
                <a:solidFill>
                  <a:schemeClr val="tx1"/>
                </a:solidFill>
                <a:cs typeface="B Nazanin" panose="00000400000000000000" pitchFamily="2" charset="-78"/>
              </a:rPr>
              <a:t>Philip McCabe) </a:t>
            </a:r>
            <a:r>
              <a:rPr lang="fa-IR" sz="2200" dirty="0">
                <a:solidFill>
                  <a:schemeClr val="tx1"/>
                </a:solidFill>
                <a:cs typeface="B Nazanin" panose="00000400000000000000" pitchFamily="2" charset="-78"/>
              </a:rPr>
              <a:t>رئیس فدراسیون جهانی انجمنهای زنبورداران"اپی موندیا" (</a:t>
            </a:r>
            <a:r>
              <a:rPr lang="en-US" sz="2200" dirty="0" err="1">
                <a:solidFill>
                  <a:schemeClr val="tx1"/>
                </a:solidFill>
                <a:cs typeface="B Nazanin" panose="00000400000000000000" pitchFamily="2" charset="-78"/>
              </a:rPr>
              <a:t>Apimondia</a:t>
            </a:r>
            <a:r>
              <a:rPr lang="en-US" sz="2200" dirty="0">
                <a:solidFill>
                  <a:schemeClr val="tx1"/>
                </a:solidFill>
                <a:cs typeface="B Nazanin" panose="00000400000000000000" pitchFamily="2" charset="-78"/>
              </a:rPr>
              <a:t> ) ( International Federation of Beekeepers Associations ) </a:t>
            </a:r>
            <a:r>
              <a:rPr lang="fa-IR" sz="2200" dirty="0">
                <a:solidFill>
                  <a:schemeClr val="tx1"/>
                </a:solidFill>
                <a:cs typeface="B Nazanin" panose="00000400000000000000" pitchFamily="2" charset="-78"/>
              </a:rPr>
              <a:t>معتقد است: «حذف زنبور عسل از چرخه تولید به منزله هشدار زیست محیطی است و برای تنوع زیستی و بقای بشریت، زنبورها لازم هستند</a:t>
            </a:r>
            <a:r>
              <a:rPr lang="fa-IR" sz="2200" dirty="0" smtClean="0">
                <a:solidFill>
                  <a:schemeClr val="tx1"/>
                </a:solidFill>
                <a:cs typeface="B Nazanin" panose="00000400000000000000" pitchFamily="2" charset="-78"/>
              </a:rPr>
              <a:t>.»</a:t>
            </a:r>
            <a:endParaRPr lang="fa-IR" sz="2200" dirty="0">
              <a:solidFill>
                <a:schemeClr val="tx1"/>
              </a:solidFill>
              <a:cs typeface="B Nazanin" panose="00000400000000000000" pitchFamily="2" charset="-78"/>
            </a:endParaRPr>
          </a:p>
          <a:p>
            <a:r>
              <a:rPr lang="fa-IR" sz="2200" dirty="0">
                <a:solidFill>
                  <a:schemeClr val="tx1"/>
                </a:solidFill>
                <a:cs typeface="B Nazanin" panose="00000400000000000000" pitchFamily="2" charset="-78"/>
              </a:rPr>
              <a:t>در جهان بیش از 20 هزار گونه زنبور وجود دارد و زنبور عسل گونه ای از آنهاست که زندگی اجتماعی دارد. زنبورهای عسل با گردآوری شیره و شهد گلها و گیاهان در محل زندگی خود به نام کندو، عسل تولید می کنند که غذایی کامل و دارویی مناسب برای درمان بیماری است. رنگ عسل بر حسب این که زنبور بر چه گلی نشسته و از آن بهره گرفته، متفاوت است. عسل، گاه شفاف و گاه تیره است. رنگ عسل می تواند با توجه به سرچشمه اصلی شهد، از سفید روشن (عسل اقاقیا) تا سبز تیره متمایل به سیاه (عسل صنوبر و زبان گنجشک) تغییر کند و طیفی از رنگها را دربرگیرد. چنانکه عسل افرا لیمویی رنگ، عسل میوه ها زرد متمایل به قهوه ای و عسل آویشن به رنگ عقیق قرمز است.</a:t>
            </a:r>
            <a:endParaRPr lang="en-US" sz="2200" dirty="0">
              <a:solidFill>
                <a:schemeClr val="tx1"/>
              </a:solidFill>
              <a:cs typeface="B Nazanin" panose="00000400000000000000" pitchFamily="2" charset="-78"/>
            </a:endParaRPr>
          </a:p>
        </p:txBody>
      </p:sp>
    </p:spTree>
    <p:extLst>
      <p:ext uri="{BB962C8B-B14F-4D97-AF65-F5344CB8AC3E}">
        <p14:creationId xmlns:p14="http://schemas.microsoft.com/office/powerpoint/2010/main" val="17877652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90</TotalTime>
  <Words>2197</Words>
  <Application>Microsoft Office PowerPoint</Application>
  <PresentationFormat>Widescreen</PresentationFormat>
  <Paragraphs>123</Paragraphs>
  <Slides>22</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22</vt:i4>
      </vt:variant>
    </vt:vector>
  </HeadingPairs>
  <TitlesOfParts>
    <vt:vector size="32" baseType="lpstr">
      <vt:lpstr>2  Aseman</vt:lpstr>
      <vt:lpstr>2  Esfehan</vt:lpstr>
      <vt:lpstr>2  Kaj</vt:lpstr>
      <vt:lpstr>Afra</vt:lpstr>
      <vt:lpstr>Arial</vt:lpstr>
      <vt:lpstr>B Nazanin</vt:lpstr>
      <vt:lpstr>Tahoma</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mabna</dc:creator>
  <cp:lastModifiedBy>mabna</cp:lastModifiedBy>
  <cp:revision>7</cp:revision>
  <dcterms:created xsi:type="dcterms:W3CDTF">2020-11-21T05:49:02Z</dcterms:created>
  <dcterms:modified xsi:type="dcterms:W3CDTF">2020-11-21T07:19:47Z</dcterms:modified>
</cp:coreProperties>
</file>