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61" r:id="rId4"/>
    <p:sldId id="263" r:id="rId5"/>
    <p:sldId id="265" r:id="rId6"/>
    <p:sldId id="264" r:id="rId7"/>
    <p:sldId id="266" r:id="rId8"/>
    <p:sldId id="267" r:id="rId9"/>
    <p:sldId id="268" r:id="rId10"/>
    <p:sldId id="269" r:id="rId11"/>
    <p:sldId id="288" r:id="rId12"/>
    <p:sldId id="270" r:id="rId13"/>
    <p:sldId id="271" r:id="rId14"/>
    <p:sldId id="289" r:id="rId15"/>
    <p:sldId id="258" r:id="rId16"/>
    <p:sldId id="272" r:id="rId17"/>
    <p:sldId id="273" r:id="rId18"/>
    <p:sldId id="274" r:id="rId19"/>
    <p:sldId id="260" r:id="rId20"/>
    <p:sldId id="259" r:id="rId21"/>
    <p:sldId id="262" r:id="rId22"/>
    <p:sldId id="275" r:id="rId23"/>
    <p:sldId id="276" r:id="rId24"/>
    <p:sldId id="277" r:id="rId25"/>
    <p:sldId id="278" r:id="rId26"/>
    <p:sldId id="279" r:id="rId27"/>
    <p:sldId id="280" r:id="rId28"/>
    <p:sldId id="281" r:id="rId29"/>
    <p:sldId id="282" r:id="rId30"/>
    <p:sldId id="283" r:id="rId31"/>
    <p:sldId id="290" r:id="rId32"/>
    <p:sldId id="291" r:id="rId33"/>
    <p:sldId id="292" r:id="rId34"/>
    <p:sldId id="293" r:id="rId35"/>
    <p:sldId id="284" r:id="rId36"/>
    <p:sldId id="286"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F7FF"/>
    <a:srgbClr val="FCFBFF"/>
    <a:srgbClr val="FBF3FF"/>
    <a:srgbClr val="F6F4FE"/>
    <a:srgbClr val="EFECFE"/>
    <a:srgbClr val="E5DFFD"/>
    <a:srgbClr val="F6EFFF"/>
    <a:srgbClr val="F9F8FE"/>
    <a:srgbClr val="E0E1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4" autoAdjust="0"/>
  </p:normalViewPr>
  <p:slideViewPr>
    <p:cSldViewPr>
      <p:cViewPr varScale="1">
        <p:scale>
          <a:sx n="88" d="100"/>
          <a:sy n="88" d="100"/>
        </p:scale>
        <p:origin x="-130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B974B-3280-4F54-B77D-B165F5B0FA5B}" type="datetimeFigureOut">
              <a:rPr lang="en-US" smtClean="0"/>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5043C-CD15-4A33-A374-B9CE5E8F55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0A11D40-5904-47E5-A4F4-F6B8F5996081}" type="datetime1">
              <a:rPr lang="en-US" smtClean="0"/>
              <a:pPr/>
              <a:t>12/8/2020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01AFEB-C1A3-464D-90EC-4019D22BA45C}" type="datetime1">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35AFC9-EF9D-47FA-A7FB-57DA9303E91E}" type="datetime1">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B0A93C-08F4-438D-83C4-36A872A8A6B3}" type="datetime1">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6CC4293-5869-43CD-A75D-89A1ADD1BB86}" type="datetime1">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8B4273-D5CE-4318-9F95-4E217C50B076}" type="datetime1">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F31CD8-918A-4848-AA80-9F02D6A7A200}" type="datetime1">
              <a:rPr lang="en-US" smtClean="0"/>
              <a:pPr/>
              <a:t>12/8/2020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E96EAA5-26A7-4D01-91C0-8A76DBE4677C}" type="datetime1">
              <a:rPr lang="en-US" smtClean="0"/>
              <a:pPr/>
              <a:t>12/8/2020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B1ED4CB-A412-444E-A01F-20A5AEFAFAC9}" type="datetime1">
              <a:rPr lang="en-US" smtClean="0"/>
              <a:pPr/>
              <a:t>12/8/2020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263736-D749-4884-BF66-75AA0F14CC01}" type="datetime1">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AA2FBD-C0A9-4538-92A2-EF045F1D0F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F83EDA-ABCB-4CB7-803A-E6F926222624}" type="datetime1">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AA2FBD-C0A9-4538-92A2-EF045F1D0F62}"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D7E5F29-3EA6-4078-85BA-880CCC7E93E2}" type="datetime1">
              <a:rPr lang="en-US" smtClean="0"/>
              <a:pPr/>
              <a:t>12/8/2020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6AA2FBD-C0A9-4538-92A2-EF045F1D0F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00000" contrast="-100000"/>
          </a:blip>
          <a:srcRect/>
          <a:tile tx="0" ty="0" sx="100000" sy="100000" flip="y"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3600" y="457200"/>
            <a:ext cx="4951260" cy="3221639"/>
          </a:xfrm>
          <a:prstGeom prst="rect">
            <a:avLst/>
          </a:prstGeom>
        </p:spPr>
      </p:pic>
      <p:sp>
        <p:nvSpPr>
          <p:cNvPr id="7" name="TextBox 6"/>
          <p:cNvSpPr txBox="1"/>
          <p:nvPr/>
        </p:nvSpPr>
        <p:spPr>
          <a:xfrm>
            <a:off x="2514600" y="3962400"/>
            <a:ext cx="4114800" cy="1631216"/>
          </a:xfrm>
          <a:prstGeom prst="rect">
            <a:avLst/>
          </a:prstGeom>
          <a:noFill/>
        </p:spPr>
        <p:txBody>
          <a:bodyPr wrap="square" rtlCol="0">
            <a:spAutoFit/>
          </a:bodyPr>
          <a:lstStyle/>
          <a:p>
            <a:pPr algn="ctr"/>
            <a:r>
              <a:rPr lang="fa-IR" sz="3200" dirty="0" smtClean="0">
                <a:solidFill>
                  <a:schemeClr val="bg2">
                    <a:lumMod val="10000"/>
                  </a:schemeClr>
                </a:solidFill>
                <a:latin typeface="IranNastaliq" pitchFamily="18" charset="0"/>
                <a:cs typeface="IranNastaliq" pitchFamily="18" charset="0"/>
              </a:rPr>
              <a:t>استاد:دکتر سید محمد مستولی زاده</a:t>
            </a:r>
            <a:br>
              <a:rPr lang="fa-IR" sz="3200" dirty="0" smtClean="0">
                <a:solidFill>
                  <a:schemeClr val="bg2">
                    <a:lumMod val="10000"/>
                  </a:schemeClr>
                </a:solidFill>
                <a:latin typeface="IranNastaliq" pitchFamily="18" charset="0"/>
                <a:cs typeface="IranNastaliq" pitchFamily="18" charset="0"/>
              </a:rPr>
            </a:br>
            <a:r>
              <a:rPr lang="fa-IR" dirty="0" smtClean="0">
                <a:solidFill>
                  <a:schemeClr val="bg2">
                    <a:lumMod val="10000"/>
                  </a:schemeClr>
                </a:solidFill>
              </a:rPr>
              <a:t/>
            </a:r>
            <a:br>
              <a:rPr lang="fa-IR" dirty="0" smtClean="0">
                <a:solidFill>
                  <a:schemeClr val="bg2">
                    <a:lumMod val="10000"/>
                  </a:schemeClr>
                </a:solidFill>
              </a:rPr>
            </a:br>
            <a:endParaRPr lang="fa-IR" dirty="0" smtClean="0">
              <a:solidFill>
                <a:schemeClr val="bg2">
                  <a:lumMod val="10000"/>
                </a:schemeClr>
              </a:solidFill>
            </a:endParaRPr>
          </a:p>
          <a:p>
            <a:pPr algn="ctr"/>
            <a:r>
              <a:rPr lang="fa-IR" sz="3200" dirty="0" smtClean="0">
                <a:solidFill>
                  <a:schemeClr val="bg2">
                    <a:lumMod val="10000"/>
                  </a:schemeClr>
                </a:solidFill>
                <a:latin typeface="IranNastaliq" pitchFamily="18" charset="0"/>
                <a:cs typeface="IranNastaliq" pitchFamily="18" charset="0"/>
              </a:rPr>
              <a:t>ارائه دهنده: زهرا کرمانی</a:t>
            </a:r>
            <a:endParaRPr lang="en-US" sz="3200" dirty="0">
              <a:solidFill>
                <a:schemeClr val="bg2">
                  <a:lumMod val="10000"/>
                </a:schemeClr>
              </a:solidFill>
              <a:latin typeface="IranNastaliq" pitchFamily="18" charset="0"/>
              <a:cs typeface="IranNastaliq"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248400" y="609600"/>
            <a:ext cx="2286000" cy="555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Arial" pitchFamily="34" charset="0"/>
                <a:cs typeface="B Nazanin" pitchFamily="2" charset="-78"/>
              </a:rPr>
              <a:t>نظریات پوپولیستی</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B Nazanin"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8</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5" name="Rectangle 4"/>
          <p:cNvSpPr/>
          <p:nvPr/>
        </p:nvSpPr>
        <p:spPr>
          <a:xfrm>
            <a:off x="457200" y="1371600"/>
            <a:ext cx="8077200" cy="830997"/>
          </a:xfrm>
          <a:prstGeom prst="rect">
            <a:avLst/>
          </a:prstGeom>
        </p:spPr>
        <p:txBody>
          <a:bodyPr wrap="square">
            <a:spAutoFit/>
          </a:bodyPr>
          <a:lstStyle/>
          <a:p>
            <a:pPr algn="r"/>
            <a:r>
              <a:rPr lang="ar-SA" sz="2400" b="1" dirty="0" smtClean="0">
                <a:cs typeface="B Nazanin" pitchFamily="2" charset="-78"/>
              </a:rPr>
              <a:t>غالب تعاريف از پوپوليسم خود اقرار دارند كه نتوانسته اند واقعیت اين پديده اجتماعي را نشان دهند</a:t>
            </a:r>
            <a:r>
              <a:rPr lang="fa-IR" sz="2400" b="1" dirty="0" smtClean="0">
                <a:cs typeface="B Nazanin" pitchFamily="2" charset="-78"/>
              </a:rPr>
              <a:t>.</a:t>
            </a:r>
            <a:endParaRPr lang="en-US" sz="2400" dirty="0">
              <a:cs typeface="B Nazanin" pitchFamily="2" charset="-78"/>
            </a:endParaRPr>
          </a:p>
        </p:txBody>
      </p:sp>
      <p:sp>
        <p:nvSpPr>
          <p:cNvPr id="6" name="Rectangle 5"/>
          <p:cNvSpPr/>
          <p:nvPr/>
        </p:nvSpPr>
        <p:spPr>
          <a:xfrm>
            <a:off x="609600" y="2438400"/>
            <a:ext cx="7924800" cy="1384995"/>
          </a:xfrm>
          <a:prstGeom prst="rect">
            <a:avLst/>
          </a:prstGeom>
        </p:spPr>
        <p:txBody>
          <a:bodyPr wrap="square">
            <a:spAutoFit/>
          </a:bodyPr>
          <a:lstStyle/>
          <a:p>
            <a:pPr algn="just" rtl="1"/>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پل تاگارت </a:t>
            </a:r>
            <a:r>
              <a:rPr lang="ar-SA" sz="2800" b="1" dirty="0" smtClean="0">
                <a:cs typeface="B Nazanin" pitchFamily="2" charset="-78"/>
              </a:rPr>
              <a:t>مي گويد</a:t>
            </a:r>
            <a:r>
              <a:rPr lang="fa-IR" sz="2800" b="1" dirty="0" smtClean="0">
                <a:cs typeface="B Nazanin" pitchFamily="2" charset="-78"/>
              </a:rPr>
              <a:t>:</a:t>
            </a:r>
            <a:r>
              <a:rPr lang="ar-SA" sz="2800" b="1" dirty="0" smtClean="0">
                <a:cs typeface="B Nazanin" pitchFamily="2" charset="-78"/>
              </a:rPr>
              <a:t> پوپوليسم مشخصات اصلي وفرعي دارد و يكي از ويژگي هاي اصلي و بديهي آن كسب ويژگي هاي فرعي از بستر خويش است.</a:t>
            </a:r>
            <a:endParaRPr lang="en-US" sz="2800" dirty="0">
              <a:cs typeface="B Nazanin" pitchFamily="2" charset="-78"/>
            </a:endParaRPr>
          </a:p>
        </p:txBody>
      </p:sp>
      <p:sp>
        <p:nvSpPr>
          <p:cNvPr id="7" name="Rectangle 6"/>
          <p:cNvSpPr/>
          <p:nvPr/>
        </p:nvSpPr>
        <p:spPr>
          <a:xfrm>
            <a:off x="8534400" y="25908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9" name="Rectangle 8"/>
          <p:cNvSpPr/>
          <p:nvPr/>
        </p:nvSpPr>
        <p:spPr>
          <a:xfrm>
            <a:off x="8534400" y="40386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10" name="Rectangle 9"/>
          <p:cNvSpPr/>
          <p:nvPr/>
        </p:nvSpPr>
        <p:spPr>
          <a:xfrm>
            <a:off x="685800" y="3962400"/>
            <a:ext cx="7848600" cy="1384995"/>
          </a:xfrm>
          <a:prstGeom prst="rect">
            <a:avLst/>
          </a:prstGeom>
        </p:spPr>
        <p:txBody>
          <a:bodyPr wrap="square">
            <a:spAutoFit/>
          </a:bodyPr>
          <a:lstStyle/>
          <a:p>
            <a:pPr algn="just" rtl="1"/>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دی تلا </a:t>
            </a:r>
            <a:r>
              <a:rPr lang="ar-SA" sz="2800" b="1" dirty="0" smtClean="0">
                <a:cs typeface="B Nazanin" pitchFamily="2" charset="-78"/>
              </a:rPr>
              <a:t>پوپوليسم را محصول توسعه جوامع به سمت مدرنيته مي داند. جالب آنكه بر اساس تعريف وي پوپوليسم در جوامع داراي اقتصاد و مناسبات مدرن و نيز شبه مدرن شايع مي گردد.</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9</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4" name="Rectangle 3"/>
          <p:cNvSpPr/>
          <p:nvPr/>
        </p:nvSpPr>
        <p:spPr>
          <a:xfrm>
            <a:off x="457200" y="914400"/>
            <a:ext cx="8077200" cy="2246769"/>
          </a:xfrm>
          <a:prstGeom prst="rect">
            <a:avLst/>
          </a:prstGeom>
        </p:spPr>
        <p:txBody>
          <a:bodyPr wrap="square">
            <a:spAutoFit/>
          </a:bodyPr>
          <a:lstStyle/>
          <a:p>
            <a:pPr algn="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ارنستولاكلائو</a:t>
            </a:r>
            <a:r>
              <a:rPr lang="ar-SA" sz="2800" b="1" dirty="0" smtClean="0">
                <a:cs typeface="B Nazanin" pitchFamily="2" charset="-78"/>
              </a:rPr>
              <a:t> در تعبيري متفاوت و دقيق تر پوپوليسم را ايدئولوژي نخبگان مي داند اما به اين معني كه "جناحي از طبقه مسلط كه مي كوشد هژموني خود را تحميل كند و قادر به اين كار هم نيست، وقتي به توده ها متوسل مي شود، پوپوليست شده است.</a:t>
            </a:r>
            <a:br>
              <a:rPr lang="ar-SA" sz="2800" b="1" dirty="0" smtClean="0">
                <a:cs typeface="B Nazanin" pitchFamily="2" charset="-78"/>
              </a:rPr>
            </a:br>
            <a:endParaRPr lang="en-US" sz="2800" dirty="0">
              <a:cs typeface="B Nazanin" pitchFamily="2" charset="-78"/>
            </a:endParaRPr>
          </a:p>
        </p:txBody>
      </p:sp>
      <p:sp>
        <p:nvSpPr>
          <p:cNvPr id="6" name="Rectangle 5"/>
          <p:cNvSpPr/>
          <p:nvPr/>
        </p:nvSpPr>
        <p:spPr>
          <a:xfrm>
            <a:off x="8534400" y="9906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10</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27650" name="Text Box 2"/>
          <p:cNvSpPr txBox="1">
            <a:spLocks noChangeArrowheads="1"/>
          </p:cNvSpPr>
          <p:nvPr/>
        </p:nvSpPr>
        <p:spPr bwMode="auto">
          <a:xfrm>
            <a:off x="6096000" y="533400"/>
            <a:ext cx="2514600" cy="555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Arial" pitchFamily="34" charset="0"/>
                <a:cs typeface="B Nazanin" pitchFamily="2" charset="-78"/>
              </a:rPr>
              <a:t>تاریخچه ی پوپولیسم</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B Nazanin"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23553" name="Rectangle 1"/>
          <p:cNvSpPr>
            <a:spLocks noChangeArrowheads="1"/>
          </p:cNvSpPr>
          <p:nvPr/>
        </p:nvSpPr>
        <p:spPr bwMode="auto">
          <a:xfrm rot="10800000" flipV="1">
            <a:off x="457200" y="1219200"/>
            <a:ext cx="80772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222222"/>
                </a:solidFill>
                <a:effectLst/>
                <a:latin typeface="Arial" pitchFamily="34" charset="0"/>
                <a:ea typeface="Times New Roman" pitchFamily="18" charset="0"/>
                <a:cs typeface="B Nazanin" pitchFamily="2" charset="-78"/>
              </a:rPr>
              <a:t>جنبش‌های پوپولیستی در طول تاریخ وجود داشته‌اند. اولین پوپولیست را می‌توان از جناح غیررسمی سنای روم که به بسیج توده‌ها اعتقاد داشت، نام برد. آنها از مردم استفاده می‌کردند که با رای آنها، افرادی نظیر ژولیوس سزار و سزار آگوستوس را از سنا دور کنند</a:t>
            </a:r>
            <a:r>
              <a:rPr lang="fa-IR" sz="2800" b="1" dirty="0" smtClean="0">
                <a:solidFill>
                  <a:srgbClr val="222222"/>
                </a:solidFill>
                <a:latin typeface="Arial" pitchFamily="34" charset="0"/>
                <a:ea typeface="Times New Roman" pitchFamily="18" charset="0"/>
                <a:cs typeface="B Nazanin" pitchFamily="2" charset="-78"/>
              </a:rPr>
              <a:t>.</a:t>
            </a:r>
            <a:endParaRPr kumimoji="0" lang="en-US" sz="2800" b="1" i="0" u="none" strike="noStrike" cap="none" normalizeH="0" baseline="0" dirty="0" smtClean="0">
              <a:ln>
                <a:noFill/>
              </a:ln>
              <a:solidFill>
                <a:srgbClr val="222222"/>
              </a:solidFill>
              <a:effectLst/>
              <a:latin typeface="Arial" pitchFamily="34" charset="0"/>
              <a:ea typeface="Calibri"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57200" y="3200400"/>
            <a:ext cx="8077200" cy="954107"/>
          </a:xfrm>
          <a:prstGeom prst="rect">
            <a:avLst/>
          </a:prstGeom>
        </p:spPr>
        <p:txBody>
          <a:bodyPr wrap="square">
            <a:spAutoFit/>
          </a:bodyPr>
          <a:lstStyle/>
          <a:p>
            <a:pPr algn="r"/>
            <a:r>
              <a:rPr lang="ar-SA" sz="2800" b="1" dirty="0" smtClean="0">
                <a:cs typeface="B Nazanin" pitchFamily="2" charset="-78"/>
              </a:rPr>
              <a:t>قرن هجدهم با خود، انقلاب‌های مشهور فرانسه و آمریکا را به همراه آورد. هر دو خود را جنبش پوپولیستی معرفی می کردند</a:t>
            </a:r>
            <a:r>
              <a:rPr lang="fa-IR" sz="2800" b="1" dirty="0" smtClean="0">
                <a:cs typeface="B Nazanin" pitchFamily="2" charset="-78"/>
              </a:rPr>
              <a:t>.</a:t>
            </a:r>
            <a:r>
              <a:rPr lang="ar-SA" sz="2800" b="1" dirty="0" smtClean="0">
                <a:cs typeface="B Nazanin" pitchFamily="2" charset="-78"/>
              </a:rPr>
              <a:t> </a:t>
            </a:r>
            <a:endParaRPr lang="en-US" sz="2800" dirty="0">
              <a:cs typeface="B Nazanin" pitchFamily="2" charset="-78"/>
            </a:endParaRPr>
          </a:p>
        </p:txBody>
      </p:sp>
      <p:sp>
        <p:nvSpPr>
          <p:cNvPr id="7" name="Rectangle 6"/>
          <p:cNvSpPr/>
          <p:nvPr/>
        </p:nvSpPr>
        <p:spPr>
          <a:xfrm>
            <a:off x="457200" y="4267200"/>
            <a:ext cx="8153400" cy="1384995"/>
          </a:xfrm>
          <a:prstGeom prst="rect">
            <a:avLst/>
          </a:prstGeom>
        </p:spPr>
        <p:txBody>
          <a:bodyPr wrap="square">
            <a:spAutoFit/>
          </a:bodyPr>
          <a:lstStyle/>
          <a:p>
            <a:pPr algn="r"/>
            <a:r>
              <a:rPr lang="ar-SA" sz="2800" b="1" dirty="0" smtClean="0">
                <a:cs typeface="B Nazanin" pitchFamily="2" charset="-78"/>
              </a:rPr>
              <a:t>در طول قرن بیستم</a:t>
            </a:r>
            <a:r>
              <a:rPr lang="fa-IR" sz="2800" b="1" dirty="0" smtClean="0">
                <a:cs typeface="B Nazanin" pitchFamily="2" charset="-78"/>
              </a:rPr>
              <a:t> و بیست یکم</a:t>
            </a:r>
            <a:r>
              <a:rPr lang="ar-SA" sz="2800" b="1" dirty="0" smtClean="0">
                <a:cs typeface="B Nazanin" pitchFamily="2" charset="-78"/>
              </a:rPr>
              <a:t> می‌توان از پوپولیسم برای توصیف بسیاری از جنبش‌ها و رهبرانی که بسیار متفاوت از هم بودند، استفاده کرد؛ از جمله می‌توان</a:t>
            </a:r>
            <a:r>
              <a:rPr lang="fa-IR" sz="2800" b="1" dirty="0" smtClean="0">
                <a:cs typeface="B Nazanin" pitchFamily="2" charset="-78"/>
              </a:rPr>
              <a:t>     </a:t>
            </a:r>
            <a:endParaRPr lang="en-US" sz="2800" b="1" dirty="0">
              <a:cs typeface="B Nazanin" pitchFamily="2" charset="-78"/>
            </a:endParaRPr>
          </a:p>
        </p:txBody>
      </p:sp>
      <p:sp>
        <p:nvSpPr>
          <p:cNvPr id="8" name="Rectangle 7"/>
          <p:cNvSpPr/>
          <p:nvPr/>
        </p:nvSpPr>
        <p:spPr>
          <a:xfrm>
            <a:off x="2667000" y="5181600"/>
            <a:ext cx="4192173" cy="523220"/>
          </a:xfrm>
          <a:prstGeom prst="rect">
            <a:avLst/>
          </a:prstGeom>
        </p:spPr>
        <p:txBody>
          <a:bodyPr wrap="none">
            <a:spAutoFit/>
          </a:bodyPr>
          <a:lstStyle/>
          <a:p>
            <a:r>
              <a:rPr lang="ar-SA" sz="2800" b="1" dirty="0" smtClean="0">
                <a:cs typeface="B Nazanin" pitchFamily="2" charset="-78"/>
              </a:rPr>
              <a:t>برنی سندرز و دونالد ترامپ را نام برد.</a:t>
            </a:r>
            <a:endParaRPr lang="en-US" sz="2800" b="1" dirty="0">
              <a:cs typeface="B Nazanin" pitchFamily="2" charset="-78"/>
            </a:endParaRPr>
          </a:p>
        </p:txBody>
      </p:sp>
      <p:sp>
        <p:nvSpPr>
          <p:cNvPr id="15" name="Chevron 14"/>
          <p:cNvSpPr/>
          <p:nvPr/>
        </p:nvSpPr>
        <p:spPr>
          <a:xfrm rot="10800000">
            <a:off x="8534400" y="1295400"/>
            <a:ext cx="3810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10800000">
            <a:off x="8534400" y="3200400"/>
            <a:ext cx="3810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10800000">
            <a:off x="8534400" y="4343400"/>
            <a:ext cx="3810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111875"/>
            <a:ext cx="575928" cy="365125"/>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11</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22529" name="Text Box 1"/>
          <p:cNvSpPr txBox="1">
            <a:spLocks noChangeArrowheads="1"/>
          </p:cNvSpPr>
          <p:nvPr/>
        </p:nvSpPr>
        <p:spPr bwMode="auto">
          <a:xfrm>
            <a:off x="3429000" y="533400"/>
            <a:ext cx="4884737" cy="555625"/>
          </a:xfrm>
          <a:prstGeom prst="rect">
            <a:avLst/>
          </a:prstGeom>
          <a:solidFill>
            <a:srgbClr val="FFFFFF"/>
          </a:solidFill>
          <a:ln w="63500" cmpd="thickThin">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bg2"/>
                </a:solidFill>
                <a:effectLst/>
                <a:latin typeface="Tahoma" pitchFamily="34" charset="0"/>
                <a:ea typeface="Arial" pitchFamily="34" charset="0"/>
                <a:cs typeface="B Nazanin" pitchFamily="2" charset="-78"/>
              </a:rPr>
              <a:t>پوپولیسم (عوام‌گرایی) در کشورهای مختلف</a:t>
            </a:r>
            <a:endParaRPr kumimoji="0" lang="en-US" sz="2800" b="0" i="0" u="none" strike="noStrike" cap="none" normalizeH="0" baseline="0" dirty="0" smtClean="0">
              <a:ln>
                <a:noFill/>
              </a:ln>
              <a:solidFill>
                <a:schemeClr val="bg2"/>
              </a:solidFill>
              <a:effectLst/>
              <a:latin typeface="Arial" pitchFamily="34" charset="0"/>
              <a:cs typeface="B Nazanin" pitchFamily="2" charset="-78"/>
            </a:endParaRPr>
          </a:p>
        </p:txBody>
      </p:sp>
      <p:sp>
        <p:nvSpPr>
          <p:cNvPr id="5" name="Rectangle 4"/>
          <p:cNvSpPr/>
          <p:nvPr/>
        </p:nvSpPr>
        <p:spPr>
          <a:xfrm>
            <a:off x="228600" y="1371600"/>
            <a:ext cx="8382000" cy="1292662"/>
          </a:xfrm>
          <a:prstGeom prst="rect">
            <a:avLst/>
          </a:prstGeom>
        </p:spPr>
        <p:txBody>
          <a:bodyPr wrap="square">
            <a:spAutoFit/>
          </a:bodyPr>
          <a:lstStyle/>
          <a:p>
            <a:pPr algn="r"/>
            <a:r>
              <a:rPr lang="ar-SA" sz="2600" b="1" dirty="0" smtClean="0">
                <a:cs typeface="B Nazanin" pitchFamily="2" charset="-78"/>
              </a:rPr>
              <a:t>عوامگرایان در روسیه حزب آزادی و زمین را بنیان نهادند. عوام‌گرایی در آغاز اشاره به این اعتقاد داشت که انقلاب کار مردم است(که در روسیه معنای آن دهقانان بود) نه اقلیت مبارز انقلابی.</a:t>
            </a:r>
            <a:endParaRPr lang="en-US" sz="2600" dirty="0">
              <a:cs typeface="B Nazanin" pitchFamily="2" charset="-78"/>
            </a:endParaRPr>
          </a:p>
        </p:txBody>
      </p:sp>
      <p:sp>
        <p:nvSpPr>
          <p:cNvPr id="6" name="Rectangle 5"/>
          <p:cNvSpPr/>
          <p:nvPr/>
        </p:nvSpPr>
        <p:spPr>
          <a:xfrm>
            <a:off x="8534400" y="14478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7" name="Rectangle 6"/>
          <p:cNvSpPr/>
          <p:nvPr/>
        </p:nvSpPr>
        <p:spPr>
          <a:xfrm>
            <a:off x="8534400" y="28194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8" name="Rectangle 7"/>
          <p:cNvSpPr/>
          <p:nvPr/>
        </p:nvSpPr>
        <p:spPr>
          <a:xfrm>
            <a:off x="533400" y="2667000"/>
            <a:ext cx="8001000" cy="3293209"/>
          </a:xfrm>
          <a:prstGeom prst="rect">
            <a:avLst/>
          </a:prstGeom>
        </p:spPr>
        <p:txBody>
          <a:bodyPr wrap="square">
            <a:spAutoFit/>
          </a:bodyPr>
          <a:lstStyle/>
          <a:p>
            <a:pPr algn="r"/>
            <a:r>
              <a:rPr lang="ar-SA" sz="2600" b="1" dirty="0" smtClean="0">
                <a:cs typeface="B Nazanin" pitchFamily="2" charset="-78"/>
              </a:rPr>
              <a:t>عوام‌گرایی را در جنبش‌های روستایی اروپای شرقی پیش از </a:t>
            </a:r>
            <a:r>
              <a:rPr lang="fa-IR" sz="2600" b="1" dirty="0" smtClean="0">
                <a:cs typeface="B Nazanin" pitchFamily="2" charset="-78"/>
              </a:rPr>
              <a:t>۱۹۳۹</a:t>
            </a:r>
            <a:r>
              <a:rPr lang="ar-SA" sz="2600" b="1" dirty="0" smtClean="0">
                <a:cs typeface="B Nazanin" pitchFamily="2" charset="-78"/>
              </a:rPr>
              <a:t> و در بسیاری ا</a:t>
            </a:r>
            <a:r>
              <a:rPr lang="fa-IR" sz="2600" b="1" dirty="0" smtClean="0">
                <a:cs typeface="B Nazanin" pitchFamily="2" charset="-78"/>
              </a:rPr>
              <a:t>ز</a:t>
            </a:r>
            <a:r>
              <a:rPr lang="ar-SA" sz="2600" b="1" dirty="0" smtClean="0">
                <a:cs typeface="B Nazanin" pitchFamily="2" charset="-78"/>
              </a:rPr>
              <a:t> جنبش‌های آزادی بخش جهان سوم می‌توان یافت.</a:t>
            </a:r>
            <a:br>
              <a:rPr lang="ar-SA" sz="2600" b="1" dirty="0" smtClean="0">
                <a:cs typeface="B Nazanin" pitchFamily="2" charset="-78"/>
              </a:rPr>
            </a:br>
            <a:r>
              <a:rPr lang="ar-SA" sz="2600" b="1" dirty="0" smtClean="0">
                <a:cs typeface="B Nazanin" pitchFamily="2" charset="-78"/>
              </a:rPr>
              <a:t>نمونه‌ای از پوپولیسم مدرن را که می‌تواند مورد مطالعه قرار گیرد دگرگونی‌های دو دهه</a:t>
            </a:r>
            <a:r>
              <a:rPr lang="fa-IR" sz="2600" b="1" dirty="0" smtClean="0">
                <a:cs typeface="B Nazanin" pitchFamily="2" charset="-78"/>
              </a:rPr>
              <a:t> ی</a:t>
            </a:r>
            <a:r>
              <a:rPr lang="ar-SA" sz="2600" b="1" dirty="0" smtClean="0">
                <a:cs typeface="B Nazanin" pitchFamily="2" charset="-78"/>
              </a:rPr>
              <a:t> جاری در دنیای سیاست ایتالیا است. هنگامی که سیلویو برلوسکونی در سال </a:t>
            </a:r>
            <a:r>
              <a:rPr lang="fa-IR" sz="2600" b="1" dirty="0" smtClean="0">
                <a:cs typeface="B Nazanin" pitchFamily="2" charset="-78"/>
              </a:rPr>
              <a:t>۱۹۹۴</a:t>
            </a:r>
            <a:r>
              <a:rPr lang="ar-SA" sz="2600" b="1" dirty="0" smtClean="0">
                <a:cs typeface="B Nazanin" pitchFamily="2" charset="-78"/>
              </a:rPr>
              <a:t> میلادی همراه با حزب جدیدش فورزا ایتالیا وارد مبارزه‌های سیاسی ایتالیا شد، برلوسکونی گونه</a:t>
            </a:r>
            <a:r>
              <a:rPr lang="fa-IR" sz="2600" b="1" dirty="0" smtClean="0">
                <a:cs typeface="B Nazanin" pitchFamily="2" charset="-78"/>
              </a:rPr>
              <a:t> ی</a:t>
            </a:r>
            <a:r>
              <a:rPr lang="ar-SA" sz="2600" b="1" dirty="0" smtClean="0">
                <a:cs typeface="B Nazanin" pitchFamily="2" charset="-78"/>
              </a:rPr>
              <a:t> تازه‌ای از پوپولیسم را که بر تمرکز بر کنترل رسانه‌ها برپا شده پدید آورد. برلوسکونی و هم پیمانانش با به‌کارگیری این شیوه سه مرتبه انتخابات را بردند.</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aramond Pro" pitchFamily="18" charset="0"/>
                <a:cs typeface="B Nazanin" pitchFamily="2" charset="-78"/>
              </a:rPr>
              <a:t>12</a:t>
            </a:r>
            <a:endParaRPr lang="en-US" sz="2000" b="1" dirty="0">
              <a:latin typeface="Adobe Garamond Pro" pitchFamily="18" charset="0"/>
              <a:cs typeface="B Nazanin" pitchFamily="2" charset="-78"/>
            </a:endParaRPr>
          </a:p>
        </p:txBody>
      </p:sp>
      <p:sp>
        <p:nvSpPr>
          <p:cNvPr id="48130" name="Text Box 2"/>
          <p:cNvSpPr txBox="1">
            <a:spLocks noChangeArrowheads="1"/>
          </p:cNvSpPr>
          <p:nvPr/>
        </p:nvSpPr>
        <p:spPr bwMode="auto">
          <a:xfrm>
            <a:off x="5943600" y="609600"/>
            <a:ext cx="2674937" cy="6096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bg2"/>
                </a:solidFill>
                <a:effectLst/>
                <a:latin typeface="Tahoma" pitchFamily="34" charset="0"/>
                <a:ea typeface="Arial" pitchFamily="34" charset="0"/>
                <a:cs typeface="B Nazanin" pitchFamily="2" charset="-78"/>
              </a:rPr>
              <a:t>رواج پوپولیسم در شرق</a:t>
            </a:r>
            <a:endParaRPr kumimoji="0" lang="en-US" sz="2800" b="1" i="0" u="none" strike="noStrike" cap="none" normalizeH="0" baseline="0" dirty="0" smtClean="0">
              <a:ln>
                <a:noFill/>
              </a:ln>
              <a:solidFill>
                <a:schemeClr val="bg2"/>
              </a:solidFill>
              <a:effectLst/>
              <a:latin typeface="Tahoma" pitchFamily="34" charset="0"/>
              <a:ea typeface="Arial" pitchFamily="34" charset="0"/>
              <a:cs typeface="B Nazanin"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533400" y="1447800"/>
            <a:ext cx="8153400" cy="3970318"/>
          </a:xfrm>
          <a:prstGeom prst="rect">
            <a:avLst/>
          </a:prstGeom>
        </p:spPr>
        <p:txBody>
          <a:bodyPr wrap="square">
            <a:spAutoFit/>
          </a:bodyPr>
          <a:lstStyle/>
          <a:p>
            <a:pPr algn="r"/>
            <a:r>
              <a:rPr lang="ar-SA" sz="2800" b="1" dirty="0" smtClean="0">
                <a:cs typeface="B Nazanin" pitchFamily="2" charset="-78"/>
              </a:rPr>
              <a:t>در سراسر قاره آسیا از حوالی قرن بیست‏ویکم بطور بی‏سابقه‌ای رهبران پوپولیسم قدرت گرفته‏اند. در واقع به نوعی آغاز این جریان به بحران مالی </a:t>
            </a:r>
            <a:r>
              <a:rPr lang="fa-IR" sz="2800" b="1" dirty="0" smtClean="0">
                <a:cs typeface="B Nazanin" pitchFamily="2" charset="-78"/>
              </a:rPr>
              <a:t>۱۹۹۷</a:t>
            </a:r>
            <a:r>
              <a:rPr lang="ar-SA" sz="2800" b="1" dirty="0" smtClean="0">
                <a:cs typeface="B Nazanin" pitchFamily="2" charset="-78"/>
              </a:rPr>
              <a:t> بر می‏گردد، بحرانی که موجی از نارضایتی مردم را به همراه داشت و موقعیت رهبران سیاسی را با چالش روبه‏رو ساخت. در این سال‏ها در شرق آسیا مردم به نامزدهای مستقلی که شعار ریشه‏کنی فساد و ارائه برنامه‏های جدید اقتصادی را سر می‏دادند رأی دادند. از رهبرانی که در این دوران بر مسند قدرت قرار گرفتند می‏توان به تاکسین شیناواترا در تایلند، جوزف استرادا در فیلیپین، رو موهیون در کره‏جنوبی، چن شوی‏بیان در تایوان و جونیچیرو کویزومی در ژاپن اشاره کرد</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0309"/>
        </a:solidFill>
        <a:effectLst/>
      </p:bgPr>
    </p:bg>
    <p:spTree>
      <p:nvGrpSpPr>
        <p:cNvPr id="1" name=""/>
        <p:cNvGrpSpPr/>
        <p:nvPr/>
      </p:nvGrpSpPr>
      <p:grpSpPr>
        <a:xfrm>
          <a:off x="0" y="0"/>
          <a:ext cx="0" cy="0"/>
          <a:chOff x="0" y="0"/>
          <a:chExt cx="0" cy="0"/>
        </a:xfrm>
      </p:grpSpPr>
      <p:pic>
        <p:nvPicPr>
          <p:cNvPr id="1026" name="Picture 2" descr="C:\Users\sakht system\Pictures\156364538.jpg"/>
          <p:cNvPicPr>
            <a:picLocks noChangeAspect="1" noChangeArrowheads="1"/>
          </p:cNvPicPr>
          <p:nvPr/>
        </p:nvPicPr>
        <p:blipFill>
          <a:blip r:embed="rId2" cstate="print"/>
          <a:srcRect/>
          <a:stretch>
            <a:fillRect/>
          </a:stretch>
        </p:blipFill>
        <p:spPr bwMode="auto">
          <a:xfrm>
            <a:off x="1143000" y="1828800"/>
            <a:ext cx="6858000" cy="3987800"/>
          </a:xfrm>
          <a:prstGeom prst="rect">
            <a:avLst/>
          </a:prstGeom>
          <a:noFill/>
        </p:spPr>
      </p:pic>
      <p:sp>
        <p:nvSpPr>
          <p:cNvPr id="3" name="TextBox 2"/>
          <p:cNvSpPr txBox="1"/>
          <p:nvPr/>
        </p:nvSpPr>
        <p:spPr>
          <a:xfrm>
            <a:off x="762000" y="990600"/>
            <a:ext cx="7391400" cy="584775"/>
          </a:xfrm>
          <a:prstGeom prst="rect">
            <a:avLst/>
          </a:prstGeom>
          <a:noFill/>
        </p:spPr>
        <p:txBody>
          <a:bodyPr wrap="square" rtlCol="0">
            <a:spAutoFit/>
          </a:bodyPr>
          <a:lstStyle/>
          <a:p>
            <a:pPr algn="ctr"/>
            <a:r>
              <a:rPr lang="fa-IR" sz="3200" b="1" dirty="0" smtClean="0">
                <a:solidFill>
                  <a:srgbClr val="060309"/>
                </a:solidFill>
                <a:latin typeface="Arial" pitchFamily="34" charset="0"/>
                <a:cs typeface="Arial" pitchFamily="34" charset="0"/>
              </a:rPr>
              <a:t>سیاست های پوپولیسمی در ایران</a:t>
            </a:r>
            <a:endParaRPr lang="en-US" sz="3200" b="1" dirty="0">
              <a:solidFill>
                <a:srgbClr val="060309"/>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13</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14</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1026" name="Text Box 2"/>
          <p:cNvSpPr txBox="1">
            <a:spLocks noChangeArrowheads="1"/>
          </p:cNvSpPr>
          <p:nvPr/>
        </p:nvSpPr>
        <p:spPr bwMode="auto">
          <a:xfrm>
            <a:off x="914400" y="1295400"/>
            <a:ext cx="7239000" cy="16764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rgbClr val="000000"/>
                </a:solidFill>
                <a:effectLst/>
                <a:latin typeface="Arial" pitchFamily="34" charset="0"/>
                <a:ea typeface="Arial" pitchFamily="34" charset="0"/>
                <a:cs typeface="B Nazanin" pitchFamily="2" charset="-78"/>
              </a:rPr>
              <a:t>تاریخچه ی پوپولیست به اندازه ی تاریخچه ی بشریت میباشد ولی آشنایی ایران و ایرانی با واژه ی پوپولیسم به دوره ی دکتر </a:t>
            </a:r>
            <a:r>
              <a:rPr kumimoji="0" lang="en-US" sz="2800" b="1" i="0" u="none" strike="noStrike" cap="none" normalizeH="0" baseline="0" dirty="0" smtClean="0">
                <a:ln>
                  <a:noFill/>
                </a:ln>
                <a:solidFill>
                  <a:srgbClr val="000000"/>
                </a:solidFill>
                <a:effectLst/>
                <a:latin typeface="Arial" pitchFamily="34" charset="0"/>
                <a:ea typeface="Arial" pitchFamily="34" charset="0"/>
                <a:cs typeface="B Nazanin" pitchFamily="2" charset="-78"/>
              </a:rPr>
              <a:t>.</a:t>
            </a:r>
            <a:r>
              <a:rPr kumimoji="0" lang="ar-SA" sz="2800" b="1" i="0" u="none" strike="noStrike" cap="none" normalizeH="0" baseline="0" dirty="0" smtClean="0">
                <a:ln>
                  <a:noFill/>
                </a:ln>
                <a:solidFill>
                  <a:srgbClr val="000000"/>
                </a:solidFill>
                <a:effectLst/>
                <a:latin typeface="Arial" pitchFamily="34" charset="0"/>
                <a:ea typeface="Arial" pitchFamily="34" charset="0"/>
                <a:cs typeface="B Nazanin" pitchFamily="2" charset="-78"/>
              </a:rPr>
              <a:t>محمود احمدی نژاد برمیگردد</a:t>
            </a:r>
            <a:r>
              <a:rPr kumimoji="0" lang="en-US" sz="2800" b="1" i="0" u="none" strike="noStrike" cap="none" normalizeH="0" baseline="0" dirty="0" smtClean="0">
                <a:ln>
                  <a:noFill/>
                </a:ln>
                <a:solidFill>
                  <a:srgbClr val="000000"/>
                </a:solidFill>
                <a:effectLst/>
                <a:latin typeface="Arial" pitchFamily="34" charset="0"/>
                <a:ea typeface="Arial" pitchFamily="34" charset="0"/>
                <a:cs typeface="B Nazanin" pitchFamily="2" charset="-78"/>
              </a:rPr>
              <a:t/>
            </a:r>
            <a:br>
              <a:rPr kumimoji="0" lang="en-US" sz="2800" b="1" i="0" u="none" strike="noStrike" cap="none" normalizeH="0" baseline="0" dirty="0" smtClean="0">
                <a:ln>
                  <a:noFill/>
                </a:ln>
                <a:solidFill>
                  <a:srgbClr val="000000"/>
                </a:solidFill>
                <a:effectLst/>
                <a:latin typeface="Arial" pitchFamily="34" charset="0"/>
                <a:ea typeface="Arial" pitchFamily="34" charset="0"/>
                <a:cs typeface="B Nazanin" pitchFamily="2" charset="-78"/>
              </a:rPr>
            </a:br>
            <a:r>
              <a:rPr kumimoji="0" lang="en-US" sz="2800" b="1" i="0" u="none" strike="noStrike" cap="none" normalizeH="0" baseline="0" dirty="0" smtClean="0">
                <a:ln>
                  <a:noFill/>
                </a:ln>
                <a:solidFill>
                  <a:srgbClr val="000000"/>
                </a:solidFill>
                <a:effectLst/>
                <a:latin typeface="Arial" pitchFamily="34" charset="0"/>
                <a:ea typeface="Arial" pitchFamily="34" charset="0"/>
                <a:cs typeface="B Nazanin" pitchFamily="2" charset="-78"/>
              </a:rPr>
              <a:t/>
            </a:r>
            <a:br>
              <a:rPr kumimoji="0" lang="en-US" sz="2800" b="1" i="0" u="none" strike="noStrike" cap="none" normalizeH="0" baseline="0" dirty="0" smtClean="0">
                <a:ln>
                  <a:noFill/>
                </a:ln>
                <a:solidFill>
                  <a:srgbClr val="000000"/>
                </a:solidFill>
                <a:effectLst/>
                <a:latin typeface="Arial" pitchFamily="34" charset="0"/>
                <a:ea typeface="Arial" pitchFamily="34" charset="0"/>
                <a:cs typeface="B Nazanin" pitchFamily="2" charset="-78"/>
              </a:rPr>
            </a:br>
            <a:endParaRPr kumimoji="0" lang="en-US" sz="2800" b="1" i="0" u="none" strike="noStrike" cap="none" normalizeH="0" baseline="0" dirty="0" smtClean="0">
              <a:ln>
                <a:noFill/>
              </a:ln>
              <a:solidFill>
                <a:schemeClr val="tx1"/>
              </a:solidFill>
              <a:effectLst/>
              <a:latin typeface="Arial" pitchFamily="34" charset="0"/>
              <a:cs typeface="B Nazanin" pitchFamily="2" charset="-78"/>
            </a:endParaRPr>
          </a:p>
        </p:txBody>
      </p:sp>
      <p:sp>
        <p:nvSpPr>
          <p:cNvPr id="1028" name="Text Box 4"/>
          <p:cNvSpPr txBox="1">
            <a:spLocks noChangeArrowheads="1"/>
          </p:cNvSpPr>
          <p:nvPr/>
        </p:nvSpPr>
        <p:spPr bwMode="auto">
          <a:xfrm>
            <a:off x="914400" y="3962400"/>
            <a:ext cx="7239000" cy="11430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rgbClr val="222222"/>
                </a:solidFill>
                <a:effectLst/>
                <a:latin typeface="Arial" pitchFamily="34" charset="0"/>
                <a:ea typeface="Arial" pitchFamily="34" charset="0"/>
                <a:cs typeface="B Nazanin" pitchFamily="2" charset="-78"/>
              </a:rPr>
              <a:t>پوپولیسم در ایران حداقل دو منبع یا ریشه تاریخی دارد؛ نخست، </a:t>
            </a:r>
            <a:endParaRPr lang="en-US" sz="2800" b="1" dirty="0" smtClean="0">
              <a:solidFill>
                <a:srgbClr val="222222"/>
              </a:solidFill>
              <a:latin typeface="Arial" pitchFamily="34" charset="0"/>
              <a:ea typeface="Arial" pitchFamily="34" charset="0"/>
              <a:cs typeface="B Nazanin" pitchFamily="2" charset="-78"/>
            </a:endParaRPr>
          </a:p>
          <a:p>
            <a:pPr lvl="0" algn="ctr" fontAlgn="base">
              <a:spcBef>
                <a:spcPct val="0"/>
              </a:spcBef>
              <a:spcAft>
                <a:spcPts val="1000"/>
              </a:spcAft>
            </a:pPr>
            <a:r>
              <a:rPr kumimoji="0" lang="ar-SA" sz="2800" b="1" i="0" u="none" strike="noStrike" cap="none" normalizeH="0" baseline="0" dirty="0" smtClean="0">
                <a:ln>
                  <a:noFill/>
                </a:ln>
                <a:solidFill>
                  <a:srgbClr val="222222"/>
                </a:solidFill>
                <a:effectLst/>
                <a:latin typeface="Arial" pitchFamily="34" charset="0"/>
                <a:ea typeface="Arial" pitchFamily="34" charset="0"/>
                <a:cs typeface="B Nazanin" pitchFamily="2" charset="-78"/>
              </a:rPr>
              <a:t>«فقر اقتصادی» و دوم، «فقر فرهنگی و فکری</a:t>
            </a:r>
            <a:r>
              <a:rPr kumimoji="0" lang="fa-IR" sz="2800" b="1" i="0" u="none" strike="noStrike" cap="none" normalizeH="0" baseline="0" dirty="0" smtClean="0">
                <a:ln>
                  <a:noFill/>
                </a:ln>
                <a:solidFill>
                  <a:srgbClr val="222222"/>
                </a:solidFill>
                <a:effectLst/>
                <a:latin typeface="Arial" pitchFamily="34" charset="0"/>
                <a:ea typeface="Arial" pitchFamily="34" charset="0"/>
                <a:cs typeface="B Nazanin" pitchFamily="2" charset="-78"/>
              </a:rPr>
              <a:t>»</a:t>
            </a:r>
            <a:endParaRPr kumimoji="0" lang="en-US" sz="2800"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15</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3" name="Rectangle 2"/>
          <p:cNvSpPr/>
          <p:nvPr/>
        </p:nvSpPr>
        <p:spPr>
          <a:xfrm>
            <a:off x="304800" y="533400"/>
            <a:ext cx="8458200" cy="58477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ar-SA" sz="3200" b="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اکنون به دو نگاه متفاوت درباره پوپولیست در ایران می پردازیم </a:t>
            </a:r>
            <a:endParaRPr lang="en-US" sz="3200" b="1"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7" name="Rectangle 6"/>
          <p:cNvSpPr/>
          <p:nvPr/>
        </p:nvSpPr>
        <p:spPr>
          <a:xfrm>
            <a:off x="-2057400" y="1371600"/>
            <a:ext cx="10744200" cy="2246769"/>
          </a:xfrm>
          <a:prstGeom prst="rect">
            <a:avLst/>
          </a:prstGeom>
        </p:spPr>
        <p:txBody>
          <a:bodyPr wrap="square">
            <a:spAutoFit/>
          </a:bodyPr>
          <a:lstStyle/>
          <a:p>
            <a:pPr algn="r"/>
            <a:r>
              <a:rPr lang="ar-SA" sz="2800" b="1" dirty="0" smtClean="0">
                <a:cs typeface="B Nazanin" pitchFamily="2" charset="-78"/>
              </a:rPr>
              <a:t>شهریار زر‌شناس، مؤلف و مدرس فلسفه غرب درباره دولت پوپولیست </a:t>
            </a:r>
            <a:r>
              <a:rPr lang="fa-IR" sz="2800" b="1" dirty="0" smtClean="0">
                <a:cs typeface="B Nazanin" pitchFamily="2" charset="-78"/>
              </a:rPr>
              <a:t/>
            </a:r>
            <a:br>
              <a:rPr lang="fa-IR" sz="2800" b="1" dirty="0" smtClean="0">
                <a:cs typeface="B Nazanin" pitchFamily="2" charset="-78"/>
              </a:rPr>
            </a:br>
            <a:r>
              <a:rPr lang="fa-IR" sz="2800" b="1" dirty="0" smtClean="0">
                <a:cs typeface="B Nazanin" pitchFamily="2" charset="-78"/>
              </a:rPr>
              <a:t>چ</a:t>
            </a:r>
            <a:r>
              <a:rPr lang="ar-SA" sz="2800" b="1" dirty="0" smtClean="0">
                <a:cs typeface="B Nazanin" pitchFamily="2" charset="-78"/>
              </a:rPr>
              <a:t>نین می گوید:</a:t>
            </a:r>
            <a:r>
              <a:rPr lang="fa-IR" sz="2800" b="1" dirty="0" smtClean="0">
                <a:cs typeface="B Nazanin" pitchFamily="2" charset="-78"/>
              </a:rPr>
              <a:t/>
            </a:r>
            <a:br>
              <a:rPr lang="fa-IR" sz="2800" b="1" dirty="0" smtClean="0">
                <a:cs typeface="B Nazanin" pitchFamily="2" charset="-78"/>
              </a:rPr>
            </a:br>
            <a:endParaRPr lang="fa-IR" sz="2800" b="1" dirty="0" smtClean="0">
              <a:cs typeface="B Nazanin" pitchFamily="2" charset="-78"/>
            </a:endParaRPr>
          </a:p>
          <a:p>
            <a:pPr algn="r"/>
            <a:r>
              <a:rPr lang="fa-IR" sz="2800" b="1" dirty="0" smtClean="0">
                <a:cs typeface="B Nazanin" pitchFamily="2" charset="-78"/>
              </a:rPr>
              <a:t/>
            </a:r>
            <a:br>
              <a:rPr lang="fa-IR" sz="2800" b="1" dirty="0" smtClean="0">
                <a:cs typeface="B Nazanin" pitchFamily="2" charset="-78"/>
              </a:rPr>
            </a:br>
            <a:endParaRPr lang="en-US" sz="2800" dirty="0">
              <a:cs typeface="B Nazanin" pitchFamily="2" charset="-78"/>
            </a:endParaRPr>
          </a:p>
        </p:txBody>
      </p:sp>
      <p:sp>
        <p:nvSpPr>
          <p:cNvPr id="9" name="Rectangle 8"/>
          <p:cNvSpPr/>
          <p:nvPr/>
        </p:nvSpPr>
        <p:spPr>
          <a:xfrm>
            <a:off x="152400" y="4114800"/>
            <a:ext cx="8610600" cy="1815882"/>
          </a:xfrm>
          <a:prstGeom prst="rect">
            <a:avLst/>
          </a:prstGeom>
        </p:spPr>
        <p:txBody>
          <a:bodyPr wrap="square">
            <a:spAutoFit/>
          </a:bodyPr>
          <a:lstStyle/>
          <a:p>
            <a:pPr algn="r"/>
            <a:r>
              <a:rPr lang="ar-SA" sz="2800" b="1" dirty="0" smtClean="0">
                <a:cs typeface="B Nazanin" pitchFamily="2" charset="-78"/>
              </a:rPr>
              <a:t>اما در این میان محمود سریع القلم، استاد علوم سیاسی دانشگاه شهیدبهشتی نظرات تامل برانگیزی درباره پوپولیسم می گوید: </a:t>
            </a:r>
            <a:r>
              <a:rPr lang="fa-IR" sz="2800" b="1" dirty="0" smtClean="0">
                <a:cs typeface="B Nazanin" pitchFamily="2" charset="-78"/>
              </a:rPr>
              <a:t/>
            </a:r>
            <a:br>
              <a:rPr lang="fa-IR" sz="2800" b="1" dirty="0" smtClean="0">
                <a:cs typeface="B Nazanin" pitchFamily="2" charset="-78"/>
              </a:rPr>
            </a:br>
            <a:r>
              <a:rPr lang="fa-IR" sz="2800" b="1" dirty="0" smtClean="0">
                <a:cs typeface="B Nazanin" pitchFamily="2" charset="-78"/>
              </a:rPr>
              <a:t/>
            </a:r>
            <a:br>
              <a:rPr lang="fa-IR" sz="2800" b="1" dirty="0" smtClean="0">
                <a:cs typeface="B Nazanin" pitchFamily="2" charset="-78"/>
              </a:rPr>
            </a:br>
            <a:endParaRPr lang="en-US" sz="2800" dirty="0">
              <a:cs typeface="B Nazanin" pitchFamily="2" charset="-78"/>
            </a:endParaRPr>
          </a:p>
        </p:txBody>
      </p:sp>
      <p:sp>
        <p:nvSpPr>
          <p:cNvPr id="2050" name="Text Box 2"/>
          <p:cNvSpPr txBox="1">
            <a:spLocks noChangeArrowheads="1"/>
          </p:cNvSpPr>
          <p:nvPr/>
        </p:nvSpPr>
        <p:spPr bwMode="auto">
          <a:xfrm>
            <a:off x="685800" y="2362200"/>
            <a:ext cx="7848600" cy="14478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600" b="1" i="0" u="none" strike="noStrike" cap="none" normalizeH="0" baseline="0" dirty="0" smtClean="0">
                <a:ln>
                  <a:noFill/>
                </a:ln>
                <a:solidFill>
                  <a:srgbClr val="222222"/>
                </a:solidFill>
                <a:effectLst/>
                <a:latin typeface="Arial" pitchFamily="34" charset="0"/>
                <a:ea typeface="Arial" pitchFamily="34" charset="0"/>
                <a:cs typeface="B Nazanin" pitchFamily="2" charset="-78"/>
              </a:rPr>
              <a:t>اساساً دولت پوپولیستی یک مفهوم گنگ و تعریف نشده در ادبیات سیاسی است و به عنوان ناسزا و فحش به کار می‌رود. لیبرال‌ها وقتی از یک نظام به </a:t>
            </a:r>
            <a:r>
              <a:rPr kumimoji="0" lang="ar-SA" sz="2600" b="1" i="0" u="none" strike="noStrike" cap="none" normalizeH="0" baseline="0" dirty="0" smtClean="0">
                <a:ln>
                  <a:noFill/>
                </a:ln>
                <a:solidFill>
                  <a:srgbClr val="222222"/>
                </a:solidFill>
                <a:effectLst/>
                <a:latin typeface="Arial" pitchFamily="34" charset="0"/>
                <a:ea typeface="Arial" pitchFamily="34" charset="0"/>
                <a:cs typeface="B Nazanin" pitchFamily="2" charset="-78"/>
              </a:rPr>
              <a:t>دلیل </a:t>
            </a:r>
            <a:r>
              <a:rPr kumimoji="0" lang="ar-SA" sz="2600" b="1" i="0" u="none" strike="noStrike" cap="none" normalizeH="0" baseline="0" dirty="0" smtClean="0">
                <a:ln>
                  <a:noFill/>
                </a:ln>
                <a:solidFill>
                  <a:srgbClr val="222222"/>
                </a:solidFill>
                <a:effectLst/>
                <a:latin typeface="Arial" pitchFamily="34" charset="0"/>
                <a:ea typeface="Arial" pitchFamily="34" charset="0"/>
                <a:cs typeface="B Nazanin" pitchFamily="2" charset="-78"/>
              </a:rPr>
              <a:t>حضور مردمی خوششان نیابد این انگ را به کار </a:t>
            </a:r>
            <a:r>
              <a:rPr kumimoji="0" lang="ar-SA" sz="2600" b="1" i="0" u="none" strike="noStrike" cap="none" normalizeH="0" baseline="0" dirty="0" smtClean="0">
                <a:ln>
                  <a:noFill/>
                </a:ln>
                <a:solidFill>
                  <a:srgbClr val="222222"/>
                </a:solidFill>
                <a:effectLst/>
                <a:latin typeface="Arial" pitchFamily="34" charset="0"/>
                <a:ea typeface="Arial" pitchFamily="34" charset="0"/>
                <a:cs typeface="B Nazanin" pitchFamily="2" charset="-78"/>
              </a:rPr>
              <a:t>می‌برند</a:t>
            </a:r>
            <a:r>
              <a:rPr lang="fa-IR" sz="2600" b="1" dirty="0" smtClean="0">
                <a:solidFill>
                  <a:srgbClr val="222222"/>
                </a:solidFill>
                <a:latin typeface="Arial" pitchFamily="34" charset="0"/>
                <a:ea typeface="Arial" pitchFamily="34" charset="0"/>
                <a:cs typeface="B Nazanin" pitchFamily="2" charset="-78"/>
              </a:rPr>
              <a:t>.</a:t>
            </a:r>
            <a:endParaRPr kumimoji="0" lang="en-US" sz="26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2051" name="Text Box 3"/>
          <p:cNvSpPr txBox="1">
            <a:spLocks noChangeArrowheads="1"/>
          </p:cNvSpPr>
          <p:nvPr/>
        </p:nvSpPr>
        <p:spPr bwMode="auto">
          <a:xfrm>
            <a:off x="838200" y="5181600"/>
            <a:ext cx="7543800" cy="79375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600" b="1" i="0" u="none" strike="noStrike" cap="none" normalizeH="0" baseline="0" dirty="0" smtClean="0">
                <a:ln>
                  <a:noFill/>
                </a:ln>
                <a:solidFill>
                  <a:srgbClr val="222222"/>
                </a:solidFill>
                <a:effectLst/>
                <a:latin typeface="Arial" pitchFamily="34" charset="0"/>
                <a:ea typeface="Arial" pitchFamily="34" charset="0"/>
                <a:cs typeface="B Nazanin" pitchFamily="2" charset="-78"/>
              </a:rPr>
              <a:t>پوپوليسم يعني اينكه مردم پول اندكي بگيرند و براي يك ماه راضي باشند</a:t>
            </a:r>
            <a:r>
              <a:rPr kumimoji="0" lang="fa-IR" sz="2600" b="1" i="0" u="none" strike="noStrike" cap="none" normalizeH="0" baseline="0" dirty="0" smtClean="0">
                <a:ln>
                  <a:noFill/>
                </a:ln>
                <a:solidFill>
                  <a:srgbClr val="222222"/>
                </a:solidFill>
                <a:effectLst/>
                <a:latin typeface="Arial" pitchFamily="34" charset="0"/>
                <a:ea typeface="Arial" pitchFamily="34" charset="0"/>
                <a:cs typeface="B Nazanin" pitchFamily="2" charset="-78"/>
              </a:rPr>
              <a:t>.</a:t>
            </a:r>
            <a:endParaRPr kumimoji="0" lang="en-US" sz="26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16</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3074" name="Text Box 2"/>
          <p:cNvSpPr txBox="1">
            <a:spLocks noChangeArrowheads="1"/>
          </p:cNvSpPr>
          <p:nvPr/>
        </p:nvSpPr>
        <p:spPr bwMode="auto">
          <a:xfrm>
            <a:off x="3505200" y="609600"/>
            <a:ext cx="5105400" cy="6096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rgbClr val="000000"/>
                </a:solidFill>
                <a:effectLst/>
                <a:latin typeface="Vazir" charset="0"/>
                <a:ea typeface="Arial" pitchFamily="34" charset="0"/>
                <a:cs typeface="B Nazanin" pitchFamily="2" charset="-78"/>
              </a:rPr>
              <a:t>تاثیر سیاست های پوپولیسمی بر اقتصاد ایران</a:t>
            </a:r>
            <a:endParaRPr kumimoji="0" lang="en-US" sz="28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6" name="Rectangle 5"/>
          <p:cNvSpPr/>
          <p:nvPr/>
        </p:nvSpPr>
        <p:spPr>
          <a:xfrm>
            <a:off x="228600" y="1676400"/>
            <a:ext cx="8305800" cy="2246769"/>
          </a:xfrm>
          <a:prstGeom prst="rect">
            <a:avLst/>
          </a:prstGeom>
        </p:spPr>
        <p:txBody>
          <a:bodyPr wrap="square">
            <a:spAutoFit/>
          </a:bodyPr>
          <a:lstStyle/>
          <a:p>
            <a:pPr algn="r"/>
            <a:r>
              <a:rPr lang="ar-SA" sz="2800" b="1" dirty="0" smtClean="0">
                <a:cs typeface="B Nazanin" pitchFamily="2" charset="-78"/>
              </a:rPr>
              <a:t>جمع‌بندی این است که دولت‌های ایران همیشه «پوپولیست سرخود» هستند و وقتی شرایط بحرانی می‌شود، سیاست‌های «تا حدودی </a:t>
            </a:r>
            <a:r>
              <a:rPr lang="fa-IR" sz="2800" b="1" dirty="0" smtClean="0">
                <a:cs typeface="B Nazanin" pitchFamily="2" charset="-78"/>
              </a:rPr>
              <a:t/>
            </a:r>
            <a:br>
              <a:rPr lang="fa-IR" sz="2800" b="1" dirty="0" smtClean="0">
                <a:cs typeface="B Nazanin" pitchFamily="2" charset="-78"/>
              </a:rPr>
            </a:br>
            <a:r>
              <a:rPr lang="ar-SA" sz="2800" b="1" dirty="0" smtClean="0">
                <a:cs typeface="B Nazanin" pitchFamily="2" charset="-78"/>
              </a:rPr>
              <a:t>معقول‌تر» در پیش می‌گیرند.</a:t>
            </a:r>
            <a:r>
              <a:rPr lang="fa-IR" sz="2800" b="1" dirty="0" smtClean="0">
                <a:cs typeface="B Nazanin" pitchFamily="2" charset="-78"/>
              </a:rPr>
              <a:t/>
            </a:r>
            <a:br>
              <a:rPr lang="fa-IR" sz="2800" b="1" dirty="0" smtClean="0">
                <a:cs typeface="B Nazanin" pitchFamily="2" charset="-78"/>
              </a:rPr>
            </a:br>
            <a:r>
              <a:rPr lang="fa-IR" sz="2800" b="1" dirty="0" smtClean="0">
                <a:cs typeface="B Nazanin" pitchFamily="2" charset="-78"/>
              </a:rPr>
              <a:t/>
            </a:r>
            <a:br>
              <a:rPr lang="fa-IR" sz="2800" b="1" dirty="0" smtClean="0">
                <a:cs typeface="B Nazanin" pitchFamily="2" charset="-78"/>
              </a:rPr>
            </a:br>
            <a:endParaRPr lang="en-US" sz="2800" b="1" dirty="0">
              <a:cs typeface="B Nazanin" pitchFamily="2" charset="-78"/>
            </a:endParaRPr>
          </a:p>
        </p:txBody>
      </p:sp>
      <p:sp>
        <p:nvSpPr>
          <p:cNvPr id="7" name="Rectangle 6"/>
          <p:cNvSpPr/>
          <p:nvPr/>
        </p:nvSpPr>
        <p:spPr>
          <a:xfrm>
            <a:off x="609600" y="3200400"/>
            <a:ext cx="7924800" cy="1815882"/>
          </a:xfrm>
          <a:prstGeom prst="rect">
            <a:avLst/>
          </a:prstGeom>
        </p:spPr>
        <p:txBody>
          <a:bodyPr wrap="square">
            <a:spAutoFit/>
          </a:bodyPr>
          <a:lstStyle/>
          <a:p>
            <a:pPr algn="r"/>
            <a:r>
              <a:rPr lang="ar-SA" sz="2800" b="1" dirty="0" smtClean="0">
                <a:cs typeface="B Nazanin" pitchFamily="2" charset="-78"/>
              </a:rPr>
              <a:t>دولت های متفاوت درایران با هدف کسب رضایت آنی و کوتاه‌مدت بخش‌هایی از جامعه سیاستهای پوپولیستی و غلط خود را ترویج می‌کنند که این سیاست‌ها به مرور تبدیل به فجایعی برای اقتصاد کشور می‌شوند که بی‌ثباتی پیامد طبیعی آنها است.</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0309"/>
        </a:solidFill>
        <a:effectLst/>
      </p:bgPr>
    </p:bg>
    <p:spTree>
      <p:nvGrpSpPr>
        <p:cNvPr id="1" name=""/>
        <p:cNvGrpSpPr/>
        <p:nvPr/>
      </p:nvGrpSpPr>
      <p:grpSpPr>
        <a:xfrm>
          <a:off x="0" y="0"/>
          <a:ext cx="0" cy="0"/>
          <a:chOff x="0" y="0"/>
          <a:chExt cx="0" cy="0"/>
        </a:xfrm>
      </p:grpSpPr>
      <p:pic>
        <p:nvPicPr>
          <p:cNvPr id="1032" name="Picture 8" descr="C:\Users\sakht system\Desktop\unnamed (1).jpg"/>
          <p:cNvPicPr>
            <a:picLocks noChangeAspect="1" noChangeArrowheads="1"/>
          </p:cNvPicPr>
          <p:nvPr/>
        </p:nvPicPr>
        <p:blipFill>
          <a:blip r:embed="rId2" cstate="print"/>
          <a:srcRect/>
          <a:stretch>
            <a:fillRect/>
          </a:stretch>
        </p:blipFill>
        <p:spPr bwMode="auto">
          <a:xfrm>
            <a:off x="5791200" y="3276600"/>
            <a:ext cx="2949575" cy="3322637"/>
          </a:xfrm>
          <a:prstGeom prst="rect">
            <a:avLst/>
          </a:prstGeom>
          <a:noFill/>
        </p:spPr>
      </p:pic>
      <p:sp>
        <p:nvSpPr>
          <p:cNvPr id="5" name="Rectangle 4"/>
          <p:cNvSpPr/>
          <p:nvPr/>
        </p:nvSpPr>
        <p:spPr>
          <a:xfrm>
            <a:off x="609600" y="1905000"/>
            <a:ext cx="4419600" cy="4401205"/>
          </a:xfrm>
          <a:prstGeom prst="rect">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lgn="r"/>
            <a:r>
              <a:rPr lang="ar-SA" sz="2800" b="1" dirty="0" smtClean="0">
                <a:solidFill>
                  <a:srgbClr val="FDFDFD"/>
                </a:solidFill>
                <a:cs typeface="B Nazanin" pitchFamily="2" charset="-78"/>
              </a:rPr>
              <a:t>شعار هایی که تاریخ ثابت کرد فقط بودجه ی گرانبهایی (700 میلیارد دلار)که گرانی نفت آن سال ها برای دولت به ارمغان آورده بود را بلعیدند که هیچ بلکه بدهی ها و پروژه های نیمه تمام بی شماری را نیز برای دولت های بعد خودبرجای گذاشتند.گذرتاریخ ثابت کرد که کاش شعار ها و سیاست ها ی پوپولیستی هیچ وقت به مرحله ی اجرا در نیایند.</a:t>
            </a:r>
            <a:endParaRPr lang="en-US" sz="2800" b="1" dirty="0">
              <a:solidFill>
                <a:srgbClr val="FDFDFD"/>
              </a:solidFill>
              <a:cs typeface="B Nazanin" pitchFamily="2" charset="-78"/>
            </a:endParaRPr>
          </a:p>
        </p:txBody>
      </p:sp>
      <p:sp>
        <p:nvSpPr>
          <p:cNvPr id="7" name="Rectangle 6"/>
          <p:cNvSpPr/>
          <p:nvPr/>
        </p:nvSpPr>
        <p:spPr>
          <a:xfrm>
            <a:off x="5257800" y="1143000"/>
            <a:ext cx="3352800" cy="1938992"/>
          </a:xfrm>
          <a:prstGeom prst="rect">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wrap="square">
            <a:spAutoFit/>
          </a:bodyPr>
          <a:lstStyle/>
          <a:p>
            <a:r>
              <a:rPr lang="ar-SA" sz="2400" b="1" dirty="0" smtClean="0">
                <a:solidFill>
                  <a:srgbClr val="FDFDFD"/>
                </a:solidFill>
                <a:cs typeface="B Nazanin" pitchFamily="2" charset="-78"/>
              </a:rPr>
              <a:t>احمدی نژاد سال 1384،با علم و آگاهی از شرایط آن روز جامعه ایران و با سردادن شعار هایی که او را مدافع خلق (توده مردم) نشان میداد توانست پیروز انتخابات شود،</a:t>
            </a:r>
            <a:endParaRPr lang="en-US" sz="2400" dirty="0">
              <a:solidFill>
                <a:srgbClr val="FDFDFD"/>
              </a:solidFill>
            </a:endParaRPr>
          </a:p>
        </p:txBody>
      </p:sp>
      <p:sp>
        <p:nvSpPr>
          <p:cNvPr id="4099" name="Text Box 3"/>
          <p:cNvSpPr txBox="1">
            <a:spLocks noChangeArrowheads="1"/>
          </p:cNvSpPr>
          <p:nvPr/>
        </p:nvSpPr>
        <p:spPr bwMode="auto">
          <a:xfrm>
            <a:off x="609600" y="457200"/>
            <a:ext cx="8001000" cy="533400"/>
          </a:xfrm>
          <a:prstGeom prst="rect">
            <a:avLst/>
          </a:prstGeom>
          <a:ln>
            <a:headEnd/>
            <a:tailEnd/>
          </a:ln>
          <a:effectLst>
            <a:glow rad="228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400" b="1" i="0" u="none" strike="noStrike" cap="none" normalizeH="0" baseline="0" dirty="0" smtClean="0">
                <a:ln>
                  <a:noFill/>
                </a:ln>
                <a:solidFill>
                  <a:srgbClr val="FDFDFD"/>
                </a:solidFill>
                <a:effectLst/>
                <a:latin typeface="Arial" pitchFamily="34" charset="0"/>
                <a:ea typeface="Arial" pitchFamily="34" charset="0"/>
                <a:cs typeface="B Nazanin" pitchFamily="2" charset="-78"/>
              </a:rPr>
              <a:t>پوپولیسم در دوره ی احمدی نژاد</a:t>
            </a:r>
            <a:endParaRPr kumimoji="0" lang="en-US" sz="1800" b="0" i="0" u="none" strike="noStrike" cap="none" normalizeH="0" baseline="0" dirty="0" smtClean="0">
              <a:ln>
                <a:noFill/>
              </a:ln>
              <a:solidFill>
                <a:srgbClr val="FDFDFD"/>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0309"/>
        </a:solidFill>
        <a:effectLst/>
      </p:bgPr>
    </p:bg>
    <p:spTree>
      <p:nvGrpSpPr>
        <p:cNvPr id="1" name=""/>
        <p:cNvGrpSpPr/>
        <p:nvPr/>
      </p:nvGrpSpPr>
      <p:grpSpPr>
        <a:xfrm>
          <a:off x="0" y="0"/>
          <a:ext cx="0" cy="0"/>
          <a:chOff x="0" y="0"/>
          <a:chExt cx="0" cy="0"/>
        </a:xfrm>
      </p:grpSpPr>
      <p:pic>
        <p:nvPicPr>
          <p:cNvPr id="1026" name="Picture 2" descr="C:\Users\sakht system\Pictures\901662_253.jpg"/>
          <p:cNvPicPr>
            <a:picLocks noChangeAspect="1" noChangeArrowheads="1"/>
          </p:cNvPicPr>
          <p:nvPr/>
        </p:nvPicPr>
        <p:blipFill>
          <a:blip r:embed="rId2" cstate="print"/>
          <a:srcRect/>
          <a:stretch>
            <a:fillRect/>
          </a:stretch>
        </p:blipFill>
        <p:spPr bwMode="auto">
          <a:xfrm>
            <a:off x="434166" y="470409"/>
            <a:ext cx="4137834" cy="5930392"/>
          </a:xfrm>
          <a:prstGeom prst="rect">
            <a:avLst/>
          </a:prstGeom>
          <a:noFill/>
        </p:spPr>
      </p:pic>
      <p:sp>
        <p:nvSpPr>
          <p:cNvPr id="11" name="TextBox 10"/>
          <p:cNvSpPr txBox="1"/>
          <p:nvPr/>
        </p:nvSpPr>
        <p:spPr>
          <a:xfrm>
            <a:off x="5105400" y="1981200"/>
            <a:ext cx="3124200" cy="2677656"/>
          </a:xfrm>
          <a:prstGeom prst="rect">
            <a:avLst/>
          </a:prstGeom>
          <a:noFill/>
        </p:spPr>
        <p:txBody>
          <a:bodyPr wrap="square" rtlCol="0">
            <a:spAutoFit/>
          </a:bodyPr>
          <a:lstStyle/>
          <a:p>
            <a:pPr algn="ctr"/>
            <a:r>
              <a:rPr lang="fa-IR" sz="2800" b="1" dirty="0" smtClean="0">
                <a:solidFill>
                  <a:srgbClr val="060309"/>
                </a:solidFill>
                <a:latin typeface="Algerian" pitchFamily="82" charset="0"/>
                <a:cs typeface="Arial" pitchFamily="34" charset="0"/>
              </a:rPr>
              <a:t/>
            </a:r>
            <a:br>
              <a:rPr lang="fa-IR" sz="2800" b="1" dirty="0" smtClean="0">
                <a:solidFill>
                  <a:srgbClr val="060309"/>
                </a:solidFill>
                <a:latin typeface="Algerian" pitchFamily="82" charset="0"/>
                <a:cs typeface="Arial" pitchFamily="34" charset="0"/>
              </a:rPr>
            </a:br>
            <a:r>
              <a:rPr lang="fa-IR" sz="2800" b="1" dirty="0" smtClean="0">
                <a:solidFill>
                  <a:srgbClr val="060309"/>
                </a:solidFill>
                <a:latin typeface="Algerian" pitchFamily="82" charset="0"/>
                <a:cs typeface="Arial" pitchFamily="34" charset="0"/>
              </a:rPr>
              <a:t>تاثیر  </a:t>
            </a:r>
            <a:br>
              <a:rPr lang="fa-IR" sz="2800" b="1" dirty="0" smtClean="0">
                <a:solidFill>
                  <a:srgbClr val="060309"/>
                </a:solidFill>
                <a:latin typeface="Algerian" pitchFamily="82" charset="0"/>
                <a:cs typeface="Arial" pitchFamily="34" charset="0"/>
              </a:rPr>
            </a:br>
            <a:r>
              <a:rPr lang="fa-IR" sz="2800" b="1" dirty="0" smtClean="0">
                <a:solidFill>
                  <a:srgbClr val="060309"/>
                </a:solidFill>
                <a:latin typeface="Algerian" pitchFamily="82" charset="0"/>
                <a:cs typeface="Arial" pitchFamily="34" charset="0"/>
              </a:rPr>
              <a:t>            </a:t>
            </a:r>
            <a:br>
              <a:rPr lang="fa-IR" sz="2800" b="1" dirty="0" smtClean="0">
                <a:solidFill>
                  <a:srgbClr val="060309"/>
                </a:solidFill>
                <a:latin typeface="Algerian" pitchFamily="82" charset="0"/>
                <a:cs typeface="Arial" pitchFamily="34" charset="0"/>
              </a:rPr>
            </a:br>
            <a:r>
              <a:rPr lang="fa-IR" sz="2800" b="1" dirty="0" smtClean="0">
                <a:solidFill>
                  <a:srgbClr val="060309"/>
                </a:solidFill>
                <a:latin typeface="Algerian" pitchFamily="82" charset="0"/>
                <a:cs typeface="Arial" pitchFamily="34" charset="0"/>
              </a:rPr>
              <a:t>سیاست های پوپولیسمی  </a:t>
            </a:r>
            <a:br>
              <a:rPr lang="fa-IR" sz="2800" b="1" dirty="0" smtClean="0">
                <a:solidFill>
                  <a:srgbClr val="060309"/>
                </a:solidFill>
                <a:latin typeface="Algerian" pitchFamily="82" charset="0"/>
                <a:cs typeface="Arial" pitchFamily="34" charset="0"/>
              </a:rPr>
            </a:br>
            <a:r>
              <a:rPr lang="fa-IR" sz="2800" b="1" dirty="0" smtClean="0">
                <a:solidFill>
                  <a:srgbClr val="060309"/>
                </a:solidFill>
                <a:latin typeface="Algerian" pitchFamily="82" charset="0"/>
                <a:cs typeface="Arial" pitchFamily="34" charset="0"/>
              </a:rPr>
              <a:t>براقتصاد ایران    </a:t>
            </a:r>
            <a:endParaRPr lang="en-US" sz="2800" b="1" dirty="0">
              <a:solidFill>
                <a:srgbClr val="060309"/>
              </a:solidFill>
              <a:latin typeface="Algerian" pitchFamily="82"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60309"/>
        </a:solidFill>
        <a:effectLst/>
      </p:bgPr>
    </p:bg>
    <p:spTree>
      <p:nvGrpSpPr>
        <p:cNvPr id="1" name=""/>
        <p:cNvGrpSpPr/>
        <p:nvPr/>
      </p:nvGrpSpPr>
      <p:grpSpPr>
        <a:xfrm>
          <a:off x="0" y="0"/>
          <a:ext cx="0" cy="0"/>
          <a:chOff x="0" y="0"/>
          <a:chExt cx="0" cy="0"/>
        </a:xfrm>
      </p:grpSpPr>
      <p:sp>
        <p:nvSpPr>
          <p:cNvPr id="6" name="Rectangle 5"/>
          <p:cNvSpPr/>
          <p:nvPr/>
        </p:nvSpPr>
        <p:spPr>
          <a:xfrm>
            <a:off x="762000" y="533401"/>
            <a:ext cx="7848600" cy="2246769"/>
          </a:xfrm>
          <a:prstGeom prst="rect">
            <a:avLst/>
          </a:prstGeom>
        </p:spPr>
        <p:txBody>
          <a:bodyPr wrap="square">
            <a:spAutoFit/>
          </a:bodyPr>
          <a:lstStyle/>
          <a:p>
            <a:pPr algn="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رفتارهای پوپولیستی دولت احمدی نژاد در قالب؛</a:t>
            </a:r>
            <a:r>
              <a:rPr lang="fa-IR" sz="2800" dirty="0" smtClean="0">
                <a:cs typeface="B Nazanin" pitchFamily="2" charset="-78"/>
              </a:rPr>
              <a:t/>
            </a:r>
            <a:br>
              <a:rPr lang="fa-IR" sz="2800" dirty="0" smtClean="0">
                <a:cs typeface="B Nazanin" pitchFamily="2" charset="-78"/>
              </a:rPr>
            </a:br>
            <a:r>
              <a:rPr lang="ar-SA" sz="2800" b="1" dirty="0" smtClean="0">
                <a:cs typeface="B Nazanin" pitchFamily="2" charset="-78"/>
              </a:rPr>
              <a:t/>
            </a:r>
            <a:br>
              <a:rPr lang="ar-SA" sz="2800" b="1" dirty="0" smtClean="0">
                <a:cs typeface="B Nazanin" pitchFamily="2" charset="-78"/>
              </a:rPr>
            </a:br>
            <a:r>
              <a:rPr lang="ar-SA" sz="2800" b="1" dirty="0" smtClean="0">
                <a:cs typeface="B Nazanin" pitchFamily="2" charset="-78"/>
              </a:rPr>
              <a:t> حضور در اقصی نقاط کشور در قالب سفرهای استانی در بین مردم</a:t>
            </a:r>
            <a:br>
              <a:rPr lang="ar-SA" sz="2800" b="1" dirty="0" smtClean="0">
                <a:cs typeface="B Nazanin" pitchFamily="2" charset="-78"/>
              </a:rPr>
            </a:br>
            <a:r>
              <a:rPr lang="ar-SA" sz="2800" b="1" dirty="0" smtClean="0">
                <a:cs typeface="B Nazanin" pitchFamily="2" charset="-78"/>
              </a:rPr>
              <a:t> ساده سخن گفتن با مردم</a:t>
            </a:r>
            <a:r>
              <a:rPr lang="fa-IR" sz="2800" b="1" dirty="0" smtClean="0">
                <a:cs typeface="B Nazanin" pitchFamily="2" charset="-78"/>
              </a:rPr>
              <a:t> </a:t>
            </a:r>
            <a:br>
              <a:rPr lang="fa-IR" sz="2800" b="1" dirty="0" smtClean="0">
                <a:cs typeface="B Nazanin" pitchFamily="2" charset="-78"/>
              </a:rPr>
            </a:br>
            <a:r>
              <a:rPr lang="ar-SA" sz="2800" b="1" dirty="0" smtClean="0">
                <a:cs typeface="B Nazanin" pitchFamily="2" charset="-78"/>
              </a:rPr>
              <a:t>و...</a:t>
            </a:r>
            <a:endParaRPr lang="en-US" sz="2800" dirty="0">
              <a:cs typeface="B Nazanin" pitchFamily="2" charset="-78"/>
            </a:endParaRPr>
          </a:p>
        </p:txBody>
      </p:sp>
      <p:sp>
        <p:nvSpPr>
          <p:cNvPr id="7" name="Rectangle 6"/>
          <p:cNvSpPr/>
          <p:nvPr/>
        </p:nvSpPr>
        <p:spPr>
          <a:xfrm>
            <a:off x="8534400" y="1542288"/>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9" name="Rectangle 8"/>
          <p:cNvSpPr/>
          <p:nvPr/>
        </p:nvSpPr>
        <p:spPr>
          <a:xfrm>
            <a:off x="685800" y="2819400"/>
            <a:ext cx="8077200" cy="1384995"/>
          </a:xfrm>
          <a:prstGeom prst="rect">
            <a:avLst/>
          </a:prstGeom>
        </p:spPr>
        <p:txBody>
          <a:bodyPr wrap="square">
            <a:spAutoFit/>
          </a:bodyPr>
          <a:lstStyle/>
          <a:p>
            <a:pPr algn="r"/>
            <a:r>
              <a:rPr lang="ar-SA" sz="2800" b="1" dirty="0" smtClean="0">
                <a:cs typeface="B Nazanin" pitchFamily="2" charset="-78"/>
              </a:rPr>
              <a:t/>
            </a:r>
            <a:br>
              <a:rPr lang="ar-SA" sz="2800" b="1" dirty="0" smtClean="0">
                <a:cs typeface="B Nazanin" pitchFamily="2" charset="-78"/>
              </a:rPr>
            </a:br>
            <a:r>
              <a:rPr lang="ar-SA" sz="2800" b="1" dirty="0" smtClean="0">
                <a:cs typeface="B Nazanin" pitchFamily="2" charset="-78"/>
              </a:rPr>
              <a:t/>
            </a:r>
            <a:br>
              <a:rPr lang="ar-SA" sz="2800" b="1" dirty="0" smtClean="0">
                <a:cs typeface="B Nazanin" pitchFamily="2" charset="-78"/>
              </a:rPr>
            </a:br>
            <a:endParaRPr lang="en-US" sz="2800" dirty="0">
              <a:cs typeface="B Nazanin" pitchFamily="2" charset="-78"/>
            </a:endParaRPr>
          </a:p>
        </p:txBody>
      </p:sp>
      <p:sp>
        <p:nvSpPr>
          <p:cNvPr id="14" name="Rectangle 13"/>
          <p:cNvSpPr/>
          <p:nvPr/>
        </p:nvSpPr>
        <p:spPr>
          <a:xfrm>
            <a:off x="8534400" y="19050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15" name="Rectangle 14"/>
          <p:cNvSpPr/>
          <p:nvPr/>
        </p:nvSpPr>
        <p:spPr>
          <a:xfrm>
            <a:off x="8534400" y="24384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16" name="Rectangle 15"/>
          <p:cNvSpPr/>
          <p:nvPr/>
        </p:nvSpPr>
        <p:spPr>
          <a:xfrm>
            <a:off x="4648200" y="2895600"/>
            <a:ext cx="3886200" cy="3539430"/>
          </a:xfrm>
          <a:prstGeom prst="rect">
            <a:avLst/>
          </a:prstGeom>
          <a:ln/>
          <a:effectLst>
            <a:glow rad="228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r"/>
            <a:r>
              <a:rPr lang="fa-IR" sz="2800" b="1" dirty="0" smtClean="0">
                <a:solidFill>
                  <a:srgbClr val="FDFDFD"/>
                </a:solidFill>
                <a:cs typeface="B Nazanin" pitchFamily="2" charset="-78"/>
              </a:rPr>
              <a:t>وزارت نفت ایران گزارش داده که در دوره هشت ساله ریاست جمهوری محمود احمدی نژاد یک هزار و ۷۵۰ میلیارد تومان از منابع این وزارتخانه در سفرهای استانی دولت در اختیار وزارتخانه ها و نهادهای دیگر دولتی قرار گرفته است.</a:t>
            </a:r>
            <a:endParaRPr lang="en-US" sz="2800" dirty="0">
              <a:solidFill>
                <a:srgbClr val="FDFDFD"/>
              </a:solidFill>
              <a:cs typeface="B Nazanin" pitchFamily="2" charset="-78"/>
            </a:endParaRPr>
          </a:p>
        </p:txBody>
      </p:sp>
      <p:pic>
        <p:nvPicPr>
          <p:cNvPr id="5122" name="Picture 2"/>
          <p:cNvPicPr>
            <a:picLocks noChangeAspect="1" noChangeArrowheads="1"/>
          </p:cNvPicPr>
          <p:nvPr/>
        </p:nvPicPr>
        <p:blipFill>
          <a:blip r:embed="rId2" cstate="print"/>
          <a:srcRect/>
          <a:stretch>
            <a:fillRect/>
          </a:stretch>
        </p:blipFill>
        <p:spPr bwMode="auto">
          <a:xfrm>
            <a:off x="838200" y="2209800"/>
            <a:ext cx="3200400" cy="2362200"/>
          </a:xfrm>
          <a:prstGeom prst="rect">
            <a:avLst/>
          </a:prstGeom>
          <a:noFill/>
          <a:ln w="9525">
            <a:noFill/>
            <a:miter lim="800000"/>
            <a:headEnd/>
            <a:tailEnd/>
          </a:ln>
          <a:effectLst>
            <a:glow rad="228600">
              <a:schemeClr val="accent6">
                <a:satMod val="175000"/>
                <a:alpha val="40000"/>
              </a:schemeClr>
            </a:glow>
          </a:effectLst>
        </p:spPr>
      </p:pic>
      <p:pic>
        <p:nvPicPr>
          <p:cNvPr id="17" name="Picture 2"/>
          <p:cNvPicPr>
            <a:picLocks noChangeAspect="1" noChangeArrowheads="1"/>
          </p:cNvPicPr>
          <p:nvPr/>
        </p:nvPicPr>
        <p:blipFill>
          <a:blip r:embed="rId3" cstate="print"/>
          <a:srcRect/>
          <a:stretch>
            <a:fillRect/>
          </a:stretch>
        </p:blipFill>
        <p:spPr bwMode="auto">
          <a:xfrm>
            <a:off x="381000" y="5715000"/>
            <a:ext cx="2133599"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60309"/>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19</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4" name="Rectangle 3"/>
          <p:cNvSpPr/>
          <p:nvPr/>
        </p:nvSpPr>
        <p:spPr>
          <a:xfrm>
            <a:off x="8534400" y="1542288"/>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5" name="Rectangle 4"/>
          <p:cNvSpPr/>
          <p:nvPr/>
        </p:nvSpPr>
        <p:spPr>
          <a:xfrm>
            <a:off x="8534400" y="19812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6" name="Rectangle 5"/>
          <p:cNvSpPr/>
          <p:nvPr/>
        </p:nvSpPr>
        <p:spPr>
          <a:xfrm>
            <a:off x="8534400" y="24384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7" name="Rectangle 6"/>
          <p:cNvSpPr/>
          <p:nvPr/>
        </p:nvSpPr>
        <p:spPr>
          <a:xfrm>
            <a:off x="8534400" y="28956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8" name="Rectangle 7"/>
          <p:cNvSpPr/>
          <p:nvPr/>
        </p:nvSpPr>
        <p:spPr>
          <a:xfrm>
            <a:off x="8534400" y="33528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9" name="Rectangle 8"/>
          <p:cNvSpPr/>
          <p:nvPr/>
        </p:nvSpPr>
        <p:spPr>
          <a:xfrm>
            <a:off x="8534400" y="44196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10" name="Rectangle 9"/>
          <p:cNvSpPr/>
          <p:nvPr/>
        </p:nvSpPr>
        <p:spPr>
          <a:xfrm>
            <a:off x="8534400" y="38862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11" name="Rectangle 10"/>
          <p:cNvSpPr/>
          <p:nvPr/>
        </p:nvSpPr>
        <p:spPr>
          <a:xfrm>
            <a:off x="4114800" y="609600"/>
            <a:ext cx="4461478" cy="523220"/>
          </a:xfrm>
          <a:prstGeom prst="rect">
            <a:avLst/>
          </a:prstGeom>
        </p:spPr>
        <p:txBody>
          <a:bodyPr wrap="none">
            <a:spAutoFit/>
          </a:bodyPr>
          <a:lstStyle/>
          <a:p>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شعارهای پوپولیستی دولت احمدی نژاد:</a:t>
            </a:r>
            <a:endParaRPr lang="en-US" sz="2800" dirty="0"/>
          </a:p>
        </p:txBody>
      </p:sp>
      <p:sp>
        <p:nvSpPr>
          <p:cNvPr id="12" name="Rectangle 11"/>
          <p:cNvSpPr/>
          <p:nvPr/>
        </p:nvSpPr>
        <p:spPr>
          <a:xfrm>
            <a:off x="3276600" y="1447800"/>
            <a:ext cx="5257800" cy="954107"/>
          </a:xfrm>
          <a:prstGeom prst="rect">
            <a:avLst/>
          </a:prstGeom>
        </p:spPr>
        <p:txBody>
          <a:bodyPr wrap="square">
            <a:spAutoFit/>
          </a:bodyPr>
          <a:lstStyle/>
          <a:p>
            <a:pPr algn="r"/>
            <a:r>
              <a:rPr lang="ar-SA" sz="2800" b="1" dirty="0" smtClean="0">
                <a:cs typeface="B Nazanin" pitchFamily="2" charset="-78"/>
              </a:rPr>
              <a:t>خانه دار کردن همه ایرانیان با مسکن مهر</a:t>
            </a:r>
            <a:r>
              <a:rPr lang="fa-IR" sz="2800" b="1" dirty="0" smtClean="0">
                <a:cs typeface="B Nazanin" pitchFamily="2" charset="-78"/>
              </a:rPr>
              <a:t> </a:t>
            </a:r>
            <a:r>
              <a:rPr lang="ar-SA" sz="2800" b="1" dirty="0" smtClean="0">
                <a:cs typeface="B Nazanin" pitchFamily="2" charset="-78"/>
              </a:rPr>
              <a:t>اجرای قانون هدفمند کردن یارانه ها</a:t>
            </a:r>
            <a:r>
              <a:rPr lang="fa-IR" sz="2800" b="1" dirty="0" smtClean="0">
                <a:cs typeface="B Nazanin" pitchFamily="2" charset="-78"/>
              </a:rPr>
              <a:t> </a:t>
            </a:r>
            <a:endParaRPr lang="en-US" sz="2800" dirty="0"/>
          </a:p>
        </p:txBody>
      </p:sp>
      <p:sp>
        <p:nvSpPr>
          <p:cNvPr id="13" name="Rectangle 12"/>
          <p:cNvSpPr/>
          <p:nvPr/>
        </p:nvSpPr>
        <p:spPr>
          <a:xfrm>
            <a:off x="4724400" y="2362200"/>
            <a:ext cx="4038600" cy="523220"/>
          </a:xfrm>
          <a:prstGeom prst="rect">
            <a:avLst/>
          </a:prstGeom>
        </p:spPr>
        <p:txBody>
          <a:bodyPr wrap="square">
            <a:spAutoFit/>
          </a:bodyPr>
          <a:lstStyle/>
          <a:p>
            <a:r>
              <a:rPr lang="ar-SA" sz="2800" b="1" dirty="0" smtClean="0">
                <a:cs typeface="B Nazanin" pitchFamily="2" charset="-78"/>
              </a:rPr>
              <a:t>اجرای کامل عدالت با سهام عدالت</a:t>
            </a:r>
            <a:endParaRPr lang="en-US" sz="2800" dirty="0">
              <a:cs typeface="B Nazanin" pitchFamily="2" charset="-78"/>
            </a:endParaRPr>
          </a:p>
        </p:txBody>
      </p:sp>
      <p:sp>
        <p:nvSpPr>
          <p:cNvPr id="14" name="Rectangle 13"/>
          <p:cNvSpPr/>
          <p:nvPr/>
        </p:nvSpPr>
        <p:spPr>
          <a:xfrm>
            <a:off x="5715000" y="2819400"/>
            <a:ext cx="2971800" cy="523220"/>
          </a:xfrm>
          <a:prstGeom prst="rect">
            <a:avLst/>
          </a:prstGeom>
        </p:spPr>
        <p:txBody>
          <a:bodyPr wrap="square">
            <a:spAutoFit/>
          </a:bodyPr>
          <a:lstStyle/>
          <a:p>
            <a:r>
              <a:rPr lang="ar-SA" sz="2800" b="1" dirty="0" smtClean="0">
                <a:cs typeface="B Nazanin" pitchFamily="2" charset="-78"/>
              </a:rPr>
              <a:t>مبارزه با مفاسد اقتصادی</a:t>
            </a:r>
            <a:endParaRPr lang="en-US" sz="2800" dirty="0">
              <a:cs typeface="B Nazanin" pitchFamily="2" charset="-78"/>
            </a:endParaRPr>
          </a:p>
        </p:txBody>
      </p:sp>
      <p:sp>
        <p:nvSpPr>
          <p:cNvPr id="15" name="Rectangle 14"/>
          <p:cNvSpPr/>
          <p:nvPr/>
        </p:nvSpPr>
        <p:spPr>
          <a:xfrm>
            <a:off x="3962400" y="3276600"/>
            <a:ext cx="4572000" cy="523220"/>
          </a:xfrm>
          <a:prstGeom prst="rect">
            <a:avLst/>
          </a:prstGeom>
        </p:spPr>
        <p:txBody>
          <a:bodyPr>
            <a:spAutoFit/>
          </a:bodyPr>
          <a:lstStyle/>
          <a:p>
            <a:r>
              <a:rPr lang="ar-SA" sz="2800" b="1" dirty="0" smtClean="0">
                <a:cs typeface="B Nazanin" pitchFamily="2" charset="-78"/>
              </a:rPr>
              <a:t>رنگین کردن سفره های مردم با پول نفت</a:t>
            </a:r>
            <a:endParaRPr lang="en-US" sz="2800" dirty="0">
              <a:cs typeface="B Nazanin" pitchFamily="2" charset="-78"/>
            </a:endParaRPr>
          </a:p>
        </p:txBody>
      </p:sp>
      <p:sp>
        <p:nvSpPr>
          <p:cNvPr id="16" name="Rectangle 15"/>
          <p:cNvSpPr/>
          <p:nvPr/>
        </p:nvSpPr>
        <p:spPr>
          <a:xfrm>
            <a:off x="4495800" y="3810000"/>
            <a:ext cx="4044697" cy="523220"/>
          </a:xfrm>
          <a:prstGeom prst="rect">
            <a:avLst/>
          </a:prstGeom>
        </p:spPr>
        <p:txBody>
          <a:bodyPr wrap="none">
            <a:spAutoFit/>
          </a:bodyPr>
          <a:lstStyle/>
          <a:p>
            <a:r>
              <a:rPr lang="ar-SA" sz="2800" b="1" dirty="0" smtClean="0">
                <a:cs typeface="B Nazanin" pitchFamily="2" charset="-78"/>
              </a:rPr>
              <a:t>یک میلیون تومان به هر نوزاد ایرانی</a:t>
            </a:r>
            <a:endParaRPr lang="en-US" sz="2800" dirty="0">
              <a:cs typeface="B Nazanin" pitchFamily="2" charset="-78"/>
            </a:endParaRPr>
          </a:p>
        </p:txBody>
      </p:sp>
      <p:sp>
        <p:nvSpPr>
          <p:cNvPr id="17" name="Rectangle 16"/>
          <p:cNvSpPr/>
          <p:nvPr/>
        </p:nvSpPr>
        <p:spPr>
          <a:xfrm>
            <a:off x="5562600" y="4267200"/>
            <a:ext cx="2977097" cy="523220"/>
          </a:xfrm>
          <a:prstGeom prst="rect">
            <a:avLst/>
          </a:prstGeom>
        </p:spPr>
        <p:txBody>
          <a:bodyPr wrap="none">
            <a:spAutoFit/>
          </a:bodyPr>
          <a:lstStyle/>
          <a:p>
            <a:r>
              <a:rPr lang="ar-SA" sz="2800" b="1" dirty="0" smtClean="0">
                <a:cs typeface="B Nazanin" pitchFamily="2" charset="-78"/>
              </a:rPr>
              <a:t>رویای ویلای </a:t>
            </a:r>
            <a:r>
              <a:rPr lang="fa-IR" sz="2800" b="1" dirty="0" smtClean="0">
                <a:cs typeface="B Nazanin" pitchFamily="2" charset="-78"/>
              </a:rPr>
              <a:t>۱۰۰۰</a:t>
            </a:r>
            <a:r>
              <a:rPr lang="ar-SA" sz="2800" b="1" dirty="0" smtClean="0">
                <a:cs typeface="B Nazanin" pitchFamily="2" charset="-78"/>
              </a:rPr>
              <a:t> متر</a:t>
            </a:r>
            <a:r>
              <a:rPr lang="fa-IR" sz="2800" b="1" dirty="0" smtClean="0">
                <a:cs typeface="B Nazanin" pitchFamily="2" charset="-78"/>
              </a:rPr>
              <a:t>ی</a:t>
            </a:r>
            <a:endParaRPr lang="en-US" sz="2800" dirty="0">
              <a:cs typeface="B Nazanin" pitchFamily="2" charset="-78"/>
            </a:endParaRPr>
          </a:p>
        </p:txBody>
      </p:sp>
      <p:sp>
        <p:nvSpPr>
          <p:cNvPr id="18" name="Rectangle 17"/>
          <p:cNvSpPr/>
          <p:nvPr/>
        </p:nvSpPr>
        <p:spPr>
          <a:xfrm>
            <a:off x="4114800" y="4800600"/>
            <a:ext cx="4434227" cy="523220"/>
          </a:xfrm>
          <a:prstGeom prst="rect">
            <a:avLst/>
          </a:prstGeom>
        </p:spPr>
        <p:txBody>
          <a:bodyPr wrap="none">
            <a:spAutoFit/>
          </a:bodyPr>
          <a:lstStyle/>
          <a:p>
            <a:r>
              <a:rPr lang="ar-SA" sz="2800" b="1" dirty="0" smtClean="0">
                <a:cs typeface="B Nazanin" pitchFamily="2" charset="-78"/>
              </a:rPr>
              <a:t>پرداخت تسهیلات به واحدهای زودبازده</a:t>
            </a:r>
            <a:endParaRPr lang="en-US" sz="2800" dirty="0">
              <a:cs typeface="B Nazanin" pitchFamily="2" charset="-78"/>
            </a:endParaRPr>
          </a:p>
        </p:txBody>
      </p:sp>
      <p:sp>
        <p:nvSpPr>
          <p:cNvPr id="19" name="Rectangle 18"/>
          <p:cNvSpPr/>
          <p:nvPr/>
        </p:nvSpPr>
        <p:spPr>
          <a:xfrm>
            <a:off x="8534400" y="48768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20</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6146" name="Text Box 2"/>
          <p:cNvSpPr txBox="1">
            <a:spLocks noChangeArrowheads="1"/>
          </p:cNvSpPr>
          <p:nvPr/>
        </p:nvSpPr>
        <p:spPr bwMode="auto">
          <a:xfrm>
            <a:off x="609600" y="609600"/>
            <a:ext cx="8077200" cy="6096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Arial" pitchFamily="34" charset="0"/>
                <a:cs typeface="B Nazanin" pitchFamily="2" charset="-78"/>
              </a:rPr>
              <a:t>احمدی نژاد ومشکلات اقتصادی و شکاف طبقاتی در پی اجرای وعده های پوپولیستی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762000" y="1720840"/>
            <a:ext cx="7848600" cy="3970318"/>
          </a:xfrm>
          <a:prstGeom prst="rect">
            <a:avLst/>
          </a:prstGeom>
        </p:spPr>
        <p:txBody>
          <a:bodyPr wrap="square">
            <a:spAutoFit/>
          </a:bodyPr>
          <a:lstStyle/>
          <a:p>
            <a:pPr algn="r"/>
            <a:r>
              <a:rPr lang="fa-IR" sz="2800" b="1" dirty="0" smtClean="0">
                <a:effectLst>
                  <a:glow rad="228600">
                    <a:schemeClr val="accent6">
                      <a:satMod val="175000"/>
                      <a:alpha val="40000"/>
                    </a:schemeClr>
                  </a:glow>
                  <a:outerShdw blurRad="38100" dist="38100" dir="2700000" algn="tl">
                    <a:srgbClr val="000000">
                      <a:alpha val="43137"/>
                    </a:srgbClr>
                  </a:outerShdw>
                </a:effectLst>
                <a:cs typeface="B Nazanin" pitchFamily="2" charset="-78"/>
              </a:rPr>
              <a:t>میزان نقدینگی </a:t>
            </a:r>
            <a:r>
              <a:rPr lang="fa-IR" sz="2800" b="1" dirty="0" smtClean="0">
                <a:cs typeface="B Nazanin" pitchFamily="2" charset="-78"/>
              </a:rPr>
              <a:t>کشور از زمان آغاز به کار دولت نهم تا زمان اتمام دوره </a:t>
            </a:r>
            <a:br>
              <a:rPr lang="fa-IR" sz="2800" b="1" dirty="0" smtClean="0">
                <a:cs typeface="B Nazanin" pitchFamily="2" charset="-78"/>
              </a:rPr>
            </a:br>
            <a:r>
              <a:rPr lang="fa-IR" sz="2800" b="1" dirty="0" smtClean="0">
                <a:cs typeface="B Nazanin" pitchFamily="2" charset="-78"/>
              </a:rPr>
              <a:t>دولت دهم به میزان </a:t>
            </a:r>
            <a:r>
              <a:rPr lang="fa-IR" sz="2800" b="1" u="sng" dirty="0" smtClean="0">
                <a:cs typeface="B Nazanin" pitchFamily="2" charset="-78"/>
              </a:rPr>
              <a:t>6 برابر افزایش </a:t>
            </a:r>
            <a:r>
              <a:rPr lang="fa-IR" sz="2800" b="1" dirty="0" smtClean="0">
                <a:cs typeface="B Nazanin" pitchFamily="2" charset="-78"/>
              </a:rPr>
              <a:t>یافته است.</a:t>
            </a:r>
            <a:br>
              <a:rPr lang="fa-IR" sz="2800" b="1" dirty="0" smtClean="0">
                <a:cs typeface="B Nazanin" pitchFamily="2" charset="-78"/>
              </a:rPr>
            </a:br>
            <a:r>
              <a:rPr lang="fa-IR" sz="2800" b="1" dirty="0" smtClean="0">
                <a:cs typeface="B Nazanin" pitchFamily="2" charset="-78"/>
              </a:rPr>
              <a:t/>
            </a:r>
            <a:br>
              <a:rPr lang="fa-IR" sz="2800" b="1" dirty="0" smtClean="0">
                <a:cs typeface="B Nazanin" pitchFamily="2" charset="-78"/>
              </a:rPr>
            </a:br>
            <a:r>
              <a:rPr lang="ar-SA" sz="2800" b="1" dirty="0" smtClean="0">
                <a:cs typeface="B Nazanin" pitchFamily="2" charset="-78"/>
              </a:rPr>
              <a:t>بر مبنای </a:t>
            </a:r>
            <a:r>
              <a:rPr lang="ar-SA" sz="2800" b="1" dirty="0" smtClean="0">
                <a:effectLst>
                  <a:glow rad="228600">
                    <a:schemeClr val="accent6">
                      <a:satMod val="175000"/>
                      <a:alpha val="40000"/>
                    </a:schemeClr>
                  </a:glow>
                </a:effectLst>
                <a:cs typeface="B Nazanin" pitchFamily="2" charset="-78"/>
              </a:rPr>
              <a:t>شاخص تورم </a:t>
            </a:r>
            <a:r>
              <a:rPr lang="ar-SA" sz="2800" b="1" dirty="0" smtClean="0">
                <a:cs typeface="B Nazanin" pitchFamily="2" charset="-78"/>
              </a:rPr>
              <a:t>نیز می‌توان </a:t>
            </a:r>
            <a:r>
              <a:rPr lang="ar-SA" sz="2800" b="1" u="sng" dirty="0" smtClean="0">
                <a:cs typeface="B Nazanin" pitchFamily="2" charset="-78"/>
              </a:rPr>
              <a:t>ا</a:t>
            </a:r>
            <a:r>
              <a:rPr lang="fa-IR" sz="2800" b="1" u="sng" smtClean="0">
                <a:cs typeface="B Nazanin" pitchFamily="2" charset="-78"/>
              </a:rPr>
              <a:t>ز40</a:t>
            </a:r>
            <a:r>
              <a:rPr lang="ar-SA" sz="2800" b="1" u="sng" smtClean="0">
                <a:cs typeface="B Nazanin" pitchFamily="2" charset="-78"/>
              </a:rPr>
              <a:t>درصد </a:t>
            </a:r>
            <a:r>
              <a:rPr lang="ar-SA" sz="2800" b="1" u="sng" dirty="0" smtClean="0">
                <a:cs typeface="B Nazanin" pitchFamily="2" charset="-78"/>
              </a:rPr>
              <a:t>تورم </a:t>
            </a:r>
            <a:r>
              <a:rPr lang="ar-SA" sz="2800" b="1" dirty="0" smtClean="0">
                <a:cs typeface="B Nazanin" pitchFamily="2" charset="-78"/>
              </a:rPr>
              <a:t>در انتهای دوران زمامداری احمدی‌نژاد نسبت به ابتدای دوران تصدی‌گری وی اشاره کرد.</a:t>
            </a:r>
            <a:r>
              <a:rPr lang="fa-IR" sz="2800" b="1" dirty="0" smtClean="0">
                <a:cs typeface="B Nazanin" pitchFamily="2" charset="-78"/>
              </a:rPr>
              <a:t/>
            </a:r>
            <a:br>
              <a:rPr lang="fa-IR" sz="2800" b="1" dirty="0" smtClean="0">
                <a:cs typeface="B Nazanin" pitchFamily="2" charset="-78"/>
              </a:rPr>
            </a:br>
            <a:r>
              <a:rPr lang="ar-SA" sz="2800" b="1" dirty="0" smtClean="0">
                <a:cs typeface="B Nazanin" pitchFamily="2" charset="-78"/>
              </a:rPr>
              <a:t/>
            </a:r>
            <a:br>
              <a:rPr lang="ar-SA" sz="2800" b="1" dirty="0" smtClean="0">
                <a:cs typeface="B Nazanin" pitchFamily="2" charset="-78"/>
              </a:rPr>
            </a:br>
            <a:r>
              <a:rPr lang="fa-IR" sz="2800" b="1" dirty="0" smtClean="0">
                <a:effectLst>
                  <a:glow rad="228600">
                    <a:schemeClr val="accent6">
                      <a:satMod val="175000"/>
                      <a:alpha val="40000"/>
                    </a:schemeClr>
                  </a:glow>
                </a:effectLst>
                <a:cs typeface="B Nazanin" pitchFamily="2" charset="-78"/>
              </a:rPr>
              <a:t>شاخص</a:t>
            </a:r>
            <a:r>
              <a:rPr lang="ar-SA" sz="2800" b="1" dirty="0" smtClean="0">
                <a:effectLst>
                  <a:glow rad="228600">
                    <a:schemeClr val="accent6">
                      <a:satMod val="175000"/>
                      <a:alpha val="40000"/>
                    </a:schemeClr>
                  </a:glow>
                </a:effectLst>
                <a:cs typeface="B Nazanin" pitchFamily="2" charset="-78"/>
              </a:rPr>
              <a:t> فلاکت </a:t>
            </a:r>
            <a:r>
              <a:rPr lang="ar-SA" sz="2800" b="1" dirty="0" smtClean="0">
                <a:cs typeface="B Nazanin" pitchFamily="2" charset="-78"/>
              </a:rPr>
              <a:t>در هشت سال فعالیت دولت محمود احمدی نژاد دو برابر شد و از</a:t>
            </a:r>
            <a:r>
              <a:rPr lang="ar-SA" sz="2800" b="1" u="sng" dirty="0" smtClean="0">
                <a:cs typeface="B Nazanin" pitchFamily="2" charset="-78"/>
              </a:rPr>
              <a:t> 20</a:t>
            </a:r>
            <a:r>
              <a:rPr lang="fa-IR" sz="2800" b="1" u="sng" dirty="0" smtClean="0">
                <a:cs typeface="B Nazanin" pitchFamily="2" charset="-78"/>
              </a:rPr>
              <a:t>/</a:t>
            </a:r>
            <a:r>
              <a:rPr lang="ar-SA" sz="2800" b="1" u="sng" dirty="0" smtClean="0">
                <a:cs typeface="B Nazanin" pitchFamily="2" charset="-78"/>
              </a:rPr>
              <a:t>8</a:t>
            </a:r>
            <a:r>
              <a:rPr lang="ar-SA" sz="2800" b="1" dirty="0" smtClean="0">
                <a:cs typeface="B Nazanin" pitchFamily="2" charset="-78"/>
              </a:rPr>
              <a:t> درصد در سال 1384 به </a:t>
            </a:r>
            <a:r>
              <a:rPr lang="ar-SA" sz="2800" b="1" u="sng" dirty="0" smtClean="0">
                <a:cs typeface="B Nazanin" pitchFamily="2" charset="-78"/>
              </a:rPr>
              <a:t>4</a:t>
            </a:r>
            <a:r>
              <a:rPr lang="fa-IR" sz="2800" b="1" u="sng" dirty="0" smtClean="0">
                <a:cs typeface="B Nazanin" pitchFamily="2" charset="-78"/>
              </a:rPr>
              <a:t>8/1</a:t>
            </a:r>
            <a:r>
              <a:rPr lang="ar-SA" sz="2800" b="1" dirty="0" smtClean="0">
                <a:cs typeface="B Nazanin" pitchFamily="2" charset="-78"/>
              </a:rPr>
              <a:t> درصد در سال 139</a:t>
            </a:r>
            <a:r>
              <a:rPr lang="fa-IR" sz="2800" b="1" dirty="0" smtClean="0">
                <a:cs typeface="B Nazanin" pitchFamily="2" charset="-78"/>
              </a:rPr>
              <a:t>2</a:t>
            </a:r>
            <a:r>
              <a:rPr lang="ar-SA" sz="2800" b="1" dirty="0" smtClean="0">
                <a:cs typeface="B Nazanin" pitchFamily="2" charset="-78"/>
              </a:rPr>
              <a:t> رسید.(شاخص فلاکت= نرخ بیکاری+ نرخ تورم) </a:t>
            </a:r>
            <a:endParaRPr lang="en-US" sz="2800" dirty="0">
              <a:cs typeface="B Nazanin" pitchFamily="2" charset="-78"/>
            </a:endParaRPr>
          </a:p>
        </p:txBody>
      </p:sp>
      <p:pic>
        <p:nvPicPr>
          <p:cNvPr id="7"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600200" y="1447800"/>
            <a:ext cx="5943600" cy="40576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akht system\Desktop\تورم.png"/>
          <p:cNvPicPr>
            <a:picLocks noChangeAspect="1" noChangeArrowheads="1"/>
          </p:cNvPicPr>
          <p:nvPr/>
        </p:nvPicPr>
        <p:blipFill>
          <a:blip r:embed="rId2" cstate="print"/>
          <a:srcRect/>
          <a:stretch>
            <a:fillRect/>
          </a:stretch>
        </p:blipFill>
        <p:spPr bwMode="auto">
          <a:xfrm>
            <a:off x="1600200" y="1447800"/>
            <a:ext cx="5943600" cy="37036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شاخص فلاکت"/>
          <p:cNvPicPr>
            <a:picLocks noChangeAspect="1" noChangeArrowheads="1"/>
          </p:cNvPicPr>
          <p:nvPr/>
        </p:nvPicPr>
        <p:blipFill>
          <a:blip r:embed="rId2" cstate="print"/>
          <a:srcRect/>
          <a:stretch>
            <a:fillRect/>
          </a:stretch>
        </p:blipFill>
        <p:spPr bwMode="auto">
          <a:xfrm>
            <a:off x="1828800" y="1447800"/>
            <a:ext cx="5410200" cy="3657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990600"/>
            <a:ext cx="5570756" cy="4401205"/>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2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یارانه</a:t>
            </a:r>
            <a:endParaRPr lang="en-US" sz="2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25</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4" name="Rectangle 3"/>
          <p:cNvSpPr/>
          <p:nvPr/>
        </p:nvSpPr>
        <p:spPr>
          <a:xfrm>
            <a:off x="228600" y="609600"/>
            <a:ext cx="8458200" cy="1815882"/>
          </a:xfrm>
          <a:prstGeom prst="rect">
            <a:avLst/>
          </a:prstGeom>
        </p:spPr>
        <p:txBody>
          <a:bodyPr wrap="square">
            <a:spAutoFit/>
          </a:bodyPr>
          <a:lstStyle/>
          <a:p>
            <a:pPr algn="r"/>
            <a:r>
              <a:rPr lang="ar-SA" sz="2800" b="1" dirty="0" smtClean="0">
                <a:cs typeface="B Nazanin" pitchFamily="2" charset="-78"/>
              </a:rPr>
              <a:t>یکی از اهداف اجرای طرح هدفمندی یارانه‌ها توزیع عادلانه یارانه‌ها بود. در ابتدای طرح، به نظر می‌رسید که توزیع عادلانه یارانه‌ها باعث شد تا شکاف درآمدی بین افراد جامعه کمتر شود، اما رفته رفته با بی ارزش شدن یارانه نقدی پرداختی به دلیل افزایش نرخ تورم، این شکاف افزایش یافت.</a:t>
            </a:r>
            <a:endParaRPr lang="en-US" sz="2800" dirty="0">
              <a:cs typeface="B Nazanin" pitchFamily="2" charset="-78"/>
            </a:endParaRPr>
          </a:p>
        </p:txBody>
      </p:sp>
      <p:sp>
        <p:nvSpPr>
          <p:cNvPr id="5" name="Rectangle 4"/>
          <p:cNvSpPr/>
          <p:nvPr/>
        </p:nvSpPr>
        <p:spPr>
          <a:xfrm>
            <a:off x="533400" y="2667000"/>
            <a:ext cx="8153400" cy="2246769"/>
          </a:xfrm>
          <a:prstGeom prst="rect">
            <a:avLst/>
          </a:prstGeom>
        </p:spPr>
        <p:txBody>
          <a:bodyPr wrap="square">
            <a:spAutoFit/>
          </a:bodyPr>
          <a:lstStyle/>
          <a:p>
            <a:pPr algn="r"/>
            <a:r>
              <a:rPr lang="ar-SA" sz="2800" b="1" dirty="0" smtClean="0">
                <a:cs typeface="B Nazanin" pitchFamily="2" charset="-78"/>
              </a:rPr>
              <a:t>ضریب جینی از جمله شاخص‌هایی است که می‌توان با استفاده از آن وضعیت توزیع درآمد در یک جامعه را سنجید. عدد این شاخص بین صفر و یک است. هر چه این عدد به صفر نزدیک‌تر باشد، به منزله برابرتر بودن درآمد‌ها در جامعه است و هر چه به یک نزدیکتر باشد، نشان دهنده آن است که شکاف درآمدی در جامعه تشدید شده است</a:t>
            </a:r>
            <a:endParaRPr lang="en-US" sz="2800" dirty="0">
              <a:cs typeface="B Nazanin" pitchFamily="2" charset="-78"/>
            </a:endParaRPr>
          </a:p>
        </p:txBody>
      </p:sp>
      <p:pic>
        <p:nvPicPr>
          <p:cNvPr id="6"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26</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pic>
        <p:nvPicPr>
          <p:cNvPr id="39938" name="Picture 2" descr="آغاز دهمین سال طرح هدفمندی یارانه ها؛طرحی که هزینه سالانه آن به 72 هزار میلیارد تومان رسید اما به اهداف خود نرسید!"/>
          <p:cNvPicPr>
            <a:picLocks noChangeAspect="1" noChangeArrowheads="1"/>
          </p:cNvPicPr>
          <p:nvPr/>
        </p:nvPicPr>
        <p:blipFill>
          <a:blip r:embed="rId2" cstate="print"/>
          <a:srcRect/>
          <a:stretch>
            <a:fillRect/>
          </a:stretch>
        </p:blipFill>
        <p:spPr bwMode="auto">
          <a:xfrm>
            <a:off x="1828800" y="762000"/>
            <a:ext cx="5486400" cy="3200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99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dana-regular"/>
                <a:ea typeface="Times New Roman" pitchFamily="18" charset="0"/>
                <a:cs typeface="B Nazanin" pitchFamily="2" charset="-78"/>
              </a:rPr>
              <a:t>همان گونه که ملاحظه می‌شود ،در اولین سال اجرای این طرح یکباره ضریب جینی افت چشمگیری یافت، اما رفته رفته مقدار این ضریب افزایش و به یک نزدیکتر شد</a:t>
            </a:r>
            <a:r>
              <a:rPr kumimoji="0" lang="en-US" sz="2000" b="1" i="0" u="none" strike="noStrike" cap="none" normalizeH="0" baseline="0" smtClean="0">
                <a:ln>
                  <a:noFill/>
                </a:ln>
                <a:solidFill>
                  <a:srgbClr val="000000"/>
                </a:solidFill>
                <a:effectLst/>
                <a:latin typeface="dana-regular"/>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a:ea typeface="Times New Roman" pitchFamily="18" charset="0"/>
                <a:cs typeface="B Nazanin" pitchFamily="2" charset="-78"/>
              </a:rPr>
            </a:br>
            <a:r>
              <a:rPr kumimoji="0" lang="en-US" sz="2000" b="1" i="0" u="none" strike="noStrike" cap="none" normalizeH="0" baseline="0" smtClean="0">
                <a:ln>
                  <a:noFill/>
                </a:ln>
                <a:solidFill>
                  <a:srgbClr val="000000"/>
                </a:solidFill>
                <a:effectLst/>
                <a:latin typeface="dana-regular"/>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a:ea typeface="Times New Roman" pitchFamily="18" charset="0"/>
                <a:cs typeface="B Nazanin" pitchFamily="2" charset="-78"/>
              </a:rPr>
            </a:br>
            <a:r>
              <a:rPr kumimoji="0" lang="en-US" sz="2000" b="1" i="0" u="none" strike="noStrike" cap="none" normalizeH="0" baseline="0" smtClean="0">
                <a:ln>
                  <a:noFill/>
                </a:ln>
                <a:solidFill>
                  <a:srgbClr val="000000"/>
                </a:solidFill>
                <a:effectLst/>
                <a:latin typeface="dana-regular"/>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a:ea typeface="Times New Roman" pitchFamily="18" charset="0"/>
                <a:cs typeface="B Nazanin" pitchFamily="2" charset="-78"/>
              </a:rPr>
            </a:br>
            <a:r>
              <a:rPr kumimoji="0" lang="en-US" sz="2000" b="1" i="0" u="none" strike="noStrike" cap="none" normalizeH="0" baseline="0" smtClean="0">
                <a:ln>
                  <a:noFill/>
                </a:ln>
                <a:solidFill>
                  <a:srgbClr val="000000"/>
                </a:solidFill>
                <a:effectLst/>
                <a:latin typeface="dana-regular"/>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a:ea typeface="Times New Roman" pitchFamily="18" charset="0"/>
                <a:cs typeface="B Nazanin" pitchFamily="2" charset="-78"/>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همان گونه که ملاحظه می‌شود ،در اولین سال اجرای این طرح یکباره ضریب جینی افت چشمگیری یافت، اما رفته رفته مقدار این ضریب افزایش و به یک نزدیکتر شد</a:t>
            </a:r>
            <a: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br>
            <a: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br>
            <a: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br>
            <a: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همان گونه که ملاحظه می‌شود ،در اولین سال اجرای این طرح یکباره ضریب جینی افت چشمگیری یافت، اما رفته رفته مقدار این ضریب افزایش و به یک نزدیکتر شد</a:t>
            </a:r>
            <a: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br>
            <a: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br>
            <a: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br>
            <a: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t/>
            </a:r>
            <a:br>
              <a:rPr kumimoji="0" lang="en-US" sz="2000" b="1" i="0" u="none" strike="noStrike" cap="none" normalizeH="0" baseline="0" smtClean="0">
                <a:ln>
                  <a:noFill/>
                </a:ln>
                <a:solidFill>
                  <a:srgbClr val="000000"/>
                </a:solidFill>
                <a:effectLst/>
                <a:latin typeface="dana-regular" charset="0"/>
                <a:ea typeface="Times New Roman" pitchFamily="18" charset="0"/>
                <a:cs typeface="B Nazanin" pitchFamily="2" charset="-78"/>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1066800" y="4419600"/>
            <a:ext cx="7086600" cy="1384995"/>
          </a:xfrm>
          <a:prstGeom prst="rect">
            <a:avLst/>
          </a:prstGeom>
        </p:spPr>
        <p:txBody>
          <a:bodyPr wrap="square">
            <a:spAutoFit/>
          </a:bodyPr>
          <a:lstStyle/>
          <a:p>
            <a:pPr algn="ctr"/>
            <a:r>
              <a:rPr lang="ar-SA" sz="2800" b="1" dirty="0" smtClean="0">
                <a:cs typeface="B Nazanin" pitchFamily="2" charset="-78"/>
              </a:rPr>
              <a:t>همان گونه که ملاحظه می‌شود ،در اولین سال اجرای این طرح یکباره ضریب جینی افت چشمگیری یافت، اما رفته رفته مقدار این ضریب افزایش و به یک نزدیکتر شد</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27</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3" name="Rectangle 2"/>
          <p:cNvSpPr/>
          <p:nvPr/>
        </p:nvSpPr>
        <p:spPr>
          <a:xfrm>
            <a:off x="5943600" y="228600"/>
            <a:ext cx="2895600" cy="1015663"/>
          </a:xfrm>
          <a:prstGeom prst="rect">
            <a:avLst/>
          </a:prstGeom>
        </p:spPr>
        <p:txBody>
          <a:bodyPr wrap="square">
            <a:spAutoFit/>
          </a:bodyPr>
          <a:lstStyle/>
          <a:p>
            <a:r>
              <a:rPr lang="ar-SA"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مسکن مهر</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4" name="Rectangle 3"/>
          <p:cNvSpPr/>
          <p:nvPr/>
        </p:nvSpPr>
        <p:spPr>
          <a:xfrm>
            <a:off x="304800" y="1371600"/>
            <a:ext cx="8382000" cy="2246769"/>
          </a:xfrm>
          <a:prstGeom prst="rect">
            <a:avLst/>
          </a:prstGeom>
        </p:spPr>
        <p:txBody>
          <a:bodyPr wrap="square">
            <a:spAutoFit/>
          </a:bodyPr>
          <a:lstStyle/>
          <a:p>
            <a:pPr algn="r"/>
            <a:r>
              <a:rPr lang="ar-SA" sz="2800" b="1" dirty="0" smtClean="0">
                <a:cs typeface="B Nazanin" pitchFamily="2" charset="-78"/>
              </a:rPr>
              <a:t>در این رابطه پروژه‌های مسکن مهر متأسفانه اثر بسیار منفی‌ای را در سطح کشور گذاشته. ساختمان‌هایی که ساخته شده گفته می‌شود هنوز به مرحله بهره‌برداری قرار نگرفته به بافت فرسوده پیوسته‌اند. یعنی عمر مفیدشان فوق‌العاده پایین است و این متوسط عمر ساختمان در کشور را به شدت کاهش داده است</a:t>
            </a:r>
            <a:r>
              <a:rPr lang="fa-IR" sz="2800" b="1" dirty="0" smtClean="0">
                <a:cs typeface="B Nazanin" pitchFamily="2" charset="-78"/>
              </a:rPr>
              <a:t>.</a:t>
            </a:r>
            <a:endParaRPr lang="en-US" sz="2800" dirty="0">
              <a:cs typeface="B Nazanin" pitchFamily="2" charset="-78"/>
            </a:endParaRPr>
          </a:p>
        </p:txBody>
      </p:sp>
      <p:pic>
        <p:nvPicPr>
          <p:cNvPr id="40963" name="Picture 3" descr="57718202"/>
          <p:cNvPicPr>
            <a:picLocks noChangeAspect="1" noChangeArrowheads="1"/>
          </p:cNvPicPr>
          <p:nvPr/>
        </p:nvPicPr>
        <p:blipFill>
          <a:blip r:embed="rId2" cstate="print"/>
          <a:srcRect/>
          <a:stretch>
            <a:fillRect/>
          </a:stretch>
        </p:blipFill>
        <p:spPr bwMode="auto">
          <a:xfrm>
            <a:off x="838200" y="3276600"/>
            <a:ext cx="4572000" cy="2895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0309"/>
        </a:solidFill>
        <a:effectLst/>
      </p:bgPr>
    </p:bg>
    <p:spTree>
      <p:nvGrpSpPr>
        <p:cNvPr id="1" name=""/>
        <p:cNvGrpSpPr/>
        <p:nvPr/>
      </p:nvGrpSpPr>
      <p:grpSpPr>
        <a:xfrm>
          <a:off x="0" y="0"/>
          <a:ext cx="0" cy="0"/>
          <a:chOff x="0" y="0"/>
          <a:chExt cx="0" cy="0"/>
        </a:xfrm>
      </p:grpSpPr>
      <p:sp>
        <p:nvSpPr>
          <p:cNvPr id="2" name="TextBox 1"/>
          <p:cNvSpPr txBox="1"/>
          <p:nvPr/>
        </p:nvSpPr>
        <p:spPr>
          <a:xfrm>
            <a:off x="838200" y="838200"/>
            <a:ext cx="7620000" cy="2062103"/>
          </a:xfrm>
          <a:prstGeom prst="rect">
            <a:avLst/>
          </a:prstGeom>
          <a:noFill/>
        </p:spPr>
        <p:txBody>
          <a:bodyPr wrap="square" rtlCol="0">
            <a:spAutoFit/>
          </a:bodyPr>
          <a:lstStyle/>
          <a:p>
            <a:pPr algn="r"/>
            <a:r>
              <a:rPr lang="fa-IR" sz="3200" dirty="0" smtClean="0">
                <a:solidFill>
                  <a:schemeClr val="bg2">
                    <a:lumMod val="10000"/>
                  </a:schemeClr>
                </a:solidFill>
                <a:latin typeface="Arial" pitchFamily="34" charset="0"/>
                <a:cs typeface="Arial" pitchFamily="34" charset="0"/>
              </a:rPr>
              <a:t/>
            </a:r>
            <a:br>
              <a:rPr lang="fa-IR" sz="3200" dirty="0" smtClean="0">
                <a:solidFill>
                  <a:schemeClr val="bg2">
                    <a:lumMod val="10000"/>
                  </a:schemeClr>
                </a:solidFill>
                <a:latin typeface="Arial" pitchFamily="34" charset="0"/>
                <a:cs typeface="Arial" pitchFamily="34" charset="0"/>
              </a:rPr>
            </a:br>
            <a:r>
              <a:rPr lang="fa-IR" sz="3200" dirty="0" smtClean="0">
                <a:solidFill>
                  <a:schemeClr val="bg2">
                    <a:lumMod val="10000"/>
                  </a:schemeClr>
                </a:solidFill>
                <a:latin typeface="Arial" pitchFamily="34" charset="0"/>
                <a:cs typeface="Arial" pitchFamily="34" charset="0"/>
              </a:rPr>
              <a:t/>
            </a:r>
            <a:br>
              <a:rPr lang="fa-IR" sz="3200" dirty="0" smtClean="0">
                <a:solidFill>
                  <a:schemeClr val="bg2">
                    <a:lumMod val="10000"/>
                  </a:schemeClr>
                </a:solidFill>
                <a:latin typeface="Arial" pitchFamily="34" charset="0"/>
                <a:cs typeface="Arial" pitchFamily="34" charset="0"/>
              </a:rPr>
            </a:br>
            <a:r>
              <a:rPr lang="ar-SA" sz="3200" dirty="0" smtClean="0">
                <a:solidFill>
                  <a:schemeClr val="bg2">
                    <a:lumMod val="10000"/>
                  </a:schemeClr>
                </a:solidFill>
              </a:rPr>
              <a:t/>
            </a:r>
            <a:br>
              <a:rPr lang="ar-SA" sz="3200" dirty="0" smtClean="0">
                <a:solidFill>
                  <a:schemeClr val="bg2">
                    <a:lumMod val="10000"/>
                  </a:schemeClr>
                </a:solidFill>
              </a:rPr>
            </a:br>
            <a:endParaRPr lang="en-US" sz="3200" dirty="0">
              <a:solidFill>
                <a:schemeClr val="bg2">
                  <a:lumMod val="10000"/>
                </a:schemeClr>
              </a:solidFill>
            </a:endParaRPr>
          </a:p>
        </p:txBody>
      </p:sp>
      <p:sp>
        <p:nvSpPr>
          <p:cNvPr id="5" name="TextBox 4"/>
          <p:cNvSpPr txBox="1"/>
          <p:nvPr/>
        </p:nvSpPr>
        <p:spPr>
          <a:xfrm>
            <a:off x="609600" y="533400"/>
            <a:ext cx="7924800" cy="6124754"/>
          </a:xfrm>
          <a:prstGeom prst="rect">
            <a:avLst/>
          </a:prstGeom>
          <a:noFill/>
        </p:spPr>
        <p:txBody>
          <a:bodyPr wrap="square" rtlCol="0">
            <a:spAutoFit/>
          </a:bodyPr>
          <a:lstStyle/>
          <a:p>
            <a:pPr algn="r"/>
            <a:r>
              <a:rPr lang="fa-IR" sz="3200" b="1" dirty="0" smtClean="0">
                <a:solidFill>
                  <a:schemeClr val="bg2">
                    <a:lumMod val="10000"/>
                  </a:schemeClr>
                </a:solidFill>
                <a:cs typeface="B Nazanin" pitchFamily="2" charset="-78"/>
              </a:rPr>
              <a:t/>
            </a:r>
            <a:br>
              <a:rPr lang="fa-IR" sz="32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پوپولیسم چیست؟ ................................................................................................................. 2</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پوپولیسم و عوام فریبی ........................................................................................................ 3   </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پوپولیست چه کسی است؟ ................................................................................................. 4</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انواع پوپولیسم ........................................................................................................................ 5  </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ویژگی های کلی پوپولیسم ...................................................................................................7</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نظریات پوپولیسمی ............................................................................................................... 8</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تاریخچه ی پوپولیسم ...........................................................................................................10 </a:t>
            </a:r>
            <a:r>
              <a:rPr lang="en-US" sz="2400" b="1" dirty="0" smtClean="0">
                <a:solidFill>
                  <a:schemeClr val="bg2">
                    <a:lumMod val="10000"/>
                  </a:schemeClr>
                </a:solidFill>
                <a:cs typeface="B Nazanin" pitchFamily="2" charset="-78"/>
              </a:rPr>
              <a:t/>
            </a:r>
            <a:br>
              <a:rPr lang="en-US"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پوپولیسم در کشور های مختلف ...................................................................................... 11 </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رواج پوپولیسم در شرق ...................................................................................................... 12 </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پوپولیسم در ایران .................................................................................................................13</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تاثیرسیاست های پوپولیسمی بر اقتصاد ایران .............................................................. 16  </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عوامل زمینه ساز پوپولیسم در ایران ................................................................................33</a:t>
            </a:r>
            <a:br>
              <a:rPr lang="fa-IR" sz="2400" b="1" dirty="0" smtClean="0">
                <a:solidFill>
                  <a:schemeClr val="bg2">
                    <a:lumMod val="10000"/>
                  </a:schemeClr>
                </a:solidFill>
                <a:cs typeface="B Nazanin" pitchFamily="2" charset="-78"/>
              </a:rPr>
            </a:br>
            <a:r>
              <a:rPr lang="fa-IR" sz="2400" b="1" dirty="0" smtClean="0">
                <a:solidFill>
                  <a:schemeClr val="bg2">
                    <a:lumMod val="10000"/>
                  </a:schemeClr>
                </a:solidFill>
                <a:cs typeface="B Nazanin" pitchFamily="2" charset="-78"/>
              </a:rPr>
              <a:t>چگونگی توانمند سازی مردم در برابر خطر پوپولیسم .................................................34 </a:t>
            </a:r>
            <a:br>
              <a:rPr lang="fa-IR" sz="2400" b="1" dirty="0" smtClean="0">
                <a:solidFill>
                  <a:schemeClr val="bg2">
                    <a:lumMod val="10000"/>
                  </a:schemeClr>
                </a:solidFill>
                <a:cs typeface="B Nazanin" pitchFamily="2" charset="-78"/>
              </a:rPr>
            </a:br>
            <a:endParaRPr lang="en-US" sz="2400" b="1" dirty="0">
              <a:solidFill>
                <a:schemeClr val="bg2">
                  <a:lumMod val="10000"/>
                </a:schemeClr>
              </a:solidFill>
              <a:cs typeface="B Nazanin" pitchFamily="2" charset="-78"/>
            </a:endParaRPr>
          </a:p>
        </p:txBody>
      </p:sp>
      <p:sp>
        <p:nvSpPr>
          <p:cNvPr id="6" name="TextBox 5"/>
          <p:cNvSpPr txBox="1"/>
          <p:nvPr/>
        </p:nvSpPr>
        <p:spPr>
          <a:xfrm>
            <a:off x="3886200" y="457200"/>
            <a:ext cx="1905000" cy="646331"/>
          </a:xfrm>
          <a:prstGeom prst="rect">
            <a:avLst/>
          </a:prstGeom>
          <a:noFill/>
        </p:spPr>
        <p:txBody>
          <a:bodyPr wrap="square" rtlCol="0">
            <a:spAutoFit/>
          </a:bodyPr>
          <a:lstStyle/>
          <a:p>
            <a:r>
              <a:rPr lang="fa-IR" sz="3600" b="1" dirty="0" smtClean="0">
                <a:solidFill>
                  <a:schemeClr val="bg2">
                    <a:lumMod val="10000"/>
                  </a:schemeClr>
                </a:solidFill>
                <a:cs typeface="B Nazanin" pitchFamily="2" charset="-78"/>
              </a:rPr>
              <a:t>فهرست</a:t>
            </a:r>
            <a:endParaRPr lang="en-US" sz="3600" b="1" dirty="0">
              <a:solidFill>
                <a:schemeClr val="bg2">
                  <a:lumMod val="10000"/>
                </a:schemeClr>
              </a:solidFill>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28</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3" name="Rectangle 2"/>
          <p:cNvSpPr/>
          <p:nvPr/>
        </p:nvSpPr>
        <p:spPr>
          <a:xfrm>
            <a:off x="4495800" y="533400"/>
            <a:ext cx="4079963" cy="584775"/>
          </a:xfrm>
          <a:prstGeom prst="rect">
            <a:avLst/>
          </a:prstGeom>
        </p:spPr>
        <p:txBody>
          <a:bodyPr wrap="none">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 </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مخاطرات اقتصادی مسکن مهر</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41986" name="Rectangle 2"/>
          <p:cNvSpPr>
            <a:spLocks noChangeArrowheads="1"/>
          </p:cNvSpPr>
          <p:nvPr/>
        </p:nvSpPr>
        <p:spPr bwMode="auto">
          <a:xfrm>
            <a:off x="533400" y="1143000"/>
            <a:ext cx="8077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طبق آمار رسمی بیش از </a:t>
            </a:r>
            <a:r>
              <a:rPr kumimoji="0" lang="fa-IR"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۱۲۰</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هزار میلیارد تومان از منابع کشور (</a:t>
            </a:r>
            <a:r>
              <a:rPr kumimoji="0" lang="fa-IR"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۵۰</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هزار میلیارد تومان از طریق تسهیلات بانک مسکن، </a:t>
            </a:r>
            <a:r>
              <a:rPr kumimoji="0" lang="fa-IR"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۵۰</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هزار میلیارد تومان از آورده های نقدی مردم و مابقی از طریق بانک های عامل دیگر) در مسکن مهر هزینه شدند. بنا بر گزارش‌ها فقط در سال </a:t>
            </a:r>
            <a:r>
              <a:rPr kumimoji="0" lang="fa-IR"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۱۳۹۱</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تسهیلات مسکن مهر، باعث افزایش </a:t>
            </a:r>
            <a:r>
              <a:rPr kumimoji="0" lang="fa-IR"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۸۰</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درصدی پایه پولی کشور شد. طی یک سال تنها به دلیل پرداخت تسهیلات بدون پشتوانه پایه پولی کشور از </a:t>
            </a:r>
            <a:r>
              <a:rPr kumimoji="0" lang="fa-IR"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۵۰</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هزار میلیارد به </a:t>
            </a:r>
            <a:r>
              <a:rPr kumimoji="0" lang="fa-IR"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۹۰</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هزار میلیارد تومان افزایش پیدا کرد. ترجمه این اتفاق همان جمله معروف مصرف یک ساله نیمی از کل پول‌های چاپ شده کشور تا سال </a:t>
            </a:r>
            <a:r>
              <a:rPr kumimoji="0" lang="fa-IR"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۱۳۹۱</a:t>
            </a:r>
            <a:r>
              <a:rPr kumimoji="0" lang="ar-SA"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 در مسکن مهر بود</a:t>
            </a:r>
            <a:r>
              <a:rPr kumimoji="0" lang="fa-IR" sz="2800" b="1" i="0" u="none" strike="noStrike" cap="none" normalizeH="0" baseline="0" dirty="0" smtClean="0">
                <a:ln>
                  <a:noFill/>
                </a:ln>
                <a:solidFill>
                  <a:schemeClr val="bg1"/>
                </a:solidFill>
                <a:effectLst/>
                <a:latin typeface="Arial" pitchFamily="34" charset="0"/>
                <a:ea typeface="Times New Roman" pitchFamily="18" charset="0"/>
                <a:cs typeface="B Nazanin" pitchFamily="2" charset="-78"/>
              </a:rPr>
              <a:t>.</a:t>
            </a:r>
            <a:endParaRPr kumimoji="0" lang="en-US" sz="2800" b="0" i="0" u="none" strike="noStrike" cap="none" normalizeH="0" baseline="0" dirty="0" smtClean="0">
              <a:ln>
                <a:noFill/>
              </a:ln>
              <a:solidFill>
                <a:schemeClr val="bg1"/>
              </a:solidFill>
              <a:effectLst/>
              <a:latin typeface="Arial" pitchFamily="34" charset="0"/>
              <a:cs typeface="B Nazanin" pitchFamily="2" charset="-78"/>
            </a:endParaRPr>
          </a:p>
        </p:txBody>
      </p:sp>
      <p:sp>
        <p:nvSpPr>
          <p:cNvPr id="6" name="Rectangle 5"/>
          <p:cNvSpPr/>
          <p:nvPr/>
        </p:nvSpPr>
        <p:spPr>
          <a:xfrm>
            <a:off x="457200" y="5105400"/>
            <a:ext cx="8229600" cy="954107"/>
          </a:xfrm>
          <a:prstGeom prst="rect">
            <a:avLst/>
          </a:prstGeom>
        </p:spPr>
        <p:txBody>
          <a:bodyPr wrap="square">
            <a:spAutoFit/>
          </a:bodyPr>
          <a:lstStyle/>
          <a:p>
            <a:pPr algn="r"/>
            <a:r>
              <a:rPr lang="ar-SA" sz="2800" b="1" dirty="0" smtClean="0">
                <a:cs typeface="B Nazanin" pitchFamily="2" charset="-78"/>
              </a:rPr>
              <a:t>مردم ایران تاثیر این اتفاق را روی تورم سنگین سال‌های </a:t>
            </a:r>
            <a:r>
              <a:rPr lang="fa-IR" sz="2800" b="1" dirty="0" smtClean="0">
                <a:cs typeface="B Nazanin" pitchFamily="2" charset="-78"/>
              </a:rPr>
              <a:t>۱۳۹۱</a:t>
            </a:r>
            <a:r>
              <a:rPr lang="ar-SA" sz="2800" b="1" dirty="0" smtClean="0">
                <a:cs typeface="B Nazanin" pitchFamily="2" charset="-78"/>
              </a:rPr>
              <a:t> تا </a:t>
            </a:r>
            <a:r>
              <a:rPr lang="fa-IR" sz="2800" b="1" dirty="0" smtClean="0">
                <a:cs typeface="B Nazanin" pitchFamily="2" charset="-78"/>
              </a:rPr>
              <a:t>۱۳۹۳</a:t>
            </a:r>
            <a:r>
              <a:rPr lang="ar-SA" sz="2800" b="1" dirty="0" smtClean="0">
                <a:cs typeface="B Nazanin" pitchFamily="2" charset="-78"/>
              </a:rPr>
              <a:t> احساس کردند</a:t>
            </a:r>
            <a:r>
              <a:rPr lang="fa-IR" sz="2800" b="1" dirty="0" smtClean="0">
                <a:cs typeface="B Nazanin" pitchFamily="2" charset="-78"/>
              </a:rPr>
              <a:t>.</a:t>
            </a:r>
            <a:endParaRPr lang="en-US" sz="2800" dirty="0">
              <a:cs typeface="B Nazanin" pitchFamily="2" charset="-78"/>
            </a:endParaRPr>
          </a:p>
        </p:txBody>
      </p:sp>
      <p:pic>
        <p:nvPicPr>
          <p:cNvPr id="7"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29</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3" name="Rectangle 2"/>
          <p:cNvSpPr/>
          <p:nvPr/>
        </p:nvSpPr>
        <p:spPr>
          <a:xfrm>
            <a:off x="914400" y="609600"/>
            <a:ext cx="7086600" cy="5847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a-IR" sz="3200" b="1" dirty="0" smtClean="0">
                <a:solidFill>
                  <a:srgbClr val="FFFFFF"/>
                </a:solidFill>
                <a:cs typeface="B Nazanin" pitchFamily="2" charset="-78"/>
              </a:rPr>
              <a:t>از پوپولیسم احمدی نژاد تا پوپولیسم روحانی!</a:t>
            </a:r>
            <a:endParaRPr lang="en-US" sz="3200" dirty="0">
              <a:solidFill>
                <a:srgbClr val="FFFFFF"/>
              </a:solidFill>
              <a:cs typeface="B Nazanin" pitchFamily="2" charset="-78"/>
            </a:endParaRPr>
          </a:p>
        </p:txBody>
      </p:sp>
      <p:pic>
        <p:nvPicPr>
          <p:cNvPr id="49154" name="Picture 2" descr="89705"/>
          <p:cNvPicPr>
            <a:picLocks noChangeAspect="1" noChangeArrowheads="1"/>
          </p:cNvPicPr>
          <p:nvPr/>
        </p:nvPicPr>
        <p:blipFill>
          <a:blip r:embed="rId2" cstate="print">
            <a:lum/>
          </a:blip>
          <a:srcRect/>
          <a:stretch>
            <a:fillRect/>
          </a:stretch>
        </p:blipFill>
        <p:spPr bwMode="auto">
          <a:xfrm rot="356727">
            <a:off x="1853909" y="1637037"/>
            <a:ext cx="5317521" cy="37035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30</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3" name="Rectangle 2"/>
          <p:cNvSpPr/>
          <p:nvPr/>
        </p:nvSpPr>
        <p:spPr>
          <a:xfrm>
            <a:off x="381000" y="609600"/>
            <a:ext cx="8382000" cy="954107"/>
          </a:xfrm>
          <a:prstGeom prst="rect">
            <a:avLst/>
          </a:prstGeom>
        </p:spPr>
        <p:txBody>
          <a:bodyPr wrap="square">
            <a:spAutoFit/>
          </a:bodyPr>
          <a:lstStyle/>
          <a:p>
            <a:pPr algn="ctr"/>
            <a:r>
              <a:rPr lang="fa-IR" sz="2800" b="1" dirty="0" smtClean="0">
                <a:cs typeface="B Nazanin" pitchFamily="2" charset="-78"/>
              </a:rPr>
              <a:t>باتوجه به فشار مالی باقیمانده از سیاست ها و پروژه های نیمه تمام دوران احمدی نژاد و خروج از برجام ترامپ، نوبت به پوپولیسم روحانی رسید.</a:t>
            </a:r>
            <a:endParaRPr lang="en-US" sz="2800" dirty="0">
              <a:cs typeface="B Nazanin" pitchFamily="2" charset="-78"/>
            </a:endParaRPr>
          </a:p>
        </p:txBody>
      </p:sp>
      <p:pic>
        <p:nvPicPr>
          <p:cNvPr id="50178" name="Picture 2" descr="اصلی"/>
          <p:cNvPicPr>
            <a:picLocks noChangeAspect="1" noChangeArrowheads="1"/>
          </p:cNvPicPr>
          <p:nvPr/>
        </p:nvPicPr>
        <p:blipFill>
          <a:blip r:embed="rId2" cstate="print"/>
          <a:srcRect/>
          <a:stretch>
            <a:fillRect/>
          </a:stretch>
        </p:blipFill>
        <p:spPr bwMode="auto">
          <a:xfrm>
            <a:off x="2286000" y="1828800"/>
            <a:ext cx="4421833"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066800" y="5029200"/>
            <a:ext cx="7086600" cy="954107"/>
          </a:xfrm>
          <a:prstGeom prst="rect">
            <a:avLst/>
          </a:prstGeom>
        </p:spPr>
        <p:txBody>
          <a:bodyPr wrap="square">
            <a:spAutoFit/>
          </a:bodyPr>
          <a:lstStyle/>
          <a:p>
            <a:pPr algn="ctr"/>
            <a:r>
              <a:rPr lang="ar-SA" sz="2800" b="1" dirty="0" smtClean="0">
                <a:cs typeface="B Nazanin" pitchFamily="2" charset="-78"/>
              </a:rPr>
              <a:t>رئیس جمهور محترم مدعی بود با کلید خود مشکلات اقتصادی را 100 روزه حل خواهد کرد و تحریم ها را برخواهد داشت.</a:t>
            </a:r>
            <a:endParaRPr lang="en-US" sz="2800" b="1" dirty="0">
              <a:cs typeface="B Nazani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31</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3" name="Rectangle 2"/>
          <p:cNvSpPr/>
          <p:nvPr/>
        </p:nvSpPr>
        <p:spPr>
          <a:xfrm>
            <a:off x="533400" y="685800"/>
            <a:ext cx="8153400" cy="2677656"/>
          </a:xfrm>
          <a:prstGeom prst="rect">
            <a:avLst/>
          </a:prstGeom>
        </p:spPr>
        <p:txBody>
          <a:bodyPr wrap="square">
            <a:spAutoFit/>
          </a:bodyPr>
          <a:lstStyle/>
          <a:p>
            <a:pPr algn="r"/>
            <a:r>
              <a:rPr lang="fa-IR" sz="2800" b="1" dirty="0" smtClean="0">
                <a:cs typeface="B Nazanin" pitchFamily="2" charset="-78"/>
              </a:rPr>
              <a:t> روحانی که با حمایت هاشمیِ مخالف اقتصاد صدقه ای به پیروزی رسیده بود و دولت خود را در کنترل تورم و میزان نقدینگی و کسری بودجه شکست خورده میدید(با توجه به تحریم های شدید دونالد ترامپ)مجبور به کامل کردن سیاست های پوپولیستی خود که با نمایش کلید تدبیر و سفر های استانی شروع شده بود ،شد.</a:t>
            </a:r>
            <a:br>
              <a:rPr lang="fa-IR" sz="2800" b="1" dirty="0" smtClean="0">
                <a:cs typeface="B Nazanin" pitchFamily="2" charset="-78"/>
              </a:rPr>
            </a:br>
            <a:endParaRPr lang="en-US" sz="2800" dirty="0">
              <a:cs typeface="B Nazanin" pitchFamily="2" charset="-78"/>
            </a:endParaRPr>
          </a:p>
        </p:txBody>
      </p:sp>
      <p:sp>
        <p:nvSpPr>
          <p:cNvPr id="4" name="Rectangle 3"/>
          <p:cNvSpPr/>
          <p:nvPr/>
        </p:nvSpPr>
        <p:spPr>
          <a:xfrm>
            <a:off x="609600" y="3505200"/>
            <a:ext cx="7924800" cy="1569660"/>
          </a:xfrm>
          <a:prstGeom prst="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a-IR" sz="3200" b="1" dirty="0" smtClean="0">
                <a:solidFill>
                  <a:srgbClr val="FFFFFF"/>
                </a:solidFill>
                <a:cs typeface="B Nazanin" pitchFamily="2" charset="-78"/>
              </a:rPr>
              <a:t>حسن روحانی با گران کردن بنزین که برای جبران کسری بودجه راهی جر آن نداشت ، سیستم اقتصاد صدقه ای را با توزیع پول جدیدی به نام یارانه معیشتی کامل کرد.</a:t>
            </a:r>
            <a:endParaRPr lang="en-US" sz="3200" dirty="0">
              <a:solidFill>
                <a:srgbClr val="FFFFFF"/>
              </a:solidFill>
            </a:endParaRPr>
          </a:p>
        </p:txBody>
      </p:sp>
      <p:pic>
        <p:nvPicPr>
          <p:cNvPr id="5"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32</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3" name="Rectangle 2"/>
          <p:cNvSpPr/>
          <p:nvPr/>
        </p:nvSpPr>
        <p:spPr>
          <a:xfrm>
            <a:off x="304800" y="685800"/>
            <a:ext cx="8382000" cy="1815882"/>
          </a:xfrm>
          <a:prstGeom prst="rect">
            <a:avLst/>
          </a:prstGeom>
        </p:spPr>
        <p:txBody>
          <a:bodyPr wrap="square">
            <a:spAutoFit/>
          </a:bodyPr>
          <a:lstStyle/>
          <a:p>
            <a:pPr algn="r"/>
            <a:r>
              <a:rPr lang="fa-IR" sz="2800" b="1" dirty="0" smtClean="0">
                <a:cs typeface="B Nazanin" pitchFamily="2" charset="-78"/>
              </a:rPr>
              <a:t>اجرایی شدن یارانه معیشتی به علاوه تاثیر روانی تحریم ها و کسری بودجه </a:t>
            </a:r>
            <a:br>
              <a:rPr lang="fa-IR" sz="2800" b="1" dirty="0" smtClean="0">
                <a:cs typeface="B Nazanin" pitchFamily="2" charset="-78"/>
              </a:rPr>
            </a:br>
            <a:r>
              <a:rPr lang="fa-IR" sz="2800" b="1" dirty="0" smtClean="0">
                <a:cs typeface="B Nazanin" pitchFamily="2" charset="-78"/>
              </a:rPr>
              <a:t>باعث رشد شدید تورم و حذف باقیمانده ی طبقه متوسط جامعه ی ایران شد.</a:t>
            </a:r>
            <a:br>
              <a:rPr lang="fa-IR" sz="2800" b="1" dirty="0" smtClean="0">
                <a:cs typeface="B Nazanin" pitchFamily="2" charset="-78"/>
              </a:rPr>
            </a:br>
            <a:r>
              <a:rPr lang="fa-IR" sz="2800" b="1" dirty="0" smtClean="0">
                <a:cs typeface="B Nazanin" pitchFamily="2" charset="-78"/>
              </a:rPr>
              <a:t/>
            </a:r>
            <a:br>
              <a:rPr lang="fa-IR" sz="2800" b="1" dirty="0" smtClean="0">
                <a:cs typeface="B Nazanin" pitchFamily="2" charset="-78"/>
              </a:rPr>
            </a:br>
            <a:endParaRPr lang="en-US" sz="2800" dirty="0">
              <a:cs typeface="B Nazanin" pitchFamily="2" charset="-78"/>
            </a:endParaRPr>
          </a:p>
        </p:txBody>
      </p:sp>
      <p:sp>
        <p:nvSpPr>
          <p:cNvPr id="51202" name="Text Box 2"/>
          <p:cNvSpPr txBox="1">
            <a:spLocks noChangeArrowheads="1"/>
          </p:cNvSpPr>
          <p:nvPr/>
        </p:nvSpPr>
        <p:spPr bwMode="auto">
          <a:xfrm>
            <a:off x="762000" y="2971800"/>
            <a:ext cx="7620000" cy="22098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3200" b="1" i="0" u="none" strike="noStrike" cap="none" normalizeH="0" baseline="0" dirty="0" smtClean="0">
                <a:ln>
                  <a:noFill/>
                </a:ln>
                <a:solidFill>
                  <a:schemeClr val="tx1"/>
                </a:solidFill>
                <a:effectLst/>
                <a:latin typeface="Arial" pitchFamily="34" charset="0"/>
                <a:ea typeface="Arial" pitchFamily="34" charset="0"/>
                <a:cs typeface="B Nazanin" pitchFamily="2" charset="-78"/>
              </a:rPr>
              <a:t>سیاست های پوپولیستی احمدی نژاد_روحانی اکنون جامعه ایرانی را به جامعه ای فاقد طبقه ی متوسط با اکثریتی فقیر که به گفته ی سیاسیون جامعه </a:t>
            </a:r>
            <a:r>
              <a:rPr kumimoji="0" lang="fa-IR" sz="3200" b="1" i="0" u="sng" strike="noStrike" cap="none" normalizeH="0" baseline="0" dirty="0" smtClean="0">
                <a:ln>
                  <a:noFill/>
                </a:ln>
                <a:solidFill>
                  <a:schemeClr val="tx1"/>
                </a:solidFill>
                <a:effectLst/>
                <a:latin typeface="Arial" pitchFamily="34" charset="0"/>
                <a:ea typeface="Arial" pitchFamily="34" charset="0"/>
                <a:cs typeface="B Nazanin" pitchFamily="2" charset="-78"/>
              </a:rPr>
              <a:t>¾</a:t>
            </a:r>
            <a:r>
              <a:rPr kumimoji="0" lang="fa-IR" sz="3200" b="1" i="0" u="none" strike="noStrike" cap="none" normalizeH="0" baseline="0" dirty="0" smtClean="0">
                <a:ln>
                  <a:noFill/>
                </a:ln>
                <a:solidFill>
                  <a:schemeClr val="tx1"/>
                </a:solidFill>
                <a:effectLst/>
                <a:latin typeface="Arial" pitchFamily="34" charset="0"/>
                <a:ea typeface="Arial" pitchFamily="34" charset="0"/>
                <a:cs typeface="B Nazanin" pitchFamily="2" charset="-78"/>
              </a:rPr>
              <a:t> جمعیت آن احتیاج به کمک مالی دارند تبدیل کرده است</a:t>
            </a:r>
            <a:r>
              <a:rPr lang="fa-IR" sz="3200" b="1" dirty="0" smtClean="0">
                <a:latin typeface="Arial" pitchFamily="34" charset="0"/>
                <a:ea typeface="Arial" pitchFamily="34" charset="0"/>
                <a:cs typeface="B Nazanin" pitchFamily="2" charset="-78"/>
              </a:rPr>
              <a:t>.</a:t>
            </a:r>
            <a:endParaRPr kumimoji="0" lang="en-US" sz="32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33</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1027" name="Text Box 3"/>
          <p:cNvSpPr txBox="1">
            <a:spLocks noChangeArrowheads="1"/>
          </p:cNvSpPr>
          <p:nvPr/>
        </p:nvSpPr>
        <p:spPr bwMode="auto">
          <a:xfrm>
            <a:off x="5486400" y="533400"/>
            <a:ext cx="2955925" cy="555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800" b="0" i="0" u="none" strike="noStrike" cap="none" normalizeH="0" baseline="0" dirty="0" smtClean="0">
                <a:ln>
                  <a:noFill/>
                </a:ln>
                <a:solidFill>
                  <a:schemeClr val="bg1"/>
                </a:solidFill>
                <a:effectLst/>
                <a:latin typeface="Arial" pitchFamily="34" charset="0"/>
                <a:ea typeface="Arial" pitchFamily="34" charset="0"/>
                <a:cs typeface="B Nazanin" pitchFamily="2" charset="-78"/>
              </a:rPr>
              <a:t>زمینه ساز های پوپولیسم</a:t>
            </a:r>
            <a:endParaRPr kumimoji="0" lang="en-US" sz="2800" b="0" i="0" u="none" strike="noStrike" cap="none" normalizeH="0" baseline="0" dirty="0" smtClean="0">
              <a:ln>
                <a:noFill/>
              </a:ln>
              <a:solidFill>
                <a:schemeClr val="bg1"/>
              </a:solidFill>
              <a:effectLst/>
              <a:latin typeface="Arial" pitchFamily="34" charset="0"/>
              <a:cs typeface="B Nazanin" pitchFamily="2" charset="-78"/>
            </a:endParaRPr>
          </a:p>
        </p:txBody>
      </p:sp>
      <p:pic>
        <p:nvPicPr>
          <p:cNvPr id="5"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6" name="Rectangle 5"/>
          <p:cNvSpPr/>
          <p:nvPr/>
        </p:nvSpPr>
        <p:spPr>
          <a:xfrm>
            <a:off x="8534400" y="15240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7" name="Rectangle 6"/>
          <p:cNvSpPr/>
          <p:nvPr/>
        </p:nvSpPr>
        <p:spPr>
          <a:xfrm>
            <a:off x="457200" y="1447800"/>
            <a:ext cx="8077200" cy="892552"/>
          </a:xfrm>
          <a:prstGeom prst="rect">
            <a:avLst/>
          </a:prstGeom>
        </p:spPr>
        <p:txBody>
          <a:bodyPr wrap="square">
            <a:spAutoFit/>
          </a:bodyPr>
          <a:lstStyle/>
          <a:p>
            <a:pPr algn="r"/>
            <a:r>
              <a:rPr lang="ar-SA" sz="2600" b="1" dirty="0" smtClean="0">
                <a:cs typeface="B Nazanin" pitchFamily="2" charset="-78"/>
              </a:rPr>
              <a:t>پوپولیسم در جامعه ای که سرمایه ها و درآمدهای رانتی در آن وجود دارد، بیش از دیگر جوامع شکل می گیرد</a:t>
            </a:r>
            <a:r>
              <a:rPr lang="fa-IR" sz="2600" b="1" dirty="0" smtClean="0">
                <a:cs typeface="B Nazanin" pitchFamily="2" charset="-78"/>
              </a:rPr>
              <a:t>.</a:t>
            </a:r>
            <a:endParaRPr lang="en-US" sz="2600" b="1" dirty="0">
              <a:cs typeface="B Nazanin" pitchFamily="2" charset="-78"/>
            </a:endParaRPr>
          </a:p>
        </p:txBody>
      </p:sp>
      <p:sp>
        <p:nvSpPr>
          <p:cNvPr id="8" name="Rectangle 7"/>
          <p:cNvSpPr/>
          <p:nvPr/>
        </p:nvSpPr>
        <p:spPr>
          <a:xfrm>
            <a:off x="228600" y="4343400"/>
            <a:ext cx="8229600" cy="892552"/>
          </a:xfrm>
          <a:prstGeom prst="rect">
            <a:avLst/>
          </a:prstGeom>
        </p:spPr>
        <p:txBody>
          <a:bodyPr wrap="square">
            <a:spAutoFit/>
          </a:bodyPr>
          <a:lstStyle/>
          <a:p>
            <a:pPr algn="r"/>
            <a:r>
              <a:rPr lang="ar-SA" sz="2600" b="1" dirty="0" smtClean="0">
                <a:cs typeface="B Nazanin" pitchFamily="2" charset="-78"/>
              </a:rPr>
              <a:t>بخش عمده ای از دلایل تقویت پوپولیسم در یک جامعه، به ضعف نهادهای مدنی باز می گردد.</a:t>
            </a:r>
            <a:endParaRPr lang="en-US" sz="2600" b="1" dirty="0">
              <a:cs typeface="B Nazanin" pitchFamily="2" charset="-78"/>
            </a:endParaRPr>
          </a:p>
        </p:txBody>
      </p:sp>
      <p:sp>
        <p:nvSpPr>
          <p:cNvPr id="9" name="Rectangle 8"/>
          <p:cNvSpPr/>
          <p:nvPr/>
        </p:nvSpPr>
        <p:spPr>
          <a:xfrm>
            <a:off x="228600" y="2590800"/>
            <a:ext cx="8305800" cy="1692771"/>
          </a:xfrm>
          <a:prstGeom prst="rect">
            <a:avLst/>
          </a:prstGeom>
        </p:spPr>
        <p:txBody>
          <a:bodyPr wrap="square">
            <a:spAutoFit/>
          </a:bodyPr>
          <a:lstStyle/>
          <a:p>
            <a:pPr algn="r"/>
            <a:r>
              <a:rPr lang="ar-SA" sz="2600" b="1" dirty="0" smtClean="0">
                <a:cs typeface="B Nazanin" pitchFamily="2" charset="-78"/>
              </a:rPr>
              <a:t>پوپولیسم زمانی تقویت می شود که مردم به جای آنکه از طریق نمایندگان نخبه شان با حاکمیت در ارتباط و تعامل باشند به صورت توده ای با حاکمیت ارتباط برقرار کنند. بدین ترتیب فریب دادن توده های مردم نسبت به نخبگان جامعه بسیار راحت تر خواهد بود</a:t>
            </a:r>
            <a:r>
              <a:rPr lang="fa-IR" sz="2600" b="1" dirty="0" smtClean="0">
                <a:cs typeface="B Nazanin" pitchFamily="2" charset="-78"/>
              </a:rPr>
              <a:t>.</a:t>
            </a:r>
            <a:endParaRPr lang="en-US" sz="2600" b="1" dirty="0">
              <a:cs typeface="B Nazanin" pitchFamily="2" charset="-78"/>
            </a:endParaRPr>
          </a:p>
        </p:txBody>
      </p:sp>
      <p:sp>
        <p:nvSpPr>
          <p:cNvPr id="10" name="Rectangle 9"/>
          <p:cNvSpPr/>
          <p:nvPr/>
        </p:nvSpPr>
        <p:spPr>
          <a:xfrm>
            <a:off x="8534400" y="26670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11" name="Rectangle 10"/>
          <p:cNvSpPr/>
          <p:nvPr/>
        </p:nvSpPr>
        <p:spPr>
          <a:xfrm>
            <a:off x="8534400" y="44196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34</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pic>
        <p:nvPicPr>
          <p:cNvPr id="3077" name="Picture 5" descr="C:\Users\sakht system\Desktop\Untitled.png"/>
          <p:cNvPicPr>
            <a:picLocks noChangeAspect="1" noChangeArrowheads="1"/>
          </p:cNvPicPr>
          <p:nvPr/>
        </p:nvPicPr>
        <p:blipFill>
          <a:blip r:embed="rId2" cstate="print">
            <a:lum contrast="8000"/>
          </a:blip>
          <a:srcRect/>
          <a:stretch>
            <a:fillRect/>
          </a:stretch>
        </p:blipFill>
        <p:spPr bwMode="auto">
          <a:xfrm>
            <a:off x="533400" y="3048000"/>
            <a:ext cx="2514600" cy="3429000"/>
          </a:xfrm>
          <a:prstGeom prst="rect">
            <a:avLst/>
          </a:prstGeom>
          <a:noFill/>
        </p:spPr>
      </p:pic>
      <p:sp>
        <p:nvSpPr>
          <p:cNvPr id="14" name="TextBox 13"/>
          <p:cNvSpPr txBox="1"/>
          <p:nvPr/>
        </p:nvSpPr>
        <p:spPr>
          <a:xfrm>
            <a:off x="762000" y="1371600"/>
            <a:ext cx="7696200" cy="1384995"/>
          </a:xfrm>
          <a:prstGeom prst="rect">
            <a:avLst/>
          </a:prstGeom>
          <a:noFill/>
        </p:spPr>
        <p:txBody>
          <a:bodyPr wrap="square" rtlCol="0">
            <a:spAutoFit/>
          </a:bodyPr>
          <a:lstStyle/>
          <a:p>
            <a:pPr algn="ctr"/>
            <a:r>
              <a:rPr lang="fa-IR" sz="2800" b="1" dirty="0" smtClean="0">
                <a:cs typeface="B Nazanin" pitchFamily="2" charset="-78"/>
              </a:rPr>
              <a:t>ایمن ساختن جامعه در برابر پوپولیسم راه حل کوتاه مدت ندارد فقط مسکن هایی دارد برای درمان مقطعی مثل تولید اطلاعات ، اجازه ی تشکل یابی ، شفافیت و به رسمیت شناخته شدن تکثر.</a:t>
            </a:r>
            <a:endParaRPr lang="en-US" sz="2800" b="1" dirty="0">
              <a:cs typeface="B Nazanin" pitchFamily="2" charset="-78"/>
            </a:endParaRPr>
          </a:p>
        </p:txBody>
      </p:sp>
      <p:sp>
        <p:nvSpPr>
          <p:cNvPr id="15" name="TextBox 14"/>
          <p:cNvSpPr txBox="1"/>
          <p:nvPr/>
        </p:nvSpPr>
        <p:spPr>
          <a:xfrm>
            <a:off x="3200400" y="3581400"/>
            <a:ext cx="5257800" cy="2308324"/>
          </a:xfrm>
          <a:prstGeom prst="rect">
            <a:avLst/>
          </a:prstGeom>
          <a:noFill/>
        </p:spPr>
        <p:txBody>
          <a:bodyPr wrap="square" rtlCol="0">
            <a:spAutoFit/>
          </a:bodyPr>
          <a:lstStyle/>
          <a:p>
            <a:pPr algn="ctr"/>
            <a:r>
              <a:rPr lang="fa-I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ولی راه حل واکسینه کردن جامعه در برابر ویروس پوپولیسم این است که ما نسلی متفکر و اهل اندیشه بار آوریم.</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8" name="Text Box 2"/>
          <p:cNvSpPr txBox="1">
            <a:spLocks noChangeArrowheads="1"/>
          </p:cNvSpPr>
          <p:nvPr/>
        </p:nvSpPr>
        <p:spPr bwMode="auto">
          <a:xfrm>
            <a:off x="838200" y="533400"/>
            <a:ext cx="7551737" cy="555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bg1"/>
                </a:solidFill>
                <a:effectLst/>
                <a:latin typeface="Arial" pitchFamily="34" charset="0"/>
                <a:ea typeface="Arial" pitchFamily="34" charset="0"/>
                <a:cs typeface="B Nazanin" pitchFamily="2" charset="-78"/>
              </a:rPr>
              <a:t>چگونه می‌توان مردم را در برابر خطر بروز پوپولیسم توانمند ساخت؟</a:t>
            </a:r>
            <a:endParaRPr kumimoji="0" lang="en-US" sz="2800" b="1" i="0" u="none" strike="noStrike" cap="none" normalizeH="0" baseline="0" dirty="0" smtClean="0">
              <a:ln>
                <a:noFill/>
              </a:ln>
              <a:solidFill>
                <a:schemeClr val="bg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600200"/>
            <a:ext cx="5029200" cy="1569660"/>
          </a:xfrm>
          <a:prstGeom prst="rect">
            <a:avLst/>
          </a:prstGeom>
          <a:noFill/>
        </p:spPr>
        <p:txBody>
          <a:bodyPr wrap="square" rtlCol="0">
            <a:spAutoFit/>
          </a:bodyPr>
          <a:lstStyle/>
          <a:p>
            <a:pPr algn="ctr"/>
            <a:r>
              <a:rPr lang="ar-SA" sz="9600" dirty="0" smtClean="0">
                <a:latin typeface="Andalus" pitchFamily="18" charset="-78"/>
                <a:cs typeface="Andalus" pitchFamily="18" charset="-78"/>
              </a:rPr>
              <a:t>ا</a:t>
            </a:r>
            <a:r>
              <a:rPr lang="fa-IR" sz="9600" dirty="0" smtClean="0">
                <a:latin typeface="Andalus" pitchFamily="18" charset="-78"/>
                <a:cs typeface="Andalus" pitchFamily="18" charset="-78"/>
              </a:rPr>
              <a:t>َ</a:t>
            </a:r>
            <a:r>
              <a:rPr lang="ar-SA" sz="9600" dirty="0" smtClean="0">
                <a:latin typeface="Andalus" pitchFamily="18" charset="-78"/>
                <a:cs typeface="Andalus" pitchFamily="18" charset="-78"/>
              </a:rPr>
              <a:t>ف</a:t>
            </a:r>
            <a:r>
              <a:rPr lang="fa-IR" sz="9600" dirty="0" smtClean="0">
                <a:latin typeface="Andalus" pitchFamily="18" charset="-78"/>
                <a:cs typeface="Andalus" pitchFamily="18" charset="-78"/>
              </a:rPr>
              <a:t>َ</a:t>
            </a:r>
            <a:r>
              <a:rPr lang="ar-SA" sz="9600" dirty="0" smtClean="0">
                <a:latin typeface="Andalus" pitchFamily="18" charset="-78"/>
                <a:cs typeface="Andalus" pitchFamily="18" charset="-78"/>
              </a:rPr>
              <a:t>لا ت</a:t>
            </a:r>
            <a:r>
              <a:rPr lang="fa-IR" sz="9600" dirty="0" smtClean="0">
                <a:latin typeface="Andalus" pitchFamily="18" charset="-78"/>
                <a:cs typeface="Andalus" pitchFamily="18" charset="-78"/>
              </a:rPr>
              <a:t>َ</a:t>
            </a:r>
            <a:r>
              <a:rPr lang="ar-SA" sz="9600" dirty="0" smtClean="0">
                <a:latin typeface="Andalus" pitchFamily="18" charset="-78"/>
                <a:cs typeface="Andalus" pitchFamily="18" charset="-78"/>
              </a:rPr>
              <a:t>عق</a:t>
            </a:r>
            <a:r>
              <a:rPr lang="fa-IR" sz="9600" dirty="0" smtClean="0">
                <a:latin typeface="Andalus" pitchFamily="18" charset="-78"/>
                <a:cs typeface="Andalus" pitchFamily="18" charset="-78"/>
              </a:rPr>
              <a:t>ِ</a:t>
            </a:r>
            <a:r>
              <a:rPr lang="ar-SA" sz="9600" dirty="0" smtClean="0">
                <a:latin typeface="Andalus" pitchFamily="18" charset="-78"/>
                <a:cs typeface="Andalus" pitchFamily="18" charset="-78"/>
              </a:rPr>
              <a:t>ل</a:t>
            </a:r>
            <a:r>
              <a:rPr lang="fa-IR" sz="9600" dirty="0" smtClean="0">
                <a:latin typeface="Andalus" pitchFamily="18" charset="-78"/>
                <a:cs typeface="Andalus" pitchFamily="18" charset="-78"/>
              </a:rPr>
              <a:t>ُ</a:t>
            </a:r>
            <a:r>
              <a:rPr lang="ar-SA" sz="9600" dirty="0" smtClean="0">
                <a:latin typeface="Andalus" pitchFamily="18" charset="-78"/>
                <a:cs typeface="Andalus" pitchFamily="18" charset="-78"/>
              </a:rPr>
              <a:t>ون</a:t>
            </a:r>
            <a:endParaRPr lang="en-US" sz="9600" dirty="0">
              <a:latin typeface="Andalus" pitchFamily="18" charset="-78"/>
              <a:cs typeface="Andalus" pitchFamily="18" charset="-78"/>
            </a:endParaRPr>
          </a:p>
        </p:txBody>
      </p:sp>
      <p:sp>
        <p:nvSpPr>
          <p:cNvPr id="6" name="Rectangle 5"/>
          <p:cNvSpPr/>
          <p:nvPr/>
        </p:nvSpPr>
        <p:spPr>
          <a:xfrm>
            <a:off x="2743200" y="3505200"/>
            <a:ext cx="4572000" cy="369332"/>
          </a:xfrm>
          <a:prstGeom prst="rect">
            <a:avLst/>
          </a:prstGeom>
        </p:spPr>
        <p:txBody>
          <a:bodyPr>
            <a:spAutoFit/>
          </a:bodyPr>
          <a:lstStyle/>
          <a:p>
            <a:r>
              <a:rPr lang="ar-SA" dirty="0" smtClean="0">
                <a:cs typeface="B Nazanin" pitchFamily="2" charset="-78"/>
              </a:rPr>
              <a:t>اعراف 169، هود51، انبیاء 10و 67، صافات 138</a:t>
            </a:r>
            <a:endParaRPr lang="en-US" dirty="0">
              <a:cs typeface="B Nazanin" pitchFamily="2" charset="-78"/>
            </a:endParaRPr>
          </a:p>
        </p:txBody>
      </p:sp>
      <p:sp>
        <p:nvSpPr>
          <p:cNvPr id="7" name="TextBox 6"/>
          <p:cNvSpPr txBox="1"/>
          <p:nvPr/>
        </p:nvSpPr>
        <p:spPr>
          <a:xfrm>
            <a:off x="457200" y="5334000"/>
            <a:ext cx="1981200" cy="1015663"/>
          </a:xfrm>
          <a:prstGeom prst="rect">
            <a:avLst/>
          </a:prstGeom>
          <a:noFill/>
        </p:spPr>
        <p:txBody>
          <a:bodyPr wrap="square" rtlCol="0">
            <a:spAutoFit/>
          </a:bodyPr>
          <a:lstStyle/>
          <a:p>
            <a:r>
              <a:rPr lang="fa-IR" sz="6000" dirty="0" smtClean="0">
                <a:cs typeface="B Nazanin" pitchFamily="2" charset="-78"/>
              </a:rPr>
              <a:t>پایان</a:t>
            </a:r>
            <a:endParaRPr lang="en-US" sz="6000" dirty="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657600"/>
            <a:ext cx="8458200" cy="2092881"/>
          </a:xfrm>
          <a:prstGeom prst="rect">
            <a:avLst/>
          </a:prstGeom>
          <a:noFill/>
        </p:spPr>
        <p:txBody>
          <a:bodyPr wrap="square" rtlCol="0">
            <a:spAutoFit/>
          </a:bodyPr>
          <a:lstStyle/>
          <a:p>
            <a:pPr algn="just" rtl="1"/>
            <a:r>
              <a:rPr lang="ar-SA" sz="2600" b="1" dirty="0" smtClean="0">
                <a:solidFill>
                  <a:schemeClr val="bg2">
                    <a:lumMod val="10000"/>
                  </a:schemeClr>
                </a:solidFill>
                <a:cs typeface="B Nazanin" pitchFamily="2" charset="-78"/>
              </a:rPr>
              <a:t>در زبان ساده پوپولیسم </a:t>
            </a:r>
            <a:r>
              <a:rPr lang="ar-SA" sz="2600" b="1" dirty="0" smtClean="0">
                <a:cs typeface="B Nazanin" pitchFamily="2" charset="-78"/>
              </a:rPr>
              <a:t>همان استفاده از «مردم» برای رسیدن به هدف‌های سیاسی می‌باشد. یک رهبر سیاسی برای رسیدن به قدرت، خود را «از جنس مردم و طرفدار آن‌ها» نشان می‌دهد، دست بر کمبود و نداشته‌های آنان می‌گذارد، اگر خلأ وجود داشته باشد آن‌ها را پر می‌کند و نخبگانی را مقصر می‌داند که منافع مردم را نادیده گرفته‌اند و کار خود را پیش برده‌اند.</a:t>
            </a:r>
            <a:endParaRPr lang="en-US" sz="2600" b="1" dirty="0">
              <a:noFill/>
              <a:cs typeface="B Nazanin" pitchFamily="2" charset="-78"/>
            </a:endParaRPr>
          </a:p>
        </p:txBody>
      </p:sp>
      <p:sp>
        <p:nvSpPr>
          <p:cNvPr id="4" name="TextBox 3"/>
          <p:cNvSpPr txBox="1"/>
          <p:nvPr/>
        </p:nvSpPr>
        <p:spPr>
          <a:xfrm>
            <a:off x="457200" y="1447800"/>
            <a:ext cx="8305800" cy="2092881"/>
          </a:xfrm>
          <a:prstGeom prst="rect">
            <a:avLst/>
          </a:prstGeom>
          <a:noFill/>
        </p:spPr>
        <p:txBody>
          <a:bodyPr wrap="square" rtlCol="0">
            <a:spAutoFit/>
          </a:bodyPr>
          <a:lstStyle/>
          <a:p>
            <a:pPr algn="just"/>
            <a:r>
              <a:rPr lang="fa-IR" sz="2600" b="1" dirty="0" smtClean="0">
                <a:cs typeface="B Nazanin" pitchFamily="2" charset="-78"/>
              </a:rPr>
              <a:t/>
            </a:r>
            <a:br>
              <a:rPr lang="fa-IR" sz="2600" b="1" dirty="0" smtClean="0">
                <a:cs typeface="B Nazanin" pitchFamily="2" charset="-78"/>
              </a:rPr>
            </a:br>
            <a:r>
              <a:rPr lang="fa-IR" sz="2600" b="1" dirty="0" smtClean="0">
                <a:cs typeface="B Nazanin" pitchFamily="2" charset="-78"/>
              </a:rPr>
              <a:t/>
            </a:r>
            <a:br>
              <a:rPr lang="fa-IR" sz="2600" b="1" dirty="0" smtClean="0">
                <a:cs typeface="B Nazanin" pitchFamily="2" charset="-78"/>
              </a:rPr>
            </a:br>
            <a:r>
              <a:rPr lang="ar-SA" sz="2600" b="1" dirty="0" smtClean="0">
                <a:cs typeface="B Nazanin" pitchFamily="2" charset="-78"/>
              </a:rPr>
              <a:t>آموزه و روشی سیاسی است در طرفداری کردن یا طرفداری نشان دادن از حقوق و علایق مردم عامه در برابر گروه نخبه(نخبگان</a:t>
            </a:r>
            <a:r>
              <a:rPr lang="fa-IR" sz="2600" b="1" dirty="0" smtClean="0">
                <a:cs typeface="B Nazanin" pitchFamily="2" charset="-78"/>
              </a:rPr>
              <a:t> به</a:t>
            </a:r>
            <a:r>
              <a:rPr lang="ar-SA" sz="2600" b="1" dirty="0" smtClean="0">
                <a:cs typeface="B Nazanin" pitchFamily="2" charset="-78"/>
              </a:rPr>
              <a:t> معنای بخش برگزیده‌ای از یک جامعه است که از نظر قابلیت‌ها یا توانایی‌ها برتر از بقیه</a:t>
            </a:r>
            <a:r>
              <a:rPr lang="fa-IR" sz="2600" b="1" dirty="0" smtClean="0">
                <a:cs typeface="B Nazanin" pitchFamily="2" charset="-78"/>
              </a:rPr>
              <a:t> ی</a:t>
            </a:r>
            <a:r>
              <a:rPr lang="ar-SA" sz="2600" b="1" dirty="0" smtClean="0">
                <a:cs typeface="B Nazanin" pitchFamily="2" charset="-78"/>
              </a:rPr>
              <a:t> جامعه دانسته می‌شود.)</a:t>
            </a:r>
            <a:endParaRPr lang="en-US" sz="2600" b="1" dirty="0">
              <a:cs typeface="B Nazanin" pitchFamily="2" charset="-78"/>
            </a:endParaRPr>
          </a:p>
        </p:txBody>
      </p:sp>
      <p:sp>
        <p:nvSpPr>
          <p:cNvPr id="2050" name="Text Box 2"/>
          <p:cNvSpPr txBox="1">
            <a:spLocks noChangeArrowheads="1"/>
          </p:cNvSpPr>
          <p:nvPr/>
        </p:nvSpPr>
        <p:spPr bwMode="auto">
          <a:xfrm>
            <a:off x="4191000" y="457200"/>
            <a:ext cx="4267200" cy="6096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پوپولیسم(عوام گرایی) </a:t>
            </a:r>
            <a:r>
              <a:rPr kumimoji="0" lang="fa-I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چیست؟</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2</a:t>
            </a:r>
          </a:p>
        </p:txBody>
      </p:sp>
      <p:sp>
        <p:nvSpPr>
          <p:cNvPr id="8" name="Rectangle 7"/>
          <p:cNvSpPr/>
          <p:nvPr/>
        </p:nvSpPr>
        <p:spPr>
          <a:xfrm>
            <a:off x="609600" y="1219200"/>
            <a:ext cx="9525000" cy="892552"/>
          </a:xfrm>
          <a:prstGeom prst="rect">
            <a:avLst/>
          </a:prstGeom>
        </p:spPr>
        <p:txBody>
          <a:bodyPr wrap="square">
            <a:spAutoFit/>
          </a:bodyPr>
          <a:lstStyle/>
          <a:p>
            <a:pPr lvl="3" algn="just" rtl="1"/>
            <a:r>
              <a:rPr lang="ar-SA" sz="2600" b="1" dirty="0" smtClean="0">
                <a:solidFill>
                  <a:srgbClr val="333333"/>
                </a:solidFill>
                <a:latin typeface="IRANSans-web"/>
                <a:ea typeface="Calibri" pitchFamily="34" charset="0"/>
                <a:cs typeface="B Nazanin" pitchFamily="2" charset="-78"/>
              </a:rPr>
              <a:t>پوپولیسم از کلمه</a:t>
            </a:r>
            <a:r>
              <a:rPr lang="en-US" sz="2600" b="1" dirty="0" smtClean="0">
                <a:solidFill>
                  <a:srgbClr val="333333"/>
                </a:solidFill>
                <a:latin typeface="IRANSans-web"/>
                <a:ea typeface="Calibri" pitchFamily="34" charset="0"/>
                <a:cs typeface="B Nazanin" pitchFamily="2" charset="-78"/>
              </a:rPr>
              <a:t> </a:t>
            </a:r>
            <a:r>
              <a:rPr lang="en-US" sz="2600" b="1" dirty="0" err="1" smtClean="0">
                <a:solidFill>
                  <a:srgbClr val="333333"/>
                </a:solidFill>
                <a:latin typeface="IRANSans-web"/>
                <a:ea typeface="Calibri" pitchFamily="34" charset="0"/>
                <a:cs typeface="B Nazanin" pitchFamily="2" charset="-78"/>
              </a:rPr>
              <a:t>Peuple</a:t>
            </a:r>
            <a:r>
              <a:rPr lang="en-US" sz="2600" b="1" dirty="0" smtClean="0">
                <a:solidFill>
                  <a:srgbClr val="333333"/>
                </a:solidFill>
                <a:latin typeface="IRANSans-web"/>
                <a:ea typeface="Calibri" pitchFamily="34" charset="0"/>
                <a:cs typeface="B Nazanin" pitchFamily="2" charset="-78"/>
              </a:rPr>
              <a:t> </a:t>
            </a:r>
            <a:r>
              <a:rPr lang="ar-SA" sz="2600" b="1" dirty="0" smtClean="0">
                <a:solidFill>
                  <a:srgbClr val="333333"/>
                </a:solidFill>
                <a:latin typeface="IRANSans-web"/>
                <a:ea typeface="Calibri" pitchFamily="34" charset="0"/>
                <a:cs typeface="B Nazanin" pitchFamily="2" charset="-78"/>
              </a:rPr>
              <a:t>فرانسه آمده است. در فرانسه ترجمه کلمه مردم پوپل است و در انگلیسی</a:t>
            </a:r>
            <a:r>
              <a:rPr lang="en-US" sz="2600" b="1" dirty="0" smtClean="0">
                <a:solidFill>
                  <a:srgbClr val="333333"/>
                </a:solidFill>
                <a:latin typeface="IRANSans-web"/>
                <a:ea typeface="Calibri" pitchFamily="34" charset="0"/>
                <a:cs typeface="B Nazanin" pitchFamily="2" charset="-78"/>
              </a:rPr>
              <a:t> people </a:t>
            </a:r>
            <a:r>
              <a:rPr lang="ar-SA" sz="2600" b="1" dirty="0" smtClean="0">
                <a:solidFill>
                  <a:srgbClr val="333333"/>
                </a:solidFill>
                <a:latin typeface="IRANSans-web"/>
                <a:ea typeface="Calibri" pitchFamily="34" charset="0"/>
                <a:cs typeface="B Nazanin" pitchFamily="2" charset="-78"/>
              </a:rPr>
              <a:t>پیپل، و پیپلیسم، اصالت مردم است</a:t>
            </a:r>
            <a:r>
              <a:rPr lang="en-US" sz="2600" b="1" dirty="0" smtClean="0">
                <a:solidFill>
                  <a:srgbClr val="333333"/>
                </a:solidFill>
                <a:latin typeface="IRANSans-web"/>
                <a:ea typeface="Calibri" pitchFamily="34" charset="0"/>
                <a:cs typeface="B Nazanin" pitchFamily="2" charset="-78"/>
              </a:rPr>
              <a:t>.</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486400" y="685800"/>
            <a:ext cx="2895600" cy="6096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پوپولیسم وعوام فریبی</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4" name="TextBox 3"/>
          <p:cNvSpPr txBox="1"/>
          <p:nvPr/>
        </p:nvSpPr>
        <p:spPr>
          <a:xfrm>
            <a:off x="609600" y="1371600"/>
            <a:ext cx="8153400" cy="4493538"/>
          </a:xfrm>
          <a:prstGeom prst="rect">
            <a:avLst/>
          </a:prstGeom>
          <a:noFill/>
        </p:spPr>
        <p:txBody>
          <a:bodyPr wrap="square" rtlCol="0">
            <a:spAutoFit/>
          </a:bodyPr>
          <a:lstStyle/>
          <a:p>
            <a:pPr algn="r" rtl="1"/>
            <a:r>
              <a:rPr lang="ar-SA" sz="2600" b="1" dirty="0" smtClean="0">
                <a:cs typeface="B Nazanin" pitchFamily="2" charset="-78"/>
              </a:rPr>
              <a:t>پوپولیسم ارتباط تنگاتنگی با عوام فریبی</a:t>
            </a:r>
            <a:r>
              <a:rPr lang="en-US" sz="2600" b="1" dirty="0" smtClean="0">
                <a:cs typeface="B Nazanin" pitchFamily="2" charset="-78"/>
              </a:rPr>
              <a:t> </a:t>
            </a:r>
            <a:r>
              <a:rPr lang="en-US" sz="2000" b="1" dirty="0" smtClean="0">
                <a:cs typeface="B Nazanin" pitchFamily="2" charset="-78"/>
              </a:rPr>
              <a:t>(</a:t>
            </a:r>
            <a:r>
              <a:rPr lang="en-US" sz="2000" b="1" dirty="0" err="1" smtClean="0">
                <a:cs typeface="B Nazanin" pitchFamily="2" charset="-78"/>
              </a:rPr>
              <a:t>Demagogie</a:t>
            </a:r>
            <a:r>
              <a:rPr lang="en-US" sz="2000" b="1" dirty="0" smtClean="0">
                <a:cs typeface="B Nazanin" pitchFamily="2" charset="-78"/>
              </a:rPr>
              <a:t>) </a:t>
            </a:r>
            <a:r>
              <a:rPr lang="ar-SA" sz="2600" b="1" dirty="0" smtClean="0">
                <a:cs typeface="B Nazanin" pitchFamily="2" charset="-78"/>
              </a:rPr>
              <a:t>دارد. این واژه از ریشه‌ی کلمه‌ی یونانی یعنی</a:t>
            </a:r>
            <a:r>
              <a:rPr lang="en-US" sz="2600" b="1" dirty="0" smtClean="0">
                <a:cs typeface="B Nazanin" pitchFamily="2" charset="-78"/>
              </a:rPr>
              <a:t> </a:t>
            </a:r>
            <a:r>
              <a:rPr lang="en-US" sz="2000" b="1" dirty="0" smtClean="0">
                <a:cs typeface="B Nazanin" pitchFamily="2" charset="-78"/>
              </a:rPr>
              <a:t>demos </a:t>
            </a:r>
            <a:r>
              <a:rPr lang="ar-SA" sz="2600" b="1" dirty="0" smtClean="0">
                <a:cs typeface="B Nazanin" pitchFamily="2" charset="-78"/>
              </a:rPr>
              <a:t>به معنای مردم و</a:t>
            </a:r>
            <a:r>
              <a:rPr lang="en-US" sz="2600" b="1" dirty="0" smtClean="0">
                <a:cs typeface="B Nazanin" pitchFamily="2" charset="-78"/>
              </a:rPr>
              <a:t> </a:t>
            </a:r>
            <a:r>
              <a:rPr lang="en-US" sz="2000" b="1" dirty="0" err="1" smtClean="0">
                <a:cs typeface="B Nazanin" pitchFamily="2" charset="-78"/>
              </a:rPr>
              <a:t>agein</a:t>
            </a:r>
            <a:r>
              <a:rPr lang="en-US" sz="2600" b="1" dirty="0" smtClean="0">
                <a:cs typeface="B Nazanin" pitchFamily="2" charset="-78"/>
              </a:rPr>
              <a:t> </a:t>
            </a:r>
            <a:r>
              <a:rPr lang="ar-SA" sz="2600" b="1" dirty="0" smtClean="0">
                <a:cs typeface="B Nazanin" pitchFamily="2" charset="-78"/>
              </a:rPr>
              <a:t>به معنای رهبری کردن مشتق شده است و به حق عوام فریبی معنا شده است. سیاست عوام فریبانه، مدام در حال تحریک احساسات مردم و شعاردادن است و هیچ گونه اعتقادی به دموکراسی ندارد</a:t>
            </a:r>
            <a:r>
              <a:rPr lang="en-US" sz="2600" b="1" dirty="0" smtClean="0">
                <a:cs typeface="B Nazanin" pitchFamily="2" charset="-78"/>
              </a:rPr>
              <a:t>.</a:t>
            </a:r>
            <a:br>
              <a:rPr lang="en-US" sz="2600" b="1" dirty="0" smtClean="0">
                <a:cs typeface="B Nazanin" pitchFamily="2" charset="-78"/>
              </a:rPr>
            </a:br>
            <a:r>
              <a:rPr lang="ar-SA" sz="2600" b="1" dirty="0" smtClean="0">
                <a:cs typeface="B Nazanin" pitchFamily="2" charset="-78"/>
              </a:rPr>
              <a:t>در سیاست عوام فریبانه، حاکمان با یک نگاه ساده‌بینانه اعتقادات خود را به نفع مردم معرفی می‌کند. در واقع عوام فریبی حقایق را به شکلی نادرست بیان می‌کند و معتقد است تنها این سیاست است که پاسخگوی نیاز بشر است. همانطور که می‌بینید، این تفکرات می‌توانند ارتباط خوبی با یک پوپولیست برقرار کنند. یک پوپولیست همانطور که مردم او را بالا می‌برند، خود را بالا و بهترین می‌بیند.</a:t>
            </a:r>
            <a:r>
              <a:rPr lang="en-US" sz="2600" b="1" dirty="0" smtClean="0">
                <a:cs typeface="B Nazanin" pitchFamily="2" charset="-78"/>
              </a:rPr>
              <a:t>.</a:t>
            </a:r>
            <a:endParaRPr lang="en-US" sz="2600" b="1" dirty="0">
              <a:cs typeface="B Nazanin" pitchFamily="2" charset="-78"/>
            </a:endParaRPr>
          </a:p>
        </p:txBody>
      </p:sp>
      <p:sp>
        <p:nvSpPr>
          <p:cNvPr id="5" name="Slide Number Placeholder 4"/>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257800" y="533400"/>
            <a:ext cx="3200401" cy="555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پوپولیست چه کسی است؟</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a:xfrm>
            <a:off x="8305800" y="6096000"/>
            <a:ext cx="457200" cy="365125"/>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4</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6" name="Rectangle 5"/>
          <p:cNvSpPr/>
          <p:nvPr/>
        </p:nvSpPr>
        <p:spPr>
          <a:xfrm>
            <a:off x="457200" y="1143000"/>
            <a:ext cx="8305800" cy="3108543"/>
          </a:xfrm>
          <a:prstGeom prst="rect">
            <a:avLst/>
          </a:prstGeom>
        </p:spPr>
        <p:txBody>
          <a:bodyPr wrap="square">
            <a:spAutoFit/>
          </a:bodyPr>
          <a:lstStyle/>
          <a:p>
            <a:pPr algn="just" rtl="1"/>
            <a:r>
              <a:rPr lang="ar-SA" sz="2800" b="1" dirty="0" smtClean="0">
                <a:cs typeface="B Nazanin" pitchFamily="2" charset="-78"/>
              </a:rPr>
              <a:t>پوپولیست کسی است که با روشی خاص بر علیه نخبگان یک جامعه قیام می‌کند. روش او اینگونه است که خود را به عنوان نماینده مردم معرفی می‌کند و هرکس که طرفدار او باشد مردم واقعی و هرکس که مخالف اوست خائن به مردم تلقی می‌کند. شعار وی این است که حاکمان نخبه افرادی دزد هستند و باید کشور به دست مردم واقعی سپرده شود. او با این حرف‌ها در مسیر رسیدن به قدرت قدم برمی‌دارد و هر اقدام و عملکرد سیاسی خود را خواست ملت و مردم تلقی می‌کند.</a:t>
            </a:r>
            <a:endParaRPr lang="en-US" sz="2800" b="1" dirty="0">
              <a:cs typeface="B Nazanin" pitchFamily="2" charset="-78"/>
            </a:endParaRPr>
          </a:p>
        </p:txBody>
      </p:sp>
      <p:pic>
        <p:nvPicPr>
          <p:cNvPr id="1026" name="Picture 2" descr="Untitled"/>
          <p:cNvPicPr>
            <a:picLocks noChangeAspect="1" noChangeArrowheads="1"/>
          </p:cNvPicPr>
          <p:nvPr/>
        </p:nvPicPr>
        <p:blipFill>
          <a:blip r:embed="rId2" cstate="print"/>
          <a:srcRect/>
          <a:stretch>
            <a:fillRect/>
          </a:stretch>
        </p:blipFill>
        <p:spPr bwMode="auto">
          <a:xfrm>
            <a:off x="1447800" y="4572000"/>
            <a:ext cx="6129338" cy="173513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324600" y="609600"/>
            <a:ext cx="2133600" cy="555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انواع پوپولیسم</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248400" y="1371600"/>
            <a:ext cx="2438399" cy="52322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r-SA"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پوپولیسم کشاورزی</a:t>
            </a:r>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4" name="Rectangle 3"/>
          <p:cNvSpPr/>
          <p:nvPr/>
        </p:nvSpPr>
        <p:spPr>
          <a:xfrm>
            <a:off x="8458200" y="15240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5" name="TextBox 4"/>
          <p:cNvSpPr txBox="1"/>
          <p:nvPr/>
        </p:nvSpPr>
        <p:spPr>
          <a:xfrm>
            <a:off x="762000" y="1905000"/>
            <a:ext cx="7696200" cy="2092881"/>
          </a:xfrm>
          <a:prstGeom prst="rect">
            <a:avLst/>
          </a:prstGeom>
          <a:noFill/>
        </p:spPr>
        <p:txBody>
          <a:bodyPr wrap="square" rtlCol="0">
            <a:spAutoFit/>
          </a:bodyPr>
          <a:lstStyle/>
          <a:p>
            <a:pPr algn="just" rtl="1"/>
            <a:r>
              <a:rPr lang="ar-SA" sz="2600" b="1" dirty="0" smtClean="0">
                <a:cs typeface="B Nazanin" pitchFamily="2" charset="-78"/>
              </a:rPr>
              <a:t>این نوع، اشاره به جنبش‌های پوپولیستی دارد که به رهبری کشاورزان و متحدان آنها، مانند اغلب اتحادیه‌های کارگری در دهه </a:t>
            </a:r>
            <a:r>
              <a:rPr lang="fa-IR" sz="2600" b="1" dirty="0" smtClean="0">
                <a:cs typeface="B Nazanin" pitchFamily="2" charset="-78"/>
              </a:rPr>
              <a:t>۱۹۸۰</a:t>
            </a:r>
            <a:r>
              <a:rPr lang="ar-SA" sz="2600" b="1" dirty="0" smtClean="0">
                <a:cs typeface="B Nazanin" pitchFamily="2" charset="-78"/>
              </a:rPr>
              <a:t> انجام شده‌است. این جنبش‌ها در مخالفت با سیاست‌هایی که بهره‌برداری از کار کشاورزان و سایر کارگران به نفع صاحبان قدرت را قانونی می‌کرده‌است، شکل گرفته‌است.</a:t>
            </a:r>
            <a:endParaRPr lang="en-US" sz="2600" dirty="0">
              <a:cs typeface="B Nazanin" pitchFamily="2" charset="-78"/>
            </a:endParaRPr>
          </a:p>
        </p:txBody>
      </p:sp>
      <p:sp>
        <p:nvSpPr>
          <p:cNvPr id="7" name="TextBox 6"/>
          <p:cNvSpPr txBox="1"/>
          <p:nvPr/>
        </p:nvSpPr>
        <p:spPr>
          <a:xfrm>
            <a:off x="6019800" y="4038600"/>
            <a:ext cx="2819400" cy="52322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800" b="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cs typeface="B Nazanin" pitchFamily="2" charset="-78"/>
              </a:rPr>
              <a:t>دموکراسی پوپولیستی</a:t>
            </a:r>
            <a:endParaRPr lang="en-US" sz="2800" b="1" cap="all"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cs typeface="B Nazanin" pitchFamily="2" charset="-78"/>
            </a:endParaRPr>
          </a:p>
        </p:txBody>
      </p:sp>
      <p:sp>
        <p:nvSpPr>
          <p:cNvPr id="9" name="Rectangle 8"/>
          <p:cNvSpPr/>
          <p:nvPr/>
        </p:nvSpPr>
        <p:spPr>
          <a:xfrm>
            <a:off x="8458200" y="41910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10" name="TextBox 9"/>
          <p:cNvSpPr txBox="1"/>
          <p:nvPr/>
        </p:nvSpPr>
        <p:spPr>
          <a:xfrm>
            <a:off x="762000" y="4724400"/>
            <a:ext cx="7696200" cy="1292662"/>
          </a:xfrm>
          <a:prstGeom prst="rect">
            <a:avLst/>
          </a:prstGeom>
          <a:noFill/>
        </p:spPr>
        <p:txBody>
          <a:bodyPr wrap="square" rtlCol="0">
            <a:spAutoFit/>
          </a:bodyPr>
          <a:lstStyle/>
          <a:p>
            <a:pPr algn="just" rtl="1"/>
            <a:r>
              <a:rPr lang="ar-SA" sz="2600" b="1" dirty="0" smtClean="0">
                <a:cs typeface="B Nazanin" pitchFamily="2" charset="-78"/>
              </a:rPr>
              <a:t>این نوع به تلاش‌های برای جذب حداکثری مردم و کنش فعالانه آنها اشاره دارد. کنش‌های نظیر شرکت در رفراندوم‌های عمومی و انتخابات را می‌توان جزء این دسته شمرد.</a:t>
            </a:r>
            <a:endParaRPr lang="en-US" sz="2600" dirty="0">
              <a:cs typeface="B Nazanin" pitchFamily="2" charset="-78"/>
            </a:endParaRPr>
          </a:p>
        </p:txBody>
      </p:sp>
      <p:pic>
        <p:nvPicPr>
          <p:cNvPr id="12" name="Picture 11"/>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5</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4600" y="685800"/>
            <a:ext cx="2103461" cy="52322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r-SA"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پوپولیسم واکنشی</a:t>
            </a:r>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
        <p:nvSpPr>
          <p:cNvPr id="4" name="Rectangle 3"/>
          <p:cNvSpPr/>
          <p:nvPr/>
        </p:nvSpPr>
        <p:spPr>
          <a:xfrm>
            <a:off x="8458200" y="8382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5" name="TextBox 4"/>
          <p:cNvSpPr txBox="1"/>
          <p:nvPr/>
        </p:nvSpPr>
        <p:spPr>
          <a:xfrm>
            <a:off x="609600" y="1447800"/>
            <a:ext cx="7924800" cy="1569660"/>
          </a:xfrm>
          <a:prstGeom prst="rect">
            <a:avLst/>
          </a:prstGeom>
          <a:noFill/>
        </p:spPr>
        <p:txBody>
          <a:bodyPr wrap="square" rtlCol="0">
            <a:spAutoFit/>
          </a:bodyPr>
          <a:lstStyle/>
          <a:p>
            <a:pPr algn="just" rtl="1"/>
            <a:r>
              <a:rPr lang="ar-SA" sz="2400" b="1" dirty="0" smtClean="0">
                <a:solidFill>
                  <a:srgbClr val="060309"/>
                </a:solidFill>
                <a:cs typeface="B Nazanin" pitchFamily="2" charset="-78"/>
              </a:rPr>
              <a:t>پوپولیسم واکنشی جناح راست افراطی را توصیف می‌کند و در واقع مترادف با «راست رادیکال» است. این سیاست‌ها بیشتر به سیاست‌های ضدمهاجرتی و ملی‌گرایی افراطی مربوط است؛ کمپین دونالد ترامپ یک نمونه کامل برای این نوع پوپولیسم است. این نوع احزاب، امروزه در بسیاری از کشورهای اروپایی طرفداران زیادی دارد.</a:t>
            </a:r>
            <a:endParaRPr lang="en-US" sz="2400" b="1" dirty="0">
              <a:solidFill>
                <a:srgbClr val="060309"/>
              </a:solidFill>
              <a:cs typeface="B Nazanin" pitchFamily="2" charset="-78"/>
            </a:endParaRPr>
          </a:p>
        </p:txBody>
      </p:sp>
      <p:sp>
        <p:nvSpPr>
          <p:cNvPr id="6" name="Rectangle 5"/>
          <p:cNvSpPr/>
          <p:nvPr/>
        </p:nvSpPr>
        <p:spPr>
          <a:xfrm>
            <a:off x="8458200" y="36576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24577" name="Rectangle 1"/>
          <p:cNvSpPr>
            <a:spLocks noChangeArrowheads="1"/>
          </p:cNvSpPr>
          <p:nvPr/>
        </p:nvSpPr>
        <p:spPr bwMode="auto">
          <a:xfrm>
            <a:off x="6019800" y="3352800"/>
            <a:ext cx="2438400" cy="964286"/>
          </a:xfrm>
          <a:prstGeom prst="rect">
            <a:avLst/>
          </a:prstGeom>
          <a:solidFill>
            <a:srgbClr val="FFFFFF"/>
          </a:solidFill>
          <a:ln w="9525">
            <a:noFill/>
            <a:miter lim="800000"/>
            <a:headEnd/>
            <a:tailEnd/>
          </a:ln>
          <a:effectLst/>
        </p:spPr>
        <p:txBody>
          <a:bodyPr vert="horz" wrap="square" lIns="0" tIns="169809" rIns="0" bIns="84111"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Times New Roman" pitchFamily="18" charset="0"/>
                <a:cs typeface="B Nazanin" pitchFamily="2" charset="-78"/>
              </a:rPr>
              <a:t>سوسیالیسم پوپولیست</a:t>
            </a:r>
            <a:endParaRPr kumimoji="0" lang="en-US" sz="2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ea typeface="Times New Roman" pitchFamily="18" charset="0"/>
              <a:cs typeface="B Nazanin"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9" name="TextBox 8"/>
          <p:cNvSpPr txBox="1"/>
          <p:nvPr/>
        </p:nvSpPr>
        <p:spPr>
          <a:xfrm>
            <a:off x="0" y="4191000"/>
            <a:ext cx="8534400" cy="1292662"/>
          </a:xfrm>
          <a:prstGeom prst="rect">
            <a:avLst/>
          </a:prstGeom>
          <a:noFill/>
        </p:spPr>
        <p:txBody>
          <a:bodyPr wrap="square" rtlCol="0">
            <a:spAutoFit/>
          </a:bodyPr>
          <a:lstStyle/>
          <a:p>
            <a:pPr algn="r" rtl="1"/>
            <a:r>
              <a:rPr lang="ar-SA" sz="2600" b="1" dirty="0" smtClean="0">
                <a:cs typeface="B Nazanin" pitchFamily="2" charset="-78"/>
              </a:rPr>
              <a:t>پوپولیسمِ چپ غالباً با مخالفت با سرمایه‌داری و حمایت کمونیسم یا سوسیالیسم همراه بوده‌است. اما این برچسب معمولا به شورش‌های سوسیالیستی و انقلابی‌های آمریکای لاتین اشاره دارد.</a:t>
            </a:r>
            <a:endParaRPr lang="en-US" sz="2600" dirty="0">
              <a:cs typeface="B Nazanin" pitchFamily="2" charset="-78"/>
            </a:endParaRPr>
          </a:p>
        </p:txBody>
      </p:sp>
      <p:pic>
        <p:nvPicPr>
          <p:cNvPr id="10" name="Picture 9"/>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6</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867400" y="609600"/>
            <a:ext cx="2667000" cy="53340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Arial" pitchFamily="34" charset="0"/>
                <a:cs typeface="B Nazanin" pitchFamily="2" charset="-78"/>
              </a:rPr>
              <a:t>ویژگی کلی پوپولیسم</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B Nazanin"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447800" y="1371600"/>
            <a:ext cx="7086600" cy="523220"/>
          </a:xfrm>
          <a:prstGeom prst="rect">
            <a:avLst/>
          </a:prstGeom>
          <a:noFill/>
        </p:spPr>
        <p:txBody>
          <a:bodyPr wrap="square" rtlCol="0">
            <a:spAutoFit/>
          </a:bodyPr>
          <a:lstStyle/>
          <a:p>
            <a:pPr algn="r"/>
            <a:r>
              <a:rPr lang="fa-IR" sz="2800" b="1" dirty="0" smtClean="0">
                <a:cs typeface="B Nazanin" pitchFamily="2" charset="-78"/>
              </a:rPr>
              <a:t>جلب پشتیبانی مردم با توسل به وعده‌های کلی و مبهم</a:t>
            </a:r>
            <a:endParaRPr lang="en-US" sz="2800" b="1" dirty="0">
              <a:cs typeface="B Nazanin" pitchFamily="2" charset="-78"/>
            </a:endParaRPr>
          </a:p>
        </p:txBody>
      </p:sp>
      <p:sp>
        <p:nvSpPr>
          <p:cNvPr id="7" name="Rectangle 6"/>
          <p:cNvSpPr/>
          <p:nvPr/>
        </p:nvSpPr>
        <p:spPr>
          <a:xfrm>
            <a:off x="838200" y="2286000"/>
            <a:ext cx="7696200" cy="954107"/>
          </a:xfrm>
          <a:prstGeom prst="rect">
            <a:avLst/>
          </a:prstGeom>
        </p:spPr>
        <p:txBody>
          <a:bodyPr wrap="square">
            <a:spAutoFit/>
          </a:bodyPr>
          <a:lstStyle/>
          <a:p>
            <a:pPr algn="r"/>
            <a:r>
              <a:rPr lang="fa-IR" sz="2800" b="1" dirty="0" smtClean="0">
                <a:cs typeface="B Nazanin" pitchFamily="2" charset="-78"/>
              </a:rPr>
              <a:t>پیشبرد اهداف سیاسی، مستقل از نهادها و احزاب موجود، با فراخوانی توده ی مردم به اعمال فشار مستقیم بر حکومت.</a:t>
            </a:r>
            <a:endParaRPr lang="fa-IR" sz="2800" b="1" dirty="0">
              <a:cs typeface="B Nazanin" pitchFamily="2" charset="-78"/>
            </a:endParaRPr>
          </a:p>
        </p:txBody>
      </p:sp>
      <p:sp>
        <p:nvSpPr>
          <p:cNvPr id="9" name="Rectangle 8"/>
          <p:cNvSpPr/>
          <p:nvPr/>
        </p:nvSpPr>
        <p:spPr>
          <a:xfrm>
            <a:off x="838200" y="3581400"/>
            <a:ext cx="7696200" cy="1384995"/>
          </a:xfrm>
          <a:prstGeom prst="rect">
            <a:avLst/>
          </a:prstGeom>
        </p:spPr>
        <p:txBody>
          <a:bodyPr wrap="square">
            <a:spAutoFit/>
          </a:bodyPr>
          <a:lstStyle/>
          <a:p>
            <a:pPr algn="r"/>
            <a:r>
              <a:rPr lang="fa-IR" sz="2800" b="1" dirty="0" smtClean="0">
                <a:cs typeface="B Nazanin" pitchFamily="2" charset="-78"/>
              </a:rPr>
              <a:t>بزرگداشت و تقدیس مردم یا خلق، با اعتقاد به اینکه هدف‌های سیاسی باید به اراده و نیروی مردم و جدا از احزاب یا سازمان‌های سیاسی پیش برود.</a:t>
            </a:r>
            <a:endParaRPr lang="en-US" sz="2800" b="1" dirty="0">
              <a:cs typeface="B Nazanin" pitchFamily="2" charset="-78"/>
            </a:endParaRPr>
          </a:p>
        </p:txBody>
      </p:sp>
      <p:sp>
        <p:nvSpPr>
          <p:cNvPr id="10" name="Rectangle 9"/>
          <p:cNvSpPr/>
          <p:nvPr/>
        </p:nvSpPr>
        <p:spPr>
          <a:xfrm>
            <a:off x="8534400" y="15240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11" name="Rectangle 10"/>
          <p:cNvSpPr/>
          <p:nvPr/>
        </p:nvSpPr>
        <p:spPr>
          <a:xfrm>
            <a:off x="8534400" y="24384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sp>
        <p:nvSpPr>
          <p:cNvPr id="12" name="Rectangle 11"/>
          <p:cNvSpPr/>
          <p:nvPr/>
        </p:nvSpPr>
        <p:spPr>
          <a:xfrm>
            <a:off x="8534400" y="37338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0309"/>
              </a:solidFill>
            </a:endParaRPr>
          </a:p>
        </p:txBody>
      </p:sp>
      <p:pic>
        <p:nvPicPr>
          <p:cNvPr id="13" name="Picture 12"/>
          <p:cNvPicPr>
            <a:picLocks noChangeAspect="1" noChangeArrowheads="1"/>
          </p:cNvPicPr>
          <p:nvPr/>
        </p:nvPicPr>
        <p:blipFill>
          <a:blip r:embed="rId2" cstate="print"/>
          <a:srcRect/>
          <a:stretch>
            <a:fillRect/>
          </a:stretch>
        </p:blipFill>
        <p:spPr bwMode="auto">
          <a:xfrm>
            <a:off x="381000" y="5715000"/>
            <a:ext cx="2133599" cy="7620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7</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4">
      <a:dk1>
        <a:srgbClr val="181818"/>
      </a:dk1>
      <a:lt1>
        <a:srgbClr val="181818"/>
      </a:lt1>
      <a:dk2>
        <a:srgbClr val="181818"/>
      </a:dk2>
      <a:lt2>
        <a:srgbClr val="181818"/>
      </a:lt2>
      <a:accent1>
        <a:srgbClr val="181818"/>
      </a:accent1>
      <a:accent2>
        <a:srgbClr val="181818"/>
      </a:accent2>
      <a:accent3>
        <a:srgbClr val="181818"/>
      </a:accent3>
      <a:accent4>
        <a:srgbClr val="181818"/>
      </a:accent4>
      <a:accent5>
        <a:srgbClr val="181818"/>
      </a:accent5>
      <a:accent6>
        <a:srgbClr val="181818"/>
      </a:accent6>
      <a:hlink>
        <a:srgbClr val="181818"/>
      </a:hlink>
      <a:folHlink>
        <a:srgbClr val="18181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1536</TotalTime>
  <Words>2297</Words>
  <Application>Microsoft Office PowerPoint</Application>
  <PresentationFormat>On-screen Show (4:3)</PresentationFormat>
  <Paragraphs>128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38</cp:revision>
  <dcterms:created xsi:type="dcterms:W3CDTF">2020-11-28T16:53:25Z</dcterms:created>
  <dcterms:modified xsi:type="dcterms:W3CDTF">2020-12-08T18:55:29Z</dcterms:modified>
</cp:coreProperties>
</file>