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1"/>
  </p:sldMasterIdLst>
  <p:sldIdLst>
    <p:sldId id="257" r:id="rId2"/>
    <p:sldId id="260" r:id="rId3"/>
    <p:sldId id="258" r:id="rId4"/>
    <p:sldId id="262" r:id="rId5"/>
    <p:sldId id="263" r:id="rId6"/>
    <p:sldId id="264" r:id="rId7"/>
    <p:sldId id="265" r:id="rId8"/>
    <p:sldId id="266" r:id="rId9"/>
    <p:sldId id="267" r:id="rId10"/>
    <p:sldId id="268" r:id="rId11"/>
    <p:sldId id="269" r:id="rId12"/>
    <p:sldId id="270" r:id="rId13"/>
    <p:sldId id="276" r:id="rId14"/>
    <p:sldId id="271" r:id="rId15"/>
    <p:sldId id="272" r:id="rId16"/>
    <p:sldId id="273" r:id="rId17"/>
    <p:sldId id="27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autoAdjust="0"/>
  </p:normalViewPr>
  <p:slideViewPr>
    <p:cSldViewPr snapToGrid="0">
      <p:cViewPr varScale="1">
        <p:scale>
          <a:sx n="74" d="100"/>
          <a:sy n="74" d="100"/>
        </p:scale>
        <p:origin x="-582" y="-9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11/25/2020</a:t>
            </a:fld>
            <a:endParaRPr lang="en-US" dirty="0"/>
          </a:p>
        </p:txBody>
      </p:sp>
      <p:sp>
        <p:nvSpPr>
          <p:cNvPr id="5" name="Footer Placeholder 4">
            <a:extLst>
              <a:ext uri="{FF2B5EF4-FFF2-40B4-BE49-F238E27FC236}">
                <a16:creationId xmlns=""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833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11/25/2020</a:t>
            </a:fld>
            <a:endParaRPr lang="en-US" dirty="0"/>
          </a:p>
        </p:txBody>
      </p:sp>
      <p:sp>
        <p:nvSpPr>
          <p:cNvPr id="8" name="Footer Placeholder 7">
            <a:extLst>
              <a:ext uri="{FF2B5EF4-FFF2-40B4-BE49-F238E27FC236}">
                <a16:creationId xmlns=""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7226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11/25/2020</a:t>
            </a:fld>
            <a:endParaRPr lang="en-US" dirty="0"/>
          </a:p>
        </p:txBody>
      </p:sp>
      <p:sp>
        <p:nvSpPr>
          <p:cNvPr id="8" name="Footer Placeholder 7">
            <a:extLst>
              <a:ext uri="{FF2B5EF4-FFF2-40B4-BE49-F238E27FC236}">
                <a16:creationId xmlns=""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182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11/25/2020</a:t>
            </a:fld>
            <a:endParaRPr lang="en-US" dirty="0"/>
          </a:p>
        </p:txBody>
      </p:sp>
      <p:sp>
        <p:nvSpPr>
          <p:cNvPr id="8" name="Footer Placeholder 7">
            <a:extLst>
              <a:ext uri="{FF2B5EF4-FFF2-40B4-BE49-F238E27FC236}">
                <a16:creationId xmlns=""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9267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11/25/2020</a:t>
            </a:fld>
            <a:endParaRPr lang="en-US" dirty="0"/>
          </a:p>
        </p:txBody>
      </p:sp>
      <p:sp>
        <p:nvSpPr>
          <p:cNvPr id="8" name="Footer Placeholder 7">
            <a:extLst>
              <a:ext uri="{FF2B5EF4-FFF2-40B4-BE49-F238E27FC236}">
                <a16:creationId xmlns=""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0416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11/25/2020</a:t>
            </a:fld>
            <a:endParaRPr lang="en-US" dirty="0"/>
          </a:p>
        </p:txBody>
      </p:sp>
      <p:sp>
        <p:nvSpPr>
          <p:cNvPr id="9" name="Footer Placeholder 8">
            <a:extLst>
              <a:ext uri="{FF2B5EF4-FFF2-40B4-BE49-F238E27FC236}">
                <a16:creationId xmlns=""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666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11/25/2020</a:t>
            </a:fld>
            <a:endParaRPr lang="en-US" dirty="0"/>
          </a:p>
        </p:txBody>
      </p:sp>
      <p:sp>
        <p:nvSpPr>
          <p:cNvPr id="11" name="Footer Placeholder 10">
            <a:extLst>
              <a:ext uri="{FF2B5EF4-FFF2-40B4-BE49-F238E27FC236}">
                <a16:creationId xmlns=""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819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11/25/2020</a:t>
            </a:fld>
            <a:endParaRPr lang="en-US" dirty="0"/>
          </a:p>
        </p:txBody>
      </p:sp>
      <p:sp>
        <p:nvSpPr>
          <p:cNvPr id="7" name="Footer Placeholder 6">
            <a:extLst>
              <a:ext uri="{FF2B5EF4-FFF2-40B4-BE49-F238E27FC236}">
                <a16:creationId xmlns=""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1186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11/25/2020</a:t>
            </a:fld>
            <a:endParaRPr lang="en-US" dirty="0"/>
          </a:p>
        </p:txBody>
      </p:sp>
      <p:sp>
        <p:nvSpPr>
          <p:cNvPr id="3" name="Footer Placeholder 2">
            <a:extLst>
              <a:ext uri="{FF2B5EF4-FFF2-40B4-BE49-F238E27FC236}">
                <a16:creationId xmlns=""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0142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11/25/2020</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93328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11/25/2020</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2326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11/25/2020</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822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47" r:id="rId3"/>
    <p:sldLayoutId id="2147483743" r:id="rId4"/>
    <p:sldLayoutId id="2147483738" r:id="rId5"/>
    <p:sldLayoutId id="2147483732" r:id="rId6"/>
    <p:sldLayoutId id="2147483733" r:id="rId7"/>
    <p:sldLayoutId id="2147483734" r:id="rId8"/>
    <p:sldLayoutId id="2147483735" r:id="rId9"/>
    <p:sldLayoutId id="2147483736" r:id="rId10"/>
    <p:sldLayoutId id="2147483737" r:id="rId11"/>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 xmlns:a16="http://schemas.microsoft.com/office/drawing/2014/main" id="{A9286AD2-18A9-4868-A4E3-7A2097A2081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78FD68DA-43BA-4508-8DE2-BA9BB7B2FA5B}"/>
              </a:ext>
            </a:extLst>
          </p:cNvPr>
          <p:cNvSpPr>
            <a:spLocks noGrp="1"/>
          </p:cNvSpPr>
          <p:nvPr>
            <p:ph type="ctrTitle"/>
          </p:nvPr>
        </p:nvSpPr>
        <p:spPr>
          <a:xfrm>
            <a:off x="5119148" y="2359075"/>
            <a:ext cx="6253317" cy="959231"/>
          </a:xfrm>
        </p:spPr>
        <p:txBody>
          <a:bodyPr>
            <a:normAutofit fontScale="90000"/>
          </a:bodyPr>
          <a:lstStyle/>
          <a:p>
            <a:pPr algn="ctr"/>
            <a:r>
              <a:rPr lang="fa-IR" sz="6000" dirty="0">
                <a:cs typeface="12   Yagut_shsmrt" panose="00000700000000000000" pitchFamily="2" charset="-78"/>
              </a:rPr>
              <a:t>بنام خدا</a:t>
            </a:r>
            <a:br>
              <a:rPr lang="fa-IR" sz="6000" dirty="0">
                <a:cs typeface="12   Yagut_shsmrt" panose="00000700000000000000" pitchFamily="2" charset="-78"/>
              </a:rPr>
            </a:br>
            <a:r>
              <a:rPr lang="fa-IR" sz="6000" dirty="0">
                <a:cs typeface="12   Yagut_shsmrt" panose="00000700000000000000" pitchFamily="2" charset="-78"/>
              </a:rPr>
              <a:t/>
            </a:r>
            <a:br>
              <a:rPr lang="fa-IR" sz="6000" dirty="0">
                <a:cs typeface="12   Yagut_shsmrt" panose="00000700000000000000" pitchFamily="2" charset="-78"/>
              </a:rPr>
            </a:br>
            <a:r>
              <a:rPr lang="fa-IR" sz="4400" dirty="0">
                <a:cs typeface="12   Yagut_shsmrt" panose="00000700000000000000" pitchFamily="2" charset="-78"/>
              </a:rPr>
              <a:t/>
            </a:r>
            <a:br>
              <a:rPr lang="fa-IR" sz="4400" dirty="0">
                <a:cs typeface="12   Yagut_shsmrt" panose="00000700000000000000" pitchFamily="2" charset="-78"/>
              </a:rPr>
            </a:br>
            <a:r>
              <a:rPr lang="fa-IR" sz="4400" dirty="0">
                <a:cs typeface="12   Yagut_shsmrt" panose="00000700000000000000" pitchFamily="2" charset="-78"/>
              </a:rPr>
              <a:t/>
            </a:r>
            <a:br>
              <a:rPr lang="fa-IR" sz="4400" dirty="0">
                <a:cs typeface="12   Yagut_shsmrt" panose="00000700000000000000" pitchFamily="2" charset="-78"/>
              </a:rPr>
            </a:br>
            <a:r>
              <a:rPr lang="fa-IR" sz="4000" dirty="0">
                <a:solidFill>
                  <a:srgbClr val="00B050"/>
                </a:solidFill>
                <a:cs typeface="2  Bardiya" panose="00000400000000000000" pitchFamily="2" charset="-78"/>
              </a:rPr>
              <a:t>بررسی و تاثیر یارانه ها بر اقتصاد ایران</a:t>
            </a:r>
            <a:endParaRPr lang="en-US" sz="4000" dirty="0">
              <a:solidFill>
                <a:srgbClr val="00B050"/>
              </a:solidFill>
              <a:cs typeface="2  Bardiya" panose="00000400000000000000" pitchFamily="2" charset="-78"/>
            </a:endParaRPr>
          </a:p>
        </p:txBody>
      </p:sp>
      <p:sp>
        <p:nvSpPr>
          <p:cNvPr id="3" name="Subtitle 2">
            <a:extLst>
              <a:ext uri="{FF2B5EF4-FFF2-40B4-BE49-F238E27FC236}">
                <a16:creationId xmlns="" xmlns:a16="http://schemas.microsoft.com/office/drawing/2014/main" id="{A8E9CFF2-3777-4FF4-A759-8491175B0B7C}"/>
              </a:ext>
            </a:extLst>
          </p:cNvPr>
          <p:cNvSpPr>
            <a:spLocks noGrp="1"/>
          </p:cNvSpPr>
          <p:nvPr>
            <p:ph type="subTitle" idx="1"/>
          </p:nvPr>
        </p:nvSpPr>
        <p:spPr>
          <a:xfrm>
            <a:off x="5289753" y="4672738"/>
            <a:ext cx="6269347" cy="1343739"/>
          </a:xfrm>
        </p:spPr>
        <p:txBody>
          <a:bodyPr>
            <a:normAutofit/>
          </a:bodyPr>
          <a:lstStyle/>
          <a:p>
            <a:pPr algn="ctr"/>
            <a:r>
              <a:rPr lang="fa-IR" dirty="0">
                <a:solidFill>
                  <a:schemeClr val="tx1">
                    <a:lumMod val="85000"/>
                    <a:lumOff val="15000"/>
                  </a:schemeClr>
                </a:solidFill>
                <a:cs typeface="2  Mehr" panose="00000700000000000000" pitchFamily="2" charset="-78"/>
              </a:rPr>
              <a:t>ارائه </a:t>
            </a:r>
            <a:r>
              <a:rPr lang="fa-IR" dirty="0" smtClean="0">
                <a:solidFill>
                  <a:schemeClr val="tx1">
                    <a:lumMod val="85000"/>
                    <a:lumOff val="15000"/>
                  </a:schemeClr>
                </a:solidFill>
                <a:cs typeface="2  Mehr" panose="00000700000000000000" pitchFamily="2" charset="-78"/>
              </a:rPr>
              <a:t>دهنده بخش اول : </a:t>
            </a:r>
            <a:endParaRPr lang="fa-IR" dirty="0">
              <a:solidFill>
                <a:schemeClr val="tx1">
                  <a:lumMod val="85000"/>
                  <a:lumOff val="15000"/>
                </a:schemeClr>
              </a:solidFill>
              <a:cs typeface="2  Mehr" panose="00000700000000000000" pitchFamily="2" charset="-78"/>
            </a:endParaRPr>
          </a:p>
          <a:p>
            <a:pPr algn="ctr"/>
            <a:r>
              <a:rPr lang="fa-IR" sz="3600" dirty="0">
                <a:solidFill>
                  <a:schemeClr val="tx1">
                    <a:lumMod val="85000"/>
                    <a:lumOff val="15000"/>
                  </a:schemeClr>
                </a:solidFill>
                <a:cs typeface="2  Bardiya" panose="00000400000000000000" pitchFamily="2" charset="-78"/>
              </a:rPr>
              <a:t>سوسن </a:t>
            </a:r>
            <a:r>
              <a:rPr lang="fa-IR" sz="3600" dirty="0" smtClean="0">
                <a:solidFill>
                  <a:schemeClr val="tx1">
                    <a:lumMod val="85000"/>
                    <a:lumOff val="15000"/>
                  </a:schemeClr>
                </a:solidFill>
                <a:cs typeface="2  Bardiya" panose="00000400000000000000" pitchFamily="2" charset="-78"/>
              </a:rPr>
              <a:t>تبیانیان</a:t>
            </a:r>
            <a:endParaRPr lang="en-US" sz="3600" dirty="0">
              <a:solidFill>
                <a:schemeClr val="tx1">
                  <a:lumMod val="85000"/>
                  <a:lumOff val="15000"/>
                </a:schemeClr>
              </a:solidFill>
              <a:cs typeface="2  Bardiya" panose="00000400000000000000" pitchFamily="2" charset="-78"/>
            </a:endParaRPr>
          </a:p>
        </p:txBody>
      </p:sp>
      <p:pic>
        <p:nvPicPr>
          <p:cNvPr id="5" name="Picture 4" descr="A picture containing building, sitting, bench, side&#10;&#10;Description automatically generated">
            <a:extLst>
              <a:ext uri="{FF2B5EF4-FFF2-40B4-BE49-F238E27FC236}">
                <a16:creationId xmlns="" xmlns:a16="http://schemas.microsoft.com/office/drawing/2014/main" id="{282CF6DD-7FE8-4063-9551-1B7BBCE92AB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 y="1"/>
            <a:ext cx="4635315" cy="6857999"/>
          </a:xfrm>
          <a:prstGeom prst="rect">
            <a:avLst/>
          </a:prstGeom>
        </p:spPr>
      </p:pic>
      <p:cxnSp>
        <p:nvCxnSpPr>
          <p:cNvPr id="24" name="Straight Connector 23">
            <a:extLst>
              <a:ext uri="{FF2B5EF4-FFF2-40B4-BE49-F238E27FC236}">
                <a16:creationId xmlns="" xmlns:a16="http://schemas.microsoft.com/office/drawing/2014/main" id="{E7A7CD63-7EC3-44F3-95D0-595C4019FF24}"/>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37378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12191999" cy="6858000"/>
          </a:xfrm>
          <a:solidFill>
            <a:schemeClr val="accent1">
              <a:lumMod val="50000"/>
            </a:schemeClr>
          </a:solidFill>
        </p:spPr>
        <p:txBody>
          <a:bodyPr/>
          <a:lstStyle/>
          <a:p>
            <a:pPr algn="r"/>
            <a:r>
              <a:rPr lang="fa-IR" dirty="0" smtClean="0">
                <a:cs typeface="2  Koodak" panose="00000700000000000000" pitchFamily="2" charset="-78"/>
              </a:rPr>
              <a:t>                       </a:t>
            </a:r>
            <a:r>
              <a:rPr lang="fa-IR" dirty="0" smtClean="0">
                <a:solidFill>
                  <a:srgbClr val="FFC000"/>
                </a:solidFill>
                <a:cs typeface="2  Koodak" panose="00000700000000000000" pitchFamily="2" charset="-78"/>
              </a:rPr>
              <a:t>4- شیوه کالابرگی :</a:t>
            </a:r>
            <a:r>
              <a:rPr lang="fa-IR" dirty="0" smtClean="0">
                <a:cs typeface="2  Koodak" panose="00000700000000000000" pitchFamily="2" charset="-78"/>
              </a:rPr>
              <a:t/>
            </a:r>
            <a:br>
              <a:rPr lang="fa-IR" dirty="0" smtClean="0">
                <a:cs typeface="2  Koodak" panose="00000700000000000000" pitchFamily="2" charset="-78"/>
              </a:rPr>
            </a:br>
            <a:r>
              <a:rPr lang="en-US" dirty="0" smtClean="0">
                <a:cs typeface="2  Koodak" panose="00000700000000000000" pitchFamily="2" charset="-78"/>
              </a:rPr>
              <a:t/>
            </a:r>
            <a:br>
              <a:rPr lang="en-US" dirty="0" smtClean="0">
                <a:cs typeface="2  Koodak" panose="00000700000000000000" pitchFamily="2" charset="-78"/>
              </a:rPr>
            </a:br>
            <a:r>
              <a:rPr lang="fa-IR" dirty="0">
                <a:cs typeface="2  Koodak" panose="00000700000000000000" pitchFamily="2" charset="-78"/>
              </a:rPr>
              <a:t/>
            </a:r>
            <a:br>
              <a:rPr lang="fa-IR" dirty="0">
                <a:cs typeface="2  Koodak" panose="00000700000000000000" pitchFamily="2" charset="-78"/>
              </a:rPr>
            </a:br>
            <a:r>
              <a:rPr lang="fa-IR" sz="3200" dirty="0" smtClean="0">
                <a:cs typeface="2  Koodak" panose="00000700000000000000" pitchFamily="2" charset="-78"/>
              </a:rPr>
              <a:t>در بیشتر موارد کالابرگ ها مورد استفاده ی سیاست گذاری یارانه ای قرار میگیرند.</a:t>
            </a:r>
            <a:br>
              <a:rPr lang="fa-IR" sz="3200" dirty="0" smtClean="0">
                <a:cs typeface="2  Koodak" panose="00000700000000000000" pitchFamily="2" charset="-78"/>
              </a:rPr>
            </a:br>
            <a:r>
              <a:rPr lang="fa-IR" sz="3200" dirty="0" smtClean="0">
                <a:cs typeface="2  Koodak" panose="00000700000000000000" pitchFamily="2" charset="-78"/>
              </a:rPr>
              <a:t>امکان پذیری اجرایی یارانه های کالابرگی به سه عامل ( نحوه انتخاب ) افراد واجد شرایط ، ( نحوه توزیع ) کالابرگ ها و ( نحوه استرداد ) آن ها بستگی دارد .</a:t>
            </a:r>
            <a:br>
              <a:rPr lang="fa-IR" sz="3200" dirty="0" smtClean="0">
                <a:cs typeface="2  Koodak" panose="00000700000000000000" pitchFamily="2" charset="-78"/>
              </a:rPr>
            </a:br>
            <a:r>
              <a:rPr lang="fa-IR" sz="3200" dirty="0" smtClean="0">
                <a:cs typeface="2  Koodak" panose="00000700000000000000" pitchFamily="2" charset="-78"/>
              </a:rPr>
              <a:t>انتخاب افراد ممکن است از طریق بررسی دارایی های خانوار صورت گیرد </a:t>
            </a:r>
            <a:br>
              <a:rPr lang="fa-IR" sz="3200" dirty="0" smtClean="0">
                <a:cs typeface="2  Koodak" panose="00000700000000000000" pitchFamily="2" charset="-78"/>
              </a:rPr>
            </a:br>
            <a:r>
              <a:rPr lang="fa-IR" sz="3200" dirty="0" smtClean="0">
                <a:cs typeface="2  Koodak" panose="00000700000000000000" pitchFamily="2" charset="-78"/>
              </a:rPr>
              <a:t>نحوه توزیع کالابرگ ها از اهمیت زیادی برخوردار است . </a:t>
            </a:r>
            <a:br>
              <a:rPr lang="fa-IR" sz="3200" dirty="0" smtClean="0">
                <a:cs typeface="2  Koodak" panose="00000700000000000000" pitchFamily="2" charset="-78"/>
              </a:rPr>
            </a:br>
            <a:r>
              <a:rPr lang="fa-IR" sz="3200" dirty="0" smtClean="0">
                <a:cs typeface="2  Koodak" panose="00000700000000000000" pitchFamily="2" charset="-78"/>
              </a:rPr>
              <a:t>نظام کالابرگی همچنین نیازمند فرآیند استرداد است . بدان معنا که باید فروشگاه های دریافت کننده کالابرگ ، قادر به تبدیل آن به پول نقد باشند . </a:t>
            </a:r>
            <a:br>
              <a:rPr lang="fa-IR" sz="3200" dirty="0" smtClean="0">
                <a:cs typeface="2  Koodak" panose="00000700000000000000" pitchFamily="2" charset="-78"/>
              </a:rPr>
            </a:br>
            <a:r>
              <a:rPr lang="fa-IR" sz="3200" dirty="0">
                <a:cs typeface="2  Koodak" panose="00000700000000000000" pitchFamily="2" charset="-78"/>
              </a:rPr>
              <a:t/>
            </a:r>
            <a:br>
              <a:rPr lang="fa-IR" sz="3200" dirty="0">
                <a:cs typeface="2  Koodak" panose="00000700000000000000" pitchFamily="2" charset="-78"/>
              </a:rPr>
            </a:br>
            <a:r>
              <a:rPr lang="fa-IR" sz="3200" dirty="0" smtClean="0">
                <a:solidFill>
                  <a:srgbClr val="92D050"/>
                </a:solidFill>
                <a:cs typeface="2  Koodak" panose="00000700000000000000" pitchFamily="2" charset="-78"/>
              </a:rPr>
              <a:t>مزیت شیوه کالا برگی :</a:t>
            </a:r>
            <a:br>
              <a:rPr lang="fa-IR" sz="3200" dirty="0" smtClean="0">
                <a:solidFill>
                  <a:srgbClr val="92D050"/>
                </a:solidFill>
                <a:cs typeface="2  Koodak" panose="00000700000000000000" pitchFamily="2" charset="-78"/>
              </a:rPr>
            </a:br>
            <a:r>
              <a:rPr lang="fa-IR" sz="3200" dirty="0" smtClean="0">
                <a:cs typeface="2  Koodak" panose="00000700000000000000" pitchFamily="2" charset="-78"/>
              </a:rPr>
              <a:t>به لحاظ اجرایی دولت نیازی به حمل و ذخیره کالاهای یارانه ای ندارد</a:t>
            </a:r>
            <a:r>
              <a:rPr lang="fa-IR" dirty="0" smtClean="0">
                <a:cs typeface="2  Koodak" panose="00000700000000000000" pitchFamily="2" charset="-78"/>
              </a:rPr>
              <a:t> .</a:t>
            </a:r>
            <a:br>
              <a:rPr lang="fa-IR" dirty="0" smtClean="0">
                <a:cs typeface="2  Koodak" panose="00000700000000000000" pitchFamily="2" charset="-78"/>
              </a:rPr>
            </a:br>
            <a:endParaRPr lang="fa-IR" dirty="0">
              <a:cs typeface="2  Koodak" panose="00000700000000000000" pitchFamily="2" charset="-78"/>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04513" y="0"/>
            <a:ext cx="1487487" cy="139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03953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
            <a:ext cx="12191999" cy="6858001"/>
          </a:xfrm>
          <a:solidFill>
            <a:schemeClr val="accent1">
              <a:lumMod val="50000"/>
            </a:schemeClr>
          </a:solidFill>
        </p:spPr>
        <p:txBody>
          <a:bodyPr/>
          <a:lstStyle/>
          <a:p>
            <a:pPr algn="r"/>
            <a:r>
              <a:rPr lang="fa-IR" dirty="0" smtClean="0">
                <a:solidFill>
                  <a:srgbClr val="FFC000"/>
                </a:solidFill>
                <a:cs typeface="2  Koodak" panose="00000700000000000000" pitchFamily="2" charset="-78"/>
              </a:rPr>
              <a:t>                      هدفمند سازی یارانه ها :</a:t>
            </a:r>
            <a:br>
              <a:rPr lang="fa-IR" dirty="0" smtClean="0">
                <a:solidFill>
                  <a:srgbClr val="FFC000"/>
                </a:solidFill>
                <a:cs typeface="2  Koodak" panose="00000700000000000000" pitchFamily="2" charset="-78"/>
              </a:rPr>
            </a:br>
            <a:r>
              <a:rPr lang="fa-IR" dirty="0">
                <a:solidFill>
                  <a:srgbClr val="FFC000"/>
                </a:solidFill>
                <a:cs typeface="2  Koodak" panose="00000700000000000000" pitchFamily="2" charset="-78"/>
              </a:rPr>
              <a:t/>
            </a:r>
            <a:br>
              <a:rPr lang="fa-IR" dirty="0">
                <a:solidFill>
                  <a:srgbClr val="FFC000"/>
                </a:solidFill>
                <a:cs typeface="2  Koodak" panose="00000700000000000000" pitchFamily="2" charset="-78"/>
              </a:rPr>
            </a:br>
            <a:r>
              <a:rPr lang="fa-IR" dirty="0" smtClean="0">
                <a:solidFill>
                  <a:srgbClr val="FFC000"/>
                </a:solidFill>
                <a:cs typeface="2  Koodak" panose="00000700000000000000" pitchFamily="2" charset="-78"/>
              </a:rPr>
              <a:t/>
            </a:r>
            <a:br>
              <a:rPr lang="fa-IR" dirty="0" smtClean="0">
                <a:solidFill>
                  <a:srgbClr val="FFC000"/>
                </a:solidFill>
                <a:cs typeface="2  Koodak" panose="00000700000000000000" pitchFamily="2" charset="-78"/>
              </a:rPr>
            </a:br>
            <a:r>
              <a:rPr lang="fa-IR" sz="3200" dirty="0" smtClean="0">
                <a:cs typeface="2  Koodak" panose="00000700000000000000" pitchFamily="2" charset="-78"/>
              </a:rPr>
              <a:t>هدفمند سازی بر این فرض استوار است که بخشی از جامعه برای دریافت کمک های انتقالی در اولویت بیشتری هستند و از آنجا که منابع محدود است باید در توزیع این کمک ها اولویت رعایت شود . منظور از هدفمند سازی تعیین کسانی است که واجد شرایط دریافت کمکهای انتقالی هستند به نحوی که رفاه حاصل از پرداخت های انتقالی در اختیار فقرا گیرد . بنابراین انتخاب و تعیین افراد واجد شرایط و گروه های هدف شرط لازم هدفمند سازی است . </a:t>
            </a:r>
            <a:br>
              <a:rPr lang="fa-IR" sz="3200" dirty="0" smtClean="0">
                <a:cs typeface="2  Koodak" panose="00000700000000000000" pitchFamily="2" charset="-78"/>
              </a:rPr>
            </a:br>
            <a:r>
              <a:rPr lang="fa-IR" sz="3200" dirty="0" smtClean="0">
                <a:cs typeface="2  Koodak" panose="00000700000000000000" pitchFamily="2" charset="-78"/>
              </a:rPr>
              <a:t>همچنین منظور از جامعه هدف ، افراد و خانوارها یا گروه هایی هستند که در چارچوب طرح هدفمندسازی یارانه ها مورد حمایت قرار می گیرند .</a:t>
            </a:r>
            <a:br>
              <a:rPr lang="fa-IR" sz="3200" dirty="0" smtClean="0">
                <a:cs typeface="2  Koodak" panose="00000700000000000000" pitchFamily="2" charset="-78"/>
              </a:rPr>
            </a:br>
            <a:r>
              <a:rPr lang="fa-IR" sz="3200" dirty="0" smtClean="0">
                <a:cs typeface="2  Koodak" panose="00000700000000000000" pitchFamily="2" charset="-78"/>
              </a:rPr>
              <a:t> </a:t>
            </a:r>
            <a:br>
              <a:rPr lang="fa-IR" sz="3200" dirty="0" smtClean="0">
                <a:cs typeface="2  Koodak" panose="00000700000000000000" pitchFamily="2" charset="-78"/>
              </a:rPr>
            </a:br>
            <a:r>
              <a:rPr lang="fa-IR" sz="3200" dirty="0" smtClean="0">
                <a:cs typeface="2  Koodak" panose="00000700000000000000" pitchFamily="2" charset="-78"/>
              </a:rPr>
              <a:t> </a:t>
            </a:r>
            <a:br>
              <a:rPr lang="fa-IR" sz="3200" dirty="0" smtClean="0">
                <a:cs typeface="2  Koodak" panose="00000700000000000000" pitchFamily="2" charset="-78"/>
              </a:rPr>
            </a:br>
            <a:r>
              <a:rPr lang="fa-IR" dirty="0">
                <a:cs typeface="2  Koodak" panose="00000700000000000000" pitchFamily="2" charset="-78"/>
              </a:rPr>
              <a:t/>
            </a:r>
            <a:br>
              <a:rPr lang="fa-IR" dirty="0">
                <a:cs typeface="2  Koodak" panose="00000700000000000000" pitchFamily="2" charset="-78"/>
              </a:rPr>
            </a:br>
            <a:endParaRPr lang="fa-IR" dirty="0">
              <a:cs typeface="2  Koodak" panose="00000700000000000000" pitchFamily="2" charset="-78"/>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04513" y="0"/>
            <a:ext cx="1487487" cy="139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5804"/>
          <a:stretch/>
        </p:blipFill>
        <p:spPr>
          <a:xfrm>
            <a:off x="585183" y="4584879"/>
            <a:ext cx="4089848" cy="2102074"/>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660582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0" y="0"/>
            <a:ext cx="12192000" cy="6858000"/>
          </a:xfrm>
          <a:solidFill>
            <a:schemeClr val="accent1">
              <a:lumMod val="50000"/>
            </a:schemeClr>
          </a:solidFill>
        </p:spPr>
        <p:txBody>
          <a:bodyPr>
            <a:normAutofit lnSpcReduction="10000"/>
          </a:bodyPr>
          <a:lstStyle/>
          <a:p>
            <a:pPr algn="r"/>
            <a:endParaRPr lang="fa-IR" sz="3200" dirty="0">
              <a:cs typeface="2  Koodak" panose="00000700000000000000" pitchFamily="2" charset="-78"/>
            </a:endParaRPr>
          </a:p>
          <a:p>
            <a:pPr algn="r"/>
            <a:r>
              <a:rPr lang="fa-IR" sz="3200" dirty="0" smtClean="0">
                <a:solidFill>
                  <a:srgbClr val="FFC000"/>
                </a:solidFill>
                <a:cs typeface="2  Koodak" panose="00000700000000000000" pitchFamily="2" charset="-78"/>
              </a:rPr>
              <a:t>                        اهداف قانون هدفمند سازی یارانه ها :</a:t>
            </a:r>
          </a:p>
          <a:p>
            <a:pPr algn="r"/>
            <a:endParaRPr lang="fa-IR" sz="3200" dirty="0" smtClean="0">
              <a:cs typeface="2  Koodak" panose="00000700000000000000" pitchFamily="2" charset="-78"/>
            </a:endParaRPr>
          </a:p>
          <a:p>
            <a:pPr algn="r"/>
            <a:r>
              <a:rPr lang="fa-IR" sz="3200" dirty="0" smtClean="0">
                <a:cs typeface="2  Koodak" panose="00000700000000000000" pitchFamily="2" charset="-78"/>
              </a:rPr>
              <a:t>در دهه های گذشته ، نظام توزیع یارانه ها نامناسب و از مشکلات اساسی اقتصاد ایران بود به همین دلیل دهک های پایین جامعه از سهم اندکی برخوردار می شدند . بنابراین یکی از مهم ترین اهداف قانون هدفمندکردن یارانه ها اجرای عدالت و رفع تبعیض در میان افراد جامعه است . همچنین یارانه های پرداختی توسط دولت سهم اعظمی از بودجه کشور را به خود اختصاص می داد و هزینه گزافی را به دولت تحمیل می کرد . به همین دلیل یکی دیگر از اهداف این قانون ، فرصت مدیریت درست و اصلاح قیمت ها می باشد . از آنجایی که حجم یارانه های حامل انرژی در کشور در مقایسه با متغیرهایی مانند بودجه دولت و تولید ناخالص داخلی بسیار بالا بود لذا با هدفمند سازی یارانه ها و اصلاح قیمت ها منابع قابل توجهی آزاد خواهد شد که دولت میتواند این منابع را صرف برنامه های توسعه ای و اجتماعی نماید . این اتفاق موجب شفافیت بیشتر قیمت ها در بازار هم خواهد شد.    </a:t>
            </a:r>
            <a:endParaRPr lang="fa-IR" sz="3200" dirty="0">
              <a:cs typeface="2  Koodak" panose="00000700000000000000" pitchFamily="2" charset="-78"/>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04513" y="0"/>
            <a:ext cx="1487487" cy="139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80581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0" y="0"/>
            <a:ext cx="12192000" cy="6858000"/>
          </a:xfrm>
          <a:solidFill>
            <a:schemeClr val="accent1">
              <a:lumMod val="50000"/>
            </a:schemeClr>
          </a:solidFill>
        </p:spPr>
        <p:txBody>
          <a:bodyPr>
            <a:normAutofit/>
          </a:bodyPr>
          <a:lstStyle/>
          <a:p>
            <a:pPr algn="r"/>
            <a:endParaRPr lang="fa-IR" sz="3200" dirty="0" smtClean="0">
              <a:cs typeface="2  Koodak" panose="00000700000000000000" pitchFamily="2" charset="-78"/>
            </a:endParaRPr>
          </a:p>
          <a:p>
            <a:pPr algn="r"/>
            <a:r>
              <a:rPr lang="fa-IR" sz="3200" dirty="0">
                <a:cs typeface="2  Koodak" panose="00000700000000000000" pitchFamily="2" charset="-78"/>
              </a:rPr>
              <a:t> </a:t>
            </a:r>
            <a:r>
              <a:rPr lang="fa-IR" sz="3200" dirty="0" smtClean="0">
                <a:cs typeface="2  Koodak" panose="00000700000000000000" pitchFamily="2" charset="-78"/>
              </a:rPr>
              <a:t>                        مزایا و مشکلات هدفمند کردن یارانه ها در کشور :</a:t>
            </a:r>
          </a:p>
          <a:p>
            <a:pPr algn="r"/>
            <a:endParaRPr lang="fa-IR" sz="3200" dirty="0">
              <a:cs typeface="2  Koodak" panose="00000700000000000000" pitchFamily="2" charset="-78"/>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04513" y="0"/>
            <a:ext cx="1487487" cy="139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Table 4"/>
          <p:cNvGraphicFramePr>
            <a:graphicFrameLocks noGrp="1"/>
          </p:cNvGraphicFramePr>
          <p:nvPr>
            <p:extLst>
              <p:ext uri="{D42A27DB-BD31-4B8C-83A1-F6EECF244321}">
                <p14:modId xmlns:p14="http://schemas.microsoft.com/office/powerpoint/2010/main" val="1294305535"/>
              </p:ext>
            </p:extLst>
          </p:nvPr>
        </p:nvGraphicFramePr>
        <p:xfrm>
          <a:off x="1223492" y="1545464"/>
          <a:ext cx="9092484" cy="4896953"/>
        </p:xfrm>
        <a:graphic>
          <a:graphicData uri="http://schemas.openxmlformats.org/drawingml/2006/table">
            <a:tbl>
              <a:tblPr rtl="1" firstRow="1" bandRow="1">
                <a:tableStyleId>{37CE84F3-28C3-443E-9E96-99CF82512B78}</a:tableStyleId>
              </a:tblPr>
              <a:tblGrid>
                <a:gridCol w="4546242"/>
                <a:gridCol w="4546242"/>
              </a:tblGrid>
              <a:tr h="927280">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fa-IR" sz="3200" dirty="0" smtClean="0">
                          <a:solidFill>
                            <a:srgbClr val="92D050"/>
                          </a:solidFill>
                          <a:cs typeface="2  Koodak" panose="00000700000000000000" pitchFamily="2" charset="-78"/>
                        </a:rPr>
                        <a:t>مزایای هدفمند کردن یارانه ها </a:t>
                      </a:r>
                    </a:p>
                    <a:p>
                      <a:pP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3200" dirty="0" smtClean="0">
                          <a:solidFill>
                            <a:srgbClr val="FF0000"/>
                          </a:solidFill>
                          <a:cs typeface="2  Koodak" panose="00000700000000000000" pitchFamily="2" charset="-78"/>
                        </a:rPr>
                        <a:t>معایب هدفمند کردن یارانه</a:t>
                      </a:r>
                      <a:r>
                        <a:rPr lang="fa-IR" sz="3200" baseline="0" dirty="0" smtClean="0">
                          <a:solidFill>
                            <a:srgbClr val="FF0000"/>
                          </a:solidFill>
                          <a:cs typeface="2  Koodak" panose="00000700000000000000" pitchFamily="2" charset="-78"/>
                        </a:rPr>
                        <a:t> ها</a:t>
                      </a:r>
                      <a:endParaRPr lang="fa-IR" sz="3200" dirty="0" smtClean="0">
                        <a:solidFill>
                          <a:srgbClr val="FF0000"/>
                        </a:solidFill>
                        <a:cs typeface="2  Koodak" panose="00000700000000000000"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77833">
                <a:tc>
                  <a:txBody>
                    <a:bodyPr/>
                    <a:lstStyle/>
                    <a:p>
                      <a:pPr algn="ctr" rtl="1"/>
                      <a:r>
                        <a:rPr lang="fa-IR" sz="3200" dirty="0" smtClean="0">
                          <a:cs typeface="2  Koodak" panose="00000700000000000000" pitchFamily="2" charset="-78"/>
                        </a:rPr>
                        <a:t>تحقق عدالت اجتماعی </a:t>
                      </a:r>
                      <a:endParaRPr lang="fa-IR" sz="3200" dirty="0">
                        <a:cs typeface="2  Koodak" panose="00000700000000000000"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r>
                        <a:rPr lang="fa-IR" sz="2400" dirty="0" smtClean="0">
                          <a:cs typeface="2  Koodak" panose="00000700000000000000" pitchFamily="2" charset="-78"/>
                        </a:rPr>
                        <a:t>احتمال افزایش نرخ تورم و بیکاری در بلند مدت </a:t>
                      </a:r>
                      <a:endParaRPr lang="fa-IR" sz="2400" dirty="0">
                        <a:cs typeface="2  Koodak" panose="00000700000000000000"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77833">
                <a:tc>
                  <a:txBody>
                    <a:bodyPr/>
                    <a:lstStyle/>
                    <a:p>
                      <a:pPr algn="ctr" rtl="1"/>
                      <a:r>
                        <a:rPr lang="fa-IR" sz="3200" dirty="0" smtClean="0">
                          <a:cs typeface="2  Koodak" panose="00000700000000000000" pitchFamily="2" charset="-78"/>
                        </a:rPr>
                        <a:t>تخصیص بهینه منابع </a:t>
                      </a:r>
                      <a:endParaRPr lang="fa-IR" sz="3200" dirty="0">
                        <a:cs typeface="2  Koodak" panose="00000700000000000000"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r>
                        <a:rPr lang="fa-IR" sz="2400" dirty="0" smtClean="0">
                          <a:cs typeface="2  Koodak" panose="00000700000000000000" pitchFamily="2" charset="-78"/>
                        </a:rPr>
                        <a:t>تاثیر</a:t>
                      </a:r>
                      <a:r>
                        <a:rPr lang="fa-IR" sz="2400" baseline="0" dirty="0" smtClean="0">
                          <a:cs typeface="2  Koodak" panose="00000700000000000000" pitchFamily="2" charset="-78"/>
                        </a:rPr>
                        <a:t> منفی بر سطح سلامت جامعه و به تبع آن افزایش هزینه های دولت در دراز مدت </a:t>
                      </a:r>
                      <a:endParaRPr lang="fa-IR" sz="2400" dirty="0">
                        <a:cs typeface="2  Koodak" panose="00000700000000000000"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77833">
                <a:tc>
                  <a:txBody>
                    <a:bodyPr/>
                    <a:lstStyle/>
                    <a:p>
                      <a:pPr algn="ctr" rtl="1"/>
                      <a:r>
                        <a:rPr lang="fa-IR" sz="2400" kern="1200" dirty="0" smtClean="0">
                          <a:solidFill>
                            <a:schemeClr val="lt1"/>
                          </a:solidFill>
                          <a:latin typeface="+mn-lt"/>
                          <a:ea typeface="+mn-ea"/>
                          <a:cs typeface="2  Koodak" panose="00000700000000000000" pitchFamily="2" charset="-78"/>
                        </a:rPr>
                        <a:t>اصلاح نظام تولید و توزیع منابع بانکی و ثروت ( شفاف سازی اقتصادی )</a:t>
                      </a:r>
                      <a:endParaRPr lang="fa-IR" sz="2400" kern="1200" dirty="0">
                        <a:solidFill>
                          <a:schemeClr val="lt1"/>
                        </a:solidFill>
                        <a:latin typeface="+mn-lt"/>
                        <a:ea typeface="+mn-ea"/>
                        <a:cs typeface="2  Koodak" panose="00000700000000000000"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sz="2400" dirty="0" smtClean="0">
                          <a:cs typeface="2  Koodak" panose="00000700000000000000" pitchFamily="2" charset="-78"/>
                        </a:rPr>
                        <a:t>انتقال افزایش هزینه های تحمیل شده طبقات بالای درآمدی به دیگران </a:t>
                      </a:r>
                      <a:endParaRPr lang="fa-IR" sz="2400" dirty="0">
                        <a:cs typeface="2  Koodak" panose="00000700000000000000"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77833">
                <a:tc>
                  <a:txBody>
                    <a:bodyPr/>
                    <a:lstStyle/>
                    <a:p>
                      <a:pPr marL="0" algn="ctr" defTabSz="914400" rtl="1" eaLnBrk="1" latinLnBrk="0" hangingPunct="1"/>
                      <a:r>
                        <a:rPr lang="fa-IR" sz="3200" kern="1200" dirty="0" smtClean="0">
                          <a:solidFill>
                            <a:schemeClr val="lt1"/>
                          </a:solidFill>
                          <a:latin typeface="+mn-lt"/>
                          <a:ea typeface="+mn-ea"/>
                          <a:cs typeface="2  Koodak" panose="00000700000000000000" pitchFamily="2" charset="-78"/>
                        </a:rPr>
                        <a:t>تقویت پول ملی</a:t>
                      </a:r>
                      <a:endParaRPr lang="fa-IR" sz="3200" kern="1200" dirty="0">
                        <a:solidFill>
                          <a:schemeClr val="lt1"/>
                        </a:solidFill>
                        <a:latin typeface="+mn-lt"/>
                        <a:ea typeface="+mn-ea"/>
                        <a:cs typeface="2  Koodak" panose="00000700000000000000"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77833">
                <a:tc>
                  <a:txBody>
                    <a:bodyPr/>
                    <a:lstStyle/>
                    <a:p>
                      <a:pPr algn="ctr" rtl="1"/>
                      <a:r>
                        <a:rPr lang="fa-IR" sz="2400" kern="1200" dirty="0" smtClean="0">
                          <a:solidFill>
                            <a:schemeClr val="lt1"/>
                          </a:solidFill>
                          <a:latin typeface="+mn-lt"/>
                          <a:ea typeface="+mn-ea"/>
                          <a:cs typeface="2  Koodak" panose="00000700000000000000" pitchFamily="2" charset="-78"/>
                        </a:rPr>
                        <a:t>افزایش بهره وری و اثر بخشی در فعالیت ها و اقتصاد در سطوح خرد و کلان</a:t>
                      </a:r>
                      <a:endParaRPr lang="fa-IR" sz="2400" kern="1200" dirty="0">
                        <a:solidFill>
                          <a:schemeClr val="lt1"/>
                        </a:solidFill>
                        <a:latin typeface="+mn-lt"/>
                        <a:ea typeface="+mn-ea"/>
                        <a:cs typeface="2  Koodak" panose="00000700000000000000"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fa-IR"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9258815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12191999" cy="6858000"/>
          </a:xfrm>
          <a:solidFill>
            <a:schemeClr val="accent1">
              <a:lumMod val="50000"/>
            </a:schemeClr>
          </a:solidFill>
        </p:spPr>
        <p:txBody>
          <a:bodyPr/>
          <a:lstStyle/>
          <a:p>
            <a:pPr algn="r"/>
            <a:r>
              <a:rPr lang="fa-IR" dirty="0">
                <a:solidFill>
                  <a:srgbClr val="FFC000"/>
                </a:solidFill>
                <a:cs typeface="2  Koodak" panose="00000700000000000000" pitchFamily="2" charset="-78"/>
              </a:rPr>
              <a:t/>
            </a:r>
            <a:br>
              <a:rPr lang="fa-IR" dirty="0">
                <a:solidFill>
                  <a:srgbClr val="FFC000"/>
                </a:solidFill>
                <a:cs typeface="2  Koodak" panose="00000700000000000000" pitchFamily="2" charset="-78"/>
              </a:rPr>
            </a:br>
            <a:r>
              <a:rPr lang="fa-IR" dirty="0" smtClean="0">
                <a:solidFill>
                  <a:srgbClr val="FFC000"/>
                </a:solidFill>
                <a:cs typeface="2  Koodak" panose="00000700000000000000" pitchFamily="2" charset="-78"/>
              </a:rPr>
              <a:t>                       شناسایی خانوارها :</a:t>
            </a:r>
            <a:br>
              <a:rPr lang="fa-IR" dirty="0" smtClean="0">
                <a:solidFill>
                  <a:srgbClr val="FFC000"/>
                </a:solidFill>
                <a:cs typeface="2  Koodak" panose="00000700000000000000" pitchFamily="2" charset="-78"/>
              </a:rPr>
            </a:br>
            <a:r>
              <a:rPr lang="fa-IR" dirty="0" smtClean="0">
                <a:solidFill>
                  <a:srgbClr val="FFC000"/>
                </a:solidFill>
                <a:cs typeface="2  Koodak" panose="00000700000000000000" pitchFamily="2" charset="-78"/>
              </a:rPr>
              <a:t/>
            </a:r>
            <a:br>
              <a:rPr lang="fa-IR" dirty="0" smtClean="0">
                <a:solidFill>
                  <a:srgbClr val="FFC000"/>
                </a:solidFill>
                <a:cs typeface="2  Koodak" panose="00000700000000000000" pitchFamily="2" charset="-78"/>
              </a:rPr>
            </a:br>
            <a:r>
              <a:rPr lang="fa-IR" dirty="0">
                <a:cs typeface="2  Koodak" panose="00000700000000000000" pitchFamily="2" charset="-78"/>
              </a:rPr>
              <a:t/>
            </a:r>
            <a:br>
              <a:rPr lang="fa-IR" dirty="0">
                <a:cs typeface="2  Koodak" panose="00000700000000000000" pitchFamily="2" charset="-78"/>
              </a:rPr>
            </a:br>
            <a:r>
              <a:rPr lang="fa-IR" sz="3200" dirty="0" smtClean="0">
                <a:cs typeface="2  Koodak" panose="00000700000000000000" pitchFamily="2" charset="-78"/>
              </a:rPr>
              <a:t>دیدگاه اول این بود که جامعه ایران به 3 خوشه تقسیم شود . خوشه اول شامل دهک های 1 تا 4 ، خوشه دوم دهک های 5 تا 7 و خوشه سوم دهک های 8 تا 10 باشد .</a:t>
            </a:r>
            <a:br>
              <a:rPr lang="fa-IR" sz="3200" dirty="0" smtClean="0">
                <a:cs typeface="2  Koodak" panose="00000700000000000000" pitchFamily="2" charset="-78"/>
              </a:rPr>
            </a:br>
            <a:r>
              <a:rPr lang="fa-IR" sz="3200" dirty="0" smtClean="0">
                <a:cs typeface="2  Koodak" panose="00000700000000000000" pitchFamily="2" charset="-78"/>
              </a:rPr>
              <a:t>بر اساس این تقسیم بندی ، یارانه به خوشه سوم پرداخت نشده و خوشه دوم هم کمتر از خوشه اول یارانه دریافت کند ، یعنی بیشترین یارانه به خوشه اول پرداخت شود . بر اساس طرح اولیه قرار بود به حدود 30 درصد جامعه ایرانی یارانه پرداخت نشود .</a:t>
            </a:r>
            <a:br>
              <a:rPr lang="fa-IR" sz="3200" dirty="0" smtClean="0">
                <a:cs typeface="2  Koodak" panose="00000700000000000000" pitchFamily="2" charset="-78"/>
              </a:rPr>
            </a:br>
            <a:r>
              <a:rPr lang="fa-IR" sz="3200" dirty="0" smtClean="0">
                <a:cs typeface="2  Koodak" panose="00000700000000000000" pitchFamily="2" charset="-78"/>
              </a:rPr>
              <a:t>بر این اساس ثبت نام متقاضیان یارانه از مرداد ماه سال 87 توسط مرکز آمار ایران آغاز شد . وقتی مرکز آمار اطلاعات دریافتی را جمع آوری کرد از جمعیت 72 میلیون نفری آن زمان ایران حدود 63 میلیون نفر ثبت نام کرده بودند . یعنی حدود 9 میلیون نفر از دریافت یارانه انصراف داده بودند .</a:t>
            </a:r>
            <a:br>
              <a:rPr lang="fa-IR" sz="3200" dirty="0" smtClean="0">
                <a:cs typeface="2  Koodak" panose="00000700000000000000" pitchFamily="2" charset="-78"/>
              </a:rPr>
            </a:br>
            <a:r>
              <a:rPr lang="fa-IR" sz="3200" dirty="0" smtClean="0">
                <a:cs typeface="2  Koodak" panose="00000700000000000000" pitchFamily="2" charset="-78"/>
              </a:rPr>
              <a:t/>
            </a:r>
            <a:br>
              <a:rPr lang="fa-IR" sz="3200" dirty="0" smtClean="0">
                <a:cs typeface="2  Koodak" panose="00000700000000000000" pitchFamily="2" charset="-78"/>
              </a:rPr>
            </a:br>
            <a:r>
              <a:rPr lang="fa-IR" sz="3200" dirty="0" smtClean="0">
                <a:cs typeface="2  Koodak" panose="00000700000000000000" pitchFamily="2" charset="-78"/>
              </a:rPr>
              <a:t> </a:t>
            </a:r>
            <a:endParaRPr lang="fa-IR" sz="3200" dirty="0">
              <a:cs typeface="2  Koodak" panose="00000700000000000000" pitchFamily="2" charset="-78"/>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04513" y="0"/>
            <a:ext cx="1487487" cy="139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06674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0" y="0"/>
            <a:ext cx="12192000" cy="6858000"/>
          </a:xfrm>
          <a:solidFill>
            <a:schemeClr val="accent1">
              <a:lumMod val="50000"/>
            </a:schemeClr>
          </a:solidFill>
        </p:spPr>
        <p:txBody>
          <a:bodyPr>
            <a:normAutofit/>
          </a:bodyPr>
          <a:lstStyle/>
          <a:p>
            <a:pPr algn="r"/>
            <a:r>
              <a:rPr lang="fa-IR" sz="3600" dirty="0" smtClean="0">
                <a:cs typeface="2  Koodak" panose="00000700000000000000" pitchFamily="2" charset="-78"/>
              </a:rPr>
              <a:t>ب</a:t>
            </a:r>
          </a:p>
          <a:p>
            <a:pPr algn="r"/>
            <a:r>
              <a:rPr lang="fa-IR" sz="3200" dirty="0">
                <a:cs typeface="2  Koodak" panose="00000700000000000000" pitchFamily="2" charset="-78"/>
              </a:rPr>
              <a:t> </a:t>
            </a:r>
            <a:r>
              <a:rPr lang="fa-IR" sz="3200" dirty="0" smtClean="0">
                <a:cs typeface="2  Koodak" panose="00000700000000000000" pitchFamily="2" charset="-78"/>
              </a:rPr>
              <a:t>                </a:t>
            </a:r>
          </a:p>
          <a:p>
            <a:pPr algn="r"/>
            <a:r>
              <a:rPr lang="fa-IR" sz="3200" dirty="0" smtClean="0">
                <a:cs typeface="2  Koodak" panose="00000700000000000000" pitchFamily="2" charset="-78"/>
              </a:rPr>
              <a:t>برنامه دولت این بود که پس از ثبت نام مردم براساس اطلاعات کسب شده نسبت به حذف افراد غنی از دریافت یارانه اقدام کند . اما نگرانی برخی از مردم از ارائه اطلاعات اقتصادی به یک نهاد دولتی باعث شده بود حتی فرم ها را تکمیل نکنند . </a:t>
            </a:r>
          </a:p>
          <a:p>
            <a:pPr algn="r"/>
            <a:endParaRPr lang="fa-IR" sz="3600" dirty="0">
              <a:cs typeface="2  Koodak" panose="00000700000000000000" pitchFamily="2" charset="-78"/>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04513" y="0"/>
            <a:ext cx="1487487" cy="1262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rotWithShape="1">
          <a:blip r:embed="rId3">
            <a:duotone>
              <a:prstClr val="black"/>
              <a:srgbClr val="FFC000">
                <a:tint val="45000"/>
                <a:satMod val="400000"/>
              </a:srgbClr>
            </a:duotone>
            <a:extLst>
              <a:ext uri="{28A0092B-C50C-407E-A947-70E740481C1C}">
                <a14:useLocalDpi xmlns:a14="http://schemas.microsoft.com/office/drawing/2010/main" val="0"/>
              </a:ext>
            </a:extLst>
          </a:blip>
          <a:srcRect l="173" r="-173" b="43057"/>
          <a:stretch/>
        </p:blipFill>
        <p:spPr bwMode="auto">
          <a:xfrm>
            <a:off x="2125015" y="3235794"/>
            <a:ext cx="6387921" cy="3126367"/>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6911997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0" y="0"/>
            <a:ext cx="12192000" cy="6857999"/>
          </a:xfrm>
          <a:solidFill>
            <a:schemeClr val="accent1">
              <a:lumMod val="50000"/>
            </a:schemeClr>
          </a:solidFill>
        </p:spPr>
        <p:txBody>
          <a:bodyPr>
            <a:normAutofit fontScale="92500"/>
          </a:bodyPr>
          <a:lstStyle/>
          <a:p>
            <a:pPr algn="r"/>
            <a:endParaRPr lang="fa-IR" sz="3600" dirty="0" smtClean="0">
              <a:cs typeface="2  Koodak" panose="00000700000000000000" pitchFamily="2" charset="-78"/>
            </a:endParaRPr>
          </a:p>
          <a:p>
            <a:pPr algn="r"/>
            <a:r>
              <a:rPr lang="fa-IR" sz="3200" dirty="0" smtClean="0">
                <a:cs typeface="2  Koodak" panose="00000700000000000000" pitchFamily="2" charset="-78"/>
              </a:rPr>
              <a:t>                  با اجرای مرحله اول از قانون هدفمندی یارانه ها افزایش قابل ملاحظه ای در قیمت                        حامل های انرژی رخ داد . همزمان با اجرای این قانون تحریم های اقتصادی تشدید شد . نرخ ارز نوسانات بی سابقه ای را تجربه کرد و به شدت افزایش پیدا کرد . در دو سال اول اجرای این قانون با وفور عواید نفتی ظاهراً مشکلی در تامین منابع اجرای قانون وجود نداشت اما از سال 91 به بعد با کاهش محسوس عواید نفتی و تشدید تحریم های بین المللی تامین نقدینگی مورد نیاز اجرای قانون با مشکل مواجه </a:t>
            </a:r>
            <a:r>
              <a:rPr lang="fa-IR" sz="3200" dirty="0">
                <a:cs typeface="2  Koodak" panose="00000700000000000000" pitchFamily="2" charset="-78"/>
              </a:rPr>
              <a:t>شد . طی دو سال 91 و 92 حداقل 410 هزار میلیارد ریال در سال صرف پرداخت نقدی به خانوارها شده است . محل تامین این منابع ، منابع شرکت های تولیدی و عرضه کننده انرژی و بودجه عمومی دولت بوده است . این کار </a:t>
            </a:r>
            <a:r>
              <a:rPr lang="fa-IR" sz="3200" dirty="0" smtClean="0">
                <a:cs typeface="2  Koodak" panose="00000700000000000000" pitchFamily="2" charset="-78"/>
              </a:rPr>
              <a:t>مشکلاتی اساسی </a:t>
            </a:r>
            <a:r>
              <a:rPr lang="fa-IR" sz="3200" dirty="0">
                <a:cs typeface="2  Koodak" panose="00000700000000000000" pitchFamily="2" charset="-78"/>
              </a:rPr>
              <a:t>ایجاد کرد . شرکت های تولیدی با کسری های فزاینده ای مواجه شدند که پیامد آن اخلال در امور جاری شرکت ها ، عدم پرداخت مطالبات پیمان کاران و عدم سرمایه گذاری های جدید بود .</a:t>
            </a:r>
          </a:p>
          <a:p>
            <a:pPr algn="r"/>
            <a:r>
              <a:rPr lang="fa-IR" sz="3200" dirty="0">
                <a:cs typeface="2  Koodak" panose="00000700000000000000" pitchFamily="2" charset="-78"/>
              </a:rPr>
              <a:t>کاهش شدید اعتبارات طرح های عمرانی کشور هم پیامدی دیگر بود</a:t>
            </a:r>
            <a:r>
              <a:rPr lang="fa-IR" sz="3200" dirty="0" smtClean="0">
                <a:cs typeface="2  Koodak" panose="00000700000000000000" pitchFamily="2" charset="-78"/>
              </a:rPr>
              <a:t>.  </a:t>
            </a:r>
            <a:endParaRPr lang="fa-IR" sz="3200" dirty="0">
              <a:cs typeface="2  Koodak" panose="00000700000000000000" pitchFamily="2" charset="-78"/>
            </a:endParaRPr>
          </a:p>
          <a:p>
            <a:pPr algn="r"/>
            <a:r>
              <a:rPr lang="fa-IR" sz="3200" dirty="0" smtClean="0">
                <a:cs typeface="2  Koodak" panose="00000700000000000000" pitchFamily="2" charset="-78"/>
              </a:rPr>
              <a:t>  </a:t>
            </a:r>
            <a:endParaRPr lang="fa-IR" sz="3200" dirty="0">
              <a:cs typeface="2  Koodak" panose="00000700000000000000" pitchFamily="2" charset="-78"/>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04513" y="0"/>
            <a:ext cx="1487487" cy="1493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13560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0" y="0"/>
            <a:ext cx="12192000" cy="6858000"/>
          </a:xfrm>
          <a:solidFill>
            <a:schemeClr val="accent1">
              <a:lumMod val="50000"/>
            </a:schemeClr>
          </a:solidFill>
        </p:spPr>
        <p:txBody>
          <a:bodyPr>
            <a:normAutofit/>
          </a:bodyPr>
          <a:lstStyle/>
          <a:p>
            <a:pPr algn="r"/>
            <a:endParaRPr lang="fa-IR" sz="3600" dirty="0" smtClean="0">
              <a:cs typeface="2  Koodak" panose="00000700000000000000" pitchFamily="2" charset="-78"/>
            </a:endParaRPr>
          </a:p>
          <a:p>
            <a:pPr algn="ctr"/>
            <a:r>
              <a:rPr lang="fa-IR" sz="5400" dirty="0" smtClean="0">
                <a:solidFill>
                  <a:srgbClr val="FFC000"/>
                </a:solidFill>
                <a:cs typeface="2  Koodak" panose="00000700000000000000" pitchFamily="2" charset="-78"/>
              </a:rPr>
              <a:t>چرا 44500 ؟؟؟</a:t>
            </a:r>
            <a:endParaRPr lang="fa-IR" sz="5400" dirty="0">
              <a:solidFill>
                <a:srgbClr val="FFC000"/>
              </a:solidFill>
              <a:cs typeface="2  Koodak" panose="00000700000000000000" pitchFamily="2" charset="-78"/>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04513" y="0"/>
            <a:ext cx="1487487" cy="139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b="8996"/>
          <a:stretch/>
        </p:blipFill>
        <p:spPr>
          <a:xfrm>
            <a:off x="1648496" y="1918952"/>
            <a:ext cx="7848472" cy="4494727"/>
          </a:xfrm>
          <a:prstGeom prst="rect">
            <a:avLst/>
          </a:prstGeom>
          <a:ln w="38100" cap="sq">
            <a:solidFill>
              <a:schemeClr val="accent2">
                <a:lumMod val="75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6327767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idx="1"/>
          </p:nvPr>
        </p:nvSpPr>
        <p:spPr>
          <a:xfrm>
            <a:off x="1" y="0"/>
            <a:ext cx="12192000" cy="4578350"/>
          </a:xfrm>
          <a:solidFill>
            <a:srgbClr val="9BA8B7"/>
          </a:solidFill>
        </p:spPr>
      </p:sp>
      <p:sp>
        <p:nvSpPr>
          <p:cNvPr id="3" name="Title 2"/>
          <p:cNvSpPr>
            <a:spLocks noGrp="1"/>
          </p:cNvSpPr>
          <p:nvPr>
            <p:ph type="title"/>
          </p:nvPr>
        </p:nvSpPr>
        <p:spPr>
          <a:xfrm>
            <a:off x="0" y="0"/>
            <a:ext cx="12192000" cy="6858000"/>
          </a:xfrm>
          <a:solidFill>
            <a:schemeClr val="accent1">
              <a:lumMod val="50000"/>
            </a:schemeClr>
          </a:solidFill>
        </p:spPr>
        <p:txBody>
          <a:bodyPr/>
          <a:lstStyle/>
          <a:p>
            <a:pPr algn="r"/>
            <a:r>
              <a:rPr lang="en-US" sz="3000" dirty="0" smtClean="0">
                <a:cs typeface="2  Koodak" panose="00000700000000000000" pitchFamily="2" charset="-78"/>
              </a:rPr>
              <a:t/>
            </a:r>
            <a:br>
              <a:rPr lang="en-US" sz="3000" dirty="0" smtClean="0">
                <a:cs typeface="2  Koodak" panose="00000700000000000000" pitchFamily="2" charset="-78"/>
              </a:rPr>
            </a:br>
            <a:r>
              <a:rPr lang="en-US" sz="3000" dirty="0">
                <a:cs typeface="2  Koodak" panose="00000700000000000000" pitchFamily="2" charset="-78"/>
              </a:rPr>
              <a:t/>
            </a:r>
            <a:br>
              <a:rPr lang="en-US" sz="3000" dirty="0">
                <a:cs typeface="2  Koodak" panose="00000700000000000000" pitchFamily="2" charset="-78"/>
              </a:rPr>
            </a:br>
            <a:r>
              <a:rPr lang="en-US" sz="3000" dirty="0" smtClean="0">
                <a:cs typeface="2  Koodak" panose="00000700000000000000" pitchFamily="2" charset="-78"/>
              </a:rPr>
              <a:t/>
            </a:r>
            <a:br>
              <a:rPr lang="en-US" sz="3000" dirty="0" smtClean="0">
                <a:cs typeface="2  Koodak" panose="00000700000000000000" pitchFamily="2" charset="-78"/>
              </a:rPr>
            </a:br>
            <a:r>
              <a:rPr lang="en-US" sz="3000" dirty="0">
                <a:cs typeface="2  Koodak" panose="00000700000000000000" pitchFamily="2" charset="-78"/>
              </a:rPr>
              <a:t/>
            </a:r>
            <a:br>
              <a:rPr lang="en-US" sz="3000" dirty="0">
                <a:cs typeface="2  Koodak" panose="00000700000000000000" pitchFamily="2" charset="-78"/>
              </a:rPr>
            </a:br>
            <a:r>
              <a:rPr lang="en-US" sz="3000" dirty="0" smtClean="0">
                <a:cs typeface="2  Koodak" panose="00000700000000000000" pitchFamily="2" charset="-78"/>
              </a:rPr>
              <a:t/>
            </a:r>
            <a:br>
              <a:rPr lang="en-US" sz="3000" dirty="0" smtClean="0">
                <a:cs typeface="2  Koodak" panose="00000700000000000000" pitchFamily="2" charset="-78"/>
              </a:rPr>
            </a:br>
            <a:r>
              <a:rPr lang="en-US" sz="3000" dirty="0">
                <a:cs typeface="2  Koodak" panose="00000700000000000000" pitchFamily="2" charset="-78"/>
              </a:rPr>
              <a:t/>
            </a:r>
            <a:br>
              <a:rPr lang="en-US" sz="3000" dirty="0">
                <a:cs typeface="2  Koodak" panose="00000700000000000000" pitchFamily="2" charset="-78"/>
              </a:rPr>
            </a:br>
            <a:r>
              <a:rPr lang="en-US" sz="3000" dirty="0" smtClean="0">
                <a:cs typeface="2  Koodak" panose="00000700000000000000" pitchFamily="2" charset="-78"/>
              </a:rPr>
              <a:t/>
            </a:r>
            <a:br>
              <a:rPr lang="en-US" sz="3000" dirty="0" smtClean="0">
                <a:cs typeface="2  Koodak" panose="00000700000000000000" pitchFamily="2" charset="-78"/>
              </a:rPr>
            </a:br>
            <a:r>
              <a:rPr lang="en-US" sz="3000" dirty="0">
                <a:cs typeface="2  Koodak" panose="00000700000000000000" pitchFamily="2" charset="-78"/>
              </a:rPr>
              <a:t/>
            </a:r>
            <a:br>
              <a:rPr lang="en-US" sz="3000" dirty="0">
                <a:cs typeface="2  Koodak" panose="00000700000000000000" pitchFamily="2" charset="-78"/>
              </a:rPr>
            </a:br>
            <a:r>
              <a:rPr lang="en-US" sz="3000" dirty="0" smtClean="0">
                <a:cs typeface="2  Koodak" panose="00000700000000000000" pitchFamily="2" charset="-78"/>
              </a:rPr>
              <a:t/>
            </a:r>
            <a:br>
              <a:rPr lang="en-US" sz="3000" dirty="0" smtClean="0">
                <a:cs typeface="2  Koodak" panose="00000700000000000000" pitchFamily="2" charset="-78"/>
              </a:rPr>
            </a:br>
            <a:r>
              <a:rPr lang="en-US" sz="3000" dirty="0">
                <a:cs typeface="2  Koodak" panose="00000700000000000000" pitchFamily="2" charset="-78"/>
              </a:rPr>
              <a:t/>
            </a:r>
            <a:br>
              <a:rPr lang="en-US" sz="3000" dirty="0">
                <a:cs typeface="2  Koodak" panose="00000700000000000000" pitchFamily="2" charset="-78"/>
              </a:rPr>
            </a:br>
            <a:r>
              <a:rPr lang="en-US" sz="3000" dirty="0" smtClean="0">
                <a:cs typeface="2  Koodak" panose="00000700000000000000" pitchFamily="2" charset="-78"/>
              </a:rPr>
              <a:t/>
            </a:r>
            <a:br>
              <a:rPr lang="en-US" sz="3000" dirty="0" smtClean="0">
                <a:cs typeface="2  Koodak" panose="00000700000000000000" pitchFamily="2" charset="-78"/>
              </a:rPr>
            </a:br>
            <a:r>
              <a:rPr lang="en-US" sz="3000" dirty="0">
                <a:cs typeface="2  Koodak" panose="00000700000000000000" pitchFamily="2" charset="-78"/>
              </a:rPr>
              <a:t/>
            </a:r>
            <a:br>
              <a:rPr lang="en-US" sz="3000" dirty="0">
                <a:cs typeface="2  Koodak" panose="00000700000000000000" pitchFamily="2" charset="-78"/>
              </a:rPr>
            </a:br>
            <a:r>
              <a:rPr lang="en-US" sz="3000" dirty="0" smtClean="0">
                <a:cs typeface="2  Koodak" panose="00000700000000000000" pitchFamily="2" charset="-78"/>
              </a:rPr>
              <a:t/>
            </a:r>
            <a:br>
              <a:rPr lang="en-US" sz="3000" dirty="0" smtClean="0">
                <a:cs typeface="2  Koodak" panose="00000700000000000000" pitchFamily="2" charset="-78"/>
              </a:rPr>
            </a:br>
            <a:r>
              <a:rPr lang="fa-IR" sz="3000" dirty="0">
                <a:cs typeface="2  Koodak" panose="00000700000000000000" pitchFamily="2" charset="-78"/>
              </a:rPr>
              <a:t/>
            </a:r>
            <a:br>
              <a:rPr lang="fa-IR" sz="3000" dirty="0">
                <a:cs typeface="2  Koodak" panose="00000700000000000000" pitchFamily="2" charset="-78"/>
              </a:rPr>
            </a:br>
            <a:r>
              <a:rPr lang="fa-IR" sz="3000" dirty="0" smtClean="0">
                <a:cs typeface="2  Koodak" panose="00000700000000000000" pitchFamily="2" charset="-78"/>
              </a:rPr>
              <a:t/>
            </a:r>
            <a:br>
              <a:rPr lang="fa-IR" sz="3000" dirty="0" smtClean="0">
                <a:cs typeface="2  Koodak" panose="00000700000000000000" pitchFamily="2" charset="-78"/>
              </a:rPr>
            </a:br>
            <a:r>
              <a:rPr lang="fa-IR" sz="3000" dirty="0">
                <a:cs typeface="2  Koodak" panose="00000700000000000000" pitchFamily="2" charset="-78"/>
              </a:rPr>
              <a:t/>
            </a:r>
            <a:br>
              <a:rPr lang="fa-IR" sz="3000" dirty="0">
                <a:cs typeface="2  Koodak" panose="00000700000000000000" pitchFamily="2" charset="-78"/>
              </a:rPr>
            </a:br>
            <a:r>
              <a:rPr lang="fa-IR" sz="3000" dirty="0" smtClean="0">
                <a:cs typeface="2  Koodak" panose="00000700000000000000" pitchFamily="2" charset="-78"/>
              </a:rPr>
              <a:t/>
            </a:r>
            <a:br>
              <a:rPr lang="fa-IR" sz="3000" dirty="0" smtClean="0">
                <a:cs typeface="2  Koodak" panose="00000700000000000000" pitchFamily="2" charset="-78"/>
              </a:rPr>
            </a:br>
            <a:r>
              <a:rPr lang="fa-IR" sz="3000" dirty="0" smtClean="0">
                <a:cs typeface="2  Koodak" panose="00000700000000000000" pitchFamily="2" charset="-78"/>
              </a:rPr>
              <a:t/>
            </a:r>
            <a:br>
              <a:rPr lang="fa-IR" sz="3000" dirty="0" smtClean="0">
                <a:cs typeface="2  Koodak" panose="00000700000000000000" pitchFamily="2" charset="-78"/>
              </a:rPr>
            </a:br>
            <a:r>
              <a:rPr lang="fa-IR" sz="3000" dirty="0">
                <a:cs typeface="2  Koodak" panose="00000700000000000000" pitchFamily="2" charset="-78"/>
              </a:rPr>
              <a:t/>
            </a:r>
            <a:br>
              <a:rPr lang="fa-IR" sz="3000" dirty="0">
                <a:cs typeface="2  Koodak" panose="00000700000000000000" pitchFamily="2" charset="-78"/>
              </a:rPr>
            </a:br>
            <a:r>
              <a:rPr lang="fa-IR" sz="3000" dirty="0" smtClean="0">
                <a:cs typeface="2  Koodak" panose="00000700000000000000" pitchFamily="2" charset="-78"/>
              </a:rPr>
              <a:t>در طراحی برنامه توسعه کشورها ، از آنجا که بهبود در وضعیت معیشتی همه اقشار جامعه به صورت عام و اقشار کم درآمد بطور خاص یکی از اولویت های اساسی دولت هاست ، بنابراین اتخاذ یک مکانیزم حمایتی مناسب همواره مد نظر دولت ها قرار داشته است .</a:t>
            </a:r>
            <a:br>
              <a:rPr lang="fa-IR" sz="3000" dirty="0" smtClean="0">
                <a:cs typeface="2  Koodak" panose="00000700000000000000" pitchFamily="2" charset="-78"/>
              </a:rPr>
            </a:br>
            <a:r>
              <a:rPr lang="fa-IR" sz="3000" dirty="0" smtClean="0">
                <a:cs typeface="2  Koodak" panose="00000700000000000000" pitchFamily="2" charset="-78"/>
              </a:rPr>
              <a:t>توزیع یارانه ها در دهه های اخیر با هدف پایین نگه داشتن سطح عمومی قیمت ها و افزایش رفاه مصرف کننده مانع از ایجاد تحرک و پویایی لازم در اقتصاد شده و دولت را با مشکلات بسیاری مواجه کرده است و تولید خالص سرانه در کشور طی بیش از سه دهه رشد قابل ملاحظه ای را نداشته است .</a:t>
            </a:r>
            <a:br>
              <a:rPr lang="fa-IR" sz="3000" dirty="0" smtClean="0">
                <a:cs typeface="2  Koodak" panose="00000700000000000000" pitchFamily="2" charset="-78"/>
              </a:rPr>
            </a:br>
            <a:r>
              <a:rPr lang="fa-IR" sz="3000" dirty="0" smtClean="0">
                <a:cs typeface="2  Koodak" panose="00000700000000000000" pitchFamily="2" charset="-78"/>
              </a:rPr>
              <a:t>ارائه حاضر به بررسی این مکانیزم حمایتی خواهد پرداخت .</a:t>
            </a:r>
            <a:br>
              <a:rPr lang="fa-IR" sz="3000" dirty="0" smtClean="0">
                <a:cs typeface="2  Koodak" panose="00000700000000000000" pitchFamily="2" charset="-78"/>
              </a:rPr>
            </a:br>
            <a:r>
              <a:rPr lang="fa-IR" sz="3000" dirty="0" smtClean="0">
                <a:cs typeface="2  Koodak" panose="00000700000000000000" pitchFamily="2" charset="-78"/>
              </a:rPr>
              <a:t>  </a:t>
            </a:r>
            <a:br>
              <a:rPr lang="fa-IR" sz="3000" dirty="0" smtClean="0">
                <a:cs typeface="2  Koodak" panose="00000700000000000000" pitchFamily="2" charset="-78"/>
              </a:rPr>
            </a:br>
            <a:r>
              <a:rPr lang="fa-IR" sz="3000" dirty="0" smtClean="0">
                <a:cs typeface="2  Koodak" panose="00000700000000000000" pitchFamily="2" charset="-78"/>
              </a:rPr>
              <a:t> </a:t>
            </a:r>
            <a:br>
              <a:rPr lang="fa-IR" sz="3000" dirty="0" smtClean="0">
                <a:cs typeface="2  Koodak" panose="00000700000000000000" pitchFamily="2" charset="-78"/>
              </a:rPr>
            </a:br>
            <a:r>
              <a:rPr lang="fa-IR" sz="3000" dirty="0" smtClean="0">
                <a:cs typeface="2  Koodak" panose="00000700000000000000" pitchFamily="2" charset="-78"/>
              </a:rPr>
              <a:t/>
            </a:r>
            <a:br>
              <a:rPr lang="fa-IR" sz="3000" dirty="0" smtClean="0">
                <a:cs typeface="2  Koodak" panose="00000700000000000000" pitchFamily="2" charset="-78"/>
              </a:rPr>
            </a:br>
            <a:r>
              <a:rPr lang="fa-IR" sz="3000" dirty="0" smtClean="0">
                <a:cs typeface="2  Koodak" panose="00000700000000000000" pitchFamily="2" charset="-78"/>
              </a:rPr>
              <a:t> </a:t>
            </a:r>
            <a:endParaRPr lang="fa-IR" sz="3000" dirty="0">
              <a:cs typeface="2  Koodak" panose="00000700000000000000" pitchFamily="2" charset="-78"/>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04513" y="0"/>
            <a:ext cx="1487487" cy="139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62095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 xmlns:a16="http://schemas.microsoft.com/office/drawing/2014/main" id="{FBDCECDC-EEE3-4128-AA5E-82A8C08796E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9AB2EA78-AEB3-469B-9025-3B17201A457B}"/>
              </a:ext>
            </a:extLst>
          </p:cNvPr>
          <p:cNvSpPr>
            <a:spLocks noGrp="1"/>
          </p:cNvSpPr>
          <p:nvPr>
            <p:ph type="ctrTitle"/>
          </p:nvPr>
        </p:nvSpPr>
        <p:spPr>
          <a:xfrm>
            <a:off x="0" y="-1"/>
            <a:ext cx="12192000" cy="6858001"/>
          </a:xfrm>
          <a:solidFill>
            <a:schemeClr val="accent1">
              <a:lumMod val="50000"/>
            </a:schemeClr>
          </a:solidFill>
        </p:spPr>
        <p:txBody>
          <a:bodyPr anchor="ctr">
            <a:normAutofit/>
          </a:bodyPr>
          <a:lstStyle/>
          <a:p>
            <a:pPr lvl="0" algn="ctr"/>
            <a:r>
              <a:rPr lang="fa-IR" sz="4800" i="1" dirty="0" smtClean="0">
                <a:solidFill>
                  <a:srgbClr val="FFFFFF"/>
                </a:solidFill>
                <a:cs typeface="2  Koodak" panose="00000700000000000000" pitchFamily="2" charset="-78"/>
              </a:rPr>
              <a:t/>
            </a:r>
            <a:br>
              <a:rPr lang="fa-IR" sz="4800" i="1" dirty="0" smtClean="0">
                <a:solidFill>
                  <a:srgbClr val="FFFFFF"/>
                </a:solidFill>
                <a:cs typeface="2  Koodak" panose="00000700000000000000" pitchFamily="2" charset="-78"/>
              </a:rPr>
            </a:br>
            <a:r>
              <a:rPr lang="fa-IR" sz="4800" i="1" dirty="0" smtClean="0">
                <a:solidFill>
                  <a:srgbClr val="FFC000"/>
                </a:solidFill>
                <a:cs typeface="2  Koodak" panose="00000700000000000000" pitchFamily="2" charset="-78"/>
              </a:rPr>
              <a:t>یارانه چیست ؟</a:t>
            </a:r>
            <a:r>
              <a:rPr lang="en-US" sz="4800" i="1" dirty="0">
                <a:solidFill>
                  <a:srgbClr val="FFFFFF"/>
                </a:solidFill>
              </a:rPr>
              <a:t/>
            </a:r>
            <a:br>
              <a:rPr lang="en-US" sz="4800" i="1" dirty="0">
                <a:solidFill>
                  <a:srgbClr val="FFFFFF"/>
                </a:solidFill>
              </a:rPr>
            </a:br>
            <a:r>
              <a:rPr lang="en-US" sz="4800" i="1" dirty="0" smtClean="0">
                <a:solidFill>
                  <a:srgbClr val="FFFFFF"/>
                </a:solidFill>
              </a:rPr>
              <a:t/>
            </a:r>
            <a:br>
              <a:rPr lang="en-US" sz="4800" i="1" dirty="0" smtClean="0">
                <a:solidFill>
                  <a:srgbClr val="FFFFFF"/>
                </a:solidFill>
              </a:rPr>
            </a:br>
            <a:r>
              <a:rPr lang="fa-IR" sz="4800" i="1" dirty="0">
                <a:solidFill>
                  <a:srgbClr val="FFFFFF"/>
                </a:solidFill>
                <a:cs typeface="2  Koodak" panose="00000700000000000000" pitchFamily="2" charset="-78"/>
              </a:rPr>
              <a:t/>
            </a:r>
            <a:br>
              <a:rPr lang="fa-IR" sz="4800" i="1" dirty="0">
                <a:solidFill>
                  <a:srgbClr val="FFFFFF"/>
                </a:solidFill>
                <a:cs typeface="2  Koodak" panose="00000700000000000000" pitchFamily="2" charset="-78"/>
              </a:rPr>
            </a:br>
            <a:r>
              <a:rPr lang="fa-IR" sz="3200" i="1" dirty="0" smtClean="0">
                <a:solidFill>
                  <a:srgbClr val="FFFFFF"/>
                </a:solidFill>
                <a:cs typeface="2  Koodak" panose="00000700000000000000" pitchFamily="2" charset="-78"/>
              </a:rPr>
              <a:t>یارانه یا سوبسید به نوعی از کمک مالی گفته می شود که از سوی دولت به یک تجارت یا بخش اقتصادی پرداخت می شود .</a:t>
            </a:r>
            <a:br>
              <a:rPr lang="fa-IR" sz="3200" i="1" dirty="0" smtClean="0">
                <a:solidFill>
                  <a:srgbClr val="FFFFFF"/>
                </a:solidFill>
                <a:cs typeface="2  Koodak" panose="00000700000000000000" pitchFamily="2" charset="-78"/>
              </a:rPr>
            </a:br>
            <a:r>
              <a:rPr lang="fa-IR" sz="3200" i="1" dirty="0" smtClean="0">
                <a:solidFill>
                  <a:srgbClr val="FFFFFF"/>
                </a:solidFill>
                <a:cs typeface="2  Koodak" panose="00000700000000000000" pitchFamily="2" charset="-78"/>
              </a:rPr>
              <a:t> </a:t>
            </a:r>
            <a:br>
              <a:rPr lang="fa-IR" sz="3200" i="1" dirty="0" smtClean="0">
                <a:solidFill>
                  <a:srgbClr val="FFFFFF"/>
                </a:solidFill>
                <a:cs typeface="2  Koodak" panose="00000700000000000000" pitchFamily="2" charset="-78"/>
              </a:rPr>
            </a:br>
            <a:r>
              <a:rPr lang="fa-IR" sz="3200" i="1" dirty="0" smtClean="0">
                <a:solidFill>
                  <a:srgbClr val="FFFFFF"/>
                </a:solidFill>
                <a:cs typeface="2  Koodak" panose="00000700000000000000" pitchFamily="2" charset="-78"/>
              </a:rPr>
              <a:t>براساس تعریف بانک جهانی یارانه سود اقتصادی است که معمولا دولت ها به تولیدکنندگان کالا برای تقویت بازار رقابتی کشورها پرداخت می کنند.</a:t>
            </a:r>
            <a:br>
              <a:rPr lang="fa-IR" sz="3200" i="1" dirty="0" smtClean="0">
                <a:solidFill>
                  <a:srgbClr val="FFFFFF"/>
                </a:solidFill>
                <a:cs typeface="2  Koodak" panose="00000700000000000000" pitchFamily="2" charset="-78"/>
              </a:rPr>
            </a:br>
            <a:r>
              <a:rPr lang="fa-IR" sz="3200" i="1" dirty="0">
                <a:solidFill>
                  <a:srgbClr val="FFFFFF"/>
                </a:solidFill>
                <a:cs typeface="2  Koodak" panose="00000700000000000000" pitchFamily="2" charset="-78"/>
              </a:rPr>
              <a:t/>
            </a:r>
            <a:br>
              <a:rPr lang="fa-IR" sz="3200" i="1" dirty="0">
                <a:solidFill>
                  <a:srgbClr val="FFFFFF"/>
                </a:solidFill>
                <a:cs typeface="2  Koodak" panose="00000700000000000000" pitchFamily="2" charset="-78"/>
              </a:rPr>
            </a:br>
            <a:r>
              <a:rPr lang="fa-IR" sz="3200" i="1" dirty="0" smtClean="0">
                <a:solidFill>
                  <a:srgbClr val="FFFFFF"/>
                </a:solidFill>
                <a:cs typeface="2  Koodak" panose="00000700000000000000" pitchFamily="2" charset="-78"/>
              </a:rPr>
              <a:t/>
            </a:r>
            <a:br>
              <a:rPr lang="fa-IR" sz="3200" i="1" dirty="0" smtClean="0">
                <a:solidFill>
                  <a:srgbClr val="FFFFFF"/>
                </a:solidFill>
                <a:cs typeface="2  Koodak" panose="00000700000000000000" pitchFamily="2" charset="-78"/>
              </a:rPr>
            </a:br>
            <a:r>
              <a:rPr lang="fa-IR" sz="3200" i="1" dirty="0">
                <a:solidFill>
                  <a:srgbClr val="FFFFFF"/>
                </a:solidFill>
                <a:cs typeface="2  Koodak" panose="00000700000000000000" pitchFamily="2" charset="-78"/>
              </a:rPr>
              <a:t/>
            </a:r>
            <a:br>
              <a:rPr lang="fa-IR" sz="3200" i="1" dirty="0">
                <a:solidFill>
                  <a:srgbClr val="FFFFFF"/>
                </a:solidFill>
                <a:cs typeface="2  Koodak" panose="00000700000000000000" pitchFamily="2" charset="-78"/>
              </a:rPr>
            </a:br>
            <a:r>
              <a:rPr lang="fa-IR" sz="3200" i="1" dirty="0" smtClean="0">
                <a:solidFill>
                  <a:srgbClr val="FFFFFF"/>
                </a:solidFill>
                <a:cs typeface="2  Koodak" panose="00000700000000000000" pitchFamily="2" charset="-78"/>
              </a:rPr>
              <a:t> </a:t>
            </a:r>
            <a:endParaRPr lang="en-US" sz="3200" i="1" dirty="0">
              <a:solidFill>
                <a:srgbClr val="FFFFFF"/>
              </a:solidFill>
            </a:endParaRPr>
          </a:p>
        </p:txBody>
      </p:sp>
      <p:pic>
        <p:nvPicPr>
          <p:cNvPr id="5" name="Picture 4">
            <a:extLst>
              <a:ext uri="{FF2B5EF4-FFF2-40B4-BE49-F238E27FC236}">
                <a16:creationId xmlns="" xmlns:a16="http://schemas.microsoft.com/office/drawing/2014/main" id="{AAE4E5CC-AE83-4FBD-B34B-FBBAE37694E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06215" y="0"/>
            <a:ext cx="1484244" cy="1391478"/>
          </a:xfrm>
          <a:prstGeom prst="rect">
            <a:avLst/>
          </a:prstGeom>
        </p:spPr>
      </p:pic>
    </p:spTree>
    <p:extLst>
      <p:ext uri="{BB962C8B-B14F-4D97-AF65-F5344CB8AC3E}">
        <p14:creationId xmlns:p14="http://schemas.microsoft.com/office/powerpoint/2010/main" val="1917146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12191999" cy="6858000"/>
          </a:xfrm>
          <a:solidFill>
            <a:schemeClr val="accent1">
              <a:lumMod val="50000"/>
            </a:schemeClr>
          </a:solidFill>
        </p:spPr>
        <p:txBody>
          <a:bodyPr/>
          <a:lstStyle/>
          <a:p>
            <a:pPr algn="ctr"/>
            <a:r>
              <a:rPr lang="fa-IR" dirty="0" smtClean="0"/>
              <a:t/>
            </a:r>
            <a:br>
              <a:rPr lang="fa-IR" dirty="0" smtClean="0"/>
            </a:br>
            <a:r>
              <a:rPr lang="fa-IR" dirty="0"/>
              <a:t/>
            </a:r>
            <a:br>
              <a:rPr lang="fa-IR" dirty="0"/>
            </a:br>
            <a:r>
              <a:rPr lang="fa-IR" dirty="0" smtClean="0"/>
              <a:t/>
            </a:r>
            <a:br>
              <a:rPr lang="fa-IR" dirty="0" smtClean="0"/>
            </a:br>
            <a:r>
              <a:rPr lang="fa-IR" dirty="0" smtClean="0"/>
              <a:t/>
            </a:r>
            <a:br>
              <a:rPr lang="fa-IR" dirty="0" smtClean="0"/>
            </a:br>
            <a:r>
              <a:rPr lang="fa-IR" dirty="0"/>
              <a:t/>
            </a:r>
            <a:br>
              <a:rPr lang="fa-IR" dirty="0"/>
            </a:br>
            <a:r>
              <a:rPr lang="fa-IR" dirty="0" smtClean="0"/>
              <a:t/>
            </a:r>
            <a:br>
              <a:rPr lang="fa-IR" dirty="0" smtClean="0"/>
            </a:br>
            <a:r>
              <a:rPr lang="fa-IR" dirty="0"/>
              <a:t/>
            </a:r>
            <a:br>
              <a:rPr lang="fa-IR" dirty="0"/>
            </a:br>
            <a:r>
              <a:rPr lang="fa-IR" sz="3200" dirty="0" smtClean="0">
                <a:cs typeface="2  Koodak" panose="00000700000000000000" pitchFamily="2" charset="-78"/>
              </a:rPr>
              <a:t>هر چند تا دوران جنگ های جهانی چیزی بنام یارانه به شکل کنونی آن معنا نداشت و افرادی چون آدام اسمیت ( بنیان گذار مکتب کلاسیک ها ) از مخالفان جدی دخالت دولت در فعالیت های اقتصادی بودند . بعد از جنگ جهانی دوم و ایجاد تورم و رکود شدید اقتصادی در کشورهای غربی مکتب های جدیدی نیز در عرصه اقتصاد ظهور پیدا کردند که از جمله آن می توان به اندیشه های اقتصادی کینز اشاره کرد ؛ اندیشه هایی که عقیده داشتند دخالت دولت در تنظیم و تعادل بخشیدن به اقتصاد یکی از وظایف مهم دولت در رشد اقتصادی است . </a:t>
            </a:r>
            <a:br>
              <a:rPr lang="fa-IR" sz="3200" dirty="0" smtClean="0">
                <a:cs typeface="2  Koodak" panose="00000700000000000000" pitchFamily="2" charset="-78"/>
              </a:rPr>
            </a:br>
            <a:r>
              <a:rPr lang="fa-IR" sz="3200" dirty="0" smtClean="0">
                <a:cs typeface="2  Koodak" panose="00000700000000000000" pitchFamily="2" charset="-78"/>
              </a:rPr>
              <a:t>از نظر دولت یارانه نوعی مالیات منفی است ، چون این مالیات از طرف دولت پرداخت میشود</a:t>
            </a:r>
            <a:br>
              <a:rPr lang="fa-IR" sz="3200" dirty="0" smtClean="0">
                <a:cs typeface="2  Koodak" panose="00000700000000000000" pitchFamily="2" charset="-78"/>
              </a:rPr>
            </a:br>
            <a:r>
              <a:rPr lang="fa-IR" sz="3200" dirty="0">
                <a:cs typeface="2  Koodak" panose="00000700000000000000" pitchFamily="2" charset="-78"/>
              </a:rPr>
              <a:t/>
            </a:r>
            <a:br>
              <a:rPr lang="fa-IR" sz="3200" dirty="0">
                <a:cs typeface="2  Koodak" panose="00000700000000000000" pitchFamily="2" charset="-78"/>
              </a:rPr>
            </a:br>
            <a:r>
              <a:rPr lang="fa-IR" sz="3200" dirty="0" smtClean="0">
                <a:cs typeface="2  Koodak" panose="00000700000000000000" pitchFamily="2" charset="-78"/>
              </a:rPr>
              <a:t/>
            </a:r>
            <a:br>
              <a:rPr lang="fa-IR" sz="3200" dirty="0" smtClean="0">
                <a:cs typeface="2  Koodak" panose="00000700000000000000" pitchFamily="2" charset="-78"/>
              </a:rPr>
            </a:br>
            <a:endParaRPr lang="fa-I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04513" y="0"/>
            <a:ext cx="1487487" cy="139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03041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12191999" cy="6858000"/>
          </a:xfrm>
          <a:solidFill>
            <a:schemeClr val="accent1">
              <a:lumMod val="50000"/>
            </a:schemeClr>
          </a:solidFill>
        </p:spPr>
        <p:txBody>
          <a:bodyPr/>
          <a:lstStyle/>
          <a:p>
            <a:pPr algn="ctr"/>
            <a:r>
              <a:rPr lang="en-US" sz="3200" dirty="0" smtClean="0">
                <a:solidFill>
                  <a:srgbClr val="FFC000"/>
                </a:solidFill>
                <a:cs typeface="2  Koodak" panose="00000700000000000000" pitchFamily="2" charset="-78"/>
              </a:rPr>
              <a:t/>
            </a:r>
            <a:br>
              <a:rPr lang="en-US" sz="3200" dirty="0" smtClean="0">
                <a:solidFill>
                  <a:srgbClr val="FFC000"/>
                </a:solidFill>
                <a:cs typeface="2  Koodak" panose="00000700000000000000" pitchFamily="2" charset="-78"/>
              </a:rPr>
            </a:br>
            <a:r>
              <a:rPr lang="fa-IR" sz="3200" dirty="0" smtClean="0">
                <a:solidFill>
                  <a:srgbClr val="FFC000"/>
                </a:solidFill>
                <a:cs typeface="2  Koodak" panose="00000700000000000000" pitchFamily="2" charset="-78"/>
              </a:rPr>
              <a:t>یارانه در ایران چگونه بود ؟</a:t>
            </a:r>
            <a:br>
              <a:rPr lang="fa-IR" sz="3200" dirty="0" smtClean="0">
                <a:solidFill>
                  <a:srgbClr val="FFC000"/>
                </a:solidFill>
                <a:cs typeface="2  Koodak" panose="00000700000000000000" pitchFamily="2" charset="-78"/>
              </a:rPr>
            </a:br>
            <a:r>
              <a:rPr lang="fa-IR" sz="3200" dirty="0" smtClean="0">
                <a:solidFill>
                  <a:srgbClr val="FFC000"/>
                </a:solidFill>
                <a:cs typeface="2  Koodak" panose="00000700000000000000" pitchFamily="2" charset="-78"/>
              </a:rPr>
              <a:t/>
            </a:r>
            <a:br>
              <a:rPr lang="fa-IR" sz="3200" dirty="0" smtClean="0">
                <a:solidFill>
                  <a:srgbClr val="FFC000"/>
                </a:solidFill>
                <a:cs typeface="2  Koodak" panose="00000700000000000000" pitchFamily="2" charset="-78"/>
              </a:rPr>
            </a:br>
            <a:r>
              <a:rPr lang="fa-IR" sz="3200" dirty="0" smtClean="0">
                <a:solidFill>
                  <a:schemeClr val="bg1"/>
                </a:solidFill>
                <a:cs typeface="2  Koodak" panose="00000700000000000000" pitchFamily="2" charset="-78"/>
              </a:rPr>
              <a:t>یارانه به مفهوم کنونی آن از دهه چهل وارد اقتصاد ایران شد . اما تا پیش از آن برخی قوانین و دستورالعمل ها مصداق هایی جزئی از یارانه بودند هر چند که ماهیتاً تفاوت های آشکاری با یارانه کنونی داشته است .</a:t>
            </a:r>
            <a:br>
              <a:rPr lang="fa-IR" sz="3200" dirty="0" smtClean="0">
                <a:solidFill>
                  <a:schemeClr val="bg1"/>
                </a:solidFill>
                <a:cs typeface="2  Koodak" panose="00000700000000000000" pitchFamily="2" charset="-78"/>
              </a:rPr>
            </a:br>
            <a:r>
              <a:rPr lang="fa-IR" sz="3200" dirty="0" smtClean="0">
                <a:solidFill>
                  <a:srgbClr val="92D050"/>
                </a:solidFill>
                <a:cs typeface="2  Koodak" panose="00000700000000000000" pitchFamily="2" charset="-78"/>
              </a:rPr>
              <a:t>دوران صفویان : </a:t>
            </a:r>
            <a:r>
              <a:rPr lang="fa-IR" sz="3200" dirty="0" smtClean="0">
                <a:solidFill>
                  <a:schemeClr val="bg1"/>
                </a:solidFill>
                <a:cs typeface="2  Koodak" panose="00000700000000000000" pitchFamily="2" charset="-78"/>
              </a:rPr>
              <a:t>نوعی تخفیف مالیاتی وجود داشته است </a:t>
            </a:r>
            <a:br>
              <a:rPr lang="fa-IR" sz="3200" dirty="0" smtClean="0">
                <a:solidFill>
                  <a:schemeClr val="bg1"/>
                </a:solidFill>
                <a:cs typeface="2  Koodak" panose="00000700000000000000" pitchFamily="2" charset="-78"/>
              </a:rPr>
            </a:br>
            <a:r>
              <a:rPr lang="fa-IR" sz="3200" dirty="0" smtClean="0">
                <a:solidFill>
                  <a:srgbClr val="92D050"/>
                </a:solidFill>
                <a:cs typeface="2  Koodak" panose="00000700000000000000" pitchFamily="2" charset="-78"/>
              </a:rPr>
              <a:t>دوران قاجار : </a:t>
            </a:r>
            <a:r>
              <a:rPr lang="fa-IR" sz="3200" dirty="0" smtClean="0">
                <a:solidFill>
                  <a:schemeClr val="bg1"/>
                </a:solidFill>
                <a:cs typeface="2  Koodak" panose="00000700000000000000" pitchFamily="2" charset="-78"/>
              </a:rPr>
              <a:t>سیاستهایی در جهت توسعه زراعت که در آن دادن بذر و مساعده به مستاجر پیش بینی شده بود . </a:t>
            </a:r>
            <a:br>
              <a:rPr lang="fa-IR" sz="3200" dirty="0" smtClean="0">
                <a:solidFill>
                  <a:schemeClr val="bg1"/>
                </a:solidFill>
                <a:cs typeface="2  Koodak" panose="00000700000000000000" pitchFamily="2" charset="-78"/>
              </a:rPr>
            </a:br>
            <a:r>
              <a:rPr lang="fa-IR" sz="3200" dirty="0" smtClean="0">
                <a:solidFill>
                  <a:srgbClr val="92D050"/>
                </a:solidFill>
                <a:cs typeface="2  Koodak" panose="00000700000000000000" pitchFamily="2" charset="-78"/>
              </a:rPr>
              <a:t>سال 1311 : </a:t>
            </a:r>
            <a:r>
              <a:rPr lang="fa-IR" sz="3200" dirty="0" smtClean="0">
                <a:solidFill>
                  <a:schemeClr val="bg1"/>
                </a:solidFill>
                <a:cs typeface="2  Koodak" panose="00000700000000000000" pitchFamily="2" charset="-78"/>
              </a:rPr>
              <a:t>دخالت مستقیم دولت در عرضه و تقاضا ، تصویب قانون جهت تاسیس سیلو در تهران به منظور خرید و ذخیره ی گندم توسط سازمان غله برای مقابله با کمبود احتمالی </a:t>
            </a:r>
            <a:br>
              <a:rPr lang="fa-IR" sz="3200" dirty="0" smtClean="0">
                <a:solidFill>
                  <a:schemeClr val="bg1"/>
                </a:solidFill>
                <a:cs typeface="2  Koodak" panose="00000700000000000000" pitchFamily="2" charset="-78"/>
              </a:rPr>
            </a:br>
            <a:r>
              <a:rPr lang="fa-IR" sz="3200" dirty="0" smtClean="0">
                <a:solidFill>
                  <a:srgbClr val="92D050"/>
                </a:solidFill>
                <a:cs typeface="2  Koodak" panose="00000700000000000000" pitchFamily="2" charset="-78"/>
              </a:rPr>
              <a:t>سال 1315 : </a:t>
            </a:r>
            <a:r>
              <a:rPr lang="fa-IR" sz="3200" dirty="0" smtClean="0">
                <a:solidFill>
                  <a:schemeClr val="bg1"/>
                </a:solidFill>
                <a:cs typeface="2  Koodak" panose="00000700000000000000" pitchFamily="2" charset="-78"/>
              </a:rPr>
              <a:t>بارندگی خوب باعث افزایش عرضه و کاهش قیمت گندم شد . سازمان غله نیز خرید گندم با قیمتی بالاتر از قیمت بازار برای حمایت از کشاورزان را در دستور کار خود قرار داد که این امر موجب شد تا مالکین بدترین نوع گندم را به دولت بفروشند و نوع خوب آن را در بازار آزاد عرضه کنند </a:t>
            </a:r>
            <a:endParaRPr lang="fa-IR" sz="3200" dirty="0">
              <a:solidFill>
                <a:srgbClr val="FFC000"/>
              </a:solidFill>
              <a:cs typeface="2  Koodak" panose="00000700000000000000" pitchFamily="2" charset="-78"/>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04513" y="0"/>
            <a:ext cx="1487487" cy="139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69537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12192000" cy="6858000"/>
          </a:xfrm>
          <a:solidFill>
            <a:schemeClr val="accent1">
              <a:lumMod val="50000"/>
            </a:schemeClr>
          </a:solidFill>
        </p:spPr>
        <p:txBody>
          <a:bodyPr/>
          <a:lstStyle/>
          <a:p>
            <a:pPr algn="ctr"/>
            <a:r>
              <a:rPr lang="fa-IR" sz="5400" dirty="0" smtClean="0">
                <a:solidFill>
                  <a:srgbClr val="FFC000"/>
                </a:solidFill>
                <a:cs typeface="2  Koodak" panose="00000700000000000000" pitchFamily="2" charset="-78"/>
              </a:rPr>
              <a:t>شیوه های اعمال یارانه : </a:t>
            </a:r>
            <a:r>
              <a:rPr lang="fa-IR" sz="5400" dirty="0" smtClean="0">
                <a:cs typeface="2  Koodak" panose="00000700000000000000" pitchFamily="2" charset="-78"/>
              </a:rPr>
              <a:t/>
            </a:r>
            <a:br>
              <a:rPr lang="fa-IR" sz="5400" dirty="0" smtClean="0">
                <a:cs typeface="2  Koodak" panose="00000700000000000000" pitchFamily="2" charset="-78"/>
              </a:rPr>
            </a:br>
            <a:r>
              <a:rPr lang="fa-IR" sz="5400" dirty="0" smtClean="0">
                <a:cs typeface="2  Koodak" panose="00000700000000000000" pitchFamily="2" charset="-78"/>
              </a:rPr>
              <a:t/>
            </a:r>
            <a:br>
              <a:rPr lang="fa-IR" sz="5400" dirty="0" smtClean="0">
                <a:cs typeface="2  Koodak" panose="00000700000000000000" pitchFamily="2" charset="-78"/>
              </a:rPr>
            </a:br>
            <a:r>
              <a:rPr lang="fa-IR" sz="5400" dirty="0" smtClean="0">
                <a:cs typeface="2  Koodak" panose="00000700000000000000" pitchFamily="2" charset="-78"/>
              </a:rPr>
              <a:t> </a:t>
            </a:r>
            <a:r>
              <a:rPr lang="fa-IR" sz="3200" dirty="0" smtClean="0">
                <a:cs typeface="2  Koodak" panose="00000700000000000000" pitchFamily="2" charset="-78"/>
              </a:rPr>
              <a:t/>
            </a:r>
            <a:br>
              <a:rPr lang="fa-IR" sz="3200" dirty="0" smtClean="0">
                <a:cs typeface="2  Koodak" panose="00000700000000000000" pitchFamily="2" charset="-78"/>
              </a:rPr>
            </a:br>
            <a:r>
              <a:rPr lang="fa-IR" sz="3200" dirty="0" smtClean="0">
                <a:cs typeface="2  Koodak" panose="00000700000000000000" pitchFamily="2" charset="-78"/>
              </a:rPr>
              <a:t>1- شیوه نقدی                                                                       2- شیوه کالایی</a:t>
            </a:r>
            <a:br>
              <a:rPr lang="fa-IR" sz="3200" dirty="0" smtClean="0">
                <a:cs typeface="2  Koodak" panose="00000700000000000000" pitchFamily="2" charset="-78"/>
              </a:rPr>
            </a:br>
            <a:r>
              <a:rPr lang="fa-IR" sz="3200" dirty="0">
                <a:cs typeface="2  Koodak" panose="00000700000000000000" pitchFamily="2" charset="-78"/>
              </a:rPr>
              <a:t/>
            </a:r>
            <a:br>
              <a:rPr lang="fa-IR" sz="3200" dirty="0">
                <a:cs typeface="2  Koodak" panose="00000700000000000000" pitchFamily="2" charset="-78"/>
              </a:rPr>
            </a:br>
            <a:r>
              <a:rPr lang="fa-IR" sz="3200" dirty="0" smtClean="0">
                <a:cs typeface="2  Koodak" panose="00000700000000000000" pitchFamily="2" charset="-78"/>
              </a:rPr>
              <a:t/>
            </a:r>
            <a:br>
              <a:rPr lang="fa-IR" sz="3200" dirty="0" smtClean="0">
                <a:cs typeface="2  Koodak" panose="00000700000000000000" pitchFamily="2" charset="-78"/>
              </a:rPr>
            </a:br>
            <a:r>
              <a:rPr lang="fa-IR" sz="3200" dirty="0">
                <a:cs typeface="2  Koodak" panose="00000700000000000000" pitchFamily="2" charset="-78"/>
              </a:rPr>
              <a:t/>
            </a:r>
            <a:br>
              <a:rPr lang="fa-IR" sz="3200" dirty="0">
                <a:cs typeface="2  Koodak" panose="00000700000000000000" pitchFamily="2" charset="-78"/>
              </a:rPr>
            </a:br>
            <a:r>
              <a:rPr lang="fa-IR" sz="3200" dirty="0" smtClean="0">
                <a:cs typeface="2  Koodak" panose="00000700000000000000" pitchFamily="2" charset="-78"/>
              </a:rPr>
              <a:t/>
            </a:r>
            <a:br>
              <a:rPr lang="fa-IR" sz="3200" dirty="0" smtClean="0">
                <a:cs typeface="2  Koodak" panose="00000700000000000000" pitchFamily="2" charset="-78"/>
              </a:rPr>
            </a:br>
            <a:r>
              <a:rPr lang="fa-IR" sz="3200" dirty="0" smtClean="0">
                <a:cs typeface="2  Koodak" panose="00000700000000000000" pitchFamily="2" charset="-78"/>
              </a:rPr>
              <a:t>3- شیوه همگانی قیمتی                                                           4- شیوه کالا برگی</a:t>
            </a:r>
            <a:br>
              <a:rPr lang="fa-IR" sz="3200" dirty="0" smtClean="0">
                <a:cs typeface="2  Koodak" panose="00000700000000000000" pitchFamily="2" charset="-78"/>
              </a:rPr>
            </a:br>
            <a:r>
              <a:rPr lang="fa-IR" sz="3200" dirty="0" smtClean="0">
                <a:cs typeface="2  Koodak" panose="00000700000000000000" pitchFamily="2" charset="-78"/>
              </a:rPr>
              <a:t/>
            </a:r>
            <a:br>
              <a:rPr lang="fa-IR" sz="3200" dirty="0" smtClean="0">
                <a:cs typeface="2  Koodak" panose="00000700000000000000" pitchFamily="2" charset="-78"/>
              </a:rPr>
            </a:br>
            <a:r>
              <a:rPr lang="fa-IR" sz="3200" dirty="0" smtClean="0">
                <a:cs typeface="2  Koodak" panose="00000700000000000000" pitchFamily="2" charset="-78"/>
              </a:rPr>
              <a:t> </a:t>
            </a:r>
            <a:br>
              <a:rPr lang="fa-IR" sz="3200" dirty="0" smtClean="0">
                <a:cs typeface="2  Koodak" panose="00000700000000000000" pitchFamily="2" charset="-78"/>
              </a:rPr>
            </a:br>
            <a:endParaRPr lang="fa-IR" sz="3200" dirty="0">
              <a:cs typeface="2  Koodak" panose="00000700000000000000" pitchFamily="2" charset="-78"/>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04513" y="0"/>
            <a:ext cx="1487487" cy="139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95743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12191999" cy="6857999"/>
          </a:xfrm>
          <a:solidFill>
            <a:schemeClr val="accent1">
              <a:lumMod val="50000"/>
            </a:schemeClr>
          </a:solidFill>
        </p:spPr>
        <p:txBody>
          <a:bodyPr/>
          <a:lstStyle/>
          <a:p>
            <a:pPr algn="r"/>
            <a:r>
              <a:rPr lang="en-US" sz="3200" dirty="0" smtClean="0">
                <a:solidFill>
                  <a:srgbClr val="FFC000"/>
                </a:solidFill>
                <a:cs typeface="2  Koodak" panose="00000700000000000000" pitchFamily="2" charset="-78"/>
              </a:rPr>
              <a:t/>
            </a:r>
            <a:br>
              <a:rPr lang="en-US" sz="3200" dirty="0" smtClean="0">
                <a:solidFill>
                  <a:srgbClr val="FFC000"/>
                </a:solidFill>
                <a:cs typeface="2  Koodak" panose="00000700000000000000" pitchFamily="2" charset="-78"/>
              </a:rPr>
            </a:br>
            <a:r>
              <a:rPr lang="en-US" sz="3200" dirty="0">
                <a:solidFill>
                  <a:srgbClr val="FFC000"/>
                </a:solidFill>
                <a:cs typeface="2  Koodak" panose="00000700000000000000" pitchFamily="2" charset="-78"/>
              </a:rPr>
              <a:t/>
            </a:r>
            <a:br>
              <a:rPr lang="en-US" sz="3200" dirty="0">
                <a:solidFill>
                  <a:srgbClr val="FFC000"/>
                </a:solidFill>
                <a:cs typeface="2  Koodak" panose="00000700000000000000" pitchFamily="2" charset="-78"/>
              </a:rPr>
            </a:br>
            <a:r>
              <a:rPr lang="fa-IR" sz="4000" dirty="0" smtClean="0">
                <a:solidFill>
                  <a:srgbClr val="FFC000"/>
                </a:solidFill>
                <a:cs typeface="2  Koodak" panose="00000700000000000000" pitchFamily="2" charset="-78"/>
              </a:rPr>
              <a:t>                     1- شیوه نقدی :</a:t>
            </a:r>
            <a:r>
              <a:rPr lang="fa-IR" sz="4000" dirty="0" smtClean="0">
                <a:cs typeface="2  Koodak" panose="00000700000000000000" pitchFamily="2" charset="-78"/>
              </a:rPr>
              <a:t/>
            </a:r>
            <a:br>
              <a:rPr lang="fa-IR" sz="4000" dirty="0" smtClean="0">
                <a:cs typeface="2  Koodak" panose="00000700000000000000" pitchFamily="2" charset="-78"/>
              </a:rPr>
            </a:br>
            <a:r>
              <a:rPr lang="fa-IR" sz="3200" dirty="0">
                <a:cs typeface="2  Koodak" panose="00000700000000000000" pitchFamily="2" charset="-78"/>
              </a:rPr>
              <a:t/>
            </a:r>
            <a:br>
              <a:rPr lang="fa-IR" sz="3200" dirty="0">
                <a:cs typeface="2  Koodak" panose="00000700000000000000" pitchFamily="2" charset="-78"/>
              </a:rPr>
            </a:br>
            <a:r>
              <a:rPr lang="fa-IR" sz="3200" dirty="0">
                <a:cs typeface="2  Koodak" panose="00000700000000000000" pitchFamily="2" charset="-78"/>
              </a:rPr>
              <a:t/>
            </a:r>
            <a:br>
              <a:rPr lang="fa-IR" sz="3200" dirty="0">
                <a:cs typeface="2  Koodak" panose="00000700000000000000" pitchFamily="2" charset="-78"/>
              </a:rPr>
            </a:br>
            <a:r>
              <a:rPr lang="fa-IR" sz="3200" dirty="0" smtClean="0">
                <a:solidFill>
                  <a:schemeClr val="accent3">
                    <a:lumMod val="60000"/>
                    <a:lumOff val="40000"/>
                  </a:schemeClr>
                </a:solidFill>
                <a:cs typeface="2  Koodak" panose="00000700000000000000" pitchFamily="2" charset="-78"/>
              </a:rPr>
              <a:t>الف ) مستقیم : </a:t>
            </a:r>
            <a:r>
              <a:rPr lang="fa-IR" sz="3200" dirty="0" smtClean="0">
                <a:cs typeface="2  Koodak" panose="00000700000000000000" pitchFamily="2" charset="-78"/>
              </a:rPr>
              <a:t>بصورت پول نقد به فقرا و افراد کم درآمد داده میشود .</a:t>
            </a:r>
            <a:br>
              <a:rPr lang="fa-IR" sz="3200" dirty="0" smtClean="0">
                <a:cs typeface="2  Koodak" panose="00000700000000000000" pitchFamily="2" charset="-78"/>
              </a:rPr>
            </a:br>
            <a:r>
              <a:rPr lang="fa-IR" sz="3200" dirty="0" smtClean="0">
                <a:solidFill>
                  <a:srgbClr val="92D050"/>
                </a:solidFill>
                <a:cs typeface="2  Koodak" panose="00000700000000000000" pitchFamily="2" charset="-78"/>
              </a:rPr>
              <a:t>مزیت این روش             </a:t>
            </a:r>
            <a:r>
              <a:rPr lang="fa-IR" sz="3200" dirty="0" smtClean="0">
                <a:cs typeface="2  Koodak" panose="00000700000000000000" pitchFamily="2" charset="-78"/>
              </a:rPr>
              <a:t>اختلال کمتردر سازوکار قیمت ها و افزایش دامنه انتخاب یارانه بگیرها</a:t>
            </a:r>
            <a:br>
              <a:rPr lang="fa-IR" sz="3200" dirty="0" smtClean="0">
                <a:cs typeface="2  Koodak" panose="00000700000000000000" pitchFamily="2" charset="-78"/>
              </a:rPr>
            </a:br>
            <a:r>
              <a:rPr lang="fa-IR" sz="3200" dirty="0">
                <a:cs typeface="2  Koodak" panose="00000700000000000000" pitchFamily="2" charset="-78"/>
              </a:rPr>
              <a:t/>
            </a:r>
            <a:br>
              <a:rPr lang="fa-IR" sz="3200" dirty="0">
                <a:cs typeface="2  Koodak" panose="00000700000000000000" pitchFamily="2" charset="-78"/>
              </a:rPr>
            </a:br>
            <a:r>
              <a:rPr lang="fa-IR" sz="3200" dirty="0" smtClean="0">
                <a:solidFill>
                  <a:schemeClr val="accent3">
                    <a:lumMod val="60000"/>
                    <a:lumOff val="40000"/>
                  </a:schemeClr>
                </a:solidFill>
                <a:cs typeface="2  Koodak" panose="00000700000000000000" pitchFamily="2" charset="-78"/>
              </a:rPr>
              <a:t>ب) مشروط : </a:t>
            </a:r>
            <a:r>
              <a:rPr lang="fa-IR" sz="3200" dirty="0" smtClean="0">
                <a:cs typeface="2  Koodak" panose="00000700000000000000" pitchFamily="2" charset="-78"/>
              </a:rPr>
              <a:t>بصورت مشروط در اختیار افراد قرار می گیرد </a:t>
            </a:r>
            <a:br>
              <a:rPr lang="fa-IR" sz="3200" dirty="0" smtClean="0">
                <a:cs typeface="2  Koodak" panose="00000700000000000000" pitchFamily="2" charset="-78"/>
              </a:rPr>
            </a:br>
            <a:r>
              <a:rPr lang="fa-IR" sz="3200" dirty="0" smtClean="0">
                <a:cs typeface="2  Koodak" panose="00000700000000000000" pitchFamily="2" charset="-78"/>
              </a:rPr>
              <a:t>دریافت کننده این نوع یارانه ها موظفند مبلغ مذکور را صرف نوعی سرمایه گذاری نظیر حضور فرزندان در مدارس و یا استفاده از خدمات بهداشتی پیش گیرنده کنند .</a:t>
            </a:r>
            <a:br>
              <a:rPr lang="fa-IR" sz="3200" dirty="0" smtClean="0">
                <a:cs typeface="2  Koodak" panose="00000700000000000000" pitchFamily="2" charset="-78"/>
              </a:rPr>
            </a:br>
            <a:r>
              <a:rPr lang="fa-IR" sz="3200" dirty="0" smtClean="0">
                <a:cs typeface="2  Koodak" panose="00000700000000000000" pitchFamily="2" charset="-78"/>
              </a:rPr>
              <a:t/>
            </a:r>
            <a:br>
              <a:rPr lang="fa-IR" sz="3200" dirty="0" smtClean="0">
                <a:cs typeface="2  Koodak" panose="00000700000000000000" pitchFamily="2" charset="-78"/>
              </a:rPr>
            </a:br>
            <a:r>
              <a:rPr lang="fa-IR" sz="3200" dirty="0" smtClean="0">
                <a:cs typeface="2  Koodak" panose="00000700000000000000" pitchFamily="2" charset="-78"/>
              </a:rPr>
              <a:t>معایب شیوه نقدی یارانه ها را میتوان چنین بر شمرد : </a:t>
            </a:r>
            <a:br>
              <a:rPr lang="fa-IR" sz="3200" dirty="0" smtClean="0">
                <a:cs typeface="2  Koodak" panose="00000700000000000000" pitchFamily="2" charset="-78"/>
              </a:rPr>
            </a:br>
            <a:r>
              <a:rPr lang="fa-IR" sz="3200" dirty="0" smtClean="0">
                <a:solidFill>
                  <a:srgbClr val="FF0000"/>
                </a:solidFill>
                <a:cs typeface="2  Koodak" panose="00000700000000000000" pitchFamily="2" charset="-78"/>
              </a:rPr>
              <a:t>*</a:t>
            </a:r>
            <a:r>
              <a:rPr lang="fa-IR" sz="3200" dirty="0" smtClean="0">
                <a:cs typeface="2  Koodak" panose="00000700000000000000" pitchFamily="2" charset="-78"/>
              </a:rPr>
              <a:t> منجر به بالا رفتن توقع در جامعه شده و اصلاح آینده یارانه را با مقاومت مواجه می سازد </a:t>
            </a:r>
            <a:br>
              <a:rPr lang="fa-IR" sz="3200" dirty="0" smtClean="0">
                <a:cs typeface="2  Koodak" panose="00000700000000000000" pitchFamily="2" charset="-78"/>
              </a:rPr>
            </a:br>
            <a:r>
              <a:rPr lang="en-US" sz="3200" dirty="0" smtClean="0">
                <a:cs typeface="2  Koodak" panose="00000700000000000000" pitchFamily="2" charset="-78"/>
              </a:rPr>
              <a:t> </a:t>
            </a:r>
            <a:r>
              <a:rPr lang="fa-IR" sz="3200" dirty="0" smtClean="0">
                <a:solidFill>
                  <a:srgbClr val="FF0000"/>
                </a:solidFill>
                <a:cs typeface="2  Koodak" panose="00000700000000000000" pitchFamily="2" charset="-78"/>
              </a:rPr>
              <a:t>*</a:t>
            </a:r>
            <a:r>
              <a:rPr lang="fa-IR" sz="3200" dirty="0" smtClean="0">
                <a:cs typeface="2  Koodak" panose="00000700000000000000" pitchFamily="2" charset="-78"/>
              </a:rPr>
              <a:t> موجب افزایش نقدینگی و بالارفتن قیمت کالاهای یارانه ای میشود </a:t>
            </a:r>
            <a:br>
              <a:rPr lang="fa-IR" sz="3200" dirty="0" smtClean="0">
                <a:cs typeface="2  Koodak" panose="00000700000000000000" pitchFamily="2" charset="-78"/>
              </a:rPr>
            </a:br>
            <a:r>
              <a:rPr lang="fa-IR" sz="3200" dirty="0" smtClean="0">
                <a:cs typeface="2  Koodak" panose="00000700000000000000" pitchFamily="2" charset="-78"/>
              </a:rPr>
              <a:t>  </a:t>
            </a:r>
            <a:endParaRPr lang="fa-IR" sz="3200" dirty="0">
              <a:cs typeface="2  Koodak" panose="00000700000000000000" pitchFamily="2" charset="-78"/>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04513" y="0"/>
            <a:ext cx="1487487" cy="139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Arrow Connector 3"/>
          <p:cNvCxnSpPr/>
          <p:nvPr/>
        </p:nvCxnSpPr>
        <p:spPr>
          <a:xfrm flipH="1">
            <a:off x="9144001" y="2678806"/>
            <a:ext cx="798489" cy="0"/>
          </a:xfrm>
          <a:prstGeom prst="straightConnector1">
            <a:avLst/>
          </a:prstGeom>
          <a:ln w="57150">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9954887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12191999" cy="6858000"/>
          </a:xfrm>
          <a:solidFill>
            <a:schemeClr val="accent1">
              <a:lumMod val="50000"/>
            </a:schemeClr>
          </a:solidFill>
        </p:spPr>
        <p:txBody>
          <a:bodyPr/>
          <a:lstStyle/>
          <a:p>
            <a:pPr algn="r"/>
            <a:r>
              <a:rPr lang="en-US" dirty="0" smtClean="0">
                <a:solidFill>
                  <a:srgbClr val="FFC000"/>
                </a:solidFill>
                <a:cs typeface="2  Koodak" panose="00000700000000000000" pitchFamily="2" charset="-78"/>
              </a:rPr>
              <a:t/>
            </a:r>
            <a:br>
              <a:rPr lang="en-US" dirty="0" smtClean="0">
                <a:solidFill>
                  <a:srgbClr val="FFC000"/>
                </a:solidFill>
                <a:cs typeface="2  Koodak" panose="00000700000000000000" pitchFamily="2" charset="-78"/>
              </a:rPr>
            </a:br>
            <a:r>
              <a:rPr lang="en-US" dirty="0">
                <a:solidFill>
                  <a:srgbClr val="FFC000"/>
                </a:solidFill>
                <a:cs typeface="2  Koodak" panose="00000700000000000000" pitchFamily="2" charset="-78"/>
              </a:rPr>
              <a:t/>
            </a:r>
            <a:br>
              <a:rPr lang="en-US" dirty="0">
                <a:solidFill>
                  <a:srgbClr val="FFC000"/>
                </a:solidFill>
                <a:cs typeface="2  Koodak" panose="00000700000000000000" pitchFamily="2" charset="-78"/>
              </a:rPr>
            </a:br>
            <a:r>
              <a:rPr lang="en-US" dirty="0" smtClean="0">
                <a:solidFill>
                  <a:srgbClr val="FFC000"/>
                </a:solidFill>
                <a:cs typeface="2  Koodak" panose="00000700000000000000" pitchFamily="2" charset="-78"/>
              </a:rPr>
              <a:t/>
            </a:r>
            <a:br>
              <a:rPr lang="en-US" dirty="0" smtClean="0">
                <a:solidFill>
                  <a:srgbClr val="FFC000"/>
                </a:solidFill>
                <a:cs typeface="2  Koodak" panose="00000700000000000000" pitchFamily="2" charset="-78"/>
              </a:rPr>
            </a:br>
            <a:r>
              <a:rPr lang="en-US" dirty="0">
                <a:solidFill>
                  <a:srgbClr val="FFC000"/>
                </a:solidFill>
                <a:cs typeface="2  Koodak" panose="00000700000000000000" pitchFamily="2" charset="-78"/>
              </a:rPr>
              <a:t/>
            </a:r>
            <a:br>
              <a:rPr lang="en-US" dirty="0">
                <a:solidFill>
                  <a:srgbClr val="FFC000"/>
                </a:solidFill>
                <a:cs typeface="2  Koodak" panose="00000700000000000000" pitchFamily="2" charset="-78"/>
              </a:rPr>
            </a:br>
            <a:r>
              <a:rPr lang="en-US" dirty="0" smtClean="0">
                <a:solidFill>
                  <a:srgbClr val="FFC000"/>
                </a:solidFill>
                <a:cs typeface="2  Koodak" panose="00000700000000000000" pitchFamily="2" charset="-78"/>
              </a:rPr>
              <a:t/>
            </a:r>
            <a:br>
              <a:rPr lang="en-US" dirty="0" smtClean="0">
                <a:solidFill>
                  <a:srgbClr val="FFC000"/>
                </a:solidFill>
                <a:cs typeface="2  Koodak" panose="00000700000000000000" pitchFamily="2" charset="-78"/>
              </a:rPr>
            </a:br>
            <a:r>
              <a:rPr lang="en-US" dirty="0">
                <a:solidFill>
                  <a:srgbClr val="FFC000"/>
                </a:solidFill>
                <a:cs typeface="2  Koodak" panose="00000700000000000000" pitchFamily="2" charset="-78"/>
              </a:rPr>
              <a:t/>
            </a:r>
            <a:br>
              <a:rPr lang="en-US" dirty="0">
                <a:solidFill>
                  <a:srgbClr val="FFC000"/>
                </a:solidFill>
                <a:cs typeface="2  Koodak" panose="00000700000000000000" pitchFamily="2" charset="-78"/>
              </a:rPr>
            </a:br>
            <a:r>
              <a:rPr lang="en-US" dirty="0" smtClean="0">
                <a:solidFill>
                  <a:srgbClr val="FFC000"/>
                </a:solidFill>
                <a:cs typeface="2  Koodak" panose="00000700000000000000" pitchFamily="2" charset="-78"/>
              </a:rPr>
              <a:t/>
            </a:r>
            <a:br>
              <a:rPr lang="en-US" dirty="0" smtClean="0">
                <a:solidFill>
                  <a:srgbClr val="FFC000"/>
                </a:solidFill>
                <a:cs typeface="2  Koodak" panose="00000700000000000000" pitchFamily="2" charset="-78"/>
              </a:rPr>
            </a:br>
            <a:r>
              <a:rPr lang="en-US" dirty="0">
                <a:solidFill>
                  <a:srgbClr val="FFC000"/>
                </a:solidFill>
                <a:cs typeface="2  Koodak" panose="00000700000000000000" pitchFamily="2" charset="-78"/>
              </a:rPr>
              <a:t/>
            </a:r>
            <a:br>
              <a:rPr lang="en-US" dirty="0">
                <a:solidFill>
                  <a:srgbClr val="FFC000"/>
                </a:solidFill>
                <a:cs typeface="2  Koodak" panose="00000700000000000000" pitchFamily="2" charset="-78"/>
              </a:rPr>
            </a:br>
            <a:r>
              <a:rPr lang="en-US" dirty="0" smtClean="0">
                <a:solidFill>
                  <a:srgbClr val="FFC000"/>
                </a:solidFill>
                <a:cs typeface="2  Koodak" panose="00000700000000000000" pitchFamily="2" charset="-78"/>
              </a:rPr>
              <a:t/>
            </a:r>
            <a:br>
              <a:rPr lang="en-US" dirty="0" smtClean="0">
                <a:solidFill>
                  <a:srgbClr val="FFC000"/>
                </a:solidFill>
                <a:cs typeface="2  Koodak" panose="00000700000000000000" pitchFamily="2" charset="-78"/>
              </a:rPr>
            </a:br>
            <a:r>
              <a:rPr lang="en-US" dirty="0">
                <a:solidFill>
                  <a:srgbClr val="FFC000"/>
                </a:solidFill>
                <a:cs typeface="2  Koodak" panose="00000700000000000000" pitchFamily="2" charset="-78"/>
              </a:rPr>
              <a:t/>
            </a:r>
            <a:br>
              <a:rPr lang="en-US" dirty="0">
                <a:solidFill>
                  <a:srgbClr val="FFC000"/>
                </a:solidFill>
                <a:cs typeface="2  Koodak" panose="00000700000000000000" pitchFamily="2" charset="-78"/>
              </a:rPr>
            </a:br>
            <a:r>
              <a:rPr lang="en-US" dirty="0" smtClean="0">
                <a:solidFill>
                  <a:srgbClr val="FFC000"/>
                </a:solidFill>
                <a:cs typeface="2  Koodak" panose="00000700000000000000" pitchFamily="2" charset="-78"/>
              </a:rPr>
              <a:t/>
            </a:r>
            <a:br>
              <a:rPr lang="en-US" dirty="0" smtClean="0">
                <a:solidFill>
                  <a:srgbClr val="FFC000"/>
                </a:solidFill>
                <a:cs typeface="2  Koodak" panose="00000700000000000000" pitchFamily="2" charset="-78"/>
              </a:rPr>
            </a:br>
            <a:r>
              <a:rPr lang="en-US" dirty="0">
                <a:solidFill>
                  <a:srgbClr val="FFC000"/>
                </a:solidFill>
                <a:cs typeface="2  Koodak" panose="00000700000000000000" pitchFamily="2" charset="-78"/>
              </a:rPr>
              <a:t/>
            </a:r>
            <a:br>
              <a:rPr lang="en-US" dirty="0">
                <a:solidFill>
                  <a:srgbClr val="FFC000"/>
                </a:solidFill>
                <a:cs typeface="2  Koodak" panose="00000700000000000000" pitchFamily="2" charset="-78"/>
              </a:rPr>
            </a:br>
            <a:r>
              <a:rPr lang="en-US" dirty="0" smtClean="0">
                <a:solidFill>
                  <a:srgbClr val="FFC000"/>
                </a:solidFill>
                <a:cs typeface="2  Koodak" panose="00000700000000000000" pitchFamily="2" charset="-78"/>
              </a:rPr>
              <a:t/>
            </a:r>
            <a:br>
              <a:rPr lang="en-US" dirty="0" smtClean="0">
                <a:solidFill>
                  <a:srgbClr val="FFC000"/>
                </a:solidFill>
                <a:cs typeface="2  Koodak" panose="00000700000000000000" pitchFamily="2" charset="-78"/>
              </a:rPr>
            </a:br>
            <a:r>
              <a:rPr lang="fa-IR" dirty="0" smtClean="0">
                <a:solidFill>
                  <a:srgbClr val="FFC000"/>
                </a:solidFill>
                <a:cs typeface="2  Koodak" panose="00000700000000000000" pitchFamily="2" charset="-78"/>
              </a:rPr>
              <a:t>                          2- شیوه کالایی :</a:t>
            </a:r>
            <a:r>
              <a:rPr lang="fa-IR" dirty="0" smtClean="0">
                <a:cs typeface="2  Koodak" panose="00000700000000000000" pitchFamily="2" charset="-78"/>
              </a:rPr>
              <a:t/>
            </a:r>
            <a:br>
              <a:rPr lang="fa-IR" dirty="0" smtClean="0">
                <a:cs typeface="2  Koodak" panose="00000700000000000000" pitchFamily="2" charset="-78"/>
              </a:rPr>
            </a:br>
            <a:r>
              <a:rPr lang="fa-IR" dirty="0">
                <a:cs typeface="2  Koodak" panose="00000700000000000000" pitchFamily="2" charset="-78"/>
              </a:rPr>
              <a:t/>
            </a:r>
            <a:br>
              <a:rPr lang="fa-IR" dirty="0">
                <a:cs typeface="2  Koodak" panose="00000700000000000000" pitchFamily="2" charset="-78"/>
              </a:rPr>
            </a:br>
            <a:r>
              <a:rPr lang="fa-IR" sz="3200" dirty="0" smtClean="0">
                <a:cs typeface="2  Koodak" panose="00000700000000000000" pitchFamily="2" charset="-78"/>
              </a:rPr>
              <a:t>هدف شیوه کالایی اطمینان از دسترسی خانوارها به حداقل نیاز مصرفی است . </a:t>
            </a:r>
            <a:br>
              <a:rPr lang="fa-IR" sz="3200" dirty="0" smtClean="0">
                <a:cs typeface="2  Koodak" panose="00000700000000000000" pitchFamily="2" charset="-78"/>
              </a:rPr>
            </a:br>
            <a:r>
              <a:rPr lang="fa-IR" sz="3200" dirty="0">
                <a:cs typeface="2  Koodak" panose="00000700000000000000" pitchFamily="2" charset="-78"/>
              </a:rPr>
              <a:t/>
            </a:r>
            <a:br>
              <a:rPr lang="fa-IR" sz="3200" dirty="0">
                <a:cs typeface="2  Koodak" panose="00000700000000000000" pitchFamily="2" charset="-78"/>
              </a:rPr>
            </a:br>
            <a:r>
              <a:rPr lang="fa-IR" sz="3200" dirty="0" smtClean="0">
                <a:solidFill>
                  <a:srgbClr val="92D050"/>
                </a:solidFill>
                <a:cs typeface="2  Koodak" panose="00000700000000000000" pitchFamily="2" charset="-78"/>
              </a:rPr>
              <a:t>مزیت این روش : </a:t>
            </a:r>
            <a:br>
              <a:rPr lang="fa-IR" sz="3200" dirty="0" smtClean="0">
                <a:solidFill>
                  <a:srgbClr val="92D050"/>
                </a:solidFill>
                <a:cs typeface="2  Koodak" panose="00000700000000000000" pitchFamily="2" charset="-78"/>
              </a:rPr>
            </a:br>
            <a:r>
              <a:rPr lang="fa-IR" sz="3200" dirty="0" smtClean="0">
                <a:cs typeface="2  Koodak" panose="00000700000000000000" pitchFamily="2" charset="-78"/>
              </a:rPr>
              <a:t>* قابلیت کنترل و مدیریت افراد واجد شرایط </a:t>
            </a:r>
            <a:br>
              <a:rPr lang="fa-IR" sz="3200" dirty="0" smtClean="0">
                <a:cs typeface="2  Koodak" panose="00000700000000000000" pitchFamily="2" charset="-78"/>
              </a:rPr>
            </a:br>
            <a:r>
              <a:rPr lang="fa-IR" sz="3200" dirty="0" smtClean="0">
                <a:cs typeface="2  Koodak" panose="00000700000000000000" pitchFamily="2" charset="-78"/>
              </a:rPr>
              <a:t>* بی نیازی از روش های پیچیده شناسایی آنان </a:t>
            </a:r>
            <a:br>
              <a:rPr lang="fa-IR" sz="3200" dirty="0" smtClean="0">
                <a:cs typeface="2  Koodak" panose="00000700000000000000" pitchFamily="2" charset="-78"/>
              </a:rPr>
            </a:br>
            <a:r>
              <a:rPr lang="fa-IR" sz="3200" dirty="0">
                <a:cs typeface="2  Koodak" panose="00000700000000000000" pitchFamily="2" charset="-78"/>
              </a:rPr>
              <a:t/>
            </a:r>
            <a:br>
              <a:rPr lang="fa-IR" sz="3200" dirty="0">
                <a:cs typeface="2  Koodak" panose="00000700000000000000" pitchFamily="2" charset="-78"/>
              </a:rPr>
            </a:br>
            <a:r>
              <a:rPr lang="fa-IR" sz="3200" dirty="0" smtClean="0">
                <a:cs typeface="2  Koodak" panose="00000700000000000000" pitchFamily="2" charset="-78"/>
              </a:rPr>
              <a:t>معایب نظام کالایی :</a:t>
            </a:r>
            <a:br>
              <a:rPr lang="fa-IR" sz="3200" dirty="0" smtClean="0">
                <a:cs typeface="2  Koodak" panose="00000700000000000000" pitchFamily="2" charset="-78"/>
              </a:rPr>
            </a:br>
            <a:r>
              <a:rPr lang="fa-IR" sz="3200" dirty="0" smtClean="0">
                <a:solidFill>
                  <a:srgbClr val="FF0000"/>
                </a:solidFill>
                <a:cs typeface="2  Koodak" panose="00000700000000000000" pitchFamily="2" charset="-78"/>
              </a:rPr>
              <a:t>*</a:t>
            </a:r>
            <a:r>
              <a:rPr lang="fa-IR" sz="3200" dirty="0" smtClean="0">
                <a:cs typeface="2  Koodak" panose="00000700000000000000" pitchFamily="2" charset="-78"/>
              </a:rPr>
              <a:t> بالا بودن هزینه های اجرایی ( هزینه حمل و نقل و ذخیره سازی مواد غذایی )</a:t>
            </a:r>
            <a:br>
              <a:rPr lang="fa-IR" sz="3200" dirty="0" smtClean="0">
                <a:cs typeface="2  Koodak" panose="00000700000000000000" pitchFamily="2" charset="-78"/>
              </a:rPr>
            </a:br>
            <a:r>
              <a:rPr lang="fa-IR" sz="3200" dirty="0" smtClean="0">
                <a:solidFill>
                  <a:srgbClr val="FF0000"/>
                </a:solidFill>
                <a:cs typeface="2  Koodak" panose="00000700000000000000" pitchFamily="2" charset="-78"/>
              </a:rPr>
              <a:t>*</a:t>
            </a:r>
            <a:r>
              <a:rPr lang="fa-IR" sz="3200" dirty="0" smtClean="0">
                <a:cs typeface="2  Koodak" panose="00000700000000000000" pitchFamily="2" charset="-78"/>
              </a:rPr>
              <a:t> تاخیر و اتلاف مواد غذایی تا هنگام تحویل  </a:t>
            </a:r>
            <a:br>
              <a:rPr lang="fa-IR" sz="3200" dirty="0" smtClean="0">
                <a:cs typeface="2  Koodak" panose="00000700000000000000" pitchFamily="2" charset="-78"/>
              </a:rPr>
            </a:br>
            <a:r>
              <a:rPr lang="fa-IR" dirty="0">
                <a:cs typeface="2  Koodak" panose="00000700000000000000" pitchFamily="2" charset="-78"/>
              </a:rPr>
              <a:t/>
            </a:r>
            <a:br>
              <a:rPr lang="fa-IR" dirty="0">
                <a:cs typeface="2  Koodak" panose="00000700000000000000" pitchFamily="2" charset="-78"/>
              </a:rPr>
            </a:br>
            <a:endParaRPr lang="fa-IR" dirty="0">
              <a:cs typeface="2  Koodak" panose="00000700000000000000" pitchFamily="2" charset="-78"/>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04513" y="0"/>
            <a:ext cx="1487487" cy="1262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57068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12191999" cy="6858000"/>
          </a:xfrm>
          <a:solidFill>
            <a:schemeClr val="accent1">
              <a:lumMod val="50000"/>
            </a:schemeClr>
          </a:solidFill>
        </p:spPr>
        <p:txBody>
          <a:bodyPr/>
          <a:lstStyle/>
          <a:p>
            <a:pPr algn="r"/>
            <a:r>
              <a:rPr lang="fa-IR" dirty="0" smtClean="0">
                <a:solidFill>
                  <a:srgbClr val="FFC000"/>
                </a:solidFill>
                <a:cs typeface="2  Koodak" panose="00000700000000000000" pitchFamily="2" charset="-78"/>
              </a:rPr>
              <a:t>                  3- شیوه قیمتی :</a:t>
            </a:r>
            <a:br>
              <a:rPr lang="fa-IR" dirty="0" smtClean="0">
                <a:solidFill>
                  <a:srgbClr val="FFC000"/>
                </a:solidFill>
                <a:cs typeface="2  Koodak" panose="00000700000000000000" pitchFamily="2" charset="-78"/>
              </a:rPr>
            </a:br>
            <a:r>
              <a:rPr lang="en-US" dirty="0" smtClean="0">
                <a:solidFill>
                  <a:srgbClr val="FFC000"/>
                </a:solidFill>
                <a:cs typeface="2  Koodak" panose="00000700000000000000" pitchFamily="2" charset="-78"/>
              </a:rPr>
              <a:t/>
            </a:r>
            <a:br>
              <a:rPr lang="en-US" dirty="0" smtClean="0">
                <a:solidFill>
                  <a:srgbClr val="FFC000"/>
                </a:solidFill>
                <a:cs typeface="2  Koodak" panose="00000700000000000000" pitchFamily="2" charset="-78"/>
              </a:rPr>
            </a:br>
            <a:r>
              <a:rPr lang="fa-IR" dirty="0" smtClean="0">
                <a:solidFill>
                  <a:srgbClr val="FFC000"/>
                </a:solidFill>
                <a:cs typeface="2  Koodak" panose="00000700000000000000" pitchFamily="2" charset="-78"/>
              </a:rPr>
              <a:t/>
            </a:r>
            <a:br>
              <a:rPr lang="fa-IR" dirty="0" smtClean="0">
                <a:solidFill>
                  <a:srgbClr val="FFC000"/>
                </a:solidFill>
                <a:cs typeface="2  Koodak" panose="00000700000000000000" pitchFamily="2" charset="-78"/>
              </a:rPr>
            </a:br>
            <a:r>
              <a:rPr lang="fa-IR" sz="3200" dirty="0">
                <a:cs typeface="2  Koodak" panose="00000700000000000000" pitchFamily="2" charset="-78"/>
              </a:rPr>
              <a:t/>
            </a:r>
            <a:br>
              <a:rPr lang="fa-IR" sz="3200" dirty="0">
                <a:cs typeface="2  Koodak" panose="00000700000000000000" pitchFamily="2" charset="-78"/>
              </a:rPr>
            </a:br>
            <a:r>
              <a:rPr lang="fa-IR" sz="3200" dirty="0" smtClean="0">
                <a:cs typeface="2  Koodak" panose="00000700000000000000" pitchFamily="2" charset="-78"/>
              </a:rPr>
              <a:t>در این شیوه بخش عمده یارانه به کالاهایی تخصیص می یابد که سهم بیشتری در سبد مصرفی خانواده های نیازمند دارند . </a:t>
            </a:r>
            <a:br>
              <a:rPr lang="fa-IR" sz="3200" dirty="0" smtClean="0">
                <a:cs typeface="2  Koodak" panose="00000700000000000000" pitchFamily="2" charset="-78"/>
              </a:rPr>
            </a:br>
            <a:r>
              <a:rPr lang="fa-IR" sz="3200" dirty="0">
                <a:cs typeface="2  Koodak" panose="00000700000000000000" pitchFamily="2" charset="-78"/>
              </a:rPr>
              <a:t/>
            </a:r>
            <a:br>
              <a:rPr lang="fa-IR" sz="3200" dirty="0">
                <a:cs typeface="2  Koodak" panose="00000700000000000000" pitchFamily="2" charset="-78"/>
              </a:rPr>
            </a:br>
            <a:r>
              <a:rPr lang="fa-IR" sz="3200" dirty="0" smtClean="0">
                <a:cs typeface="2  Koodak" panose="00000700000000000000" pitchFamily="2" charset="-78"/>
              </a:rPr>
              <a:t>- در این شیوه بسته به نوع کالای یارانه ای ، منافع طبقات مختلف بسیار متفاوت می باشد</a:t>
            </a:r>
            <a:br>
              <a:rPr lang="fa-IR" sz="3200" dirty="0" smtClean="0">
                <a:cs typeface="2  Koodak" panose="00000700000000000000" pitchFamily="2" charset="-78"/>
              </a:rPr>
            </a:br>
            <a:r>
              <a:rPr lang="fa-IR" sz="3200" dirty="0">
                <a:cs typeface="2  Koodak" panose="00000700000000000000" pitchFamily="2" charset="-78"/>
              </a:rPr>
              <a:t/>
            </a:r>
            <a:br>
              <a:rPr lang="fa-IR" sz="3200" dirty="0">
                <a:cs typeface="2  Koodak" panose="00000700000000000000" pitchFamily="2" charset="-78"/>
              </a:rPr>
            </a:br>
            <a:r>
              <a:rPr lang="fa-IR" sz="3200" dirty="0" smtClean="0">
                <a:cs typeface="2  Koodak" panose="00000700000000000000" pitchFamily="2" charset="-78"/>
              </a:rPr>
              <a:t>- این روش بدلیل اختلال در نظام بازار اغلب مورد انتقاد واقع می شود </a:t>
            </a:r>
            <a:r>
              <a:rPr lang="fa-IR" dirty="0" smtClean="0">
                <a:cs typeface="2  Koodak" panose="00000700000000000000" pitchFamily="2" charset="-78"/>
              </a:rPr>
              <a:t>.</a:t>
            </a:r>
            <a:br>
              <a:rPr lang="fa-IR" dirty="0" smtClean="0">
                <a:cs typeface="2  Koodak" panose="00000700000000000000" pitchFamily="2" charset="-78"/>
              </a:rPr>
            </a:br>
            <a:r>
              <a:rPr lang="fa-IR" dirty="0" smtClean="0">
                <a:cs typeface="2  Koodak" panose="00000700000000000000" pitchFamily="2" charset="-78"/>
              </a:rPr>
              <a:t/>
            </a:r>
            <a:br>
              <a:rPr lang="fa-IR" dirty="0" smtClean="0">
                <a:cs typeface="2  Koodak" panose="00000700000000000000" pitchFamily="2" charset="-78"/>
              </a:rPr>
            </a:br>
            <a:r>
              <a:rPr lang="fa-IR" dirty="0">
                <a:cs typeface="2  Koodak" panose="00000700000000000000" pitchFamily="2" charset="-78"/>
              </a:rPr>
              <a:t/>
            </a:r>
            <a:br>
              <a:rPr lang="fa-IR" dirty="0">
                <a:cs typeface="2  Koodak" panose="00000700000000000000" pitchFamily="2" charset="-78"/>
              </a:rPr>
            </a:br>
            <a:endParaRPr lang="fa-IR" dirty="0">
              <a:cs typeface="2  Koodak" panose="00000700000000000000" pitchFamily="2" charset="-78"/>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04513" y="0"/>
            <a:ext cx="1487487" cy="139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4915506"/>
      </p:ext>
    </p:extLst>
  </p:cSld>
  <p:clrMapOvr>
    <a:masterClrMapping/>
  </p:clrMapOvr>
  <p:timing>
    <p:tnLst>
      <p:par>
        <p:cTn id="1" dur="indefinite" restart="never" nodeType="tmRoot"/>
      </p:par>
    </p:tnLst>
  </p:timing>
</p:sld>
</file>

<file path=ppt/theme/theme1.xml><?xml version="1.0" encoding="utf-8"?>
<a:theme xmlns:a="http://schemas.openxmlformats.org/drawingml/2006/main" name="1_RetrospectVTI">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TWO.pptx" id="{769520F8-BFE5-4C8C-A7AA-375C025A91CE}" vid="{AEAFD717-D3C8-4034-8F7E-D5220B0CCEB8}"/>
    </a:ext>
  </a:extLst>
</a:theme>
</file>

<file path=docProps/app.xml><?xml version="1.0" encoding="utf-8"?>
<Properties xmlns="http://schemas.openxmlformats.org/officeDocument/2006/extended-properties" xmlns:vt="http://schemas.openxmlformats.org/officeDocument/2006/docPropsVTypes">
  <Template>{06213486-58C9-4AF8-8B7C-CEF81A91EB00}tf56160789_win32</Template>
  <TotalTime>1088</TotalTime>
  <Words>546</Words>
  <Application>Microsoft Office PowerPoint</Application>
  <PresentationFormat>Custom</PresentationFormat>
  <Paragraphs>39</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1_RetrospectVTI</vt:lpstr>
      <vt:lpstr>بنام خدا    بررسی و تاثیر یارانه ها بر اقتصاد ایران</vt:lpstr>
      <vt:lpstr>                   در طراحی برنامه توسعه کشورها ، از آنجا که بهبود در وضعیت معیشتی همه اقشار جامعه به صورت عام و اقشار کم درآمد بطور خاص یکی از اولویت های اساسی دولت هاست ، بنابراین اتخاذ یک مکانیزم حمایتی مناسب همواره مد نظر دولت ها قرار داشته است . توزیع یارانه ها در دهه های اخیر با هدف پایین نگه داشتن سطح عمومی قیمت ها و افزایش رفاه مصرف کننده مانع از ایجاد تحرک و پویایی لازم در اقتصاد شده و دولت را با مشکلات بسیاری مواجه کرده است و تولید خالص سرانه در کشور طی بیش از سه دهه رشد قابل ملاحظه ای را نداشته است . ارائه حاضر به بررسی این مکانیزم حمایتی خواهد پرداخت .        </vt:lpstr>
      <vt:lpstr> یارانه چیست ؟   یارانه یا سوبسید به نوعی از کمک مالی گفته می شود که از سوی دولت به یک تجارت یا بخش اقتصادی پرداخت می شود .   براساس تعریف بانک جهانی یارانه سود اقتصادی است که معمولا دولت ها به تولیدکنندگان کالا برای تقویت بازار رقابتی کشورها پرداخت می کنند.     </vt:lpstr>
      <vt:lpstr>       هر چند تا دوران جنگ های جهانی چیزی بنام یارانه به شکل کنونی آن معنا نداشت و افرادی چون آدام اسمیت ( بنیان گذار مکتب کلاسیک ها ) از مخالفان جدی دخالت دولت در فعالیت های اقتصادی بودند . بعد از جنگ جهانی دوم و ایجاد تورم و رکود شدید اقتصادی در کشورهای غربی مکتب های جدیدی نیز در عرصه اقتصاد ظهور پیدا کردند که از جمله آن می توان به اندیشه های اقتصادی کینز اشاره کرد ؛ اندیشه هایی که عقیده داشتند دخالت دولت در تنظیم و تعادل بخشیدن به اقتصاد یکی از وظایف مهم دولت در رشد اقتصادی است .  از نظر دولت یارانه نوعی مالیات منفی است ، چون این مالیات از طرف دولت پرداخت میشود   </vt:lpstr>
      <vt:lpstr> یارانه در ایران چگونه بود ؟  یارانه به مفهوم کنونی آن از دهه چهل وارد اقتصاد ایران شد . اما تا پیش از آن برخی قوانین و دستورالعمل ها مصداق هایی جزئی از یارانه بودند هر چند که ماهیتاً تفاوت های آشکاری با یارانه کنونی داشته است . دوران صفویان : نوعی تخفیف مالیاتی وجود داشته است  دوران قاجار : سیاستهایی در جهت توسعه زراعت که در آن دادن بذر و مساعده به مستاجر پیش بینی شده بود .  سال 1311 : دخالت مستقیم دولت در عرضه و تقاضا ، تصویب قانون جهت تاسیس سیلو در تهران به منظور خرید و ذخیره ی گندم توسط سازمان غله برای مقابله با کمبود احتمالی  سال 1315 : بارندگی خوب باعث افزایش عرضه و کاهش قیمت گندم شد . سازمان غله نیز خرید گندم با قیمتی بالاتر از قیمت بازار برای حمایت از کشاورزان را در دستور کار خود قرار داد که این امر موجب شد تا مالکین بدترین نوع گندم را به دولت بفروشند و نوع خوب آن را در بازار آزاد عرضه کنند </vt:lpstr>
      <vt:lpstr>شیوه های اعمال یارانه :     1- شیوه نقدی                                                                       2- شیوه کالایی     3- شیوه همگانی قیمتی                                                           4- شیوه کالا برگی    </vt:lpstr>
      <vt:lpstr>                       1- شیوه نقدی :   الف ) مستقیم : بصورت پول نقد به فقرا و افراد کم درآمد داده میشود . مزیت این روش             اختلال کمتردر سازوکار قیمت ها و افزایش دامنه انتخاب یارانه بگیرها  ب) مشروط : بصورت مشروط در اختیار افراد قرار می گیرد  دریافت کننده این نوع یارانه ها موظفند مبلغ مذکور را صرف نوعی سرمایه گذاری نظیر حضور فرزندان در مدارس و یا استفاده از خدمات بهداشتی پیش گیرنده کنند .  معایب شیوه نقدی یارانه ها را میتوان چنین بر شمرد :  * منجر به بالا رفتن توقع در جامعه شده و اصلاح آینده یارانه را با مقاومت مواجه می سازد   * موجب افزایش نقدینگی و بالارفتن قیمت کالاهای یارانه ای میشود    </vt:lpstr>
      <vt:lpstr>                                       2- شیوه کالایی :  هدف شیوه کالایی اطمینان از دسترسی خانوارها به حداقل نیاز مصرفی است .   مزیت این روش :  * قابلیت کنترل و مدیریت افراد واجد شرایط  * بی نیازی از روش های پیچیده شناسایی آنان   معایب نظام کالایی : * بالا بودن هزینه های اجرایی ( هزینه حمل و نقل و ذخیره سازی مواد غذایی ) * تاخیر و اتلاف مواد غذایی تا هنگام تحویل    </vt:lpstr>
      <vt:lpstr>                  3- شیوه قیمتی :    در این شیوه بخش عمده یارانه به کالاهایی تخصیص می یابد که سهم بیشتری در سبد مصرفی خانواده های نیازمند دارند .   - در این شیوه بسته به نوع کالای یارانه ای ، منافع طبقات مختلف بسیار متفاوت می باشد  - این روش بدلیل اختلال در نظام بازار اغلب مورد انتقاد واقع می شود .   </vt:lpstr>
      <vt:lpstr>                       4- شیوه کالابرگی :   در بیشتر موارد کالابرگ ها مورد استفاده ی سیاست گذاری یارانه ای قرار میگیرند. امکان پذیری اجرایی یارانه های کالابرگی به سه عامل ( نحوه انتخاب ) افراد واجد شرایط ، ( نحوه توزیع ) کالابرگ ها و ( نحوه استرداد ) آن ها بستگی دارد . انتخاب افراد ممکن است از طریق بررسی دارایی های خانوار صورت گیرد  نحوه توزیع کالابرگ ها از اهمیت زیادی برخوردار است .  نظام کالابرگی همچنین نیازمند فرآیند استرداد است . بدان معنا که باید فروشگاه های دریافت کننده کالابرگ ، قادر به تبدیل آن به پول نقد باشند .   مزیت شیوه کالا برگی : به لحاظ اجرایی دولت نیازی به حمل و ذخیره کالاهای یارانه ای ندارد . </vt:lpstr>
      <vt:lpstr>                      هدفمند سازی یارانه ها :   هدفمند سازی بر این فرض استوار است که بخشی از جامعه برای دریافت کمک های انتقالی در اولویت بیشتری هستند و از آنجا که منابع محدود است باید در توزیع این کمک ها اولویت رعایت شود . منظور از هدفمند سازی تعیین کسانی است که واجد شرایط دریافت کمکهای انتقالی هستند به نحوی که رفاه حاصل از پرداخت های انتقالی در اختیار فقرا گیرد . بنابراین انتخاب و تعیین افراد واجد شرایط و گروه های هدف شرط لازم هدفمند سازی است .  همچنین منظور از جامعه هدف ، افراد و خانوارها یا گروه هایی هستند که در چارچوب طرح هدفمندسازی یارانه ها مورد حمایت قرار می گیرند .      </vt:lpstr>
      <vt:lpstr>PowerPoint Presentation</vt:lpstr>
      <vt:lpstr>PowerPoint Presentation</vt:lpstr>
      <vt:lpstr>                        شناسایی خانوارها :   دیدگاه اول این بود که جامعه ایران به 3 خوشه تقسیم شود . خوشه اول شامل دهک های 1 تا 4 ، خوشه دوم دهک های 5 تا 7 و خوشه سوم دهک های 8 تا 10 باشد . بر اساس این تقسیم بندی ، یارانه به خوشه سوم پرداخت نشده و خوشه دوم هم کمتر از خوشه اول یارانه دریافت کند ، یعنی بیشترین یارانه به خوشه اول پرداخت شود . بر اساس طرح اولیه قرار بود به حدود 30 درصد جامعه ایرانی یارانه پرداخت نشود . بر این اساس ثبت نام متقاضیان یارانه از مرداد ماه سال 87 توسط مرکز آمار ایران آغاز شد . وقتی مرکز آمار اطلاعات دریافتی را جمع آوری کرد از جمعیت 72 میلیون نفری آن زمان ایران حدود 63 میلیون نفر ثبت نام کرده بودند . یعنی حدود 9 میلیون نفر از دریافت یارانه انصراف داده بودند .   </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بنام خدا    بررسی و تاثیر یارانه ها برا اقتصاد ایران</dc:title>
  <dc:creator>Class1</dc:creator>
  <cp:lastModifiedBy>Class1</cp:lastModifiedBy>
  <cp:revision>56</cp:revision>
  <dcterms:created xsi:type="dcterms:W3CDTF">2020-11-02T09:27:06Z</dcterms:created>
  <dcterms:modified xsi:type="dcterms:W3CDTF">2020-11-24T20:43:06Z</dcterms:modified>
</cp:coreProperties>
</file>