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82" r:id="rId7"/>
    <p:sldId id="287" r:id="rId8"/>
    <p:sldId id="296" r:id="rId9"/>
    <p:sldId id="290" r:id="rId10"/>
    <p:sldId id="284" r:id="rId11"/>
    <p:sldId id="285" r:id="rId12"/>
    <p:sldId id="286" r:id="rId13"/>
    <p:sldId id="275" r:id="rId14"/>
    <p:sldId id="276" r:id="rId15"/>
    <p:sldId id="277" r:id="rId16"/>
    <p:sldId id="278" r:id="rId17"/>
    <p:sldId id="279" r:id="rId18"/>
    <p:sldId id="291" r:id="rId19"/>
    <p:sldId id="288" r:id="rId20"/>
    <p:sldId id="289" r:id="rId21"/>
    <p:sldId id="280" r:id="rId22"/>
    <p:sldId id="281" r:id="rId23"/>
    <p:sldId id="261" r:id="rId24"/>
    <p:sldId id="262" r:id="rId25"/>
    <p:sldId id="263" r:id="rId26"/>
    <p:sldId id="264" r:id="rId27"/>
    <p:sldId id="292" r:id="rId28"/>
    <p:sldId id="295" r:id="rId29"/>
    <p:sldId id="294" r:id="rId30"/>
    <p:sldId id="293" r:id="rId31"/>
    <p:sldId id="265" r:id="rId32"/>
    <p:sldId id="266" r:id="rId33"/>
    <p:sldId id="267" r:id="rId34"/>
    <p:sldId id="268" r:id="rId35"/>
    <p:sldId id="269" r:id="rId36"/>
    <p:sldId id="270" r:id="rId37"/>
    <p:sldId id="271" r:id="rId38"/>
    <p:sldId id="272" r:id="rId39"/>
    <p:sldId id="273" r:id="rId40"/>
    <p:sldId id="27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94660"/>
  </p:normalViewPr>
  <p:slideViewPr>
    <p:cSldViewPr snapToGrid="0" showGuides="1">
      <p:cViewPr varScale="1">
        <p:scale>
          <a:sx n="61" d="100"/>
          <a:sy n="61" d="100"/>
        </p:scale>
        <p:origin x="7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5/16/2012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hyperlink" Target="http://www.khabaronline.i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evel 1"/>
          <p:cNvSpPr/>
          <p:nvPr/>
        </p:nvSpPr>
        <p:spPr>
          <a:xfrm>
            <a:off x="945931" y="1474076"/>
            <a:ext cx="5720126" cy="1040524"/>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4800" dirty="0" smtClean="0">
                <a:solidFill>
                  <a:schemeClr val="bg1"/>
                </a:solidFill>
                <a:latin typeface="Times New Roman" panose="02020603050405020304" pitchFamily="18" charset="0"/>
                <a:cs typeface="Times New Roman" panose="02020603050405020304" pitchFamily="18" charset="0"/>
              </a:rPr>
              <a:t>محصول</a:t>
            </a:r>
            <a:r>
              <a:rPr lang="fa-IR" sz="4800" dirty="0">
                <a:solidFill>
                  <a:schemeClr val="bg1"/>
                </a:solidFill>
                <a:latin typeface="Times New Roman" panose="02020603050405020304" pitchFamily="18" charset="0"/>
                <a:cs typeface="Times New Roman" panose="02020603050405020304" pitchFamily="18" charset="0"/>
              </a:rPr>
              <a:t> </a:t>
            </a:r>
            <a:r>
              <a:rPr lang="fa-IR" sz="4800" dirty="0" smtClean="0">
                <a:solidFill>
                  <a:schemeClr val="bg1"/>
                </a:solidFill>
                <a:latin typeface="Times New Roman" panose="02020603050405020304" pitchFamily="18" charset="0"/>
                <a:cs typeface="Times New Roman" panose="02020603050405020304" pitchFamily="18" charset="0"/>
              </a:rPr>
              <a:t>قالی و فرش</a:t>
            </a:r>
            <a:endParaRPr lang="en-US" sz="4800" dirty="0">
              <a:solidFill>
                <a:schemeClr val="bg1"/>
              </a:solidFill>
            </a:endParaRPr>
          </a:p>
        </p:txBody>
      </p:sp>
      <p:pic>
        <p:nvPicPr>
          <p:cNvPr id="4" name="Picture 3" descr="unnamed"/>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rot="16200000">
            <a:off x="6173449" y="839450"/>
            <a:ext cx="6858001" cy="5179102"/>
          </a:xfrm>
          <a:prstGeom prst="rect">
            <a:avLst/>
          </a:prstGeom>
        </p:spPr>
      </p:pic>
      <p:sp>
        <p:nvSpPr>
          <p:cNvPr id="5" name="Rectangle 4"/>
          <p:cNvSpPr/>
          <p:nvPr/>
        </p:nvSpPr>
        <p:spPr>
          <a:xfrm>
            <a:off x="1434662" y="3216165"/>
            <a:ext cx="4303986" cy="1718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smtClean="0">
                <a:solidFill>
                  <a:schemeClr val="tx1"/>
                </a:solidFill>
              </a:rPr>
              <a:t>محمد حسین عرب شاهجویی</a:t>
            </a:r>
          </a:p>
          <a:p>
            <a:pPr algn="ctr" rtl="1"/>
            <a:endParaRPr lang="fa-IR" dirty="0"/>
          </a:p>
          <a:p>
            <a:pPr algn="ctr" rtl="1"/>
            <a:r>
              <a:rPr lang="fa-IR" b="1" dirty="0" smtClean="0">
                <a:solidFill>
                  <a:schemeClr val="tx1"/>
                </a:solidFill>
              </a:rPr>
              <a:t>اقتصاد کشاورزی</a:t>
            </a:r>
            <a:endParaRPr lang="en-US" b="1" dirty="0">
              <a:solidFill>
                <a:schemeClr val="tx1"/>
              </a:solidFill>
            </a:endParaRPr>
          </a:p>
        </p:txBody>
      </p:sp>
    </p:spTree>
    <p:extLst>
      <p:ext uri="{BB962C8B-B14F-4D97-AF65-F5344CB8AC3E}">
        <p14:creationId xmlns:p14="http://schemas.microsoft.com/office/powerpoint/2010/main" val="414718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349775"/>
            <a:ext cx="8596668" cy="3880773"/>
          </a:xfrm>
        </p:spPr>
        <p:txBody>
          <a:bodyPr/>
          <a:lstStyle/>
          <a:p>
            <a:pPr marL="0" indent="0" algn="r" rtl="1">
              <a:buNone/>
            </a:pPr>
            <a:r>
              <a:rPr lang="fa-IR" dirty="0">
                <a:solidFill>
                  <a:srgbClr val="008000"/>
                </a:solidFill>
                <a:latin typeface="ttgm"/>
              </a:rPr>
              <a:t>• فرش شهری:</a:t>
            </a:r>
            <a:r>
              <a:rPr lang="fa-IR" dirty="0">
                <a:solidFill>
                  <a:srgbClr val="1F1F1F"/>
                </a:solidFill>
                <a:latin typeface="ttgm"/>
              </a:rPr>
              <a:t> </a:t>
            </a:r>
            <a:r>
              <a:rPr lang="fa-IR" dirty="0">
                <a:solidFill>
                  <a:schemeClr val="tx1"/>
                </a:solidFill>
                <a:latin typeface="ttgm"/>
              </a:rPr>
              <a:t>یعنی فرشی که در شهرها بافته می‌شود. فرش شهری‌باف که به وسیله‌ی بافنده‌ی شهرنشین بافته می‌شود، ظریف است و رج‌شمار آن بالاست و دارای نقشه و طرح ویژه‌ای است.</a:t>
            </a:r>
          </a:p>
          <a:p>
            <a:pPr marL="0" indent="0" algn="just">
              <a:buNone/>
            </a:pPr>
            <a:r>
              <a:rPr lang="fa-IR" dirty="0">
                <a:solidFill>
                  <a:srgbClr val="1F1F1F"/>
                </a:solidFill>
                <a:latin typeface="ttgm"/>
              </a:rPr>
              <a:t> </a:t>
            </a:r>
          </a:p>
          <a:p>
            <a:pPr marL="0" indent="0" algn="r" rtl="1">
              <a:buNone/>
            </a:pPr>
            <a:r>
              <a:rPr lang="fa-IR" dirty="0">
                <a:solidFill>
                  <a:srgbClr val="008000"/>
                </a:solidFill>
                <a:latin typeface="ttgm"/>
              </a:rPr>
              <a:t>• فرش روستایی:</a:t>
            </a:r>
            <a:r>
              <a:rPr lang="fa-IR" dirty="0">
                <a:solidFill>
                  <a:srgbClr val="1F1F1F"/>
                </a:solidFill>
                <a:latin typeface="ttgm"/>
              </a:rPr>
              <a:t> </a:t>
            </a:r>
            <a:r>
              <a:rPr lang="fa-IR" dirty="0">
                <a:solidFill>
                  <a:schemeClr val="tx1"/>
                </a:solidFill>
                <a:latin typeface="ttgm"/>
              </a:rPr>
              <a:t>فرشی است که به صورت ساده و ابتدایی در روستاها می‌بافند. فرش روستایی </a:t>
            </a:r>
            <a:r>
              <a:rPr lang="fa-IR" dirty="0" smtClean="0">
                <a:solidFill>
                  <a:schemeClr val="tx1"/>
                </a:solidFill>
                <a:latin typeface="ttgm"/>
              </a:rPr>
              <a:t>اکثرا </a:t>
            </a:r>
            <a:r>
              <a:rPr lang="fa-IR" dirty="0">
                <a:solidFill>
                  <a:schemeClr val="tx1"/>
                </a:solidFill>
                <a:latin typeface="ttgm"/>
              </a:rPr>
              <a:t>بدون نقشه (ذهنی باف) بافته می‌شود. </a:t>
            </a:r>
          </a:p>
          <a:p>
            <a:pPr marL="0" indent="0" algn="just">
              <a:buNone/>
            </a:pPr>
            <a:r>
              <a:rPr lang="fa-IR" dirty="0">
                <a:solidFill>
                  <a:srgbClr val="1F1F1F"/>
                </a:solidFill>
                <a:latin typeface="ttgm"/>
              </a:rPr>
              <a:t> </a:t>
            </a:r>
          </a:p>
          <a:p>
            <a:pPr marL="0" indent="0" algn="r" rtl="1">
              <a:buNone/>
            </a:pPr>
            <a:r>
              <a:rPr lang="fa-IR" dirty="0">
                <a:solidFill>
                  <a:srgbClr val="008000"/>
                </a:solidFill>
                <a:latin typeface="ttgm"/>
              </a:rPr>
              <a:t>• فرش عشایری:</a:t>
            </a:r>
            <a:r>
              <a:rPr lang="fa-IR" dirty="0">
                <a:solidFill>
                  <a:srgbClr val="1F1F1F"/>
                </a:solidFill>
                <a:latin typeface="ttgm"/>
              </a:rPr>
              <a:t> </a:t>
            </a:r>
            <a:r>
              <a:rPr lang="fa-IR" dirty="0">
                <a:solidFill>
                  <a:schemeClr val="tx1"/>
                </a:solidFill>
                <a:latin typeface="ttgm"/>
              </a:rPr>
              <a:t>فرش عشایری و ایلی مثل فرش روستایی، ساده و ابتدایی است با نقوش برخاسته از محیط و زندگی ایل نشینان. فرش ایلی در اندازه‌های کوچک به صورت زمخت و درشت‌باف عرضه می‌شود. کناره‌ی فرش ایلی، بافتی پیچیده دارد که اغلب در فاصله‌های معین منگوله‌های کوتاه پشمی به آن وصل می‌کنند.</a:t>
            </a:r>
          </a:p>
          <a:p>
            <a:endParaRPr lang="en-US" dirty="0">
              <a:solidFill>
                <a:schemeClr val="tx1"/>
              </a:solidFill>
            </a:endParaRPr>
          </a:p>
        </p:txBody>
      </p:sp>
      <p:sp>
        <p:nvSpPr>
          <p:cNvPr id="5" name="Bevel 4"/>
          <p:cNvSpPr/>
          <p:nvPr/>
        </p:nvSpPr>
        <p:spPr>
          <a:xfrm>
            <a:off x="4055616" y="614854"/>
            <a:ext cx="5218386" cy="851338"/>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800" cap="all" dirty="0">
                <a:solidFill>
                  <a:prstClr val="white"/>
                </a:solidFill>
                <a:latin typeface="Times New Roman" panose="02020603050405020304" pitchFamily="18" charset="0"/>
                <a:cs typeface="Times New Roman" panose="02020603050405020304" pitchFamily="18" charset="0"/>
              </a:rPr>
              <a:t>انواع فرش دستبافت از نظر سبک محلی</a:t>
            </a:r>
          </a:p>
        </p:txBody>
      </p:sp>
      <p:pic>
        <p:nvPicPr>
          <p:cNvPr id="4" name="Picture 3" descr="unnamed"/>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rot="16200000">
            <a:off x="218116" y="365405"/>
            <a:ext cx="1948444" cy="1471448"/>
          </a:xfrm>
          <a:prstGeom prst="rect">
            <a:avLst/>
          </a:prstGeom>
        </p:spPr>
      </p:pic>
    </p:spTree>
    <p:extLst>
      <p:ext uri="{BB962C8B-B14F-4D97-AF65-F5344CB8AC3E}">
        <p14:creationId xmlns:p14="http://schemas.microsoft.com/office/powerpoint/2010/main" val="1010058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269" y="2397419"/>
            <a:ext cx="8955397" cy="3880773"/>
          </a:xfrm>
        </p:spPr>
        <p:txBody>
          <a:bodyPr/>
          <a:lstStyle/>
          <a:p>
            <a:pPr marL="0" indent="0" algn="r" rtl="1">
              <a:buNone/>
            </a:pPr>
            <a:r>
              <a:rPr lang="fa-IR" b="1" dirty="0">
                <a:solidFill>
                  <a:srgbClr val="1F1F1F"/>
                </a:solidFill>
                <a:latin typeface="ttgm"/>
              </a:rPr>
              <a:t>انواع فرش دستباف</a:t>
            </a:r>
            <a:r>
              <a:rPr lang="fa-IR" dirty="0">
                <a:solidFill>
                  <a:srgbClr val="1F1F1F"/>
                </a:solidFill>
                <a:latin typeface="ttgm"/>
              </a:rPr>
              <a:t> از نظر شیوه‌ی بافت و طرز قرار گرفتن تار و پود، به سه نوع تقسیم می شود :</a:t>
            </a:r>
            <a:endParaRPr lang="en-US" dirty="0"/>
          </a:p>
        </p:txBody>
      </p:sp>
      <p:sp>
        <p:nvSpPr>
          <p:cNvPr id="5" name="Rectangle 4"/>
          <p:cNvSpPr/>
          <p:nvPr/>
        </p:nvSpPr>
        <p:spPr>
          <a:xfrm>
            <a:off x="890458" y="3423516"/>
            <a:ext cx="8403021" cy="2585323"/>
          </a:xfrm>
          <a:prstGeom prst="rect">
            <a:avLst/>
          </a:prstGeom>
        </p:spPr>
        <p:txBody>
          <a:bodyPr wrap="square">
            <a:spAutoFit/>
          </a:bodyPr>
          <a:lstStyle/>
          <a:p>
            <a:pPr algn="just" rtl="1"/>
            <a:r>
              <a:rPr lang="fa-IR" dirty="0">
                <a:solidFill>
                  <a:srgbClr val="008000"/>
                </a:solidFill>
                <a:latin typeface="ttgm"/>
              </a:rPr>
              <a:t>• فرش تمام لول:</a:t>
            </a:r>
            <a:r>
              <a:rPr lang="fa-IR" dirty="0">
                <a:solidFill>
                  <a:srgbClr val="1F1F1F"/>
                </a:solidFill>
                <a:latin typeface="ttgm"/>
              </a:rPr>
              <a:t> یعنی فرشی که قوس گره در پشت فرش، ۹۰ درجه است و شیارهای پشت فرش عمیق است. همچنین تارها با یکدیگر فاصله ندارند و بافت آن محکم است.</a:t>
            </a:r>
          </a:p>
          <a:p>
            <a:pPr algn="just"/>
            <a:r>
              <a:rPr lang="fa-IR" dirty="0">
                <a:solidFill>
                  <a:srgbClr val="1F1F1F"/>
                </a:solidFill>
                <a:latin typeface="ttgm"/>
              </a:rPr>
              <a:t>  </a:t>
            </a:r>
          </a:p>
          <a:p>
            <a:pPr algn="just" rtl="1"/>
            <a:r>
              <a:rPr lang="fa-IR" dirty="0">
                <a:solidFill>
                  <a:srgbClr val="008000"/>
                </a:solidFill>
                <a:latin typeface="ttgm"/>
              </a:rPr>
              <a:t>•</a:t>
            </a:r>
            <a:r>
              <a:rPr lang="fa-IR" dirty="0">
                <a:solidFill>
                  <a:srgbClr val="1F1F1F"/>
                </a:solidFill>
                <a:latin typeface="ttgm"/>
              </a:rPr>
              <a:t> </a:t>
            </a:r>
            <a:r>
              <a:rPr lang="fa-IR" dirty="0">
                <a:solidFill>
                  <a:srgbClr val="008000"/>
                </a:solidFill>
                <a:latin typeface="ttgm"/>
              </a:rPr>
              <a:t>فرش لول: </a:t>
            </a:r>
            <a:r>
              <a:rPr lang="fa-IR" dirty="0">
                <a:solidFill>
                  <a:srgbClr val="1F1F1F"/>
                </a:solidFill>
                <a:latin typeface="ttgm"/>
              </a:rPr>
              <a:t>در این نوع فرش، تارها به اندازه‌ی یک قطر نخ با یکدیگر فاصله دارند. بافت تخت یک پوده است و به شیوه‌ی حصیری بافته می‌شود یعنی در هر رج، چله زیر و رو می‌شود و تارها، یکی در میان از پشت قالی دیده می‌شوند.</a:t>
            </a:r>
          </a:p>
          <a:p>
            <a:pPr algn="just"/>
            <a:r>
              <a:rPr lang="fa-IR" dirty="0">
                <a:solidFill>
                  <a:srgbClr val="1F1F1F"/>
                </a:solidFill>
                <a:latin typeface="ttgm"/>
              </a:rPr>
              <a:t> </a:t>
            </a:r>
          </a:p>
          <a:p>
            <a:pPr algn="r" rtl="1"/>
            <a:r>
              <a:rPr lang="fa-IR" dirty="0">
                <a:solidFill>
                  <a:srgbClr val="008000"/>
                </a:solidFill>
                <a:latin typeface="ttgm"/>
              </a:rPr>
              <a:t>• فرش نیم لول:</a:t>
            </a:r>
            <a:r>
              <a:rPr lang="fa-IR" dirty="0">
                <a:solidFill>
                  <a:srgbClr val="1F1F1F"/>
                </a:solidFill>
                <a:latin typeface="ttgm"/>
              </a:rPr>
              <a:t> در این نوع فرش، قوس گره در پشت فرش، ۴۵ درجه است.</a:t>
            </a:r>
          </a:p>
          <a:p>
            <a:pPr algn="just"/>
            <a:r>
              <a:rPr lang="fa-IR" dirty="0">
                <a:solidFill>
                  <a:srgbClr val="1F1F1F"/>
                </a:solidFill>
                <a:latin typeface="ttgm"/>
              </a:rPr>
              <a:t> </a:t>
            </a:r>
            <a:endParaRPr lang="fa-IR" b="0" i="0" dirty="0">
              <a:solidFill>
                <a:srgbClr val="1F1F1F"/>
              </a:solidFill>
              <a:effectLst/>
              <a:latin typeface="ttgm"/>
            </a:endParaRPr>
          </a:p>
        </p:txBody>
      </p:sp>
      <p:sp>
        <p:nvSpPr>
          <p:cNvPr id="6" name="Bevel 5"/>
          <p:cNvSpPr/>
          <p:nvPr/>
        </p:nvSpPr>
        <p:spPr>
          <a:xfrm>
            <a:off x="4335517" y="820199"/>
            <a:ext cx="4713890" cy="709448"/>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600" cap="all" dirty="0">
                <a:solidFill>
                  <a:prstClr val="white"/>
                </a:solidFill>
                <a:latin typeface="Times New Roman" panose="02020603050405020304" pitchFamily="18" charset="0"/>
                <a:cs typeface="Times New Roman" panose="02020603050405020304" pitchFamily="18" charset="0"/>
              </a:rPr>
              <a:t>انواع فرش دستبافت از نظر شیوه‌ی بافت</a:t>
            </a:r>
          </a:p>
        </p:txBody>
      </p:sp>
      <p:pic>
        <p:nvPicPr>
          <p:cNvPr id="7" name="Picture 6" descr="unnamed"/>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rot="16200000">
            <a:off x="218116" y="365405"/>
            <a:ext cx="1948444" cy="1471448"/>
          </a:xfrm>
          <a:prstGeom prst="rect">
            <a:avLst/>
          </a:prstGeom>
        </p:spPr>
      </p:pic>
    </p:spTree>
    <p:extLst>
      <p:ext uri="{BB962C8B-B14F-4D97-AF65-F5344CB8AC3E}">
        <p14:creationId xmlns:p14="http://schemas.microsoft.com/office/powerpoint/2010/main" val="1272070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72" y="1292773"/>
            <a:ext cx="8765628" cy="5565228"/>
          </a:xfrm>
        </p:spPr>
        <p:txBody>
          <a:bodyPr>
            <a:normAutofit fontScale="85000" lnSpcReduction="10000"/>
          </a:bodyPr>
          <a:lstStyle/>
          <a:p>
            <a:pPr marL="0" indent="0" algn="r" rtl="1">
              <a:buNone/>
            </a:pPr>
            <a:r>
              <a:rPr lang="fa-IR" dirty="0">
                <a:solidFill>
                  <a:srgbClr val="1F1F1F"/>
                </a:solidFill>
                <a:latin typeface="ttgm"/>
              </a:rPr>
              <a:t>فرش دستبافت شهر های اصفهان، کرمان و تبریز در بین سایر شهر ها همیشه زبان زد بوده است که عبارتند از</a:t>
            </a:r>
            <a:r>
              <a:rPr lang="fa-IR" dirty="0" smtClean="0">
                <a:solidFill>
                  <a:srgbClr val="1F1F1F"/>
                </a:solidFill>
                <a:latin typeface="ttgm"/>
              </a:rPr>
              <a:t>:</a:t>
            </a:r>
          </a:p>
          <a:p>
            <a:pPr marL="0" indent="0" algn="r" rtl="1">
              <a:buNone/>
            </a:pPr>
            <a:r>
              <a:rPr lang="fa-IR" dirty="0">
                <a:solidFill>
                  <a:srgbClr val="008000"/>
                </a:solidFill>
                <a:latin typeface="ttgm"/>
              </a:rPr>
              <a:t>• فرش دستباف کاشان : </a:t>
            </a:r>
            <a:r>
              <a:rPr lang="fa-IR" dirty="0">
                <a:solidFill>
                  <a:srgbClr val="1F1F1F"/>
                </a:solidFill>
                <a:latin typeface="ttgm"/>
              </a:rPr>
              <a:t>از قالی های پرطرفدار در بین ایرانیان قالی دستباف کاشان می باشد این قالی در سطح ایران و جهان شناخته شده است و در طرح‌ها و رنگ‌های متنوع به فروش می‌رسد. زیبایی بی‌حد کیفیت بی‌نظیر فرش دستبافت کاشان موجب شده است خرید و فروش توسط مشتریان رونق داشته باشد. </a:t>
            </a:r>
          </a:p>
          <a:p>
            <a:pPr marL="0" indent="0" algn="just">
              <a:buNone/>
            </a:pPr>
            <a:r>
              <a:rPr lang="fa-IR" dirty="0">
                <a:solidFill>
                  <a:srgbClr val="1F1F1F"/>
                </a:solidFill>
                <a:latin typeface="ttgm"/>
              </a:rPr>
              <a:t> </a:t>
            </a:r>
          </a:p>
          <a:p>
            <a:pPr marL="0" indent="0" algn="r" rtl="1">
              <a:buNone/>
            </a:pPr>
            <a:r>
              <a:rPr lang="fa-IR" dirty="0">
                <a:solidFill>
                  <a:srgbClr val="008000"/>
                </a:solidFill>
                <a:latin typeface="ttgm"/>
              </a:rPr>
              <a:t>• فرش دستباف تبریز : </a:t>
            </a:r>
            <a:r>
              <a:rPr lang="fa-IR" dirty="0">
                <a:solidFill>
                  <a:srgbClr val="1F1F1F"/>
                </a:solidFill>
                <a:latin typeface="ttgm"/>
              </a:rPr>
              <a:t>یکی دیگر از شهرهای مشهور ایران که در تولید قالی دستباف زبان زد خاص و عام هستند و طرفداران بی شماری دارد شهر زیبای تبریز می باشد. بافندگاه هنرمند این شهر قالی هایی در طرح ها و رنگ هایی خاص می بافند. ظرافتی که در این نوع فرش وجود دارد در کمترین فرش دستبافتی دیده می شود و از گذشته دور تاکنون شهر تبریر مهد تولید و توزیع انواع فرش دستبافت در طرح‌ها و مدل‌های متنوع بوده است.</a:t>
            </a:r>
          </a:p>
          <a:p>
            <a:pPr marL="0" indent="0" algn="just">
              <a:buNone/>
            </a:pPr>
            <a:r>
              <a:rPr lang="fa-IR" dirty="0">
                <a:solidFill>
                  <a:srgbClr val="1F1F1F"/>
                </a:solidFill>
                <a:latin typeface="ttgm"/>
              </a:rPr>
              <a:t> </a:t>
            </a:r>
          </a:p>
          <a:p>
            <a:pPr marL="0" indent="0" algn="r" rtl="1">
              <a:buNone/>
            </a:pPr>
            <a:r>
              <a:rPr lang="fa-IR" dirty="0">
                <a:solidFill>
                  <a:srgbClr val="008000"/>
                </a:solidFill>
                <a:latin typeface="ttgm"/>
              </a:rPr>
              <a:t>• فرش دستباف اصفهان : </a:t>
            </a:r>
            <a:r>
              <a:rPr lang="fa-IR" dirty="0">
                <a:solidFill>
                  <a:srgbClr val="1F1F1F"/>
                </a:solidFill>
                <a:latin typeface="ttgm"/>
              </a:rPr>
              <a:t>هنرمندان و بافنده های زیادی در این شهر وجود دارد که به بافندگی فرش می پردازند و فرش هایی با طراحی ظریف و زیبا تولید می کنند.</a:t>
            </a:r>
          </a:p>
          <a:p>
            <a:pPr marL="0" indent="0" algn="just">
              <a:buNone/>
            </a:pPr>
            <a:r>
              <a:rPr lang="fa-IR" dirty="0">
                <a:solidFill>
                  <a:srgbClr val="1F1F1F"/>
                </a:solidFill>
                <a:latin typeface="ttgm"/>
              </a:rPr>
              <a:t> </a:t>
            </a:r>
          </a:p>
          <a:p>
            <a:pPr marL="0" indent="0" algn="r" rtl="1">
              <a:buNone/>
            </a:pPr>
            <a:r>
              <a:rPr lang="fa-IR" dirty="0">
                <a:solidFill>
                  <a:srgbClr val="008000"/>
                </a:solidFill>
                <a:latin typeface="ttgm"/>
              </a:rPr>
              <a:t>• فرش دستباف قم : </a:t>
            </a:r>
            <a:r>
              <a:rPr lang="fa-IR" dirty="0">
                <a:solidFill>
                  <a:srgbClr val="1F1F1F"/>
                </a:solidFill>
                <a:latin typeface="ttgm"/>
              </a:rPr>
              <a:t>شهر قم نیز در زمینه هنر بافندگی قالی، حرفی برای گفتن دارد. فرش های دستباف قم دارای رنگ بندی خاص با طرح های متنوع می باشد.</a:t>
            </a:r>
          </a:p>
          <a:p>
            <a:pPr marL="0" indent="0" algn="just">
              <a:buNone/>
            </a:pPr>
            <a:r>
              <a:rPr lang="fa-IR" dirty="0">
                <a:solidFill>
                  <a:srgbClr val="1F1F1F"/>
                </a:solidFill>
                <a:latin typeface="ttgm"/>
              </a:rPr>
              <a:t> </a:t>
            </a:r>
          </a:p>
          <a:p>
            <a:pPr marL="0" indent="0" algn="r" rtl="1">
              <a:buNone/>
            </a:pPr>
            <a:r>
              <a:rPr lang="fa-IR" dirty="0">
                <a:solidFill>
                  <a:srgbClr val="008000"/>
                </a:solidFill>
                <a:latin typeface="ttgm"/>
              </a:rPr>
              <a:t>•</a:t>
            </a:r>
            <a:r>
              <a:rPr lang="fa-IR" dirty="0">
                <a:solidFill>
                  <a:srgbClr val="1F1F1F"/>
                </a:solidFill>
                <a:latin typeface="ttgm"/>
              </a:rPr>
              <a:t> </a:t>
            </a:r>
            <a:r>
              <a:rPr lang="fa-IR" dirty="0">
                <a:solidFill>
                  <a:srgbClr val="008000"/>
                </a:solidFill>
                <a:latin typeface="ttgm"/>
              </a:rPr>
              <a:t>فرش دستباف نایین : </a:t>
            </a:r>
            <a:r>
              <a:rPr lang="fa-IR" dirty="0">
                <a:solidFill>
                  <a:srgbClr val="1F1F1F"/>
                </a:solidFill>
                <a:latin typeface="ttgm"/>
              </a:rPr>
              <a:t>یکی دیگر از شهر هایی که در زمینه بافندگی فرش دستبافت مهارت دارند شهر نایین می باشد. هنر بافندگی فرش در این شهر نیز مانند شهر اصفهان و تبریز حرفه ای و خاص انجام می شود.</a:t>
            </a:r>
          </a:p>
          <a:p>
            <a:pPr marL="0" indent="0" algn="r" rtl="1">
              <a:buNone/>
            </a:pPr>
            <a:endParaRPr lang="en-US" dirty="0"/>
          </a:p>
        </p:txBody>
      </p:sp>
      <p:sp>
        <p:nvSpPr>
          <p:cNvPr id="5" name="Bevel 4"/>
          <p:cNvSpPr/>
          <p:nvPr/>
        </p:nvSpPr>
        <p:spPr>
          <a:xfrm>
            <a:off x="2388475" y="220718"/>
            <a:ext cx="4745421" cy="867103"/>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400" cap="all" dirty="0">
                <a:solidFill>
                  <a:prstClr val="white"/>
                </a:solidFill>
                <a:latin typeface="Times New Roman" panose="02020603050405020304" pitchFamily="18" charset="0"/>
                <a:cs typeface="Times New Roman" panose="02020603050405020304" pitchFamily="18" charset="0"/>
              </a:rPr>
              <a:t>انواع فرش دستبافت ایرانی از نظر طرح</a:t>
            </a:r>
          </a:p>
        </p:txBody>
      </p:sp>
    </p:spTree>
    <p:extLst>
      <p:ext uri="{BB962C8B-B14F-4D97-AF65-F5344CB8AC3E}">
        <p14:creationId xmlns:p14="http://schemas.microsoft.com/office/powerpoint/2010/main" val="1110433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2491666"/>
            <a:ext cx="8596668" cy="2758252"/>
          </a:xfrm>
        </p:spPr>
        <p:txBody>
          <a:bodyPr>
            <a:normAutofit/>
          </a:bodyPr>
          <a:lstStyle/>
          <a:p>
            <a:pPr algn="r" rtl="1"/>
            <a:r>
              <a:rPr lang="fa-IR" sz="2000" dirty="0">
                <a:solidFill>
                  <a:schemeClr val="tx1"/>
                </a:solidFill>
                <a:latin typeface="Tahoma" panose="020B0604030504040204" pitchFamily="34" charset="0"/>
                <a:ea typeface="Tahoma" panose="020B0604030504040204" pitchFamily="34" charset="0"/>
                <a:cs typeface="Tahoma" panose="020B0604030504040204" pitchFamily="34" charset="0"/>
              </a:rPr>
              <a:t>در بسیاری از شهرها و مناطق مختلف ایران و روستاها و عشایر، یکی از مشاغل اصلی مردم بافت انواع فرش خصوصا قالی است. منطقه آذربایجان، اصفهان، فارس و عشایر منطقه ترکمن، خراسان، همدان، کردستان، کرمان، کرمانشاه، تهران، اراک، یزد و سیستان و بلوچستان، از معروف‌ترین مناطق قالی بافی ایران است که هم‌اکنون در بسیاری از شهرهای دیگر نیز این هنر و صنعت رونق و رواج یافته است که می‌توان به مناطقی چون گیلان و مازندران و ... اشاره کرد. این مناطق تحت تاثیر مناطق معروف و قدیمی‌تر و به تقلید از طرح‌ها و نقوش آنها اقدام به بافت فرش می‌کنند.</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Bevel 1"/>
          <p:cNvSpPr/>
          <p:nvPr/>
        </p:nvSpPr>
        <p:spPr>
          <a:xfrm>
            <a:off x="3957145" y="836287"/>
            <a:ext cx="5171090" cy="851338"/>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400" b="1" dirty="0">
                <a:solidFill>
                  <a:prstClr val="white"/>
                </a:solidFill>
                <a:latin typeface="Times New Roman" panose="02020603050405020304" pitchFamily="18" charset="0"/>
                <a:cs typeface="Times New Roman" panose="02020603050405020304" pitchFamily="18" charset="0"/>
              </a:rPr>
              <a:t>فرش‌بافی</a:t>
            </a:r>
            <a:r>
              <a:rPr lang="en-US" sz="2400" b="1" dirty="0">
                <a:solidFill>
                  <a:prstClr val="white"/>
                </a:solidFill>
                <a:latin typeface="Times New Roman" panose="02020603050405020304" pitchFamily="18" charset="0"/>
                <a:cs typeface="Times New Roman" panose="02020603050405020304" pitchFamily="18" charset="0"/>
              </a:rPr>
              <a:t> </a:t>
            </a:r>
            <a:r>
              <a:rPr lang="fa-IR" sz="2400" b="1" dirty="0">
                <a:solidFill>
                  <a:prstClr val="white"/>
                </a:solidFill>
                <a:latin typeface="Times New Roman" panose="02020603050405020304" pitchFamily="18" charset="0"/>
                <a:cs typeface="Times New Roman" panose="02020603050405020304" pitchFamily="18" charset="0"/>
              </a:rPr>
              <a:t>در مناطق و شهرهای مختلف ایران</a:t>
            </a:r>
          </a:p>
        </p:txBody>
      </p:sp>
      <p:pic>
        <p:nvPicPr>
          <p:cNvPr id="5" name="Picture 4" descr="unnamed"/>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rot="16200000">
            <a:off x="218116" y="365405"/>
            <a:ext cx="1948444" cy="1471448"/>
          </a:xfrm>
          <a:prstGeom prst="rect">
            <a:avLst/>
          </a:prstGeom>
        </p:spPr>
      </p:pic>
    </p:spTree>
    <p:extLst>
      <p:ext uri="{BB962C8B-B14F-4D97-AF65-F5344CB8AC3E}">
        <p14:creationId xmlns:p14="http://schemas.microsoft.com/office/powerpoint/2010/main" val="1673044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78373"/>
            <a:ext cx="8596668" cy="5662990"/>
          </a:xfrm>
        </p:spPr>
        <p:txBody>
          <a:bodyPr/>
          <a:lstStyle/>
          <a:p>
            <a:pPr algn="r" rtl="1"/>
            <a:r>
              <a:rPr lang="fa-IR" b="1" dirty="0"/>
              <a:t>فرش آذربایجان</a:t>
            </a:r>
          </a:p>
          <a:p>
            <a:pPr marL="0" indent="0" algn="r" rtl="1">
              <a:buNone/>
            </a:pPr>
            <a:r>
              <a:rPr lang="fa-IR" dirty="0"/>
              <a:t>قالی بافی و بافت انواع زیراندازها، یکی از قدیمی‌ترین مشاغل سنتی مردم در این منطقه است که خصوصا در دوره‌ی صفویه رونق بیشتری یافت و شهرهایی چون تبریز، مرند، مراغه، سراب، خوی، میانه، مشکین شهر، هریس و اهر از برجسته‌ترین مناطق فرش‌بافی آذربایجان هستند. نقشه‌های گوناگون هندسی و گردان در مناطق آذربایجان متداول است. نقش‌های فرش آذربایجان عبارت‌اند از: شاه عباسی، افشان، شیخ صفی، بته ترمه‌ای، انواع ماهی، گلدان و گل فرنگ.</a:t>
            </a:r>
          </a:p>
          <a:p>
            <a:pPr marL="0" indent="0" algn="r" rtl="1">
              <a:buNone/>
            </a:pPr>
            <a:r>
              <a:rPr lang="fa-IR" dirty="0"/>
              <a:t>طراحان و بافندگان تبریزی در کیفیت بافت و تنوع طرح شهرت دارند و نقش‌های گوناگون از جمله نقوش مینیاتوری و داستان‌های حماسی و سنتی ایران در میان بافندگان رواج بسیار دارد که با تنوع بخشیدن به انواع رنگ در خامه‌ها و تنوع در بافت و گره‌ها مورد توجه قرار گرفته‌اند.</a:t>
            </a:r>
          </a:p>
          <a:p>
            <a:pPr marL="0" indent="0" algn="r" rtl="1">
              <a:buNone/>
            </a:pPr>
            <a:r>
              <a:rPr lang="fa-IR" dirty="0"/>
              <a:t>قالی‌های هریس در منطقه‌ی آذربایجان شهرت جهانی دارند، قالی‌هایی که به صورت ذهنی توسط بافنده در همان هنگام بافت طراحی می‌شود که به صورت نقش‌های لچک و ترنج شکسته با خطوط عمودی، افقی و مایل بر قالی نقش می‌بندد. از مناطق مهم قالی بافی در هریس می‌توان به: بخشایش، گوراوان، قره‌جه، سراب و مهربان اشاره کرد.</a:t>
            </a:r>
          </a:p>
          <a:p>
            <a:pPr marL="0" indent="0" algn="r" rtl="1">
              <a:buNone/>
            </a:pPr>
            <a:r>
              <a:rPr lang="fa-IR" dirty="0"/>
              <a:t>رنگ قرمز لاکی قالی‌های هریس نیز شهرت بسیاری دارد و در فرش‌های قدیمی‌تر از رنگ‌های قهوه‌ای و فیروزه‌ای و بژ استفاده می‌شده است.</a:t>
            </a:r>
          </a:p>
          <a:p>
            <a:pPr marL="0" indent="0" algn="r" rtl="1">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81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569" y="647099"/>
            <a:ext cx="8596668" cy="5044253"/>
          </a:xfrm>
        </p:spPr>
        <p:txBody>
          <a:bodyPr>
            <a:normAutofit lnSpcReduction="10000"/>
          </a:bodyPr>
          <a:lstStyle/>
          <a:p>
            <a:pPr algn="r" rtl="1"/>
            <a:r>
              <a:rPr lang="fa-IR" b="1" dirty="0"/>
              <a:t>فرش اصفهان</a:t>
            </a:r>
          </a:p>
          <a:p>
            <a:pPr marL="0" indent="0" algn="r" rtl="1">
              <a:buNone/>
            </a:pPr>
            <a:r>
              <a:rPr lang="fa-IR" sz="2000" dirty="0">
                <a:latin typeface="Times New Roman" panose="02020603050405020304" pitchFamily="18" charset="0"/>
                <a:cs typeface="+mj-cs"/>
              </a:rPr>
              <a:t>استان اصفهان یکی از معروف‌ترین مناطق قالی بافی در ایران است. در این استان، شهرهایی به تولید قالی اقدام می‌کنند که هر یک دارای سبک و شیوه‌ای خاص و قابل ارائه به صورت مستقل هستند. مانند کاشان، نایین، اردستان و...</a:t>
            </a:r>
          </a:p>
          <a:p>
            <a:pPr marL="0" indent="0" algn="r" rtl="1">
              <a:buNone/>
            </a:pPr>
            <a:r>
              <a:rPr lang="fa-IR" sz="2000" dirty="0">
                <a:latin typeface="Times New Roman" panose="02020603050405020304" pitchFamily="18" charset="0"/>
                <a:cs typeface="+mj-cs"/>
              </a:rPr>
              <a:t>در استان اصفهان انواع قالی‌ها با نقوش مختلف گردان چون: اسلیمی و ختایی، مناظر و آثار باستانی مانند عمارت چهل ستون، مدرسه‌ی چهار باغ، مسجد امام و ... ، تا نقوش هندسی و شکسته بافته می‌شود. در جوشقان قالی کاشان، و نیز از ریز بافت‌ترین قالی‌های نایین تا درشت بافت‌ترین آنها در میمه وجود دارد.</a:t>
            </a:r>
          </a:p>
          <a:p>
            <a:pPr algn="r" rtl="1"/>
            <a:r>
              <a:rPr lang="fa-IR" b="1" dirty="0"/>
              <a:t>فرش فارس</a:t>
            </a:r>
          </a:p>
          <a:p>
            <a:pPr marL="0" indent="0" algn="r" rtl="1">
              <a:buNone/>
            </a:pPr>
            <a:r>
              <a:rPr lang="fa-IR" dirty="0"/>
              <a:t>انواع دست بافت‌ها و زیراندازهای سنتی در میان ایلات و عشایر فارس رواج بسیار دارد و قالی‌های بافته شده در شهرها و عشایر فارس بسیار مشهور هستند. ایلات قشقایی، خمسه و ممسنی از معروف‌ترین عشایر این منطقه هستند که قالی‌ها و زیراندازهای بسیار زیبایی دارند. نقوش بیشتر این قالی‌ها به صورت ذهنی باف و با طرح‌های شکسته است و از نظر رنگ‌آمیزی نیز بسیار شفاف و زیبا هستند، نقش‌هایی چون، ناظم، ماهی درهم، بته قبادخانی و ... از مهم‌ترین طرح‌های این منطقه است. نقوشی با ترنج مرکزی و نقش جانوران و پرندگان به شکل هندسی از جمله‌ی آنهاست.</a:t>
            </a:r>
          </a:p>
          <a:p>
            <a:pPr marL="0" indent="0" algn="r" rtl="1">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437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741" y="252961"/>
            <a:ext cx="8596668" cy="6605039"/>
          </a:xfrm>
        </p:spPr>
        <p:txBody>
          <a:bodyPr/>
          <a:lstStyle/>
          <a:p>
            <a:pPr algn="r" rtl="1"/>
            <a:r>
              <a:rPr lang="fa-IR" b="1" dirty="0"/>
              <a:t>فرش کردستان</a:t>
            </a:r>
          </a:p>
          <a:p>
            <a:pPr marL="0" indent="0" algn="r" rtl="1">
              <a:buNone/>
            </a:pPr>
            <a:r>
              <a:rPr lang="fa-IR" dirty="0"/>
              <a:t>در منطقه کردستان نیز مناطق قالی بافی وجود دارد که هر یک شهرت بسزایی دارند. بافته‌های سنه و بیجار و عشایر مستقر در این منطقه هر یک با خصوصیات و ویژگی‌های مشخص قابل تقسیم و طبقه‌بندی هستند.</a:t>
            </a:r>
          </a:p>
          <a:p>
            <a:pPr marL="0" indent="0" algn="r" rtl="1">
              <a:buNone/>
            </a:pPr>
            <a:r>
              <a:rPr lang="fa-IR" dirty="0"/>
              <a:t>قالی‌های سنه که در سنندج و اطراف آن بافته می‌شود، از نظر ظرافت و طرح و رنگ اصالت دارند. طرح‌های قدیمی مانند: گل میرزا علی، گل فرنگ، گل و بلبل، گل محمدی و طرح هراتی از نمونه فرش‌های این منطقه هستند.</a:t>
            </a:r>
          </a:p>
          <a:p>
            <a:pPr marL="0" indent="0" algn="r" rtl="1">
              <a:buNone/>
            </a:pPr>
            <a:r>
              <a:rPr lang="fa-IR" dirty="0"/>
              <a:t>طرح هراتی و مینا خانی از نقوش به کار رفته در قالی بیجار است که با رنگ‌های آبی و قرمز لاکی و قهوه‌ای شناخته می‌شوند.</a:t>
            </a:r>
          </a:p>
          <a:p>
            <a:pPr algn="r" rtl="1"/>
            <a:r>
              <a:rPr lang="fa-IR" b="1" dirty="0"/>
              <a:t>فرش ترکمن</a:t>
            </a:r>
          </a:p>
          <a:p>
            <a:pPr marL="0" indent="0" algn="r" rtl="1">
              <a:buNone/>
            </a:pPr>
            <a:r>
              <a:rPr lang="fa-IR" dirty="0"/>
              <a:t>زیبایی نقش‌های قالی ترکمن به دلیل نقش‌های خاص و تنوع آن به خاطر ذهنی باف بودن این گونه فرش‌ها است که هنرمند بافنده ضمن حفظ اصالت‌ها و سنت‌های نقش و بافت، در عین حال تغییراتی را در آن به وجود می‌آورد. در قالی‌های ترکمن عموما از نقوش شکسته منفصل استفاده می‌شود که انواع گل‌هایی هستند که در بین ایلات مختلف ترکمن چون آتابای، تکه و جعفربای رواج دارد که می‌توان نقش‌هایی به نام‌های ساری گل، زرناق گل، آینه گل، تکه گل و ... را نام برد و عموما توسط زنان بافنده بافته می‌شوند.</a:t>
            </a:r>
          </a:p>
          <a:p>
            <a:pPr algn="r" rtl="1"/>
            <a:endParaRPr lang="en-US" dirty="0"/>
          </a:p>
        </p:txBody>
      </p:sp>
    </p:spTree>
    <p:extLst>
      <p:ext uri="{BB962C8B-B14F-4D97-AF65-F5344CB8AC3E}">
        <p14:creationId xmlns:p14="http://schemas.microsoft.com/office/powerpoint/2010/main" val="867865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272" y="788988"/>
            <a:ext cx="8596668" cy="6337025"/>
          </a:xfrm>
        </p:spPr>
        <p:txBody>
          <a:bodyPr>
            <a:normAutofit/>
          </a:bodyPr>
          <a:lstStyle/>
          <a:p>
            <a:pPr algn="r" rtl="1"/>
            <a:r>
              <a:rPr lang="fa-IR" b="1" dirty="0"/>
              <a:t>فرش کرمان</a:t>
            </a:r>
          </a:p>
          <a:p>
            <a:pPr marL="0" indent="0" algn="r" rtl="1">
              <a:buNone/>
            </a:pPr>
            <a:r>
              <a:rPr lang="fa-IR" dirty="0"/>
              <a:t>قالی کرمان که شهرت جهانی یافته است، با نقش‌هایی چون شاه عباسی، افشان، زنجی، خوشه برگ فرنگ، درختی، بته، شکارگاه، قاب قرآنی و چهره بافی شناخته می‌شوند. در گذشته برخی از شرکت‌های خارجی در این شهر کارخانه‌های قالی بافی دایر کرده بودند و در طرح و نقش آن نیز تغییراتی به وجود آوردند. در همین دوره و با توجه به سلیقه‌ی فرنگی‌ها، اصطلاحا کف ساده متداول شد که زمینه‌ی برخی از فرش‌ها بدون نقش و ساده بافته می‌شد یعنی بر خلاف آنچه که در قالی‌های سنتی نقوش به کار می‌رفت و تمام سطح فرش را می‌پوشاند.</a:t>
            </a:r>
          </a:p>
          <a:p>
            <a:pPr algn="r" rtl="1"/>
            <a:r>
              <a:rPr lang="fa-IR" b="1" dirty="0"/>
              <a:t>فرش خراسان</a:t>
            </a:r>
          </a:p>
          <a:p>
            <a:pPr marL="0" indent="0" algn="r" rtl="1">
              <a:buNone/>
            </a:pPr>
            <a:r>
              <a:rPr lang="fa-IR" dirty="0"/>
              <a:t>منطقه‌ی خراسان نیز از مهم‌ترین مناطق قالی بافی ایران است که شهرت دارد و نقش‌های متنوع خاص آن چون لچک و ترنج، افشان، هندسی، ماهی، بوته، گل فرنگ و محرمات در شهرهای معروف قالی بافی خراسان مانند قائنات، نیشابور، کاشمر، گنابادی سبزوار، بجنورد و بیرجند بافته می‌شوند.</a:t>
            </a:r>
          </a:p>
          <a:p>
            <a:pPr marL="0" indent="0" algn="r" rtl="1">
              <a:buNone/>
            </a:pPr>
            <a:r>
              <a:rPr lang="fa-IR" dirty="0"/>
              <a:t>شهرستان بیرجند یکی از مهم‌ترین مراکز عمده و قدیمی قالی بافی خراسان است و دارای نقش‌های اصلی و سنتی خاص خود چون محرمات و ماهی و ... است که هنوز شهرت خود را حفظ کرده‌اند.</a:t>
            </a:r>
          </a:p>
          <a:p>
            <a:endParaRPr lang="en-US" dirty="0"/>
          </a:p>
        </p:txBody>
      </p:sp>
    </p:spTree>
    <p:extLst>
      <p:ext uri="{BB962C8B-B14F-4D97-AF65-F5344CB8AC3E}">
        <p14:creationId xmlns:p14="http://schemas.microsoft.com/office/powerpoint/2010/main" val="29463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descr="فرش"/>
          <p:cNvPicPr>
            <a:picLocks noGrp="1" noChangeAspect="1"/>
          </p:cNvPicPr>
          <p:nvPr isPhoto="1"/>
        </p:nvPicPr>
        <p:blipFill>
          <a:blip r:embed="rId2">
            <a:lum bright="-3000"/>
            <a:extLst>
              <a:ext uri="{28A0092B-C50C-407E-A947-70E740481C1C}">
                <a14:useLocalDpi xmlns:a14="http://schemas.microsoft.com/office/drawing/2010/main" val="0"/>
              </a:ext>
            </a:extLst>
          </a:blip>
          <a:stretch>
            <a:fillRect/>
          </a:stretch>
        </p:blipFill>
        <p:spPr>
          <a:xfrm>
            <a:off x="433321" y="788276"/>
            <a:ext cx="8984957" cy="5376041"/>
          </a:xfrm>
          <a:prstGeom prst="rect">
            <a:avLst/>
          </a:prstGeom>
        </p:spPr>
      </p:pic>
    </p:spTree>
    <p:extLst>
      <p:ext uri="{BB962C8B-B14F-4D97-AF65-F5344CB8AC3E}">
        <p14:creationId xmlns:p14="http://schemas.microsoft.com/office/powerpoint/2010/main" val="2488074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975" y="1355834"/>
            <a:ext cx="8596668" cy="5202621"/>
          </a:xfrm>
        </p:spPr>
        <p:txBody>
          <a:bodyPr/>
          <a:lstStyle/>
          <a:p>
            <a:pPr algn="r" rtl="1"/>
            <a:r>
              <a:rPr lang="fa-IR" sz="2000" b="1" dirty="0" smtClean="0"/>
              <a:t>قالی تمام پشم: </a:t>
            </a:r>
            <a:r>
              <a:rPr lang="fa-IR" dirty="0" smtClean="0"/>
              <a:t>از با دوام ترین نوع قالی ها می باشد که در برابر عوامل محیطی بسیار مقاومند. بیشتر این قالی ها، سنگین بوده و قیمت ارزان تری دارند. چرا که شاخصه هنر بکار گرفته شده در آنها کمتر به چشم می خورد. تار، پود و پرز این قالی ها تماما از جنس پشم می باشد.</a:t>
            </a:r>
          </a:p>
          <a:p>
            <a:pPr algn="r" rtl="1"/>
            <a:r>
              <a:rPr lang="fa-IR" sz="2000" b="1" dirty="0" smtClean="0"/>
              <a:t>قالی چله پشم: </a:t>
            </a:r>
            <a:r>
              <a:rPr lang="fa-IR" dirty="0" smtClean="0"/>
              <a:t>این نوع از قالی، معمولا بافت ظریف تری از قالی تمام پشم دارند. چله این قالی از جنس پشم می باشد. در حالیکه پرزهای آن تنها از جنس پشم نمی باشد. این نوع از قالی دارای زیبایی های هنری و ظریف کاری بیشتری می باشد و قیمت بالا تری دارند.</a:t>
            </a:r>
          </a:p>
          <a:p>
            <a:pPr algn="r" rtl="1"/>
            <a:r>
              <a:rPr lang="fa-IR" sz="2000" b="1" dirty="0" smtClean="0"/>
              <a:t>قالی تمام ابریشم: </a:t>
            </a:r>
            <a:r>
              <a:rPr lang="fa-IR" dirty="0" smtClean="0"/>
              <a:t>یکی از قالی های بسیار ظریف، ریزبافت و گران قیمت می باشد. تار و پود و پرز استفاده شده در این قالی، تماما از جنس ابریشم می باشد. این قالی ها بر خلاف ظاهر ظریف خود، مقاومت بسیار بالایی نیز دارند. ارزش هنری این قالی، بسیار بالاست.</a:t>
            </a:r>
          </a:p>
          <a:p>
            <a:pPr algn="r" rtl="1"/>
            <a:r>
              <a:rPr lang="fa-IR" sz="2000" b="1" dirty="0" smtClean="0"/>
              <a:t>قالی کف ابریشم: </a:t>
            </a:r>
            <a:r>
              <a:rPr lang="fa-IR" dirty="0" smtClean="0"/>
              <a:t>چله این قالی ها از جنس پشم و زمینه آن از ابریشم می باشد. این قالی ها در مقایسه با قالی تمام ابریشم، ظرافت کمتر و به تبع آن، قیمت پایین تری نیز دارند.</a:t>
            </a:r>
          </a:p>
          <a:p>
            <a:pPr marL="0" indent="0" algn="r" rtl="1">
              <a:buNone/>
            </a:pPr>
            <a:endParaRPr lang="fa-IR" dirty="0" smtClean="0"/>
          </a:p>
          <a:p>
            <a:pPr algn="r" rtl="1"/>
            <a:endParaRPr lang="en-US" dirty="0"/>
          </a:p>
        </p:txBody>
      </p:sp>
      <p:sp>
        <p:nvSpPr>
          <p:cNvPr id="5" name="Bevel 4"/>
          <p:cNvSpPr/>
          <p:nvPr/>
        </p:nvSpPr>
        <p:spPr>
          <a:xfrm>
            <a:off x="1749972" y="299545"/>
            <a:ext cx="5864773" cy="867103"/>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800" dirty="0">
                <a:solidFill>
                  <a:prstClr val="white"/>
                </a:solidFill>
                <a:latin typeface="Times New Roman" panose="02020603050405020304" pitchFamily="18" charset="0"/>
                <a:cs typeface="Times New Roman" panose="02020603050405020304" pitchFamily="18" charset="0"/>
              </a:rPr>
              <a:t>انواع مختلف قالی بر اساس جنس</a:t>
            </a: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993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45" y="2160589"/>
            <a:ext cx="8974457" cy="4697411"/>
          </a:xfrm>
        </p:spPr>
        <p:txBody>
          <a:bodyPr>
            <a:normAutofit lnSpcReduction="10000"/>
          </a:bodyPr>
          <a:lstStyle/>
          <a:p>
            <a:pPr marL="0" indent="0" algn="r" rtl="1">
              <a:buNone/>
            </a:pPr>
            <a:r>
              <a:rPr lang="fa-IR" dirty="0">
                <a:solidFill>
                  <a:srgbClr val="000000"/>
                </a:solidFill>
                <a:latin typeface="tahoma" panose="020B0604030504040204" pitchFamily="34" charset="0"/>
              </a:rPr>
              <a:t>فرش دستباف ایران عمری به درازای تاریخ هنر و فرهنگ ایرانی دارد شناخت جهانیان از قالی ایران و ستودن آن ناشی از تلاش و شوریدگی مردمانی است که ذوق هنری را با جاذبه های پر رمز و راز فرهنگ و هنر ملی درآمیخته اند فرش </a:t>
            </a:r>
            <a:r>
              <a:rPr lang="fa-IR" dirty="0" smtClean="0">
                <a:solidFill>
                  <a:srgbClr val="000000"/>
                </a:solidFill>
                <a:latin typeface="tahoma" panose="020B0604030504040204" pitchFamily="34" charset="0"/>
              </a:rPr>
              <a:t>بعنوان </a:t>
            </a:r>
            <a:r>
              <a:rPr lang="fa-IR" dirty="0">
                <a:solidFill>
                  <a:srgbClr val="000000"/>
                </a:solidFill>
                <a:latin typeface="tahoma" panose="020B0604030504040204" pitchFamily="34" charset="0"/>
              </a:rPr>
              <a:t>یکی از ارزشمندترین دستاوردهای مردم ، خود یک فرهنگ می باشد. فرهنگی مرکب از هنرهای دستی مانند طراحی ، برجسته کاری ، نقاشی و صورتگری ، مینیاتور ، تشعیر و تذهیب ، کاشی کاری ، رنگ و رنگ رزی بوده و باعث تکامل و غذای این هنر اصیل گردیده است. این هنر سنت آفرین نیز بوده و بیان کننده حالات ، باورها ، اعتقادات دینی ما می باشد و مکنونات قلبی مردم پاک سرشت را در خود جای داده است . لازم به ذکر است قدیمی ترین فرش جهان فرش پازیریک می باشد . این فرش نشانه هنر و ذوق اقوام ماد یا پارت بوده که در نقطه ای بنام پازیرک در سیبری جنوبی توسط پروفسور رودنکوروسی کشف گردیده است و قدمتی  حدوداً سه هزار ساله دارد. با توجه به اینکه فرش دستباف ایران در زمینه های اقتصادی ، اجتماعی و معیشتی  ، فرهنگی ، فنی و هنری جایگاه ویژه و ارزنده ای داراست و نقش مهمی را در اشتغال زایی و ارز آوری و صادرات بر عهده دارد، با چالش ها و معضلات بسیاری روبرو است. از جمله این عوامل  کلیدی  ناهماهنگی تولید با نیاز بازار ، عدم تبلیغات و بازاریابی صحیح و کشف بازارهای جدید ، افزایش تعداد رقبا ، سرقت طرح های ایرانی ، تحریم ، استفاده از مواد اولیه نامرغوب و فقدان حمایت کافی از تولید کنندگان و غیره می باشد و در نهایت ارائه راه حل و راهکارهای پیشنهادی  جهت برداشتن گامی موثری در راستای ارتقاء و حفظ جایگاه رفیع این صنعت از اهداف این مقاله است.</a:t>
            </a:r>
            <a:endParaRPr lang="en-US" dirty="0"/>
          </a:p>
        </p:txBody>
      </p:sp>
      <p:sp>
        <p:nvSpPr>
          <p:cNvPr id="2" name="Bevel 1"/>
          <p:cNvSpPr/>
          <p:nvPr/>
        </p:nvSpPr>
        <p:spPr>
          <a:xfrm>
            <a:off x="4912898" y="589031"/>
            <a:ext cx="4361104" cy="898635"/>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4000" b="1" dirty="0">
                <a:solidFill>
                  <a:prstClr val="white"/>
                </a:solidFill>
                <a:latin typeface="Times New Roman" panose="02020603050405020304" pitchFamily="18" charset="0"/>
                <a:cs typeface="Times New Roman" panose="02020603050405020304" pitchFamily="18" charset="0"/>
              </a:rPr>
              <a:t>چکیده</a:t>
            </a:r>
            <a:endParaRPr lang="en-US" sz="4000" dirty="0">
              <a:solidFill>
                <a:prstClr val="white"/>
              </a:solidFill>
              <a:latin typeface="Times New Roman" panose="02020603050405020304" pitchFamily="18" charset="0"/>
              <a:cs typeface="Times New Roman" panose="02020603050405020304" pitchFamily="18" charset="0"/>
            </a:endParaRPr>
          </a:p>
        </p:txBody>
      </p:sp>
      <p:pic>
        <p:nvPicPr>
          <p:cNvPr id="5" name="Picture 4" descr="256"/>
          <p:cNvPicPr>
            <a:picLocks noGrp="1" noChangeAspect="1"/>
          </p:cNvPicPr>
          <p:nvPr isPhoto="1"/>
        </p:nvPicPr>
        <p:blipFill>
          <a:blip r:embed="rId3">
            <a:lum bright="-6000"/>
            <a:extLst>
              <a:ext uri="{28A0092B-C50C-407E-A947-70E740481C1C}">
                <a14:useLocalDpi xmlns:a14="http://schemas.microsoft.com/office/drawing/2010/main" val="0"/>
              </a:ext>
            </a:extLst>
          </a:blip>
          <a:stretch>
            <a:fillRect/>
          </a:stretch>
        </p:blipFill>
        <p:spPr>
          <a:xfrm>
            <a:off x="457200" y="160220"/>
            <a:ext cx="2919927" cy="1663908"/>
          </a:xfrm>
          <a:prstGeom prst="rect">
            <a:avLst/>
          </a:prstGeom>
        </p:spPr>
      </p:pic>
    </p:spTree>
    <p:extLst>
      <p:ext uri="{BB962C8B-B14F-4D97-AF65-F5344CB8AC3E}">
        <p14:creationId xmlns:p14="http://schemas.microsoft.com/office/powerpoint/2010/main" val="3019307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459" y="2207174"/>
            <a:ext cx="8596668" cy="2096813"/>
          </a:xfrm>
        </p:spPr>
        <p:txBody>
          <a:bodyPr/>
          <a:lstStyle/>
          <a:p>
            <a:pPr algn="r" rtl="1"/>
            <a:r>
              <a:rPr lang="fa-IR" sz="2000" b="1" dirty="0" smtClean="0">
                <a:latin typeface="Tahoma" panose="020B0604030504040204" pitchFamily="34" charset="0"/>
                <a:ea typeface="Tahoma" panose="020B0604030504040204" pitchFamily="34" charset="0"/>
                <a:cs typeface="Tahoma" panose="020B0604030504040204" pitchFamily="34" charset="0"/>
              </a:rPr>
              <a:t>قالی گل ابریشم: </a:t>
            </a:r>
            <a:r>
              <a:rPr lang="fa-IR" dirty="0" smtClean="0">
                <a:latin typeface="Tahoma" panose="020B0604030504040204" pitchFamily="34" charset="0"/>
                <a:ea typeface="Tahoma" panose="020B0604030504040204" pitchFamily="34" charset="0"/>
                <a:cs typeface="Tahoma" panose="020B0604030504040204" pitchFamily="34" charset="0"/>
              </a:rPr>
              <a:t>نوع این قالی از نام آن پیداست. چله این قالی ها از جنس پشم می باشد. پرزهای آن نیز از جنس پشم می باشد. منتهی تفاوتی که وجود دارد در جنس گل ها و برگ های موجود در طرح قالی ست. در این فرش، گل و برگ های نگاشته شده در طرح فرش، از جنس ابریشم می باشد. ارزش هنری این قالی نیز زیاد است. اما قیمت آن در مقایسه با قالی تمام ابریشم، به مراتب کمتر می باشد.</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208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320" y="2254468"/>
            <a:ext cx="8596668" cy="4764355"/>
          </a:xfrm>
        </p:spPr>
        <p:txBody>
          <a:bodyPr/>
          <a:lstStyle/>
          <a:p>
            <a:pPr algn="r" rtl="1"/>
            <a:r>
              <a:rPr lang="fa-IR" b="1" dirty="0" smtClean="0"/>
              <a:t>قالی اردبیل:</a:t>
            </a:r>
            <a:r>
              <a:rPr lang="fa-IR" dirty="0"/>
              <a:t> محفوظ در موزه‌ی ویکتوریا و آلبرت لندن، به ابعاد ۳۸/۱۱ متر درازا و ۳۰/۵ متر پهنا. این قالی از این جهت قالی اردبیل نامیده می‌شود که از مقبره شیخ صفی‌الدین اردبیلی، که سلسله صفوی نام خود را از آن گرفته به دست آمده است. این قالی از نظر بافت و طرح یکی از نفیس‌ترین و مشهورترین قالی‌های جهان است. تار و پود این قالی از ابریشم بوده و گره آن از نوع فارسی بافت می‌باشد و به دست مقصود کاشانی بافته شده است.</a:t>
            </a:r>
          </a:p>
          <a:p>
            <a:pPr algn="r" rtl="1"/>
            <a:r>
              <a:rPr lang="fa-IR" b="1" dirty="0" smtClean="0"/>
              <a:t>قالی شکارگاه:</a:t>
            </a:r>
            <a:r>
              <a:rPr lang="fa-IR" dirty="0"/>
              <a:t> محفوظ در موزه‌ی هنر صنعت اتریش به ابعاد ۹۰/۶ متر درازا و ۶۰/۳ متر پهنا که در بین قالی‌های مشهور جهان این قالی در مقام نخست قرار دارد. در واقع بعضی صاحب‌نظران معتقدند که این قالی نفیس‌ترین قالی‌ای است که تاکنون بافته شده و تنها فرشی به شمار می‌رود که تار و پود و پرز آن از ابریشم است.</a:t>
            </a:r>
          </a:p>
          <a:p>
            <a:pPr algn="r" rtl="1"/>
            <a:r>
              <a:rPr lang="fa-IR" dirty="0"/>
              <a:t>به طور مسلم این قالی توسط سلطان محمد، نقاش مشهور دربار شاه طهماسب طراحی شده است و بافت آن را به کاشان نسبت می‌دهند؛ زیرا مردم این شهر به بافتن فرش‌های ابریشمی عادت داشتند.</a:t>
            </a:r>
          </a:p>
          <a:p>
            <a:endParaRPr lang="en-US" dirty="0"/>
          </a:p>
        </p:txBody>
      </p:sp>
      <p:sp>
        <p:nvSpPr>
          <p:cNvPr id="5" name="Bevel 4"/>
          <p:cNvSpPr/>
          <p:nvPr/>
        </p:nvSpPr>
        <p:spPr>
          <a:xfrm>
            <a:off x="4707654" y="583325"/>
            <a:ext cx="4603531" cy="791442"/>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3200" dirty="0">
                <a:solidFill>
                  <a:prstClr val="white"/>
                </a:solidFill>
                <a:latin typeface="Times New Roman" panose="02020603050405020304" pitchFamily="18" charset="0"/>
                <a:cs typeface="Times New Roman" panose="02020603050405020304" pitchFamily="18" charset="0"/>
              </a:rPr>
              <a:t>معروف ترین قالی های جهان</a:t>
            </a:r>
            <a:endParaRPr lang="en-US" sz="3200" dirty="0">
              <a:solidFill>
                <a:prstClr val="white"/>
              </a:solidFill>
              <a:latin typeface="Times New Roman" panose="02020603050405020304" pitchFamily="18" charset="0"/>
              <a:cs typeface="Times New Roman" panose="02020603050405020304" pitchFamily="18" charset="0"/>
            </a:endParaRPr>
          </a:p>
        </p:txBody>
      </p:sp>
      <p:pic>
        <p:nvPicPr>
          <p:cNvPr id="4" name="Picture 3" descr="17-9_3-1964-Saltingtaeppe_Photo-Pernille-Klemp-f"/>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10359" y="110359"/>
            <a:ext cx="1411999" cy="1903818"/>
          </a:xfrm>
          <a:prstGeom prst="rect">
            <a:avLst/>
          </a:prstGeom>
        </p:spPr>
      </p:pic>
    </p:spTree>
    <p:extLst>
      <p:ext uri="{BB962C8B-B14F-4D97-AF65-F5344CB8AC3E}">
        <p14:creationId xmlns:p14="http://schemas.microsoft.com/office/powerpoint/2010/main" val="2822530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099" y="693684"/>
            <a:ext cx="8596668" cy="5773348"/>
          </a:xfrm>
        </p:spPr>
        <p:txBody>
          <a:bodyPr/>
          <a:lstStyle/>
          <a:p>
            <a:pPr algn="r" rtl="1"/>
            <a:r>
              <a:rPr lang="fa-IR" b="1" dirty="0" smtClean="0"/>
              <a:t>قالی چلسی:</a:t>
            </a:r>
            <a:r>
              <a:rPr lang="fa-IR" dirty="0"/>
              <a:t> محفوظ در موزه‌ی ویکتوریا و آلبرت لندن. این قالی از این رو به قالی چلسی مشهور شده که توسط دلالی از محلی به نام چلسی، به موزه‌ی ویکتوریا و آلبرت راه یافته است. طرح‌های خیالی این قالی با بافت و کار عالی در نهایت زیبایی و اصالت ترکیب شده است. این قالی دارای همان اصالت و آرامش قالی اردیل است.</a:t>
            </a:r>
          </a:p>
          <a:p>
            <a:pPr algn="r" rtl="1"/>
            <a:r>
              <a:rPr lang="fa-IR" dirty="0"/>
              <a:t> قالی سراسر گل و جانور: محفوظ در موزه‌ی هنر و صنعت اتریش در وین به ابعاد ۵۰/۷ متر درازا و ۲۰/۳ متر پهنا. این قالی نیز یکی از نفیس‌ترین نمونه‌های موجود از گروه قالی‌های سراسر گل و جانور است که به دست ما رسیده است و تار و پود آن ابریشم است.</a:t>
            </a:r>
          </a:p>
          <a:p>
            <a:pPr algn="r" rtl="1"/>
            <a:r>
              <a:rPr lang="fa-IR" dirty="0"/>
              <a:t>دیگر قالی‌های نفیس ایران که در موزه‌های معتبر جهان نگهداری می‌شوند:</a:t>
            </a:r>
          </a:p>
          <a:p>
            <a:pPr marL="0" indent="0" algn="r" rtl="1">
              <a:buNone/>
            </a:pPr>
            <a:r>
              <a:rPr lang="fa-IR" dirty="0"/>
              <a:t>١. قالی نقش گلدانی، محفوظ در موزه‌ی ویکتوریا و آلبرت لندن.</a:t>
            </a:r>
          </a:p>
          <a:p>
            <a:pPr marL="0" indent="0" algn="r" rtl="1">
              <a:buNone/>
            </a:pPr>
            <a:r>
              <a:rPr lang="fa-IR" dirty="0"/>
              <a:t>۲. قالی نقش ترنج با گل و جانور، محفوظ در موزه‌ی پولدی پتسولی میلان.</a:t>
            </a:r>
          </a:p>
          <a:p>
            <a:pPr marL="0" indent="0" algn="r" rtl="1">
              <a:buNone/>
            </a:pPr>
            <a:r>
              <a:rPr lang="fa-IR" dirty="0"/>
              <a:t>٣. قالی نقش ترنج و لچک و گل و جانور و نوشته، محفوظ در موزه‌ی هنری متروپولیتن نیویورک.</a:t>
            </a:r>
          </a:p>
          <a:p>
            <a:pPr marL="0" indent="0" algn="r" rtl="1">
              <a:buNone/>
            </a:pPr>
            <a:r>
              <a:rPr lang="fa-IR" dirty="0"/>
              <a:t>۴. قالی ترنج و جانور و درخت، محفوظ در موزه‌ی هنرهای تزئینی پاریس.</a:t>
            </a:r>
          </a:p>
          <a:p>
            <a:pPr algn="r" rtl="1"/>
            <a:endParaRPr lang="en-US" dirty="0"/>
          </a:p>
        </p:txBody>
      </p:sp>
    </p:spTree>
    <p:extLst>
      <p:ext uri="{BB962C8B-B14F-4D97-AF65-F5344CB8AC3E}">
        <p14:creationId xmlns:p14="http://schemas.microsoft.com/office/powerpoint/2010/main" val="2960332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632" y="2649319"/>
            <a:ext cx="8596668" cy="3880773"/>
          </a:xfrm>
        </p:spPr>
        <p:txBody>
          <a:bodyPr>
            <a:normAutofit/>
          </a:bodyPr>
          <a:lstStyle/>
          <a:p>
            <a:pPr marL="0" indent="0" algn="r" rtl="1">
              <a:buNone/>
            </a:pPr>
            <a:r>
              <a:rPr lang="fa-IR" sz="2000" dirty="0">
                <a:solidFill>
                  <a:srgbClr val="000000"/>
                </a:solidFill>
                <a:latin typeface="tahoma" panose="020B0604030504040204" pitchFamily="34" charset="0"/>
              </a:rPr>
              <a:t>فرش بعنوان یکی از دستاوردهای مردم خود یک فرهنگ می باشد که با هنرهای دیگر </a:t>
            </a:r>
            <a:r>
              <a:rPr lang="fa-IR" sz="2000" dirty="0" smtClean="0">
                <a:solidFill>
                  <a:srgbClr val="000000"/>
                </a:solidFill>
                <a:latin typeface="tahoma" panose="020B0604030504040204" pitchFamily="34" charset="0"/>
              </a:rPr>
              <a:t>ترکیب</a:t>
            </a:r>
            <a:r>
              <a:rPr lang="en-US" sz="2000" dirty="0" smtClean="0">
                <a:solidFill>
                  <a:srgbClr val="000000"/>
                </a:solidFill>
                <a:latin typeface="tahoma" panose="020B0604030504040204" pitchFamily="34" charset="0"/>
              </a:rPr>
              <a:t> </a:t>
            </a:r>
            <a:r>
              <a:rPr lang="fa-IR" sz="2000" dirty="0" smtClean="0">
                <a:solidFill>
                  <a:srgbClr val="000000"/>
                </a:solidFill>
                <a:latin typeface="tahoma" panose="020B0604030504040204" pitchFamily="34" charset="0"/>
              </a:rPr>
              <a:t>شده </a:t>
            </a:r>
            <a:r>
              <a:rPr lang="fa-IR" sz="2000" dirty="0">
                <a:solidFill>
                  <a:srgbClr val="000000"/>
                </a:solidFill>
                <a:latin typeface="tahoma" panose="020B0604030504040204" pitchFamily="34" charset="0"/>
              </a:rPr>
              <a:t>و باعث تکامل و توسعه این هنر اصیل گردیده است . هنرهای مانند مینیاتور ، طراحی ، تشعیر و تهذیب ، خاتم کاری ، رنگ رزی ، کاشی کاری و غیره . این هنر خود سنت آفرین است و بیان کننده حالات ، باورها ، اعتقادات و آداب و رسوم مردم در این سرزمین می باشد. به لحاظ فرهنگی می توان گفت : فرش تنها کالایی است که ذکر نام آن با نام ایران عجین می باشد. بخش عمده ای از هنر و تمدن ایران مدیون فرش است و یکی از بهترین راه ها و ابزار انتقال فرهنگ اصیل ایران به دیگر جوامع می باشد . سابقه تولید آن قریب به سه هزار سال بوده و این هنر صنعتی دارای تکنولوژی بومی و پشتوانه عظیم طرح و نقشه همراه با تنوع منطقه ای است.</a:t>
            </a:r>
            <a:endParaRPr lang="en-US" sz="2000" dirty="0"/>
          </a:p>
        </p:txBody>
      </p:sp>
      <p:sp>
        <p:nvSpPr>
          <p:cNvPr id="2" name="Bevel 1"/>
          <p:cNvSpPr/>
          <p:nvPr/>
        </p:nvSpPr>
        <p:spPr>
          <a:xfrm>
            <a:off x="4638942" y="506793"/>
            <a:ext cx="4682358" cy="880573"/>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800" b="1" dirty="0">
                <a:solidFill>
                  <a:prstClr val="white"/>
                </a:solidFill>
                <a:latin typeface="Times New Roman" panose="02020603050405020304" pitchFamily="18" charset="0"/>
                <a:cs typeface="Times New Roman" panose="02020603050405020304" pitchFamily="18" charset="0"/>
              </a:rPr>
              <a:t>جایگاه فرهنگی فرش دستباف</a:t>
            </a:r>
            <a:endParaRPr lang="en-US" sz="2800" dirty="0">
              <a:solidFill>
                <a:prstClr val="white"/>
              </a:solidFill>
              <a:latin typeface="Times New Roman" panose="02020603050405020304" pitchFamily="18" charset="0"/>
              <a:cs typeface="Times New Roman" panose="02020603050405020304" pitchFamily="18" charset="0"/>
            </a:endParaRPr>
          </a:p>
        </p:txBody>
      </p:sp>
      <p:pic>
        <p:nvPicPr>
          <p:cNvPr id="4" name="Picture 3" descr="unnamed"/>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rot="16200000">
            <a:off x="218116" y="365405"/>
            <a:ext cx="1948444" cy="1471448"/>
          </a:xfrm>
          <a:prstGeom prst="rect">
            <a:avLst/>
          </a:prstGeom>
        </p:spPr>
      </p:pic>
    </p:spTree>
    <p:extLst>
      <p:ext uri="{BB962C8B-B14F-4D97-AF65-F5344CB8AC3E}">
        <p14:creationId xmlns:p14="http://schemas.microsoft.com/office/powerpoint/2010/main" val="952686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024" y="2460134"/>
            <a:ext cx="8596668" cy="3880773"/>
          </a:xfrm>
        </p:spPr>
        <p:txBody>
          <a:bodyPr/>
          <a:lstStyle/>
          <a:p>
            <a:pPr marL="0" indent="0" algn="r" rtl="1">
              <a:buNone/>
            </a:pPr>
            <a:r>
              <a:rPr lang="fa-IR" dirty="0">
                <a:solidFill>
                  <a:srgbClr val="000000"/>
                </a:solidFill>
                <a:latin typeface="tahoma" panose="020B0604030504040204" pitchFamily="34" charset="0"/>
              </a:rPr>
              <a:t>فرش از نظر اجتماعی و شاخص های مربوط به آن نیز دارای اهمیت فراوانی است.</a:t>
            </a:r>
          </a:p>
          <a:p>
            <a:pPr algn="r" rtl="1"/>
            <a:r>
              <a:rPr lang="fa-IR" dirty="0">
                <a:solidFill>
                  <a:srgbClr val="000000"/>
                </a:solidFill>
                <a:latin typeface="tahoma" panose="020B0604030504040204" pitchFamily="34" charset="0"/>
              </a:rPr>
              <a:t>الف – اشتغال : شامل اشتغال در جمعیت شهری و روستایی و عشایر به شکل تمام وقت و پاره وقت همچنین شاغلین فعالیت های قبل از بافت مثل طراحان ، نقاشان ، استادکاران و ... و شاغلین فعالیت های بعد از بافت مثل صادرکنندگان ، بازاریابان و غیره</a:t>
            </a:r>
          </a:p>
          <a:p>
            <a:pPr algn="r" rtl="1"/>
            <a:r>
              <a:rPr lang="fa-IR" dirty="0">
                <a:solidFill>
                  <a:srgbClr val="000000"/>
                </a:solidFill>
                <a:latin typeface="tahoma" panose="020B0604030504040204" pitchFamily="34" charset="0"/>
              </a:rPr>
              <a:t>ب - تثبیت جمعیت روستایی : کمک به تثبیت بخشی از جمعیت روستایی و عشایری کشور و جلوگیری از مهاجرت آنان و ایفای نقش مکمل شغلی در کنار شغلهای زراعت دامداری و باغبانی ، بالا رفتن درآمد روستاییان و پر کردن اوقات فراغت آنان از ابعاد برجسته اجتماعی این عنصر محسوب می شود . این صنعت 20 شغل جانبی مانند رنگرزی ، چله کشی ، نقشه کشی و ... دارد . و در قالب 18 اتحادیه استانی و 730 تعاونی فرش شهرستانی و روستایی با عضویت 370 هزار نفر بوده است . تعداد بافندگان مشاغل و حرفه های وابسته رقمی حدود 2 میلیون نفر بافنده و 10 میلیون نفر که بطور غیر مستقیم در زیر مجموعه این صنعت می باشند.</a:t>
            </a:r>
          </a:p>
          <a:p>
            <a:pPr algn="r" rtl="1"/>
            <a:endParaRPr lang="en-US" dirty="0"/>
          </a:p>
        </p:txBody>
      </p:sp>
      <p:sp>
        <p:nvSpPr>
          <p:cNvPr id="2" name="Bevel 1"/>
          <p:cNvSpPr/>
          <p:nvPr/>
        </p:nvSpPr>
        <p:spPr>
          <a:xfrm>
            <a:off x="4225158" y="677916"/>
            <a:ext cx="4997669" cy="851338"/>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800" b="1" dirty="0">
                <a:solidFill>
                  <a:prstClr val="white"/>
                </a:solidFill>
                <a:latin typeface="Times New Roman" panose="02020603050405020304" pitchFamily="18" charset="0"/>
                <a:cs typeface="Times New Roman" panose="02020603050405020304" pitchFamily="18" charset="0"/>
              </a:rPr>
              <a:t>جایگاه اجتماعی فرش دستباف</a:t>
            </a:r>
            <a:endParaRPr lang="en-US" sz="2800" dirty="0">
              <a:solidFill>
                <a:prstClr val="white"/>
              </a:solidFill>
              <a:latin typeface="Times New Roman" panose="02020603050405020304" pitchFamily="18" charset="0"/>
              <a:cs typeface="Times New Roman" panose="02020603050405020304" pitchFamily="18" charset="0"/>
            </a:endParaRPr>
          </a:p>
        </p:txBody>
      </p:sp>
      <p:pic>
        <p:nvPicPr>
          <p:cNvPr id="4" name="Picture 3" descr="unnamed"/>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rot="16200000">
            <a:off x="218116" y="365405"/>
            <a:ext cx="1948444" cy="1471448"/>
          </a:xfrm>
          <a:prstGeom prst="rect">
            <a:avLst/>
          </a:prstGeom>
        </p:spPr>
      </p:pic>
    </p:spTree>
    <p:extLst>
      <p:ext uri="{BB962C8B-B14F-4D97-AF65-F5344CB8AC3E}">
        <p14:creationId xmlns:p14="http://schemas.microsoft.com/office/powerpoint/2010/main" val="2100287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435" y="2677682"/>
            <a:ext cx="8596668" cy="3880773"/>
          </a:xfrm>
        </p:spPr>
        <p:txBody>
          <a:bodyPr/>
          <a:lstStyle/>
          <a:p>
            <a:pPr marL="0" indent="0" algn="r" rtl="1">
              <a:buNone/>
            </a:pPr>
            <a:r>
              <a:rPr lang="fa-IR" dirty="0">
                <a:solidFill>
                  <a:srgbClr val="000000"/>
                </a:solidFill>
                <a:latin typeface="tahoma" panose="020B0604030504040204" pitchFamily="34" charset="0"/>
              </a:rPr>
              <a:t>فرش ایران علاوه بر اینکه با اقتصاد خانواده ها گره خورده است در اقتصاد کشور نیز نقش مهمی دارد . بطوریکه با کیفیت موجود ، سالانه 5 میلیون متر مربع انواع فرش دستباف در کشور تولید شده که دو سوم آن صادر می گردد. این صنعت علاوه  برکسب اعتبار و شهرت برای میهنمانان و شناساندن خلاقیت و هنر ایرانی به جهانیان ، در ارز آوری و اشتغال زایی و کسب درآمد نقشی حائز اهمیت دارد </a:t>
            </a:r>
            <a:r>
              <a:rPr lang="fa-IR" dirty="0" smtClean="0">
                <a:solidFill>
                  <a:srgbClr val="000000"/>
                </a:solidFill>
                <a:latin typeface="tahoma" panose="020B0604030504040204" pitchFamily="34" charset="0"/>
              </a:rPr>
              <a:t>. </a:t>
            </a:r>
            <a:r>
              <a:rPr lang="fa-IR" dirty="0">
                <a:solidFill>
                  <a:srgbClr val="000000"/>
                </a:solidFill>
                <a:latin typeface="tahoma" panose="020B0604030504040204" pitchFamily="34" charset="0"/>
              </a:rPr>
              <a:t> زیرا اولاً ارزش افزوده این صنعت حدود65% است. در ثانی فرآورده های این صنعت بزرگترین رقم صادرات غیر نفتی را تشکیل می دهد. همه ساله به کمک این کالا بخشی از کسری موازنه پرداخت های بازرگانی جبران می گردد . و از این راه مقدار قابل توجهی ارز عاید کشور می شود که هیچ کالایی غیر از نفت این چنین ارز آور نیست . همچنین حجم تولید را گسترش می دهد و به تولید ناخالص ملی می افزاید .</a:t>
            </a:r>
            <a:endParaRPr lang="en-US" dirty="0"/>
          </a:p>
        </p:txBody>
      </p:sp>
      <p:sp>
        <p:nvSpPr>
          <p:cNvPr id="2" name="Bevel 1"/>
          <p:cNvSpPr/>
          <p:nvPr/>
        </p:nvSpPr>
        <p:spPr>
          <a:xfrm>
            <a:off x="4739769" y="918283"/>
            <a:ext cx="4603531" cy="819806"/>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3200" b="1" dirty="0">
                <a:solidFill>
                  <a:prstClr val="white"/>
                </a:solidFill>
                <a:latin typeface="Times New Roman" panose="02020603050405020304" pitchFamily="18" charset="0"/>
                <a:cs typeface="Times New Roman" panose="02020603050405020304" pitchFamily="18" charset="0"/>
              </a:rPr>
              <a:t>جایگاه اقتصادی فرش دستباف</a:t>
            </a:r>
            <a:endParaRPr lang="en-US" sz="3200" dirty="0">
              <a:solidFill>
                <a:prstClr val="white"/>
              </a:solidFill>
              <a:latin typeface="Times New Roman" panose="02020603050405020304" pitchFamily="18" charset="0"/>
              <a:cs typeface="Times New Roman" panose="02020603050405020304" pitchFamily="18" charset="0"/>
            </a:endParaRPr>
          </a:p>
        </p:txBody>
      </p:sp>
      <p:pic>
        <p:nvPicPr>
          <p:cNvPr id="4" name="Picture 3" descr="unnamed"/>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rot="16200000">
            <a:off x="218116" y="365405"/>
            <a:ext cx="1948444" cy="1471448"/>
          </a:xfrm>
          <a:prstGeom prst="rect">
            <a:avLst/>
          </a:prstGeom>
        </p:spPr>
      </p:pic>
    </p:spTree>
    <p:extLst>
      <p:ext uri="{BB962C8B-B14F-4D97-AF65-F5344CB8AC3E}">
        <p14:creationId xmlns:p14="http://schemas.microsoft.com/office/powerpoint/2010/main" val="1435013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2365541"/>
            <a:ext cx="8596668" cy="3880773"/>
          </a:xfrm>
        </p:spPr>
        <p:txBody>
          <a:bodyPr/>
          <a:lstStyle/>
          <a:p>
            <a:pPr algn="r" rtl="1"/>
            <a:r>
              <a:rPr lang="fa-IR" dirty="0">
                <a:solidFill>
                  <a:srgbClr val="000000"/>
                </a:solidFill>
                <a:latin typeface="tahoma" panose="020B0604030504040204" pitchFamily="34" charset="0"/>
              </a:rPr>
              <a:t>فرش ایران در حال حاضر به حدود 32 کشور جهان صادر می شود. اگر چه بازارهای سنتی فرش ایرانی مانند آمریکا ، ایتالیا ، امارات ، لبنان و ژاپن عمده بازارهای هدف محسوب می شوند اما رشد چشمگیر صدور </a:t>
            </a:r>
            <a:r>
              <a:rPr lang="fa-IR" dirty="0" smtClean="0">
                <a:solidFill>
                  <a:srgbClr val="000000"/>
                </a:solidFill>
                <a:latin typeface="tahoma" panose="020B0604030504040204" pitchFamily="34" charset="0"/>
              </a:rPr>
              <a:t>فرش</a:t>
            </a:r>
            <a:r>
              <a:rPr lang="en-US" dirty="0">
                <a:solidFill>
                  <a:srgbClr val="000000"/>
                </a:solidFill>
                <a:latin typeface="tahoma" panose="020B0604030504040204" pitchFamily="34" charset="0"/>
              </a:rPr>
              <a:t> </a:t>
            </a:r>
            <a:r>
              <a:rPr lang="fa-IR" dirty="0" smtClean="0">
                <a:solidFill>
                  <a:srgbClr val="000000"/>
                </a:solidFill>
                <a:latin typeface="tahoma" panose="020B0604030504040204" pitchFamily="34" charset="0"/>
              </a:rPr>
              <a:t>های </a:t>
            </a:r>
            <a:r>
              <a:rPr lang="fa-IR" dirty="0">
                <a:solidFill>
                  <a:srgbClr val="000000"/>
                </a:solidFill>
                <a:latin typeface="tahoma" panose="020B0604030504040204" pitchFamily="34" charset="0"/>
              </a:rPr>
              <a:t>ایرانی به سه کشور برزیل ، آفریقا و چین نیز در خور تأمل است. فرش دستباف به دلیل مرغوبیت و طراحی ویژه ، بازاری گسترده و نسبتاً انحصاری داشته و با وجود رقبایش همچنان جایگاه نخست را از آن خود دارد .</a:t>
            </a:r>
          </a:p>
          <a:p>
            <a:pPr algn="r" rtl="1"/>
            <a:r>
              <a:rPr lang="fa-IR" dirty="0">
                <a:solidFill>
                  <a:srgbClr val="000000"/>
                </a:solidFill>
                <a:latin typeface="tahoma" panose="020B0604030504040204" pitchFamily="34" charset="0"/>
              </a:rPr>
              <a:t>ارزش صادرات فرش ایران در سال گذشته به 556 میلیون دلار رسید که این رقم نسبت به  سال پیش از آن حدود 27/12 درصد رشد داشت و از این میان کشورهایی نظیر آلمان ، امارات ، آمریکا ، لبنان و ایتالیا عمده بازارهای هدف محسوب می شوند. بر اساس برنامه ریزی صورت گرفته سهم صادرات صنایع دستی و فرش دستباف از کل صادرات غیر نفتی کشور در سال جاری حدود یک میلیارد دلار پیش بینی شده که سهم فرش از این میان حدود 600 میلیون دلار خواهد بود.</a:t>
            </a:r>
          </a:p>
          <a:p>
            <a:pPr algn="r" rtl="1"/>
            <a:endParaRPr lang="en-US" dirty="0"/>
          </a:p>
        </p:txBody>
      </p:sp>
      <p:sp>
        <p:nvSpPr>
          <p:cNvPr id="2" name="Bevel 1"/>
          <p:cNvSpPr/>
          <p:nvPr/>
        </p:nvSpPr>
        <p:spPr>
          <a:xfrm>
            <a:off x="4124329" y="567559"/>
            <a:ext cx="4887311" cy="930165"/>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4400" b="1" dirty="0">
                <a:solidFill>
                  <a:prstClr val="white"/>
                </a:solidFill>
                <a:latin typeface="Times New Roman" panose="02020603050405020304" pitchFamily="18" charset="0"/>
                <a:cs typeface="Times New Roman" panose="02020603050405020304" pitchFamily="18" charset="0"/>
              </a:rPr>
              <a:t>صادرات</a:t>
            </a:r>
            <a:endParaRPr lang="en-US" sz="4400" dirty="0">
              <a:solidFill>
                <a:prstClr val="white"/>
              </a:solidFill>
              <a:latin typeface="Times New Roman" panose="02020603050405020304" pitchFamily="18" charset="0"/>
              <a:cs typeface="Times New Roman" panose="02020603050405020304" pitchFamily="18" charset="0"/>
            </a:endParaRPr>
          </a:p>
        </p:txBody>
      </p:sp>
      <p:pic>
        <p:nvPicPr>
          <p:cNvPr id="4" name="Picture 3" descr="unnamed"/>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rot="16200000">
            <a:off x="218116" y="365405"/>
            <a:ext cx="1948444" cy="1471448"/>
          </a:xfrm>
          <a:prstGeom prst="rect">
            <a:avLst/>
          </a:prstGeom>
        </p:spPr>
      </p:pic>
    </p:spTree>
    <p:extLst>
      <p:ext uri="{BB962C8B-B14F-4D97-AF65-F5344CB8AC3E}">
        <p14:creationId xmlns:p14="http://schemas.microsoft.com/office/powerpoint/2010/main" val="379492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2294349_16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1234" y="1355835"/>
            <a:ext cx="8869516" cy="4067504"/>
          </a:xfrm>
          <a:prstGeom prst="rect">
            <a:avLst/>
          </a:prstGeom>
        </p:spPr>
      </p:pic>
    </p:spTree>
    <p:extLst>
      <p:ext uri="{BB962C8B-B14F-4D97-AF65-F5344CB8AC3E}">
        <p14:creationId xmlns:p14="http://schemas.microsoft.com/office/powerpoint/2010/main" val="2716121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نمودار-صادرات-فرش"/>
          <p:cNvPicPr>
            <a:picLocks noGrp="1" noChangeAspect="1"/>
          </p:cNvPicPr>
          <p:nvPr isPhoto="1"/>
        </p:nvPicPr>
        <p:blipFill>
          <a:blip r:embed="rId2">
            <a:lum bright="-3000"/>
            <a:extLst>
              <a:ext uri="{28A0092B-C50C-407E-A947-70E740481C1C}">
                <a14:useLocalDpi xmlns:a14="http://schemas.microsoft.com/office/drawing/2010/main" val="0"/>
              </a:ext>
            </a:extLst>
          </a:blip>
          <a:stretch>
            <a:fillRect/>
          </a:stretch>
        </p:blipFill>
        <p:spPr>
          <a:xfrm>
            <a:off x="325528" y="1340069"/>
            <a:ext cx="9126113" cy="3957025"/>
          </a:xfrm>
          <a:prstGeom prst="rect">
            <a:avLst/>
          </a:prstGeom>
        </p:spPr>
      </p:pic>
    </p:spTree>
    <p:extLst>
      <p:ext uri="{BB962C8B-B14F-4D97-AF65-F5344CB8AC3E}">
        <p14:creationId xmlns:p14="http://schemas.microsoft.com/office/powerpoint/2010/main" val="2527276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2294350_973"/>
          <p:cNvPicPr>
            <a:picLocks noGrp="1" noChangeAspect="1"/>
          </p:cNvPicPr>
          <p:nvPr isPhoto="1"/>
        </p:nvPicPr>
        <p:blipFill>
          <a:blip r:embed="rId2">
            <a:lum bright="-6000"/>
            <a:extLst>
              <a:ext uri="{28A0092B-C50C-407E-A947-70E740481C1C}">
                <a14:useLocalDpi xmlns:a14="http://schemas.microsoft.com/office/drawing/2010/main" val="0"/>
              </a:ext>
            </a:extLst>
          </a:blip>
          <a:stretch>
            <a:fillRect/>
          </a:stretch>
        </p:blipFill>
        <p:spPr>
          <a:xfrm>
            <a:off x="800166" y="265301"/>
            <a:ext cx="7527866" cy="5946313"/>
          </a:xfrm>
          <a:prstGeom prst="rect">
            <a:avLst/>
          </a:prstGeom>
        </p:spPr>
      </p:pic>
    </p:spTree>
    <p:extLst>
      <p:ext uri="{BB962C8B-B14F-4D97-AF65-F5344CB8AC3E}">
        <p14:creationId xmlns:p14="http://schemas.microsoft.com/office/powerpoint/2010/main" val="1280541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520" y="2977227"/>
            <a:ext cx="8596668" cy="3880773"/>
          </a:xfrm>
        </p:spPr>
        <p:txBody>
          <a:bodyPr/>
          <a:lstStyle/>
          <a:p>
            <a:pPr algn="r" rtl="1"/>
            <a:r>
              <a:rPr lang="fa-IR" dirty="0">
                <a:solidFill>
                  <a:srgbClr val="000000"/>
                </a:solidFill>
                <a:latin typeface="tahoma" panose="020B0604030504040204" pitchFamily="34" charset="0"/>
              </a:rPr>
              <a:t>فرش دستباف ایران بعنوان یکی از </a:t>
            </a:r>
            <a:r>
              <a:rPr lang="fa-IR" dirty="0" smtClean="0">
                <a:solidFill>
                  <a:srgbClr val="000000"/>
                </a:solidFill>
                <a:latin typeface="tahoma" panose="020B0604030504040204" pitchFamily="34" charset="0"/>
              </a:rPr>
              <a:t>مهم</a:t>
            </a:r>
            <a:r>
              <a:rPr lang="en-US" dirty="0" smtClean="0">
                <a:solidFill>
                  <a:srgbClr val="000000"/>
                </a:solidFill>
                <a:latin typeface="tahoma" panose="020B0604030504040204" pitchFamily="34" charset="0"/>
              </a:rPr>
              <a:t> </a:t>
            </a:r>
            <a:r>
              <a:rPr lang="fa-IR" dirty="0" smtClean="0">
                <a:solidFill>
                  <a:srgbClr val="000000"/>
                </a:solidFill>
                <a:latin typeface="tahoma" panose="020B0604030504040204" pitchFamily="34" charset="0"/>
              </a:rPr>
              <a:t>ترین </a:t>
            </a:r>
            <a:r>
              <a:rPr lang="fa-IR" dirty="0">
                <a:solidFill>
                  <a:srgbClr val="000000"/>
                </a:solidFill>
                <a:latin typeface="tahoma" panose="020B0604030504040204" pitchFamily="34" charset="0"/>
              </a:rPr>
              <a:t>صنایع دستی و بیانگر تمدن ، فرهنگ ، هنر و تاریخ سرزمینمان که قدمتی دیرینه داشته و از جنبه های مختلفی حائز اهمیت است ، متاسفانه با نوسانات و معضلات بسیاری دست و پنجه نرم می کند.</a:t>
            </a:r>
          </a:p>
          <a:p>
            <a:pPr algn="r" rtl="1"/>
            <a:r>
              <a:rPr lang="fa-IR" dirty="0">
                <a:solidFill>
                  <a:srgbClr val="000000"/>
                </a:solidFill>
                <a:latin typeface="tahoma" panose="020B0604030504040204" pitchFamily="34" charset="0"/>
              </a:rPr>
              <a:t>این مقاله سعی دارد به این سوالات پاسخ دهد که : در حال حاضر  فرش دستباف ایران از چه جایگاهی برخوردار است؟ موانع و چالش های پیش روی این صنعت چیست ؟ و راهکارهای آن کدامند؟</a:t>
            </a:r>
          </a:p>
          <a:p>
            <a:pPr marL="0" indent="0" algn="r" rtl="1">
              <a:buNone/>
            </a:pPr>
            <a:endParaRPr lang="en-US" dirty="0"/>
          </a:p>
        </p:txBody>
      </p:sp>
      <p:sp>
        <p:nvSpPr>
          <p:cNvPr id="2" name="Bevel 1"/>
          <p:cNvSpPr/>
          <p:nvPr/>
        </p:nvSpPr>
        <p:spPr>
          <a:xfrm>
            <a:off x="4841660" y="1013191"/>
            <a:ext cx="4083269" cy="882869"/>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4000" b="1" dirty="0">
                <a:solidFill>
                  <a:prstClr val="white"/>
                </a:solidFill>
                <a:latin typeface="Times New Roman" panose="02020603050405020304" pitchFamily="18" charset="0"/>
                <a:cs typeface="Times New Roman" panose="02020603050405020304" pitchFamily="18" charset="0"/>
              </a:rPr>
              <a:t>طرح مسئله</a:t>
            </a:r>
            <a:endParaRPr lang="en-US" sz="4000" dirty="0">
              <a:solidFill>
                <a:prstClr val="white"/>
              </a:solidFill>
              <a:latin typeface="Times New Roman" panose="02020603050405020304" pitchFamily="18" charset="0"/>
              <a:cs typeface="Times New Roman" panose="02020603050405020304" pitchFamily="18" charset="0"/>
            </a:endParaRPr>
          </a:p>
        </p:txBody>
      </p:sp>
      <p:pic>
        <p:nvPicPr>
          <p:cNvPr id="4" name="Picture 3" descr="870"/>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a:off x="126125" y="266554"/>
            <a:ext cx="3722308" cy="2170090"/>
          </a:xfrm>
          <a:prstGeom prst="rect">
            <a:avLst/>
          </a:prstGeom>
        </p:spPr>
      </p:pic>
    </p:spTree>
    <p:extLst>
      <p:ext uri="{BB962C8B-B14F-4D97-AF65-F5344CB8AC3E}">
        <p14:creationId xmlns:p14="http://schemas.microsoft.com/office/powerpoint/2010/main" val="2961660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j3"/>
          <p:cNvPicPr>
            <a:picLocks noGrp="1" noChangeAspect="1"/>
          </p:cNvPicPr>
          <p:nvPr isPhoto="1"/>
        </p:nvPicPr>
        <p:blipFill>
          <a:blip r:embed="rId2">
            <a:lum bright="-3000"/>
            <a:extLst>
              <a:ext uri="{28A0092B-C50C-407E-A947-70E740481C1C}">
                <a14:useLocalDpi xmlns:a14="http://schemas.microsoft.com/office/drawing/2010/main" val="0"/>
              </a:ext>
            </a:extLst>
          </a:blip>
          <a:stretch>
            <a:fillRect/>
          </a:stretch>
        </p:blipFill>
        <p:spPr>
          <a:xfrm>
            <a:off x="835572" y="119536"/>
            <a:ext cx="7281621" cy="6233968"/>
          </a:xfrm>
          <a:prstGeom prst="rect">
            <a:avLst/>
          </a:prstGeom>
        </p:spPr>
      </p:pic>
    </p:spTree>
    <p:extLst>
      <p:ext uri="{BB962C8B-B14F-4D97-AF65-F5344CB8AC3E}">
        <p14:creationId xmlns:p14="http://schemas.microsoft.com/office/powerpoint/2010/main" val="3683481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val 2"/>
          <p:cNvSpPr/>
          <p:nvPr/>
        </p:nvSpPr>
        <p:spPr>
          <a:xfrm>
            <a:off x="2591451" y="7299190"/>
            <a:ext cx="2954695" cy="12533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200" b="1" dirty="0" smtClean="0">
                <a:solidFill>
                  <a:schemeClr val="bg1"/>
                </a:solidFill>
                <a:latin typeface="Times New Roman" panose="02020603050405020304" pitchFamily="18" charset="0"/>
                <a:cs typeface="Times New Roman" panose="02020603050405020304" pitchFamily="18" charset="0"/>
              </a:rPr>
              <a:t>چالش ها و معضلات</a:t>
            </a:r>
            <a:endParaRPr lang="en-US" sz="2200" dirty="0">
              <a:solidFill>
                <a:schemeClr val="bg1"/>
              </a:solidFill>
              <a:latin typeface="Times New Roman" panose="02020603050405020304" pitchFamily="18" charset="0"/>
              <a:cs typeface="Times New Roman" panose="02020603050405020304" pitchFamily="18" charset="0"/>
            </a:endParaRPr>
          </a:p>
        </p:txBody>
      </p:sp>
      <p:sp>
        <p:nvSpPr>
          <p:cNvPr id="5" name="Right Brace 4"/>
          <p:cNvSpPr/>
          <p:nvPr/>
        </p:nvSpPr>
        <p:spPr>
          <a:xfrm>
            <a:off x="6161236" y="255947"/>
            <a:ext cx="1277007" cy="651115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3799060" y="6169533"/>
            <a:ext cx="2063385" cy="369332"/>
          </a:xfrm>
          <a:prstGeom prst="rect">
            <a:avLst/>
          </a:prstGeom>
        </p:spPr>
        <p:txBody>
          <a:bodyPr wrap="none">
            <a:spAutoFit/>
          </a:bodyPr>
          <a:lstStyle/>
          <a:p>
            <a:pPr algn="r" rtl="1"/>
            <a:r>
              <a:rPr lang="fa-IR" b="1" dirty="0">
                <a:solidFill>
                  <a:srgbClr val="000000"/>
                </a:solidFill>
                <a:latin typeface="tahoma" panose="020B0604030504040204" pitchFamily="34" charset="0"/>
              </a:rPr>
              <a:t>افزایش تعداد رقبا</a:t>
            </a:r>
            <a:endParaRPr lang="en-US" dirty="0"/>
          </a:p>
        </p:txBody>
      </p:sp>
      <p:sp>
        <p:nvSpPr>
          <p:cNvPr id="7" name="Rectangle 6"/>
          <p:cNvSpPr/>
          <p:nvPr/>
        </p:nvSpPr>
        <p:spPr>
          <a:xfrm>
            <a:off x="3136307" y="1229136"/>
            <a:ext cx="2735044" cy="369332"/>
          </a:xfrm>
          <a:prstGeom prst="rect">
            <a:avLst/>
          </a:prstGeom>
        </p:spPr>
        <p:txBody>
          <a:bodyPr wrap="none">
            <a:spAutoFit/>
          </a:bodyPr>
          <a:lstStyle/>
          <a:p>
            <a:pPr algn="r" rtl="1"/>
            <a:r>
              <a:rPr lang="fa-IR" b="1" dirty="0">
                <a:solidFill>
                  <a:srgbClr val="000000"/>
                </a:solidFill>
                <a:latin typeface="tahoma" panose="020B0604030504040204" pitchFamily="34" charset="0"/>
              </a:rPr>
              <a:t>سرقت طرح های ایرانی</a:t>
            </a:r>
            <a:endParaRPr lang="en-US" dirty="0"/>
          </a:p>
        </p:txBody>
      </p:sp>
      <p:sp>
        <p:nvSpPr>
          <p:cNvPr id="8" name="Rectangle 7"/>
          <p:cNvSpPr/>
          <p:nvPr/>
        </p:nvSpPr>
        <p:spPr>
          <a:xfrm>
            <a:off x="4976430" y="1992994"/>
            <a:ext cx="801823" cy="369332"/>
          </a:xfrm>
          <a:prstGeom prst="rect">
            <a:avLst/>
          </a:prstGeom>
        </p:spPr>
        <p:txBody>
          <a:bodyPr wrap="none">
            <a:spAutoFit/>
          </a:bodyPr>
          <a:lstStyle/>
          <a:p>
            <a:pPr algn="r" rtl="1"/>
            <a:r>
              <a:rPr lang="fa-IR" b="1" dirty="0">
                <a:solidFill>
                  <a:srgbClr val="000000"/>
                </a:solidFill>
                <a:latin typeface="tahoma" panose="020B0604030504040204" pitchFamily="34" charset="0"/>
              </a:rPr>
              <a:t>تحریم</a:t>
            </a:r>
            <a:endParaRPr lang="en-US" dirty="0"/>
          </a:p>
        </p:txBody>
      </p:sp>
      <p:sp>
        <p:nvSpPr>
          <p:cNvPr id="9" name="Rectangle 8"/>
          <p:cNvSpPr/>
          <p:nvPr/>
        </p:nvSpPr>
        <p:spPr>
          <a:xfrm>
            <a:off x="2653968" y="2664948"/>
            <a:ext cx="3212739" cy="369332"/>
          </a:xfrm>
          <a:prstGeom prst="rect">
            <a:avLst/>
          </a:prstGeom>
        </p:spPr>
        <p:txBody>
          <a:bodyPr wrap="none">
            <a:spAutoFit/>
          </a:bodyPr>
          <a:lstStyle/>
          <a:p>
            <a:pPr algn="r" rtl="1"/>
            <a:r>
              <a:rPr lang="fa-IR" b="1" dirty="0">
                <a:solidFill>
                  <a:srgbClr val="000000"/>
                </a:solidFill>
                <a:latin typeface="tahoma" panose="020B0604030504040204" pitchFamily="34" charset="0"/>
              </a:rPr>
              <a:t>نا هماهنگی تولید با نیاز بازار</a:t>
            </a:r>
            <a:endParaRPr lang="en-US" dirty="0"/>
          </a:p>
        </p:txBody>
      </p:sp>
      <p:sp>
        <p:nvSpPr>
          <p:cNvPr id="10" name="Rectangle 9"/>
          <p:cNvSpPr/>
          <p:nvPr/>
        </p:nvSpPr>
        <p:spPr>
          <a:xfrm>
            <a:off x="2591451" y="3326861"/>
            <a:ext cx="3275256" cy="369332"/>
          </a:xfrm>
          <a:prstGeom prst="rect">
            <a:avLst/>
          </a:prstGeom>
        </p:spPr>
        <p:txBody>
          <a:bodyPr wrap="none">
            <a:spAutoFit/>
          </a:bodyPr>
          <a:lstStyle/>
          <a:p>
            <a:pPr algn="r" rtl="1"/>
            <a:r>
              <a:rPr lang="fa-IR" b="1" dirty="0">
                <a:solidFill>
                  <a:srgbClr val="000000"/>
                </a:solidFill>
                <a:latin typeface="tahoma" panose="020B0604030504040204" pitchFamily="34" charset="0"/>
              </a:rPr>
              <a:t>عدم تبلیغات و بازاریابی بهینه</a:t>
            </a:r>
            <a:endParaRPr lang="en-US" dirty="0"/>
          </a:p>
        </p:txBody>
      </p:sp>
      <p:sp>
        <p:nvSpPr>
          <p:cNvPr id="11" name="Rectangle 10"/>
          <p:cNvSpPr/>
          <p:nvPr/>
        </p:nvSpPr>
        <p:spPr>
          <a:xfrm>
            <a:off x="3423409" y="4025397"/>
            <a:ext cx="2443298" cy="369332"/>
          </a:xfrm>
          <a:prstGeom prst="rect">
            <a:avLst/>
          </a:prstGeom>
        </p:spPr>
        <p:txBody>
          <a:bodyPr wrap="none">
            <a:spAutoFit/>
          </a:bodyPr>
          <a:lstStyle/>
          <a:p>
            <a:pPr algn="r" rtl="1"/>
            <a:r>
              <a:rPr lang="fa-IR" b="1" dirty="0">
                <a:solidFill>
                  <a:srgbClr val="000000"/>
                </a:solidFill>
                <a:latin typeface="tahoma" panose="020B0604030504040204" pitchFamily="34" charset="0"/>
              </a:rPr>
              <a:t>بحران اقتصادی جهان</a:t>
            </a:r>
            <a:endParaRPr lang="en-US" dirty="0"/>
          </a:p>
        </p:txBody>
      </p:sp>
      <p:sp>
        <p:nvSpPr>
          <p:cNvPr id="12" name="Rectangle 11"/>
          <p:cNvSpPr/>
          <p:nvPr/>
        </p:nvSpPr>
        <p:spPr>
          <a:xfrm>
            <a:off x="2469623" y="4748197"/>
            <a:ext cx="3397084" cy="369332"/>
          </a:xfrm>
          <a:prstGeom prst="rect">
            <a:avLst/>
          </a:prstGeom>
        </p:spPr>
        <p:txBody>
          <a:bodyPr wrap="none">
            <a:spAutoFit/>
          </a:bodyPr>
          <a:lstStyle/>
          <a:p>
            <a:pPr algn="r" rtl="1"/>
            <a:r>
              <a:rPr lang="fa-IR" b="1" dirty="0">
                <a:solidFill>
                  <a:srgbClr val="000000"/>
                </a:solidFill>
                <a:latin typeface="tahoma" panose="020B0604030504040204" pitchFamily="34" charset="0"/>
              </a:rPr>
              <a:t>استفاده از مواد اولیه نامرغوب</a:t>
            </a:r>
            <a:endParaRPr lang="en-US" dirty="0"/>
          </a:p>
        </p:txBody>
      </p:sp>
      <p:sp>
        <p:nvSpPr>
          <p:cNvPr id="13" name="Rectangle 12"/>
          <p:cNvSpPr/>
          <p:nvPr/>
        </p:nvSpPr>
        <p:spPr>
          <a:xfrm>
            <a:off x="3193125" y="5444668"/>
            <a:ext cx="2669320" cy="369332"/>
          </a:xfrm>
          <a:prstGeom prst="rect">
            <a:avLst/>
          </a:prstGeom>
        </p:spPr>
        <p:txBody>
          <a:bodyPr wrap="none">
            <a:spAutoFit/>
          </a:bodyPr>
          <a:lstStyle/>
          <a:p>
            <a:pPr algn="r" rtl="1"/>
            <a:r>
              <a:rPr lang="fa-IR" b="1" dirty="0">
                <a:solidFill>
                  <a:srgbClr val="000000"/>
                </a:solidFill>
                <a:latin typeface="tahoma" panose="020B0604030504040204" pitchFamily="34" charset="0"/>
              </a:rPr>
              <a:t>فقدان تنوع در نقشه ها</a:t>
            </a:r>
            <a:endParaRPr lang="en-US" dirty="0"/>
          </a:p>
        </p:txBody>
      </p:sp>
      <p:sp>
        <p:nvSpPr>
          <p:cNvPr id="14" name="Rectangle 13"/>
          <p:cNvSpPr/>
          <p:nvPr/>
        </p:nvSpPr>
        <p:spPr>
          <a:xfrm>
            <a:off x="57589" y="548978"/>
            <a:ext cx="5793329" cy="369332"/>
          </a:xfrm>
          <a:prstGeom prst="rect">
            <a:avLst/>
          </a:prstGeom>
        </p:spPr>
        <p:txBody>
          <a:bodyPr wrap="square">
            <a:spAutoFit/>
          </a:bodyPr>
          <a:lstStyle/>
          <a:p>
            <a:pPr algn="r" rtl="1"/>
            <a:r>
              <a:rPr lang="fa-IR" b="1" dirty="0">
                <a:solidFill>
                  <a:srgbClr val="000000"/>
                </a:solidFill>
                <a:latin typeface="tahoma" panose="020B0604030504040204" pitchFamily="34" charset="0"/>
              </a:rPr>
              <a:t>فقدان حمایت های مالی و معنوی کافی از بافندگان</a:t>
            </a:r>
            <a:endParaRPr lang="en-US" dirty="0"/>
          </a:p>
        </p:txBody>
      </p:sp>
      <p:sp>
        <p:nvSpPr>
          <p:cNvPr id="15" name="Bevel 14"/>
          <p:cNvSpPr/>
          <p:nvPr/>
        </p:nvSpPr>
        <p:spPr>
          <a:xfrm>
            <a:off x="7490840" y="3109302"/>
            <a:ext cx="2806262" cy="804447"/>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300" b="1" dirty="0">
                <a:solidFill>
                  <a:prstClr val="white"/>
                </a:solidFill>
                <a:latin typeface="Times New Roman" panose="02020603050405020304" pitchFamily="18" charset="0"/>
                <a:cs typeface="Times New Roman" panose="02020603050405020304" pitchFamily="18" charset="0"/>
              </a:rPr>
              <a:t>چالش ها و معضلات</a:t>
            </a:r>
            <a:endParaRPr lang="en-US" sz="2300" dirty="0">
              <a:solidFill>
                <a:prstClr val="white"/>
              </a:solidFill>
              <a:latin typeface="Times New Roman" panose="02020603050405020304" pitchFamily="18" charset="0"/>
              <a:cs typeface="Times New Roman" panose="02020603050405020304" pitchFamily="18" charset="0"/>
            </a:endParaRPr>
          </a:p>
        </p:txBody>
      </p:sp>
      <p:sp>
        <p:nvSpPr>
          <p:cNvPr id="16" name="Right Arrow 15"/>
          <p:cNvSpPr/>
          <p:nvPr/>
        </p:nvSpPr>
        <p:spPr>
          <a:xfrm rot="10800000">
            <a:off x="5871351" y="545546"/>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5871351" y="1255465"/>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0800000">
            <a:off x="5862445" y="1999942"/>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5854299" y="2683532"/>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5862445" y="3314203"/>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5883554" y="4025397"/>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5883553" y="4750262"/>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800000">
            <a:off x="5882562" y="5426996"/>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5882561" y="6153094"/>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790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346841" y="1504533"/>
            <a:ext cx="9207062" cy="923330"/>
          </a:xfrm>
          <a:prstGeom prst="rect">
            <a:avLst/>
          </a:prstGeom>
        </p:spPr>
        <p:txBody>
          <a:bodyPr wrap="square">
            <a:spAutoFit/>
          </a:bodyPr>
          <a:lstStyle/>
          <a:p>
            <a:pPr algn="r" rtl="1"/>
            <a:r>
              <a:rPr lang="fa-IR" dirty="0">
                <a:solidFill>
                  <a:srgbClr val="000000"/>
                </a:solidFill>
                <a:latin typeface="tahoma" panose="020B0604030504040204" pitchFamily="34" charset="0"/>
              </a:rPr>
              <a:t>در حال حاضر رقیبان این صنعت که چند کشور از جمله چین ، ترکیه و افغانستات بوده اند افزایش یافته و کشورهایی مثل هند ، مصر ، پاکستان ، مراکش و نپال و همچنین رومانی ، آلبانی و بلغارستان میز به تکاپو افتاده و به تولید فرش می پردازند.</a:t>
            </a:r>
            <a:endParaRPr lang="en-US" dirty="0"/>
          </a:p>
        </p:txBody>
      </p:sp>
      <p:sp>
        <p:nvSpPr>
          <p:cNvPr id="5" name="Rectangle 4"/>
          <p:cNvSpPr/>
          <p:nvPr/>
        </p:nvSpPr>
        <p:spPr>
          <a:xfrm>
            <a:off x="346841" y="3773693"/>
            <a:ext cx="9207062" cy="646331"/>
          </a:xfrm>
          <a:prstGeom prst="rect">
            <a:avLst/>
          </a:prstGeom>
        </p:spPr>
        <p:txBody>
          <a:bodyPr wrap="square">
            <a:spAutoFit/>
          </a:bodyPr>
          <a:lstStyle/>
          <a:p>
            <a:pPr algn="r" rtl="1"/>
            <a:r>
              <a:rPr lang="fa-IR" dirty="0">
                <a:solidFill>
                  <a:srgbClr val="000000"/>
                </a:solidFill>
                <a:latin typeface="tahoma" panose="020B0604030504040204" pitchFamily="34" charset="0"/>
              </a:rPr>
              <a:t>کشورهای رقیب با استفاده از طرح و نقشه های ایران اقدام به تولید فرش های مشابه پرداخته اند که این امر صدمات زیادی به صنعت فرش در کشور ما وارد کرده است.</a:t>
            </a:r>
            <a:endParaRPr lang="en-US" dirty="0"/>
          </a:p>
        </p:txBody>
      </p:sp>
      <p:sp>
        <p:nvSpPr>
          <p:cNvPr id="7" name="Rectangle 6"/>
          <p:cNvSpPr/>
          <p:nvPr/>
        </p:nvSpPr>
        <p:spPr>
          <a:xfrm>
            <a:off x="583324" y="5657671"/>
            <a:ext cx="8516007" cy="1200329"/>
          </a:xfrm>
          <a:prstGeom prst="rect">
            <a:avLst/>
          </a:prstGeom>
        </p:spPr>
        <p:txBody>
          <a:bodyPr wrap="square">
            <a:spAutoFit/>
          </a:bodyPr>
          <a:lstStyle/>
          <a:p>
            <a:pPr algn="r" rtl="1"/>
            <a:r>
              <a:rPr lang="fa-IR" dirty="0">
                <a:solidFill>
                  <a:srgbClr val="000000"/>
                </a:solidFill>
                <a:latin typeface="tahoma" panose="020B0604030504040204" pitchFamily="34" charset="0"/>
              </a:rPr>
              <a:t>وجود مسایل سیاسی و تحت الشعاع قرار گرفتن صادرات فرش به واسطه تحریم ها و نپیوستن ایران ، سازمان تجارت جهانی به همراه سایر تنگناها بر صادرات و عرضه فرش در بازارهای جهانی می تواند تاثیر گذار باشد .  که البته تحت این شرایط نیز ایران هنوز سیر صعودی خود را حفظ کرده است.</a:t>
            </a:r>
            <a:endParaRPr lang="en-US" dirty="0"/>
          </a:p>
        </p:txBody>
      </p:sp>
      <p:sp>
        <p:nvSpPr>
          <p:cNvPr id="8" name="Bevel 7"/>
          <p:cNvSpPr/>
          <p:nvPr/>
        </p:nvSpPr>
        <p:spPr>
          <a:xfrm>
            <a:off x="4841327" y="462205"/>
            <a:ext cx="3988676" cy="631298"/>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400" b="1" dirty="0">
                <a:solidFill>
                  <a:prstClr val="white"/>
                </a:solidFill>
                <a:latin typeface="Times New Roman" panose="02020603050405020304" pitchFamily="18" charset="0"/>
                <a:cs typeface="Times New Roman" panose="02020603050405020304" pitchFamily="18" charset="0"/>
              </a:rPr>
              <a:t>1- افزایش تعداد رقبا</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9" name="Bevel 8"/>
          <p:cNvSpPr/>
          <p:nvPr/>
        </p:nvSpPr>
        <p:spPr>
          <a:xfrm>
            <a:off x="583324" y="2995448"/>
            <a:ext cx="4258003" cy="670062"/>
          </a:xfrm>
          <a:prstGeom prst="bevel">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rtl="1"/>
            <a:r>
              <a:rPr lang="fa-IR" sz="2400" b="1" dirty="0">
                <a:solidFill>
                  <a:prstClr val="white"/>
                </a:solidFill>
                <a:latin typeface="Times New Roman" panose="02020603050405020304" pitchFamily="18" charset="0"/>
                <a:cs typeface="Times New Roman" panose="02020603050405020304" pitchFamily="18" charset="0"/>
              </a:rPr>
              <a:t>2- سرقت طرح های ایرانی</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0" name="Bevel 9"/>
          <p:cNvSpPr/>
          <p:nvPr/>
        </p:nvSpPr>
        <p:spPr>
          <a:xfrm>
            <a:off x="5362904" y="4755109"/>
            <a:ext cx="3736427" cy="567477"/>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400" b="1" dirty="0">
                <a:solidFill>
                  <a:prstClr val="white"/>
                </a:solidFill>
              </a:rPr>
              <a:t>3- تحریم</a:t>
            </a:r>
            <a:endParaRPr lang="en-US" sz="2400" dirty="0">
              <a:solidFill>
                <a:prstClr val="white"/>
              </a:solidFill>
            </a:endParaRPr>
          </a:p>
        </p:txBody>
      </p:sp>
    </p:spTree>
    <p:extLst>
      <p:ext uri="{BB962C8B-B14F-4D97-AF65-F5344CB8AC3E}">
        <p14:creationId xmlns:p14="http://schemas.microsoft.com/office/powerpoint/2010/main" val="3429944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646386" y="1546235"/>
            <a:ext cx="8749862" cy="1477328"/>
          </a:xfrm>
          <a:prstGeom prst="rect">
            <a:avLst/>
          </a:prstGeom>
        </p:spPr>
        <p:txBody>
          <a:bodyPr wrap="square">
            <a:spAutoFit/>
          </a:bodyPr>
          <a:lstStyle/>
          <a:p>
            <a:pPr algn="r" rtl="1"/>
            <a:r>
              <a:rPr lang="fa-IR" dirty="0">
                <a:solidFill>
                  <a:srgbClr val="000000"/>
                </a:solidFill>
                <a:latin typeface="tahoma" panose="020B0604030504040204" pitchFamily="34" charset="0"/>
              </a:rPr>
              <a:t>تحقیقات اندکی که در زمینه بازاریابی فرش دستباف در ایران انجام شده به کاستی هایی از قبیل کمبود اطلاعات به روز درباره خواسته و گرایش مصرف کنندگان عدم توجه به نوع نیاز و حساسیت مشتریان ، خلاء مدیریت و برنامه ریزی در شناسایی سلایق کشورهای مختلف و عدم آشنایی دقیق با تقاضای بازارهای هدف و صنعت در مشارکت یا برپایی نمایشگاه های بین المللی فرش دستباف می باشد.</a:t>
            </a:r>
            <a:endParaRPr lang="en-US" dirty="0"/>
          </a:p>
        </p:txBody>
      </p:sp>
      <p:sp>
        <p:nvSpPr>
          <p:cNvPr id="5" name="Rectangle 4"/>
          <p:cNvSpPr/>
          <p:nvPr/>
        </p:nvSpPr>
        <p:spPr>
          <a:xfrm>
            <a:off x="504496" y="4386420"/>
            <a:ext cx="8891752" cy="1200329"/>
          </a:xfrm>
          <a:prstGeom prst="rect">
            <a:avLst/>
          </a:prstGeom>
        </p:spPr>
        <p:txBody>
          <a:bodyPr wrap="square">
            <a:spAutoFit/>
          </a:bodyPr>
          <a:lstStyle/>
          <a:p>
            <a:pPr algn="r" rtl="1"/>
            <a:r>
              <a:rPr lang="fa-IR" dirty="0">
                <a:solidFill>
                  <a:srgbClr val="000000"/>
                </a:solidFill>
                <a:latin typeface="tahoma" panose="020B0604030504040204" pitchFamily="34" charset="0"/>
              </a:rPr>
              <a:t>یکی از نکات مهم در این صنعت تبلیغات است فرش دستباف نیازمند تبلیغاتی غیر سنتی  است تا بتواند جایگاه رفیع خود را حفظ کند و تحقق این امر مستلزم هماهنگی در کلیه ابعاد تبلیغاتی کشف وتوجه به نیازها و حساسیت های مشتریان ، توجه به تعییرات گروههای خریدار و کنترل رفتار رقبا و استفاده از شیوه های نوین مبادله می باشد.</a:t>
            </a:r>
            <a:endParaRPr lang="en-US" dirty="0"/>
          </a:p>
        </p:txBody>
      </p:sp>
      <p:sp>
        <p:nvSpPr>
          <p:cNvPr id="6" name="Rectangle 5"/>
          <p:cNvSpPr/>
          <p:nvPr/>
        </p:nvSpPr>
        <p:spPr>
          <a:xfrm>
            <a:off x="614853" y="5836923"/>
            <a:ext cx="8552794" cy="646331"/>
          </a:xfrm>
          <a:prstGeom prst="rect">
            <a:avLst/>
          </a:prstGeom>
        </p:spPr>
        <p:txBody>
          <a:bodyPr wrap="square">
            <a:spAutoFit/>
          </a:bodyPr>
          <a:lstStyle/>
          <a:p>
            <a:pPr algn="r" rtl="1"/>
            <a:r>
              <a:rPr lang="fa-IR" dirty="0">
                <a:solidFill>
                  <a:srgbClr val="000000"/>
                </a:solidFill>
                <a:latin typeface="tahoma" panose="020B0604030504040204" pitchFamily="34" charset="0"/>
              </a:rPr>
              <a:t>بازاریابی نیز در ایران بصورت علمی دنبال نمی شود و هنوز جنبه سنتی دارد و پس از تولید فرش برای یافتن مشتری اقدام می شود.</a:t>
            </a:r>
            <a:endParaRPr lang="en-US" dirty="0"/>
          </a:p>
        </p:txBody>
      </p:sp>
      <p:sp>
        <p:nvSpPr>
          <p:cNvPr id="7" name="Bevel 6"/>
          <p:cNvSpPr/>
          <p:nvPr/>
        </p:nvSpPr>
        <p:spPr>
          <a:xfrm>
            <a:off x="4950372" y="299145"/>
            <a:ext cx="4032033" cy="796336"/>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400" b="1" dirty="0">
                <a:solidFill>
                  <a:prstClr val="white"/>
                </a:solidFill>
                <a:latin typeface="Times New Roman" panose="02020603050405020304" pitchFamily="18" charset="0"/>
                <a:cs typeface="Times New Roman" panose="02020603050405020304" pitchFamily="18" charset="0"/>
              </a:rPr>
              <a:t>4- نا هماهنگی تولید با نیاز بازار</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8" name="Bevel 7"/>
          <p:cNvSpPr/>
          <p:nvPr/>
        </p:nvSpPr>
        <p:spPr>
          <a:xfrm>
            <a:off x="362607" y="3313805"/>
            <a:ext cx="4264572" cy="782373"/>
          </a:xfrm>
          <a:prstGeom prst="bevel">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rtl="1"/>
            <a:r>
              <a:rPr lang="fa-IR" sz="2400" b="1" dirty="0">
                <a:solidFill>
                  <a:prstClr val="white"/>
                </a:solidFill>
                <a:latin typeface="Times New Roman" panose="02020603050405020304" pitchFamily="18" charset="0"/>
                <a:cs typeface="Times New Roman" panose="02020603050405020304" pitchFamily="18" charset="0"/>
              </a:rPr>
              <a:t>5- عدم تبلیغات و بازاریابی بهینه</a:t>
            </a: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265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520263" y="1306251"/>
            <a:ext cx="8939048" cy="923330"/>
          </a:xfrm>
          <a:prstGeom prst="rect">
            <a:avLst/>
          </a:prstGeom>
        </p:spPr>
        <p:txBody>
          <a:bodyPr wrap="square">
            <a:spAutoFit/>
          </a:bodyPr>
          <a:lstStyle/>
          <a:p>
            <a:pPr algn="r" rtl="1"/>
            <a:r>
              <a:rPr lang="fa-IR" dirty="0">
                <a:solidFill>
                  <a:srgbClr val="000000"/>
                </a:solidFill>
                <a:latin typeface="tahoma" panose="020B0604030504040204" pitchFamily="34" charset="0"/>
              </a:rPr>
              <a:t>نظر به اینکه فرش در مجموعه کالاهای لوکس قراردارد و تقاضا به آن به شدت به درآمد وابسته است . لذا تجارت فرش دستباف با تغییرات روند متغیرهای اقتصادی و غیر اقتصادی رابطه ای تنگاتنگ دارد.</a:t>
            </a:r>
            <a:endParaRPr lang="en-US" dirty="0"/>
          </a:p>
        </p:txBody>
      </p:sp>
      <p:sp>
        <p:nvSpPr>
          <p:cNvPr id="5" name="Rectangle 4"/>
          <p:cNvSpPr/>
          <p:nvPr/>
        </p:nvSpPr>
        <p:spPr>
          <a:xfrm>
            <a:off x="216776" y="3233200"/>
            <a:ext cx="9183414" cy="923330"/>
          </a:xfrm>
          <a:prstGeom prst="rect">
            <a:avLst/>
          </a:prstGeom>
        </p:spPr>
        <p:txBody>
          <a:bodyPr wrap="square">
            <a:spAutoFit/>
          </a:bodyPr>
          <a:lstStyle/>
          <a:p>
            <a:pPr algn="r" rtl="1"/>
            <a:r>
              <a:rPr lang="fa-IR" dirty="0">
                <a:solidFill>
                  <a:srgbClr val="000000"/>
                </a:solidFill>
                <a:latin typeface="tahoma" panose="020B0604030504040204" pitchFamily="34" charset="0"/>
              </a:rPr>
              <a:t>افزایش قیمت مواد اولیه باعث افزایش هزینه تمام شده می گردد که در پی آن برخی از تولید کنندگان به مواد اولیه  نامرغوب که ارزانتر می باشد روی آورده که این امر از عوامل اصلی از رونق افتادن و افت کیفیت فرش در این صنعت می باشد.</a:t>
            </a:r>
            <a:endParaRPr lang="en-US" dirty="0"/>
          </a:p>
        </p:txBody>
      </p:sp>
      <p:sp>
        <p:nvSpPr>
          <p:cNvPr id="7" name="Rectangle 6"/>
          <p:cNvSpPr/>
          <p:nvPr/>
        </p:nvSpPr>
        <p:spPr>
          <a:xfrm>
            <a:off x="811925" y="5517382"/>
            <a:ext cx="8316310" cy="1200329"/>
          </a:xfrm>
          <a:prstGeom prst="rect">
            <a:avLst/>
          </a:prstGeom>
        </p:spPr>
        <p:txBody>
          <a:bodyPr wrap="square">
            <a:spAutoFit/>
          </a:bodyPr>
          <a:lstStyle/>
          <a:p>
            <a:pPr algn="r" rtl="1"/>
            <a:r>
              <a:rPr lang="fa-IR" dirty="0">
                <a:solidFill>
                  <a:srgbClr val="000000"/>
                </a:solidFill>
                <a:latin typeface="tahoma" panose="020B0604030504040204" pitchFamily="34" charset="0"/>
              </a:rPr>
              <a:t>این امر باعث روی آوردن مردم به سمت فرشهای ماشینی شده که از تنوع بسیاری در رنگ و طرح برخوردارند و همچنین در بازارهای جهانی با توجه به سرقت طرحهای ایرانی ، فرشهایی که دارای طرحهای مشابه ایرانی و با قیمت نازلتری همراه بوده انتخاب مناسبی برای جایگزینی فرش ایرانی هستند.</a:t>
            </a:r>
            <a:endParaRPr lang="en-US" dirty="0"/>
          </a:p>
        </p:txBody>
      </p:sp>
      <p:sp>
        <p:nvSpPr>
          <p:cNvPr id="8" name="Bevel 7"/>
          <p:cNvSpPr/>
          <p:nvPr/>
        </p:nvSpPr>
        <p:spPr>
          <a:xfrm>
            <a:off x="4970080" y="271101"/>
            <a:ext cx="3846786" cy="677917"/>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400" b="1" dirty="0">
                <a:solidFill>
                  <a:prstClr val="white"/>
                </a:solidFill>
                <a:latin typeface="Times New Roman" panose="02020603050405020304" pitchFamily="18" charset="0"/>
                <a:cs typeface="Times New Roman" panose="02020603050405020304" pitchFamily="18" charset="0"/>
              </a:rPr>
              <a:t>6- بحران اقتصادی جهان</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9" name="Bevel 8"/>
          <p:cNvSpPr/>
          <p:nvPr/>
        </p:nvSpPr>
        <p:spPr>
          <a:xfrm>
            <a:off x="216776" y="2229581"/>
            <a:ext cx="4166038" cy="714466"/>
          </a:xfrm>
          <a:prstGeom prst="bevel">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rtl="1"/>
            <a:r>
              <a:rPr lang="fa-IR" sz="2400" b="1" dirty="0">
                <a:solidFill>
                  <a:prstClr val="white"/>
                </a:solidFill>
                <a:latin typeface="Times New Roman" panose="02020603050405020304" pitchFamily="18" charset="0"/>
                <a:cs typeface="Times New Roman" panose="02020603050405020304" pitchFamily="18" charset="0"/>
              </a:rPr>
              <a:t>7- استفاده از مواد اولیه نامرغوب</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0" name="Bevel 9"/>
          <p:cNvSpPr/>
          <p:nvPr/>
        </p:nvSpPr>
        <p:spPr>
          <a:xfrm>
            <a:off x="5462753" y="4650828"/>
            <a:ext cx="3823137" cy="677917"/>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400" b="1" dirty="0">
                <a:solidFill>
                  <a:prstClr val="white"/>
                </a:solidFill>
                <a:latin typeface="Times New Roman" panose="02020603050405020304" pitchFamily="18" charset="0"/>
                <a:cs typeface="Times New Roman" panose="02020603050405020304" pitchFamily="18" charset="0"/>
              </a:rPr>
              <a:t>8- فقدان تنوع در نقشه ها</a:t>
            </a: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73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31074" y="3759002"/>
            <a:ext cx="8797159" cy="923330"/>
          </a:xfrm>
          <a:prstGeom prst="rect">
            <a:avLst/>
          </a:prstGeom>
        </p:spPr>
        <p:txBody>
          <a:bodyPr wrap="square">
            <a:spAutoFit/>
          </a:bodyPr>
          <a:lstStyle/>
          <a:p>
            <a:pPr algn="r" rtl="1"/>
            <a:r>
              <a:rPr lang="fa-IR" dirty="0">
                <a:solidFill>
                  <a:srgbClr val="000000"/>
                </a:solidFill>
                <a:latin typeface="tahoma" panose="020B0604030504040204" pitchFamily="34" charset="0"/>
              </a:rPr>
              <a:t>پایین بودن دستمزد بافندگان و بیمه نبودن دست اندرکاان تولید فرش از جمله مهمترین این معضلات می باشد که نیازمند ثبات در قوانین موجود و اعطای جوایز و تشویق جهت ترغیب و حمایت از  تولید کنندگان این صنعت می باشد.</a:t>
            </a:r>
            <a:endParaRPr lang="en-US" dirty="0"/>
          </a:p>
        </p:txBody>
      </p:sp>
      <p:sp>
        <p:nvSpPr>
          <p:cNvPr id="2" name="Bevel 1"/>
          <p:cNvSpPr/>
          <p:nvPr/>
        </p:nvSpPr>
        <p:spPr>
          <a:xfrm>
            <a:off x="1608083" y="1662175"/>
            <a:ext cx="6826469" cy="1008993"/>
          </a:xfrm>
          <a:prstGeom prst="bevel">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rtl="1"/>
            <a:r>
              <a:rPr lang="fa-IR" sz="2800" b="1" dirty="0">
                <a:solidFill>
                  <a:prstClr val="white"/>
                </a:solidFill>
                <a:latin typeface="Times New Roman" panose="02020603050405020304" pitchFamily="18" charset="0"/>
                <a:cs typeface="Times New Roman" panose="02020603050405020304" pitchFamily="18" charset="0"/>
              </a:rPr>
              <a:t>9- فقدان حمایت های مالی و معنوی کافی از بافندگان</a:t>
            </a: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017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evel 1"/>
          <p:cNvSpPr/>
          <p:nvPr/>
        </p:nvSpPr>
        <p:spPr>
          <a:xfrm>
            <a:off x="7580166" y="3108370"/>
            <a:ext cx="2648609" cy="819807"/>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a-IR" sz="2400" b="1" dirty="0">
                <a:solidFill>
                  <a:schemeClr val="bg1"/>
                </a:solidFill>
                <a:latin typeface="Times New Roman" panose="02020603050405020304" pitchFamily="18" charset="0"/>
                <a:cs typeface="Times New Roman" panose="02020603050405020304" pitchFamily="18" charset="0"/>
              </a:rPr>
              <a:t>راه کارها و پیشنهادات</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Right Brace 2"/>
          <p:cNvSpPr/>
          <p:nvPr/>
        </p:nvSpPr>
        <p:spPr>
          <a:xfrm>
            <a:off x="5428864" y="617418"/>
            <a:ext cx="2112581" cy="58017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3139055" y="1004262"/>
            <a:ext cx="2190023" cy="369332"/>
          </a:xfrm>
          <a:prstGeom prst="rect">
            <a:avLst/>
          </a:prstGeom>
        </p:spPr>
        <p:txBody>
          <a:bodyPr wrap="none">
            <a:spAutoFit/>
          </a:bodyPr>
          <a:lstStyle/>
          <a:p>
            <a:pPr algn="r" rtl="1"/>
            <a:r>
              <a:rPr lang="fa-IR" b="1" dirty="0">
                <a:solidFill>
                  <a:srgbClr val="000000"/>
                </a:solidFill>
                <a:latin typeface="tahoma" panose="020B0604030504040204" pitchFamily="34" charset="0"/>
              </a:rPr>
              <a:t>حمایت های دولتی</a:t>
            </a:r>
            <a:endParaRPr lang="en-US" dirty="0"/>
          </a:p>
        </p:txBody>
      </p:sp>
      <p:sp>
        <p:nvSpPr>
          <p:cNvPr id="5" name="Rectangle 4"/>
          <p:cNvSpPr/>
          <p:nvPr/>
        </p:nvSpPr>
        <p:spPr>
          <a:xfrm>
            <a:off x="2579029" y="2092632"/>
            <a:ext cx="2789546" cy="369332"/>
          </a:xfrm>
          <a:prstGeom prst="rect">
            <a:avLst/>
          </a:prstGeom>
        </p:spPr>
        <p:txBody>
          <a:bodyPr wrap="none">
            <a:spAutoFit/>
          </a:bodyPr>
          <a:lstStyle/>
          <a:p>
            <a:pPr algn="r" rtl="1"/>
            <a:r>
              <a:rPr lang="fa-IR" b="1" dirty="0">
                <a:solidFill>
                  <a:srgbClr val="000000"/>
                </a:solidFill>
                <a:latin typeface="tahoma" panose="020B0604030504040204" pitchFamily="34" charset="0"/>
              </a:rPr>
              <a:t>خلاقیت در طرح و ثبت آن</a:t>
            </a:r>
            <a:endParaRPr lang="en-US" dirty="0"/>
          </a:p>
        </p:txBody>
      </p:sp>
      <p:sp>
        <p:nvSpPr>
          <p:cNvPr id="6" name="Rectangle 5"/>
          <p:cNvSpPr/>
          <p:nvPr/>
        </p:nvSpPr>
        <p:spPr>
          <a:xfrm>
            <a:off x="13209" y="3191900"/>
            <a:ext cx="5421677" cy="369332"/>
          </a:xfrm>
          <a:prstGeom prst="rect">
            <a:avLst/>
          </a:prstGeom>
        </p:spPr>
        <p:txBody>
          <a:bodyPr wrap="none">
            <a:spAutoFit/>
          </a:bodyPr>
          <a:lstStyle/>
          <a:p>
            <a:pPr algn="r" rtl="1"/>
            <a:r>
              <a:rPr lang="fa-IR" b="1" dirty="0">
                <a:solidFill>
                  <a:srgbClr val="000000"/>
                </a:solidFill>
                <a:latin typeface="tahoma" panose="020B0604030504040204" pitchFamily="34" charset="0"/>
              </a:rPr>
              <a:t>جشنواره های فرش و تجلیل ارز فعالان این </a:t>
            </a:r>
            <a:r>
              <a:rPr lang="fa-IR" b="1" dirty="0" smtClean="0">
                <a:solidFill>
                  <a:srgbClr val="000000"/>
                </a:solidFill>
                <a:latin typeface="tahoma" panose="020B0604030504040204" pitchFamily="34" charset="0"/>
              </a:rPr>
              <a:t>عرضه</a:t>
            </a:r>
            <a:endParaRPr lang="en-US" dirty="0"/>
          </a:p>
        </p:txBody>
      </p:sp>
      <p:sp>
        <p:nvSpPr>
          <p:cNvPr id="7" name="Rectangle 6"/>
          <p:cNvSpPr/>
          <p:nvPr/>
        </p:nvSpPr>
        <p:spPr>
          <a:xfrm>
            <a:off x="3507179" y="4426200"/>
            <a:ext cx="1824538" cy="369332"/>
          </a:xfrm>
          <a:prstGeom prst="rect">
            <a:avLst/>
          </a:prstGeom>
        </p:spPr>
        <p:txBody>
          <a:bodyPr wrap="none">
            <a:spAutoFit/>
          </a:bodyPr>
          <a:lstStyle/>
          <a:p>
            <a:pPr algn="r" rtl="1"/>
            <a:r>
              <a:rPr lang="fa-IR" b="1" dirty="0">
                <a:solidFill>
                  <a:srgbClr val="000000"/>
                </a:solidFill>
                <a:latin typeface="tahoma" panose="020B0604030504040204" pitchFamily="34" charset="0"/>
              </a:rPr>
              <a:t> مشتری مداری</a:t>
            </a:r>
            <a:endParaRPr lang="en-US" dirty="0"/>
          </a:p>
        </p:txBody>
      </p:sp>
      <p:sp>
        <p:nvSpPr>
          <p:cNvPr id="8" name="Rectangle 7"/>
          <p:cNvSpPr/>
          <p:nvPr/>
        </p:nvSpPr>
        <p:spPr>
          <a:xfrm>
            <a:off x="4276073" y="5475892"/>
            <a:ext cx="954107" cy="369332"/>
          </a:xfrm>
          <a:prstGeom prst="rect">
            <a:avLst/>
          </a:prstGeom>
        </p:spPr>
        <p:txBody>
          <a:bodyPr wrap="none">
            <a:spAutoFit/>
          </a:bodyPr>
          <a:lstStyle/>
          <a:p>
            <a:pPr algn="r" rtl="1"/>
            <a:r>
              <a:rPr lang="fa-IR" b="1" dirty="0">
                <a:solidFill>
                  <a:srgbClr val="000000"/>
                </a:solidFill>
                <a:latin typeface="tahoma" panose="020B0604030504040204" pitchFamily="34" charset="0"/>
              </a:rPr>
              <a:t>آموزش</a:t>
            </a:r>
            <a:endParaRPr lang="en-US" dirty="0"/>
          </a:p>
        </p:txBody>
      </p:sp>
      <p:sp>
        <p:nvSpPr>
          <p:cNvPr id="9" name="Right Arrow 8"/>
          <p:cNvSpPr/>
          <p:nvPr/>
        </p:nvSpPr>
        <p:spPr>
          <a:xfrm rot="10800000">
            <a:off x="5507190" y="1021262"/>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5549443" y="3181002"/>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5549443" y="2070954"/>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5549442" y="4404522"/>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5549442" y="5454214"/>
            <a:ext cx="718635" cy="39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624952_317"/>
          <p:cNvPicPr>
            <a:picLocks noGrp="1" noChangeAspect="1"/>
          </p:cNvPicPr>
          <p:nvPr isPhoto="1"/>
        </p:nvPicPr>
        <p:blipFill>
          <a:blip r:embed="rId3">
            <a:lum bright="6000"/>
            <a:extLst>
              <a:ext uri="{28A0092B-C50C-407E-A947-70E740481C1C}">
                <a14:useLocalDpi xmlns:a14="http://schemas.microsoft.com/office/drawing/2010/main" val="0"/>
              </a:ext>
            </a:extLst>
          </a:blip>
          <a:stretch>
            <a:fillRect/>
          </a:stretch>
        </p:blipFill>
        <p:spPr>
          <a:xfrm>
            <a:off x="0" y="0"/>
            <a:ext cx="2568123" cy="1586905"/>
          </a:xfrm>
          <a:prstGeom prst="rect">
            <a:avLst/>
          </a:prstGeom>
        </p:spPr>
      </p:pic>
    </p:spTree>
    <p:extLst>
      <p:ext uri="{BB962C8B-B14F-4D97-AF65-F5344CB8AC3E}">
        <p14:creationId xmlns:p14="http://schemas.microsoft.com/office/powerpoint/2010/main" val="3699645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83779" y="1622250"/>
            <a:ext cx="9222828" cy="1200329"/>
          </a:xfrm>
          <a:prstGeom prst="rect">
            <a:avLst/>
          </a:prstGeom>
        </p:spPr>
        <p:txBody>
          <a:bodyPr wrap="square">
            <a:spAutoFit/>
          </a:bodyPr>
          <a:lstStyle/>
          <a:p>
            <a:pPr algn="r" rtl="1"/>
            <a:r>
              <a:rPr lang="fa-IR" dirty="0">
                <a:solidFill>
                  <a:srgbClr val="000000"/>
                </a:solidFill>
                <a:latin typeface="tahoma" panose="020B0604030504040204" pitchFamily="34" charset="0"/>
              </a:rPr>
              <a:t>امروزه باقی ماندن فرش بعنوان یک منبع درآمد اقتصادی برای خانوارها و ارز آوری نیازمند حفظ و توسعه بازارهای صادراتی و حمایت دولتی است. از طریق اعزام هیات های تجاری ، تبلیغات گسترده ، بیمه قالیبافان ، سرمایه گذاری در زمینه آموزش و  انتقال سلیقه مشتری به بدنه تولید غیره</a:t>
            </a:r>
            <a:endParaRPr lang="en-US" dirty="0"/>
          </a:p>
        </p:txBody>
      </p:sp>
      <p:sp>
        <p:nvSpPr>
          <p:cNvPr id="6" name="Rectangle 5"/>
          <p:cNvSpPr/>
          <p:nvPr/>
        </p:nvSpPr>
        <p:spPr>
          <a:xfrm>
            <a:off x="622738" y="4528121"/>
            <a:ext cx="8544911" cy="1477328"/>
          </a:xfrm>
          <a:prstGeom prst="rect">
            <a:avLst/>
          </a:prstGeom>
        </p:spPr>
        <p:txBody>
          <a:bodyPr wrap="square">
            <a:spAutoFit/>
          </a:bodyPr>
          <a:lstStyle/>
          <a:p>
            <a:pPr algn="r" rtl="1"/>
            <a:r>
              <a:rPr lang="fa-IR" dirty="0">
                <a:solidFill>
                  <a:srgbClr val="000000"/>
                </a:solidFill>
                <a:latin typeface="tahoma" panose="020B0604030504040204" pitchFamily="34" charset="0"/>
              </a:rPr>
              <a:t>تشویق طراحان فرش به کشیدن طرحهایی مطابق با سلیقه بازارهای مختلف بدون خدشه وارد کردن به اصالت رنگ و طرح های اصیل فرش ایران . طراحان ، نقاشان می توانند با نگاهی موشکافانه به گذشته و آینده با خلاقیت و نوآوری باعث توسعه این صنعت گردند و در عین حال باید طرح ها و نقشه ها و الگوهای فرش ایرانی به ثبت جهانی برسد تا مانع از سرقت این طرحها گردد. (در حال حاضر این امر به کمک میراث فرهنگی آغاز گردیده است.)</a:t>
            </a:r>
            <a:endParaRPr lang="en-US" dirty="0"/>
          </a:p>
        </p:txBody>
      </p:sp>
      <p:sp>
        <p:nvSpPr>
          <p:cNvPr id="2" name="Bevel 1"/>
          <p:cNvSpPr/>
          <p:nvPr/>
        </p:nvSpPr>
        <p:spPr>
          <a:xfrm>
            <a:off x="3894083" y="268014"/>
            <a:ext cx="5060731" cy="710082"/>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800" b="1" dirty="0">
                <a:solidFill>
                  <a:prstClr val="white"/>
                </a:solidFill>
                <a:latin typeface="Times New Roman" panose="02020603050405020304" pitchFamily="18" charset="0"/>
                <a:cs typeface="Times New Roman" panose="02020603050405020304" pitchFamily="18" charset="0"/>
              </a:rPr>
              <a:t>1- حمایت های دولتی</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7" name="Bevel 6"/>
          <p:cNvSpPr/>
          <p:nvPr/>
        </p:nvSpPr>
        <p:spPr>
          <a:xfrm>
            <a:off x="283779" y="3320626"/>
            <a:ext cx="4745421" cy="762643"/>
          </a:xfrm>
          <a:prstGeom prst="bevel">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rtl="1"/>
            <a:r>
              <a:rPr lang="fa-IR" sz="2800" b="1" dirty="0">
                <a:solidFill>
                  <a:prstClr val="white"/>
                </a:solidFill>
              </a:rPr>
              <a:t>2</a:t>
            </a:r>
            <a:r>
              <a:rPr lang="fa-IR" sz="2800" b="1" dirty="0">
                <a:solidFill>
                  <a:prstClr val="white"/>
                </a:solidFill>
                <a:latin typeface="Times New Roman" panose="02020603050405020304" pitchFamily="18" charset="0"/>
                <a:cs typeface="Times New Roman" panose="02020603050405020304" pitchFamily="18" charset="0"/>
              </a:rPr>
              <a:t>- خلاقیت در طرح و ثبت آن</a:t>
            </a: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078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1649812"/>
            <a:ext cx="9727324" cy="923330"/>
          </a:xfrm>
          <a:prstGeom prst="rect">
            <a:avLst/>
          </a:prstGeom>
        </p:spPr>
        <p:txBody>
          <a:bodyPr wrap="square">
            <a:spAutoFit/>
          </a:bodyPr>
          <a:lstStyle/>
          <a:p>
            <a:pPr algn="r" rtl="1"/>
            <a:r>
              <a:rPr lang="fa-IR" dirty="0">
                <a:solidFill>
                  <a:srgbClr val="000000"/>
                </a:solidFill>
                <a:latin typeface="tahoma" panose="020B0604030504040204" pitchFamily="34" charset="0"/>
              </a:rPr>
              <a:t>این امر می تواند نظام عرضه مستقیم را با حمایت و نظارت دولت اصلاح کرده و به جای نمایشگاه فروشگاه محوری در سرلوحه کار قرار گیرد . برگزاری جشنواره ها و همایش های تجلیل از فعالان  حوزه فرش در رشد و توسعه  فرش بسیار حائز اهمیت است.</a:t>
            </a:r>
            <a:endParaRPr lang="en-US" dirty="0"/>
          </a:p>
        </p:txBody>
      </p:sp>
      <p:sp>
        <p:nvSpPr>
          <p:cNvPr id="5" name="Rectangle 4"/>
          <p:cNvSpPr/>
          <p:nvPr/>
        </p:nvSpPr>
        <p:spPr>
          <a:xfrm>
            <a:off x="0" y="3806380"/>
            <a:ext cx="9553903" cy="923330"/>
          </a:xfrm>
          <a:prstGeom prst="rect">
            <a:avLst/>
          </a:prstGeom>
        </p:spPr>
        <p:txBody>
          <a:bodyPr wrap="square">
            <a:spAutoFit/>
          </a:bodyPr>
          <a:lstStyle/>
          <a:p>
            <a:pPr algn="r" rtl="1"/>
            <a:r>
              <a:rPr lang="fa-IR" dirty="0">
                <a:solidFill>
                  <a:srgbClr val="000000"/>
                </a:solidFill>
                <a:latin typeface="tahoma" panose="020B0604030504040204" pitchFamily="34" charset="0"/>
              </a:rPr>
              <a:t>فرش نه تنها کالایی زیبا و نفیس بلکه در عین حال کاربردی و مصرفی است و خریداران به همه ابعاد فرهنگی ، هنری ، اجتماعی و اقتصادی آن توجه دارند. مشتری مداری ارزش افزوده و جایگاه هنری فرش را ارتقاء می بخشد.</a:t>
            </a:r>
            <a:endParaRPr lang="en-US" dirty="0"/>
          </a:p>
        </p:txBody>
      </p:sp>
      <p:sp>
        <p:nvSpPr>
          <p:cNvPr id="7" name="Rectangle 6"/>
          <p:cNvSpPr/>
          <p:nvPr/>
        </p:nvSpPr>
        <p:spPr>
          <a:xfrm>
            <a:off x="291662" y="5721835"/>
            <a:ext cx="8694683" cy="923330"/>
          </a:xfrm>
          <a:prstGeom prst="rect">
            <a:avLst/>
          </a:prstGeom>
        </p:spPr>
        <p:txBody>
          <a:bodyPr wrap="square">
            <a:spAutoFit/>
          </a:bodyPr>
          <a:lstStyle/>
          <a:p>
            <a:pPr algn="r" rtl="1"/>
            <a:r>
              <a:rPr lang="fa-IR" dirty="0">
                <a:solidFill>
                  <a:srgbClr val="000000"/>
                </a:solidFill>
                <a:latin typeface="tahoma" panose="020B0604030504040204" pitchFamily="34" charset="0"/>
              </a:rPr>
              <a:t>برای افزایش توان رقابتی ، علاوه بر موارد ذکر شده فوق آموزش در میان تولید کنندگان و صادر کنندگان بسیار مهم بوده و در همه سطوح  اعم از تولید کنندگان – صادر کنندگان و بازاریابی و تبلیغات نیاز به آموزش مدون ، پیشرفته و به روز ، امری ضروری بنظر می رسد.</a:t>
            </a:r>
            <a:endParaRPr lang="en-US" dirty="0"/>
          </a:p>
        </p:txBody>
      </p:sp>
      <p:sp>
        <p:nvSpPr>
          <p:cNvPr id="8" name="Bevel 7"/>
          <p:cNvSpPr/>
          <p:nvPr/>
        </p:nvSpPr>
        <p:spPr>
          <a:xfrm>
            <a:off x="835572" y="400394"/>
            <a:ext cx="8403021" cy="899725"/>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400" b="1" dirty="0">
                <a:solidFill>
                  <a:prstClr val="white"/>
                </a:solidFill>
              </a:rPr>
              <a:t>3- جشنواره های فرش و تجلیل ارز فعالان این عرضه</a:t>
            </a:r>
            <a:endParaRPr lang="en-US" sz="2400" dirty="0">
              <a:solidFill>
                <a:prstClr val="white"/>
              </a:solidFill>
            </a:endParaRPr>
          </a:p>
        </p:txBody>
      </p:sp>
      <p:sp>
        <p:nvSpPr>
          <p:cNvPr id="9" name="Bevel 8"/>
          <p:cNvSpPr/>
          <p:nvPr/>
        </p:nvSpPr>
        <p:spPr>
          <a:xfrm>
            <a:off x="291662" y="2873052"/>
            <a:ext cx="4469524" cy="721044"/>
          </a:xfrm>
          <a:prstGeom prst="bevel">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rtl="1"/>
            <a:r>
              <a:rPr lang="fa-IR" sz="2800" b="1" dirty="0">
                <a:solidFill>
                  <a:prstClr val="white"/>
                </a:solidFill>
                <a:latin typeface="Times New Roman" panose="02020603050405020304" pitchFamily="18" charset="0"/>
                <a:cs typeface="Times New Roman" panose="02020603050405020304" pitchFamily="18" charset="0"/>
              </a:rPr>
              <a:t>4- مشتری مداری</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0" name="Bevel 9"/>
          <p:cNvSpPr/>
          <p:nvPr/>
        </p:nvSpPr>
        <p:spPr>
          <a:xfrm>
            <a:off x="5186855" y="4910986"/>
            <a:ext cx="3799490" cy="629573"/>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800" b="1" dirty="0">
                <a:solidFill>
                  <a:prstClr val="white"/>
                </a:solidFill>
                <a:latin typeface="Times New Roman" panose="02020603050405020304" pitchFamily="18" charset="0"/>
                <a:cs typeface="Times New Roman" panose="02020603050405020304" pitchFamily="18" charset="0"/>
              </a:rPr>
              <a:t>5- آموزش</a:t>
            </a: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880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loud Callout 2"/>
          <p:cNvSpPr/>
          <p:nvPr/>
        </p:nvSpPr>
        <p:spPr>
          <a:xfrm>
            <a:off x="4840014" y="204950"/>
            <a:ext cx="4146331" cy="1939159"/>
          </a:xfrm>
          <a:prstGeom prst="cloudCallou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a-IR" sz="3600" b="1">
                <a:latin typeface="Times New Roman" panose="02020603050405020304" pitchFamily="18" charset="0"/>
                <a:cs typeface="Times New Roman" panose="02020603050405020304" pitchFamily="18" charset="0"/>
              </a:rPr>
              <a:t>نتیجه گیری</a:t>
            </a:r>
            <a:endParaRPr lang="en-US" sz="3600">
              <a:latin typeface="Times New Roman" panose="02020603050405020304" pitchFamily="18" charset="0"/>
              <a:cs typeface="Times New Roman" panose="02020603050405020304" pitchFamily="18" charset="0"/>
            </a:endParaRPr>
          </a:p>
        </p:txBody>
      </p:sp>
      <p:sp>
        <p:nvSpPr>
          <p:cNvPr id="4" name="Rectangle 3"/>
          <p:cNvSpPr/>
          <p:nvPr/>
        </p:nvSpPr>
        <p:spPr>
          <a:xfrm>
            <a:off x="740979" y="3029378"/>
            <a:ext cx="9049407" cy="2585323"/>
          </a:xfrm>
          <a:prstGeom prst="rect">
            <a:avLst/>
          </a:prstGeom>
        </p:spPr>
        <p:txBody>
          <a:bodyPr wrap="square">
            <a:spAutoFit/>
          </a:bodyPr>
          <a:lstStyle/>
          <a:p>
            <a:pPr algn="r" rtl="1"/>
            <a:r>
              <a:rPr lang="fa-IR" dirty="0">
                <a:solidFill>
                  <a:srgbClr val="000000"/>
                </a:solidFill>
                <a:latin typeface="tahoma" panose="020B0604030504040204" pitchFamily="34" charset="0"/>
              </a:rPr>
              <a:t>فرش دستباف ایران ، نماد فرهنگ ، ذوق و هنر ایرانی است و از آنجائیکه محصولی چند بعدی بوده و دارای جنبه های مختلفی می باشد. حفظ و صیانت از این صنعت بسیار حائز اهمیت است توجه به بهره وری و کاهش قیمت تمام شده ، اعزام هیات های تجاری به کشورهای هدف به منظور توسعه بازار ، دعوت از هیات های تجاری خارجی ، تبلیغات کیفیت و مزیت فرش ایرانی و حمایت از فعالان این عرصه  موجب می شود تا هنر – صنعت فرش بعنوان یکی از منابع اصلی صادرات غیر نفتی جایگاه والاتری را در عرصه جهانی کسب نماید . امید است که با طرح هدفمندی یارانه ها و برنامه ریزی ها و پیش بینی های بعمل آمده در حوزه  بسته های حمایتی  از سوی دولت ، که اقتصاد کشور رو به وضعیت مطلوب </a:t>
            </a:r>
            <a:r>
              <a:rPr lang="fa-IR" dirty="0" smtClean="0">
                <a:solidFill>
                  <a:srgbClr val="000000"/>
                </a:solidFill>
                <a:latin typeface="tahoma" panose="020B0604030504040204" pitchFamily="34" charset="0"/>
              </a:rPr>
              <a:t>تری روی </a:t>
            </a:r>
            <a:r>
              <a:rPr lang="fa-IR" dirty="0">
                <a:solidFill>
                  <a:srgbClr val="000000"/>
                </a:solidFill>
                <a:latin typeface="tahoma" panose="020B0604030504040204" pitchFamily="34" charset="0"/>
              </a:rPr>
              <a:t>آورده و </a:t>
            </a:r>
            <a:r>
              <a:rPr lang="fa-IR" dirty="0" smtClean="0">
                <a:solidFill>
                  <a:srgbClr val="000000"/>
                </a:solidFill>
                <a:latin typeface="tahoma" panose="020B0604030504040204" pitchFamily="34" charset="0"/>
              </a:rPr>
              <a:t>بستر مناسب </a:t>
            </a:r>
            <a:r>
              <a:rPr lang="fa-IR" dirty="0">
                <a:solidFill>
                  <a:srgbClr val="000000"/>
                </a:solidFill>
                <a:latin typeface="tahoma" panose="020B0604030504040204" pitchFamily="34" charset="0"/>
              </a:rPr>
              <a:t>تری در عرصه فعالیت های اقتصادی خصوصاً صنعت فرش و صادرات آن فراهم گردد.</a:t>
            </a:r>
            <a:endParaRPr lang="en-US" dirty="0"/>
          </a:p>
        </p:txBody>
      </p:sp>
      <p:pic>
        <p:nvPicPr>
          <p:cNvPr id="5" name="Picture 4" descr="1265"/>
          <p:cNvPicPr>
            <a:picLocks noGrp="1" noChangeAspect="1"/>
          </p:cNvPicPr>
          <p:nvPr isPhoto="1"/>
        </p:nvPicPr>
        <p:blipFill>
          <a:blip r:embed="rId3">
            <a:lum bright="-21000"/>
            <a:extLst>
              <a:ext uri="{28A0092B-C50C-407E-A947-70E740481C1C}">
                <a14:useLocalDpi xmlns:a14="http://schemas.microsoft.com/office/drawing/2010/main" val="0"/>
              </a:ext>
            </a:extLst>
          </a:blip>
          <a:stretch>
            <a:fillRect/>
          </a:stretch>
        </p:blipFill>
        <p:spPr>
          <a:xfrm>
            <a:off x="0" y="-1"/>
            <a:ext cx="3862552" cy="2427891"/>
          </a:xfrm>
          <a:prstGeom prst="rect">
            <a:avLst/>
          </a:prstGeom>
        </p:spPr>
      </p:pic>
    </p:spTree>
    <p:extLst>
      <p:ext uri="{BB962C8B-B14F-4D97-AF65-F5344CB8AC3E}">
        <p14:creationId xmlns:p14="http://schemas.microsoft.com/office/powerpoint/2010/main" val="4264871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866" y="2977228"/>
            <a:ext cx="8596668" cy="1894318"/>
          </a:xfrm>
        </p:spPr>
        <p:txBody>
          <a:bodyPr/>
          <a:lstStyle/>
          <a:p>
            <a:pPr algn="r" rtl="1"/>
            <a:r>
              <a:rPr lang="fa-IR" dirty="0">
                <a:solidFill>
                  <a:srgbClr val="000000"/>
                </a:solidFill>
                <a:latin typeface="tahoma" panose="020B0604030504040204" pitchFamily="34" charset="0"/>
              </a:rPr>
              <a:t>با توجه به اهمیت نقش ویژه فرش دستباف و جایگاه فرهنگی ، هنری ، اقتصادی و اجتماعی آن ، بررسی وضعیت  و شناسایی مشکلات در این </a:t>
            </a:r>
            <a:r>
              <a:rPr lang="fa-IR" dirty="0" smtClean="0">
                <a:solidFill>
                  <a:srgbClr val="000000"/>
                </a:solidFill>
                <a:latin typeface="tahoma" panose="020B0604030504040204" pitchFamily="34" charset="0"/>
              </a:rPr>
              <a:t>عرضه </a:t>
            </a:r>
            <a:r>
              <a:rPr lang="fa-IR" dirty="0">
                <a:solidFill>
                  <a:srgbClr val="000000"/>
                </a:solidFill>
                <a:latin typeface="tahoma" panose="020B0604030504040204" pitchFamily="34" charset="0"/>
              </a:rPr>
              <a:t>بسیار لازم و ضروری می نماید چرا که فرش ایران علاوه بر این که با اقتصاد خانواده ها گره خورده است ، در اقتصاد کشور نیز  نقش مهمی دارد . همچنین این صنعت اعتبار و شهرت ارزنده ای را برای کشور فراهم و خلاقیت و هنر و ذوق ایرانی را به جهانیان شناسانده است.</a:t>
            </a:r>
            <a:endParaRPr lang="en-US" dirty="0"/>
          </a:p>
        </p:txBody>
      </p:sp>
      <p:sp>
        <p:nvSpPr>
          <p:cNvPr id="2" name="Bevel 1"/>
          <p:cNvSpPr/>
          <p:nvPr/>
        </p:nvSpPr>
        <p:spPr>
          <a:xfrm>
            <a:off x="4114800" y="930166"/>
            <a:ext cx="4792717" cy="914400"/>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3200" b="1" dirty="0">
                <a:solidFill>
                  <a:prstClr val="white"/>
                </a:solidFill>
                <a:latin typeface="Times New Roman" panose="02020603050405020304" pitchFamily="18" charset="0"/>
                <a:cs typeface="Times New Roman" panose="02020603050405020304" pitchFamily="18" charset="0"/>
              </a:rPr>
              <a:t>اهمیت و ضرورت تحقیق</a:t>
            </a:r>
            <a:endParaRPr lang="en-US" sz="3200" dirty="0">
              <a:solidFill>
                <a:prstClr val="white"/>
              </a:solidFill>
              <a:latin typeface="Times New Roman" panose="02020603050405020304" pitchFamily="18" charset="0"/>
              <a:cs typeface="Times New Roman" panose="02020603050405020304" pitchFamily="18" charset="0"/>
            </a:endParaRPr>
          </a:p>
        </p:txBody>
      </p:sp>
      <p:pic>
        <p:nvPicPr>
          <p:cNvPr id="4" name="Picture 3" descr="n82957789-72413896"/>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18649" y="240617"/>
            <a:ext cx="2778698" cy="1854755"/>
          </a:xfrm>
          <a:prstGeom prst="rect">
            <a:avLst/>
          </a:prstGeom>
        </p:spPr>
      </p:pic>
    </p:spTree>
    <p:extLst>
      <p:ext uri="{BB962C8B-B14F-4D97-AF65-F5344CB8AC3E}">
        <p14:creationId xmlns:p14="http://schemas.microsoft.com/office/powerpoint/2010/main" val="20592017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338959" y="2056686"/>
            <a:ext cx="9790385" cy="4801314"/>
          </a:xfrm>
          <a:prstGeom prst="rect">
            <a:avLst/>
          </a:prstGeom>
        </p:spPr>
        <p:txBody>
          <a:bodyPr wrap="square">
            <a:spAutoFit/>
          </a:bodyPr>
          <a:lstStyle/>
          <a:p>
            <a:pPr algn="r" rtl="1"/>
            <a:r>
              <a:rPr lang="fa-IR" dirty="0">
                <a:solidFill>
                  <a:srgbClr val="000000"/>
                </a:solidFill>
                <a:latin typeface="tahoma" panose="020B0604030504040204" pitchFamily="34" charset="0"/>
              </a:rPr>
              <a:t>1-کتاب 27 مقاله فرش دستباف ،نوشته احمد دانشگر ، انتشارات جهان تاب</a:t>
            </a:r>
            <a:r>
              <a:rPr lang="fa-IR" dirty="0" smtClean="0">
                <a:solidFill>
                  <a:srgbClr val="000000"/>
                </a:solidFill>
                <a:latin typeface="tahoma" panose="020B0604030504040204" pitchFamily="34" charset="0"/>
              </a:rPr>
              <a:t>.</a:t>
            </a:r>
          </a:p>
          <a:p>
            <a:pPr algn="r" rtl="1"/>
            <a:endParaRPr lang="fa-IR" dirty="0">
              <a:solidFill>
                <a:srgbClr val="000000"/>
              </a:solidFill>
              <a:latin typeface="tahoma" panose="020B0604030504040204" pitchFamily="34" charset="0"/>
            </a:endParaRPr>
          </a:p>
          <a:p>
            <a:pPr algn="r" rtl="1"/>
            <a:r>
              <a:rPr lang="fa-IR" dirty="0">
                <a:solidFill>
                  <a:srgbClr val="000000"/>
                </a:solidFill>
                <a:latin typeface="tahoma" panose="020B0604030504040204" pitchFamily="34" charset="0"/>
              </a:rPr>
              <a:t>2- مقاله بررسی و آسیب شناسی صادرات فرش دستباف ایران  ، مهسا فرجلو </a:t>
            </a:r>
            <a:r>
              <a:rPr lang="fa-IR" dirty="0" smtClean="0">
                <a:solidFill>
                  <a:srgbClr val="000000"/>
                </a:solidFill>
                <a:latin typeface="tahoma" panose="020B0604030504040204" pitchFamily="34" charset="0"/>
              </a:rPr>
              <a:t>مطلق</a:t>
            </a:r>
            <a:endParaRPr lang="fa-IR" dirty="0">
              <a:solidFill>
                <a:srgbClr val="000000"/>
              </a:solidFill>
              <a:latin typeface="tahoma" panose="020B0604030504040204" pitchFamily="34" charset="0"/>
            </a:endParaRPr>
          </a:p>
          <a:p>
            <a:pPr algn="r"/>
            <a:r>
              <a:rPr lang="en-US" dirty="0" smtClean="0">
                <a:solidFill>
                  <a:srgbClr val="1976D2"/>
                </a:solidFill>
                <a:latin typeface="tahoma" panose="020B0604030504040204" pitchFamily="34" charset="0"/>
                <a:hlinkClick r:id="rId3"/>
              </a:rPr>
              <a:t>http</a:t>
            </a:r>
            <a:r>
              <a:rPr lang="en-US" dirty="0">
                <a:solidFill>
                  <a:srgbClr val="1976D2"/>
                </a:solidFill>
                <a:latin typeface="tahoma" panose="020B0604030504040204" pitchFamily="34" charset="0"/>
                <a:hlinkClick r:id="rId3"/>
              </a:rPr>
              <a:t>://</a:t>
            </a:r>
            <a:r>
              <a:rPr lang="en-US" dirty="0" smtClean="0">
                <a:solidFill>
                  <a:srgbClr val="1976D2"/>
                </a:solidFill>
                <a:latin typeface="tahoma" panose="020B0604030504040204" pitchFamily="34" charset="0"/>
                <a:hlinkClick r:id="rId3"/>
              </a:rPr>
              <a:t>www.google.com</a:t>
            </a:r>
            <a:endParaRPr lang="en-US" dirty="0">
              <a:solidFill>
                <a:srgbClr val="000000"/>
              </a:solidFill>
              <a:latin typeface="tahoma" panose="020B0604030504040204" pitchFamily="34" charset="0"/>
            </a:endParaRPr>
          </a:p>
          <a:p>
            <a:pPr algn="r" rtl="1"/>
            <a:r>
              <a:rPr lang="en-US" dirty="0" smtClean="0">
                <a:solidFill>
                  <a:srgbClr val="000000"/>
                </a:solidFill>
                <a:latin typeface="tahoma" panose="020B0604030504040204" pitchFamily="34" charset="0"/>
              </a:rPr>
              <a:t>3</a:t>
            </a:r>
            <a:r>
              <a:rPr lang="fa-IR" dirty="0" smtClean="0">
                <a:solidFill>
                  <a:srgbClr val="000000"/>
                </a:solidFill>
                <a:latin typeface="tahoma" panose="020B0604030504040204" pitchFamily="34" charset="0"/>
              </a:rPr>
              <a:t>- مقاله </a:t>
            </a:r>
            <a:r>
              <a:rPr lang="fa-IR" dirty="0">
                <a:solidFill>
                  <a:srgbClr val="000000"/>
                </a:solidFill>
                <a:latin typeface="tahoma" panose="020B0604030504040204" pitchFamily="34" charset="0"/>
              </a:rPr>
              <a:t>جایگاه صنعت فرش در </a:t>
            </a:r>
            <a:r>
              <a:rPr lang="fa-IR" dirty="0" smtClean="0">
                <a:solidFill>
                  <a:srgbClr val="000000"/>
                </a:solidFill>
                <a:latin typeface="tahoma" panose="020B0604030504040204" pitchFamily="34" charset="0"/>
              </a:rPr>
              <a:t>ایران</a:t>
            </a:r>
          </a:p>
          <a:p>
            <a:pPr algn="r"/>
            <a:endParaRPr lang="fa-IR" dirty="0" smtClean="0">
              <a:solidFill>
                <a:srgbClr val="000000"/>
              </a:solidFill>
              <a:latin typeface="tahoma" panose="020B0604030504040204" pitchFamily="34" charset="0"/>
            </a:endParaRPr>
          </a:p>
          <a:p>
            <a:pPr algn="r"/>
            <a:r>
              <a:rPr lang="en-US" dirty="0" smtClean="0">
                <a:solidFill>
                  <a:srgbClr val="000000"/>
                </a:solidFill>
                <a:latin typeface="tahoma" panose="020B0604030504040204" pitchFamily="34" charset="0"/>
              </a:rPr>
              <a:t>www.aryanews.com</a:t>
            </a:r>
            <a:endParaRPr lang="en-US" dirty="0">
              <a:solidFill>
                <a:srgbClr val="000000"/>
              </a:solidFill>
              <a:latin typeface="tahoma" panose="020B0604030504040204" pitchFamily="34" charset="0"/>
            </a:endParaRPr>
          </a:p>
          <a:p>
            <a:pPr algn="r"/>
            <a:endParaRPr lang="fa-IR" dirty="0" smtClean="0">
              <a:solidFill>
                <a:srgbClr val="000000"/>
              </a:solidFill>
              <a:latin typeface="tahoma" panose="020B0604030504040204" pitchFamily="34" charset="0"/>
            </a:endParaRPr>
          </a:p>
          <a:p>
            <a:pPr algn="r"/>
            <a:r>
              <a:rPr lang="en-US" dirty="0" smtClean="0">
                <a:solidFill>
                  <a:srgbClr val="000000"/>
                </a:solidFill>
                <a:latin typeface="tahoma" panose="020B0604030504040204" pitchFamily="34" charset="0"/>
              </a:rPr>
              <a:t>www</a:t>
            </a:r>
            <a:r>
              <a:rPr lang="en-US" dirty="0">
                <a:solidFill>
                  <a:srgbClr val="000000"/>
                </a:solidFill>
                <a:latin typeface="tahoma" panose="020B0604030504040204" pitchFamily="34" charset="0"/>
              </a:rPr>
              <a:t>. Jobportal.ir</a:t>
            </a:r>
          </a:p>
          <a:p>
            <a:pPr algn="r"/>
            <a:endParaRPr lang="fa-IR" dirty="0" smtClean="0">
              <a:solidFill>
                <a:srgbClr val="000000"/>
              </a:solidFill>
              <a:latin typeface="tahoma" panose="020B0604030504040204" pitchFamily="34" charset="0"/>
            </a:endParaRPr>
          </a:p>
          <a:p>
            <a:pPr algn="r"/>
            <a:r>
              <a:rPr lang="en-US" dirty="0" smtClean="0">
                <a:solidFill>
                  <a:srgbClr val="000000"/>
                </a:solidFill>
                <a:latin typeface="tahoma" panose="020B0604030504040204" pitchFamily="34" charset="0"/>
              </a:rPr>
              <a:t>www. Farsnews.com</a:t>
            </a:r>
          </a:p>
          <a:p>
            <a:pPr algn="r"/>
            <a:endParaRPr lang="fa-IR" dirty="0" smtClean="0">
              <a:solidFill>
                <a:srgbClr val="1976D2"/>
              </a:solidFill>
              <a:latin typeface="tahoma" panose="020B0604030504040204" pitchFamily="34" charset="0"/>
              <a:hlinkClick r:id="rId4"/>
            </a:endParaRPr>
          </a:p>
          <a:p>
            <a:pPr algn="r"/>
            <a:r>
              <a:rPr lang="en-US" dirty="0" smtClean="0">
                <a:solidFill>
                  <a:srgbClr val="1976D2"/>
                </a:solidFill>
                <a:latin typeface="tahoma" panose="020B0604030504040204" pitchFamily="34" charset="0"/>
                <a:hlinkClick r:id="rId4"/>
              </a:rPr>
              <a:t>www.khabaronline.ir</a:t>
            </a:r>
            <a:endParaRPr lang="en-US" dirty="0">
              <a:solidFill>
                <a:srgbClr val="000000"/>
              </a:solidFill>
              <a:latin typeface="tahoma" panose="020B0604030504040204" pitchFamily="34" charset="0"/>
            </a:endParaRPr>
          </a:p>
          <a:p>
            <a:pPr algn="r"/>
            <a:endParaRPr lang="fa-IR" dirty="0" smtClean="0">
              <a:solidFill>
                <a:srgbClr val="000000"/>
              </a:solidFill>
              <a:latin typeface="tahoma" panose="020B0604030504040204" pitchFamily="34" charset="0"/>
            </a:endParaRPr>
          </a:p>
          <a:p>
            <a:pPr algn="r"/>
            <a:r>
              <a:rPr lang="en-US" dirty="0" smtClean="0">
                <a:solidFill>
                  <a:srgbClr val="000000"/>
                </a:solidFill>
                <a:latin typeface="tahoma" panose="020B0604030504040204" pitchFamily="34" charset="0"/>
              </a:rPr>
              <a:t>www.nasaginews.com</a:t>
            </a:r>
            <a:endParaRPr lang="en-US" dirty="0">
              <a:solidFill>
                <a:srgbClr val="000000"/>
              </a:solidFill>
              <a:latin typeface="tahoma" panose="020B0604030504040204" pitchFamily="34" charset="0"/>
            </a:endParaRPr>
          </a:p>
          <a:p>
            <a:pPr algn="r" rtl="1"/>
            <a:r>
              <a:rPr lang="en-US" dirty="0"/>
              <a:t/>
            </a:r>
            <a:br>
              <a:rPr lang="en-US" dirty="0"/>
            </a:br>
            <a:endParaRPr lang="en-US" dirty="0"/>
          </a:p>
        </p:txBody>
      </p:sp>
      <p:sp>
        <p:nvSpPr>
          <p:cNvPr id="4" name="Cloud Callout 3"/>
          <p:cNvSpPr/>
          <p:nvPr/>
        </p:nvSpPr>
        <p:spPr>
          <a:xfrm>
            <a:off x="4288219" y="244134"/>
            <a:ext cx="4351283" cy="1347238"/>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fa-IR" sz="6000" dirty="0" smtClean="0">
                <a:latin typeface="Times New Roman" panose="02020603050405020304" pitchFamily="18" charset="0"/>
                <a:cs typeface="Times New Roman" panose="02020603050405020304" pitchFamily="18" charset="0"/>
              </a:rPr>
              <a:t>منابع</a:t>
            </a:r>
            <a:endParaRPr lang="en-US" sz="6000" dirty="0">
              <a:latin typeface="Times New Roman" panose="02020603050405020304" pitchFamily="18" charset="0"/>
              <a:cs typeface="Times New Roman" panose="02020603050405020304" pitchFamily="18" charset="0"/>
            </a:endParaRPr>
          </a:p>
        </p:txBody>
      </p:sp>
      <p:sp>
        <p:nvSpPr>
          <p:cNvPr id="2" name="Rectangle 1"/>
          <p:cNvSpPr/>
          <p:nvPr/>
        </p:nvSpPr>
        <p:spPr>
          <a:xfrm>
            <a:off x="1608081" y="3972911"/>
            <a:ext cx="3972911" cy="214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dirty="0" smtClean="0">
                <a:solidFill>
                  <a:prstClr val="black"/>
                </a:solidFill>
              </a:rPr>
              <a:t>کتاب </a:t>
            </a:r>
            <a:r>
              <a:rPr lang="fa-IR" dirty="0">
                <a:solidFill>
                  <a:prstClr val="black"/>
                </a:solidFill>
              </a:rPr>
              <a:t>27 مقاله  فرش دستبافت </a:t>
            </a:r>
            <a:r>
              <a:rPr lang="fa-IR" dirty="0" smtClean="0">
                <a:solidFill>
                  <a:prstClr val="black"/>
                </a:solidFill>
              </a:rPr>
              <a:t>صفحه</a:t>
            </a:r>
            <a:r>
              <a:rPr lang="en-US" dirty="0" smtClean="0">
                <a:solidFill>
                  <a:prstClr val="black"/>
                </a:solidFill>
              </a:rPr>
              <a:t>22</a:t>
            </a:r>
            <a:r>
              <a:rPr lang="fa-IR" dirty="0" smtClean="0">
                <a:solidFill>
                  <a:prstClr val="black"/>
                </a:solidFill>
              </a:rPr>
              <a:t> </a:t>
            </a:r>
            <a:r>
              <a:rPr lang="en-US" dirty="0" smtClean="0">
                <a:solidFill>
                  <a:prstClr val="black"/>
                </a:solidFill>
              </a:rPr>
              <a:t>http</a:t>
            </a:r>
            <a:r>
              <a:rPr lang="en-US" dirty="0">
                <a:solidFill>
                  <a:prstClr val="black"/>
                </a:solidFill>
              </a:rPr>
              <a:t>//www.google.com</a:t>
            </a:r>
          </a:p>
          <a:p>
            <a:pPr lvl="0" algn="r" rtl="1"/>
            <a:r>
              <a:rPr lang="en-US" dirty="0">
                <a:solidFill>
                  <a:prstClr val="black"/>
                </a:solidFill>
              </a:rPr>
              <a:t>www.aryanews.com</a:t>
            </a:r>
          </a:p>
          <a:p>
            <a:pPr lvl="0" algn="r" rtl="1"/>
            <a:r>
              <a:rPr lang="en-US" dirty="0">
                <a:solidFill>
                  <a:prstClr val="black"/>
                </a:solidFill>
              </a:rPr>
              <a:t>www.google.com</a:t>
            </a:r>
          </a:p>
          <a:p>
            <a:pPr lvl="0" algn="r" rtl="1"/>
            <a:r>
              <a:rPr lang="en-US" dirty="0">
                <a:solidFill>
                  <a:prstClr val="black"/>
                </a:solidFill>
              </a:rPr>
              <a:t>www.khabaronlin.ir</a:t>
            </a:r>
          </a:p>
          <a:p>
            <a:pPr lvl="0" algn="r" rtl="1"/>
            <a:r>
              <a:rPr lang="en-US" dirty="0">
                <a:solidFill>
                  <a:prstClr val="black"/>
                </a:solidFill>
              </a:rPr>
              <a:t>[www.google.com</a:t>
            </a:r>
          </a:p>
          <a:p>
            <a:pPr lvl="0" algn="r" rtl="1"/>
            <a:r>
              <a:rPr lang="en-US" dirty="0">
                <a:solidFill>
                  <a:prstClr val="black"/>
                </a:solidFill>
              </a:rPr>
              <a:t>www.jobportal.ir</a:t>
            </a:r>
          </a:p>
        </p:txBody>
      </p:sp>
      <p:pic>
        <p:nvPicPr>
          <p:cNvPr id="5" name="Picture 4" descr="Assistant-Baccalaureate-Resources"/>
          <p:cNvPicPr>
            <a:picLocks noGrp="1" noChangeAspect="1"/>
          </p:cNvPicPr>
          <p:nvPr isPhoto="1"/>
        </p:nvPicPr>
        <p:blipFill>
          <a:blip r:embed="rId5">
            <a:lum bright="-6000"/>
            <a:extLst>
              <a:ext uri="{28A0092B-C50C-407E-A947-70E740481C1C}">
                <a14:useLocalDpi xmlns:a14="http://schemas.microsoft.com/office/drawing/2010/main" val="0"/>
              </a:ext>
            </a:extLst>
          </a:blip>
          <a:stretch>
            <a:fillRect/>
          </a:stretch>
        </p:blipFill>
        <p:spPr>
          <a:xfrm>
            <a:off x="86709" y="63313"/>
            <a:ext cx="3042743" cy="1708879"/>
          </a:xfrm>
          <a:prstGeom prst="rect">
            <a:avLst/>
          </a:prstGeom>
        </p:spPr>
      </p:pic>
    </p:spTree>
    <p:extLst>
      <p:ext uri="{BB962C8B-B14F-4D97-AF65-F5344CB8AC3E}">
        <p14:creationId xmlns:p14="http://schemas.microsoft.com/office/powerpoint/2010/main" val="3642332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614" y="2207885"/>
            <a:ext cx="8829273" cy="3880773"/>
          </a:xfrm>
        </p:spPr>
        <p:txBody>
          <a:bodyPr>
            <a:normAutofit fontScale="92500"/>
          </a:bodyPr>
          <a:lstStyle/>
          <a:p>
            <a:pPr algn="r" rtl="1"/>
            <a:r>
              <a:rPr lang="fa-IR" dirty="0">
                <a:solidFill>
                  <a:srgbClr val="000000"/>
                </a:solidFill>
                <a:latin typeface="tahoma" panose="020B0604030504040204" pitchFamily="34" charset="0"/>
              </a:rPr>
              <a:t>برای بررسی تاریخچه و پیدایش این هنر در ایران باید قدیمترین فرش ایرانی یعنی فرش پازیریک را که در واقع جل اسبی است و در سال 1328 هجری شمسی در نقطه ای بنام پازیریک در اوست اولاکان سیبری جنوبی توسط پرفسور رودنکو کشف گردید و در حال حاضر در موزه آرمیتاژ شهر پطرزبورگ نگهداری می شود مورد بررسی قرار داد. بنظر پرفسور رودنکو این فرش هنر دست اقوام پارت یا ماد بوده و در ناحیه شمال خراسان بافته شده است .</a:t>
            </a:r>
          </a:p>
          <a:p>
            <a:pPr algn="r" rtl="1"/>
            <a:r>
              <a:rPr lang="fa-IR" dirty="0">
                <a:solidFill>
                  <a:srgbClr val="000000"/>
                </a:solidFill>
                <a:latin typeface="tahoma" panose="020B0604030504040204" pitchFamily="34" charset="0"/>
              </a:rPr>
              <a:t>استاد سید رضا خشکنابی معتقد است کشف این فرش که حدود سه هزار سال قدمت دارد تحقیق و تفحص پیرامون تاریخ فرش را مشکل تر کرده چرا که فرش پازیریک با گره های متقارن بافته شده و در هر سانتیمتر مربع "36" گره دارد و بدین طریق رج شماره آن فرش "40"  می باشد . فرشی که با رج شماره "40" و با گره متقارن بافته شده به دوره سوم و یا چهارم عصر فرش  بافی می رسد . یعنی در زمان بافت آن ، هنر فرش بافی سه تا چهار قرن سابقه داشته و دو تا سه دوره را پشت سر گذاشته است و با توجه به این که هر دوره از قالی بافی از نظر سیر تکاملی هزار سال محاسبه می شود . دوره اول که  شیوه تک تاری بافی بوده سه هزار سال با فرش پازیریک  بعد زمانی پیدا می کند و تاریخ پیدایش قالی بافی را تا شش هزار سال عقب می برد.</a:t>
            </a:r>
          </a:p>
          <a:p>
            <a:endParaRPr lang="en-US" dirty="0"/>
          </a:p>
        </p:txBody>
      </p:sp>
      <p:sp>
        <p:nvSpPr>
          <p:cNvPr id="2" name="Bevel 1"/>
          <p:cNvSpPr/>
          <p:nvPr/>
        </p:nvSpPr>
        <p:spPr>
          <a:xfrm>
            <a:off x="4619002" y="659695"/>
            <a:ext cx="4445876" cy="882869"/>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2800" b="1" dirty="0">
                <a:solidFill>
                  <a:prstClr val="white"/>
                </a:solidFill>
                <a:latin typeface="Times New Roman" panose="02020603050405020304" pitchFamily="18" charset="0"/>
                <a:cs typeface="Times New Roman" panose="02020603050405020304" pitchFamily="18" charset="0"/>
              </a:rPr>
              <a:t>تاریخچه فرش دستباف ایران</a:t>
            </a:r>
            <a:endParaRPr lang="en-US" sz="2800" dirty="0">
              <a:solidFill>
                <a:prstClr val="white"/>
              </a:solidFill>
              <a:latin typeface="Times New Roman" panose="02020603050405020304" pitchFamily="18" charset="0"/>
              <a:cs typeface="Times New Roman" panose="02020603050405020304" pitchFamily="18" charset="0"/>
            </a:endParaRPr>
          </a:p>
        </p:txBody>
      </p:sp>
      <p:pic>
        <p:nvPicPr>
          <p:cNvPr id="4" name="Picture 3" descr="unnamed"/>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rot="16200000">
            <a:off x="218116" y="365405"/>
            <a:ext cx="1948444" cy="1471448"/>
          </a:xfrm>
          <a:prstGeom prst="rect">
            <a:avLst/>
          </a:prstGeom>
        </p:spPr>
      </p:pic>
    </p:spTree>
    <p:extLst>
      <p:ext uri="{BB962C8B-B14F-4D97-AF65-F5344CB8AC3E}">
        <p14:creationId xmlns:p14="http://schemas.microsoft.com/office/powerpoint/2010/main" val="1675188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51142"/>
            <a:ext cx="9774621" cy="1922680"/>
          </a:xfrm>
        </p:spPr>
        <p:txBody>
          <a:bodyPr>
            <a:normAutofit/>
          </a:bodyPr>
          <a:lstStyle/>
          <a:p>
            <a:pPr algn="r" rtl="1"/>
            <a:r>
              <a:rPr lang="fa-IR" dirty="0" smtClean="0">
                <a:solidFill>
                  <a:schemeClr val="tx1"/>
                </a:solidFill>
                <a:latin typeface="Tahoma" panose="020B0604030504040204" pitchFamily="34" charset="0"/>
                <a:ea typeface="Tahoma" panose="020B0604030504040204" pitchFamily="34" charset="0"/>
              </a:rPr>
              <a:t>کلمه فرش یک وتژه اصالتا عربی است هر کف پوش و گستردنی بافتنی که بر روی زمین پهن شود فرش گفته می شود</a:t>
            </a:r>
            <a:r>
              <a:rPr lang="fa-IR" dirty="0">
                <a:solidFill>
                  <a:schemeClr val="tx1"/>
                </a:solidFill>
                <a:latin typeface="Tahoma" panose="020B0604030504040204" pitchFamily="34" charset="0"/>
                <a:ea typeface="Tahoma" panose="020B0604030504040204" pitchFamily="34" charset="0"/>
              </a:rPr>
              <a:t>.</a:t>
            </a:r>
            <a:r>
              <a:rPr lang="en-US" dirty="0" smtClean="0">
                <a:solidFill>
                  <a:schemeClr val="tx1"/>
                </a:solidFill>
                <a:latin typeface="Tahoma" panose="020B0604030504040204" pitchFamily="34" charset="0"/>
                <a:ea typeface="Tahoma" panose="020B0604030504040204" pitchFamily="34" charset="0"/>
              </a:rPr>
              <a:t> </a:t>
            </a:r>
            <a:r>
              <a:rPr lang="fa-IR" dirty="0" smtClean="0">
                <a:solidFill>
                  <a:schemeClr val="tx1"/>
                </a:solidFill>
                <a:latin typeface="Tahoma" panose="020B0604030504040204" pitchFamily="34" charset="0"/>
                <a:ea typeface="Tahoma" panose="020B0604030504040204" pitchFamily="34" charset="0"/>
              </a:rPr>
              <a:t>فرش می</a:t>
            </a:r>
            <a:r>
              <a:rPr lang="en-US" dirty="0" smtClean="0">
                <a:solidFill>
                  <a:schemeClr val="tx1"/>
                </a:solidFill>
                <a:latin typeface="Tahoma" panose="020B0604030504040204" pitchFamily="34" charset="0"/>
                <a:ea typeface="Tahoma" panose="020B0604030504040204" pitchFamily="34" charset="0"/>
              </a:rPr>
              <a:t> </a:t>
            </a:r>
            <a:r>
              <a:rPr lang="fa-IR" dirty="0" smtClean="0">
                <a:solidFill>
                  <a:schemeClr val="tx1"/>
                </a:solidFill>
                <a:latin typeface="Tahoma" panose="020B0604030504040204" pitchFamily="34" charset="0"/>
                <a:ea typeface="Tahoma" panose="020B0604030504040204" pitchFamily="34" charset="0"/>
              </a:rPr>
              <a:t>تواند هر نوع جنس و طرحی داشته باشد و شامل قالی،قالیچه،گلیم، جاجیم،زیلو،پلاس و ... است.</a:t>
            </a:r>
          </a:p>
        </p:txBody>
      </p:sp>
      <p:sp>
        <p:nvSpPr>
          <p:cNvPr id="8" name="Content Placeholder 2"/>
          <p:cNvSpPr txBox="1">
            <a:spLocks/>
          </p:cNvSpPr>
          <p:nvPr/>
        </p:nvSpPr>
        <p:spPr>
          <a:xfrm>
            <a:off x="472965" y="2129768"/>
            <a:ext cx="893310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rtl="1">
              <a:buFont typeface="Wingdings 3" charset="2"/>
              <a:buNone/>
            </a:pPr>
            <a:endParaRPr lang="fa-IR" dirty="0" smtClean="0"/>
          </a:p>
          <a:p>
            <a:pPr marL="0" indent="0" algn="r" rtl="1">
              <a:buFont typeface="Wingdings 3" charset="2"/>
              <a:buNone/>
            </a:pPr>
            <a:r>
              <a:rPr lang="fa-IR" dirty="0" smtClean="0">
                <a:solidFill>
                  <a:schemeClr val="tx1"/>
                </a:solidFill>
              </a:rPr>
              <a:t>                 متداول ترین اندازه های فرش دستباف ایرانی 6متر، 9متر، 12متر و 24 متر است که با توجه به فضای محیط انتخاب می شود. </a:t>
            </a:r>
          </a:p>
          <a:p>
            <a:pPr marL="0" indent="0" algn="r" rtl="1">
              <a:buFont typeface="Wingdings 3" charset="2"/>
              <a:buNone/>
            </a:pPr>
            <a:endParaRPr lang="fa-IR" dirty="0" smtClean="0"/>
          </a:p>
          <a:p>
            <a:pPr marL="0" indent="0" algn="r" rtl="1">
              <a:buFont typeface="Wingdings 3" charset="2"/>
              <a:buNone/>
            </a:pPr>
            <a:r>
              <a:rPr lang="fa-IR" dirty="0" smtClean="0">
                <a:solidFill>
                  <a:schemeClr val="tx1"/>
                </a:solidFill>
              </a:rPr>
              <a:t>                </a:t>
            </a:r>
            <a:r>
              <a:rPr lang="fa-IR" sz="2000" b="1" dirty="0" smtClean="0">
                <a:solidFill>
                  <a:schemeClr val="tx1"/>
                </a:solidFill>
              </a:rPr>
              <a:t>قالی:</a:t>
            </a:r>
            <a:r>
              <a:rPr lang="fa-IR" sz="2000" b="1" dirty="0" smtClean="0"/>
              <a:t> </a:t>
            </a:r>
            <a:r>
              <a:rPr lang="fa-IR" dirty="0" smtClean="0">
                <a:solidFill>
                  <a:srgbClr val="1F1F1F"/>
                </a:solidFill>
                <a:latin typeface="ttgm"/>
              </a:rPr>
              <a:t>به فرشهایی که در اندازه های ۳×۲ متر،۵/۳×۵/۲ متر،۴×۳ متر،۴×۶ متر باشد، گفته می شود. که در پشتی هم قابل استفاده می باشد.</a:t>
            </a:r>
          </a:p>
          <a:p>
            <a:pPr marL="0" indent="0" algn="r" rtl="1">
              <a:buFont typeface="Wingdings 3" charset="2"/>
              <a:buNone/>
            </a:pPr>
            <a:endParaRPr lang="fa-IR" dirty="0" smtClean="0">
              <a:solidFill>
                <a:srgbClr val="1F1F1F"/>
              </a:solidFill>
              <a:latin typeface="ttgm"/>
            </a:endParaRPr>
          </a:p>
          <a:p>
            <a:pPr marL="0" lvl="0" indent="0" algn="r" rtl="1">
              <a:buClr>
                <a:srgbClr val="90C226"/>
              </a:buClr>
              <a:buNone/>
            </a:pPr>
            <a:r>
              <a:rPr lang="fa-IR" dirty="0" smtClean="0">
                <a:solidFill>
                  <a:srgbClr val="008000"/>
                </a:solidFill>
                <a:latin typeface="ttgm"/>
              </a:rPr>
              <a:t>                </a:t>
            </a:r>
            <a:r>
              <a:rPr lang="fa-IR" sz="2000" b="1" dirty="0" smtClean="0">
                <a:solidFill>
                  <a:schemeClr val="tx1"/>
                </a:solidFill>
                <a:latin typeface="ttgm"/>
              </a:rPr>
              <a:t>قالیچه: </a:t>
            </a:r>
            <a:r>
              <a:rPr lang="fa-IR" dirty="0" smtClean="0">
                <a:solidFill>
                  <a:srgbClr val="1F1F1F"/>
                </a:solidFill>
                <a:latin typeface="ttgm"/>
              </a:rPr>
              <a:t>به فرشهایی گفته می شود که مساحت آن از ۴ متر مربع کمتر باشد. اندازه قالیچه های متعارف شامل ۲۰/۲×۴۰/۱ و ۵/۲×۵/۱ متر می باشد. </a:t>
            </a:r>
            <a:r>
              <a:rPr lang="fa-IR" dirty="0">
                <a:solidFill>
                  <a:prstClr val="black"/>
                </a:solidFill>
                <a:latin typeface="Tahoma" panose="020B0604030504040204" pitchFamily="34" charset="0"/>
                <a:ea typeface="Tahoma" panose="020B0604030504040204" pitchFamily="34" charset="0"/>
              </a:rPr>
              <a:t>البته از قالیچه به عنوان فرش و زیر انداز استفاده می شود و دارای کاربرد های تزیینی نیز می باشند. تابلو فرش، یکی از انواع قالی می باشد که از آن برای کاربرد تزیینی و تجملی استفاده می شود.</a:t>
            </a:r>
            <a:endParaRPr lang="fa-IR" sz="2400" dirty="0">
              <a:solidFill>
                <a:prstClr val="black"/>
              </a:solidFill>
              <a:latin typeface="Tahoma" panose="020B0604030504040204" pitchFamily="34" charset="0"/>
              <a:ea typeface="Tahoma" panose="020B0604030504040204" pitchFamily="34" charset="0"/>
            </a:endParaRPr>
          </a:p>
          <a:p>
            <a:pPr marL="0" indent="0" algn="r" rtl="1">
              <a:buFont typeface="Wingdings 3" charset="2"/>
              <a:buNone/>
            </a:pPr>
            <a:endParaRPr lang="fa-IR" dirty="0"/>
          </a:p>
        </p:txBody>
      </p:sp>
      <p:sp>
        <p:nvSpPr>
          <p:cNvPr id="9" name="Right Arrow 8"/>
          <p:cNvSpPr/>
          <p:nvPr/>
        </p:nvSpPr>
        <p:spPr>
          <a:xfrm rot="10800000">
            <a:off x="8538962" y="2463333"/>
            <a:ext cx="867105" cy="409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8538963" y="3505600"/>
            <a:ext cx="867105" cy="409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8538963" y="4621073"/>
            <a:ext cx="867105" cy="409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vel 13"/>
          <p:cNvSpPr/>
          <p:nvPr/>
        </p:nvSpPr>
        <p:spPr>
          <a:xfrm>
            <a:off x="5249917" y="294316"/>
            <a:ext cx="3909849" cy="804041"/>
          </a:xfrm>
          <a:prstGeom prst="bevel">
            <a:avLst/>
          </a:prstGeom>
          <a:ln/>
        </p:spPr>
        <p:style>
          <a:lnRef idx="1">
            <a:schemeClr val="accent2"/>
          </a:lnRef>
          <a:fillRef idx="3">
            <a:schemeClr val="accent2"/>
          </a:fillRef>
          <a:effectRef idx="2">
            <a:schemeClr val="accent2"/>
          </a:effectRef>
          <a:fontRef idx="minor">
            <a:schemeClr val="lt1"/>
          </a:fontRef>
        </p:style>
        <p:txBody>
          <a:bodyPr rtlCol="0" anchor="ctr"/>
          <a:lstStyle/>
          <a:p>
            <a:pPr lvl="0" algn="ctr" rtl="1"/>
            <a:r>
              <a:rPr lang="fa-IR" sz="4000" dirty="0">
                <a:solidFill>
                  <a:prstClr val="white"/>
                </a:solidFill>
                <a:latin typeface="Times New Roman" panose="02020603050405020304" pitchFamily="18" charset="0"/>
                <a:cs typeface="Times New Roman" panose="02020603050405020304" pitchFamily="18" charset="0"/>
              </a:rPr>
              <a:t>تعریف فرش</a:t>
            </a:r>
          </a:p>
        </p:txBody>
      </p:sp>
      <p:pic>
        <p:nvPicPr>
          <p:cNvPr id="13" name="Picture 12" descr="unnamed"/>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a:off x="252248" y="133285"/>
            <a:ext cx="2191407" cy="1126101"/>
          </a:xfrm>
          <a:prstGeom prst="rect">
            <a:avLst/>
          </a:prstGeom>
        </p:spPr>
      </p:pic>
    </p:spTree>
    <p:extLst>
      <p:ext uri="{BB962C8B-B14F-4D97-AF65-F5344CB8AC3E}">
        <p14:creationId xmlns:p14="http://schemas.microsoft.com/office/powerpoint/2010/main" val="3831679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449317" y="5040441"/>
            <a:ext cx="8198068" cy="1135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fa-IR" dirty="0" smtClean="0">
                <a:solidFill>
                  <a:schemeClr val="tx1"/>
                </a:solidFill>
                <a:latin typeface="Tahoma" panose="020B0604030504040204" pitchFamily="34" charset="0"/>
                <a:ea typeface="Tahoma" panose="020B0604030504040204" pitchFamily="34" charset="0"/>
                <a:cs typeface="Tahoma" panose="020B0604030504040204" pitchFamily="34" charset="0"/>
              </a:rPr>
              <a:t>متخصصان قالی معمولا بر اساس رنگ های به کار رفته، نوع و جنس نخ، نقش قالی، تارو پود، ریزبافت یا درشت باف قالی را قیمت گذاری می کنند.</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331075" y="1557562"/>
            <a:ext cx="9096703" cy="2033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spcBef>
                <a:spcPts val="1000"/>
              </a:spcBef>
              <a:buClr>
                <a:srgbClr val="90C226"/>
              </a:buClr>
              <a:buSzPct val="80000"/>
            </a:pPr>
            <a:r>
              <a:rPr lang="fa-IR" dirty="0" smtClean="0">
                <a:solidFill>
                  <a:schemeClr val="tx1"/>
                </a:solidFill>
                <a:latin typeface="Tahoma" panose="020B0604030504040204" pitchFamily="34" charset="0"/>
                <a:ea typeface="Tahoma" panose="020B0604030504040204" pitchFamily="34" charset="0"/>
              </a:rPr>
              <a:t>به </a:t>
            </a:r>
            <a:r>
              <a:rPr lang="fa-IR" dirty="0">
                <a:solidFill>
                  <a:schemeClr val="tx1"/>
                </a:solidFill>
                <a:latin typeface="Tahoma" panose="020B0604030504040204" pitchFamily="34" charset="0"/>
                <a:ea typeface="Tahoma" panose="020B0604030504040204" pitchFamily="34" charset="0"/>
              </a:rPr>
              <a:t>فرش هایی که دارای پرز هستند قالی گفته می </a:t>
            </a:r>
            <a:r>
              <a:rPr lang="fa-IR" dirty="0" smtClean="0">
                <a:solidFill>
                  <a:schemeClr val="tx1"/>
                </a:solidFill>
                <a:latin typeface="Tahoma" panose="020B0604030504040204" pitchFamily="34" charset="0"/>
                <a:ea typeface="Tahoma" panose="020B0604030504040204" pitchFamily="34" charset="0"/>
              </a:rPr>
              <a:t>شود. به هر گستردنی قالی گفته نمی شود و </a:t>
            </a:r>
            <a:r>
              <a:rPr lang="fa-IR" dirty="0">
                <a:solidFill>
                  <a:schemeClr val="tx1"/>
                </a:solidFill>
                <a:latin typeface="Tahoma" panose="020B0604030504040204" pitchFamily="34" charset="0"/>
                <a:ea typeface="Tahoma" panose="020B0604030504040204" pitchFamily="34" charset="0"/>
              </a:rPr>
              <a:t>قالی زیر مجموعه ای از فرش است. در صورتی که متراژ قالی کمتر شود به آن قالیچه می گویند. معمولا قالی هایی که دارای مساحت </a:t>
            </a:r>
            <a:r>
              <a:rPr lang="fa-IR" dirty="0" smtClean="0">
                <a:solidFill>
                  <a:schemeClr val="tx1"/>
                </a:solidFill>
                <a:latin typeface="Tahoma" panose="020B0604030504040204" pitchFamily="34" charset="0"/>
                <a:ea typeface="Tahoma" panose="020B0604030504040204" pitchFamily="34" charset="0"/>
              </a:rPr>
              <a:t>کم</a:t>
            </a:r>
            <a:r>
              <a:rPr lang="fa-IR" dirty="0">
                <a:solidFill>
                  <a:schemeClr val="tx1"/>
                </a:solidFill>
                <a:latin typeface="Tahoma" panose="020B0604030504040204" pitchFamily="34" charset="0"/>
                <a:ea typeface="Tahoma" panose="020B0604030504040204" pitchFamily="34" charset="0"/>
              </a:rPr>
              <a:t>ت</a:t>
            </a:r>
            <a:r>
              <a:rPr lang="fa-IR" dirty="0" smtClean="0">
                <a:solidFill>
                  <a:schemeClr val="tx1"/>
                </a:solidFill>
                <a:latin typeface="Tahoma" panose="020B0604030504040204" pitchFamily="34" charset="0"/>
                <a:ea typeface="Tahoma" panose="020B0604030504040204" pitchFamily="34" charset="0"/>
              </a:rPr>
              <a:t>ر </a:t>
            </a:r>
            <a:r>
              <a:rPr lang="fa-IR" dirty="0">
                <a:solidFill>
                  <a:schemeClr val="tx1"/>
                </a:solidFill>
                <a:latin typeface="Tahoma" panose="020B0604030504040204" pitchFamily="34" charset="0"/>
                <a:ea typeface="Tahoma" panose="020B0604030504040204" pitchFamily="34" charset="0"/>
              </a:rPr>
              <a:t>از 6 متر هستند قالیچه گفته می شود. </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Bevel 14"/>
          <p:cNvSpPr/>
          <p:nvPr/>
        </p:nvSpPr>
        <p:spPr>
          <a:xfrm>
            <a:off x="2490951" y="3779614"/>
            <a:ext cx="4776952" cy="742177"/>
          </a:xfrm>
          <a:prstGeom prst="bevel">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rtl="1"/>
            <a:r>
              <a:rPr lang="fa-IR" sz="3600" dirty="0">
                <a:solidFill>
                  <a:prstClr val="white"/>
                </a:solidFill>
                <a:latin typeface="Times New Roman" panose="02020603050405020304" pitchFamily="18" charset="0"/>
                <a:cs typeface="Times New Roman" panose="02020603050405020304" pitchFamily="18" charset="0"/>
              </a:rPr>
              <a:t>دلایل تفاوت قیمت قالی</a:t>
            </a:r>
            <a:endParaRPr lang="en-US" sz="3600" dirty="0">
              <a:solidFill>
                <a:prstClr val="white"/>
              </a:solidFill>
              <a:latin typeface="Times New Roman" panose="02020603050405020304" pitchFamily="18" charset="0"/>
              <a:cs typeface="Times New Roman" panose="02020603050405020304" pitchFamily="18" charset="0"/>
            </a:endParaRPr>
          </a:p>
        </p:txBody>
      </p:sp>
      <p:sp>
        <p:nvSpPr>
          <p:cNvPr id="2" name="Bevel 1"/>
          <p:cNvSpPr/>
          <p:nvPr/>
        </p:nvSpPr>
        <p:spPr>
          <a:xfrm>
            <a:off x="4666594" y="800817"/>
            <a:ext cx="4106916" cy="756745"/>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fa-IR" sz="4000" dirty="0" smtClean="0">
                <a:latin typeface="Times New Roman" panose="02020603050405020304" pitchFamily="18" charset="0"/>
                <a:cs typeface="Times New Roman" panose="02020603050405020304" pitchFamily="18" charset="0"/>
              </a:rPr>
              <a:t>تعریف قالی</a:t>
            </a:r>
            <a:endParaRPr lang="en-US" sz="4000" dirty="0">
              <a:latin typeface="Times New Roman" panose="02020603050405020304" pitchFamily="18" charset="0"/>
              <a:cs typeface="Times New Roman" panose="02020603050405020304" pitchFamily="18" charset="0"/>
            </a:endParaRPr>
          </a:p>
        </p:txBody>
      </p:sp>
      <p:pic>
        <p:nvPicPr>
          <p:cNvPr id="16" name="Picture 15" descr="17-9_3-1964-Saltingtaeppe_Photo-Pernille-Klemp-f"/>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68014" y="141890"/>
            <a:ext cx="1297897" cy="1749972"/>
          </a:xfrm>
          <a:prstGeom prst="rect">
            <a:avLst/>
          </a:prstGeom>
        </p:spPr>
      </p:pic>
    </p:spTree>
    <p:extLst>
      <p:ext uri="{BB962C8B-B14F-4D97-AF65-F5344CB8AC3E}">
        <p14:creationId xmlns:p14="http://schemas.microsoft.com/office/powerpoint/2010/main" val="3953976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568" y="2601311"/>
            <a:ext cx="8596668" cy="3121572"/>
          </a:xfrm>
        </p:spPr>
        <p:txBody>
          <a:bodyPr/>
          <a:lstStyle/>
          <a:p>
            <a:pPr algn="r" rtl="1"/>
            <a:r>
              <a:rPr lang="fa-IR" dirty="0" smtClean="0">
                <a:solidFill>
                  <a:schemeClr val="tx1"/>
                </a:solidFill>
              </a:rPr>
              <a:t>از نظر کاربرد: قالی می تواند هر کاربردی داشته باشد. کاربردهای این اثر هنری شامل زیرانداز، پشتی، تابلو فرش، سجاده و ... می باشد.</a:t>
            </a:r>
          </a:p>
          <a:p>
            <a:pPr algn="r" rtl="1"/>
            <a:r>
              <a:rPr lang="fa-IR" dirty="0" smtClean="0">
                <a:solidFill>
                  <a:schemeClr val="tx1"/>
                </a:solidFill>
              </a:rPr>
              <a:t>از نظر جنس: یک رو بودن و داشتن گره تار و پود و مهم تر از همه پرز</a:t>
            </a:r>
          </a:p>
          <a:p>
            <a:pPr algn="r" rtl="1"/>
            <a:r>
              <a:rPr lang="fa-IR" dirty="0" smtClean="0">
                <a:solidFill>
                  <a:schemeClr val="tx1"/>
                </a:solidFill>
              </a:rPr>
              <a:t>از نظر ابعاد: اندازه های کوچک تا شش متر که به آنها قالیچه گفته شده و معمولا به صورت تابلو فرش و سجاده کاربرد دارند؛ و دست بافته های بزرگتر با ابعاد متفاوت که بیشتر به عنوان زیر انداز استفاده می شود.</a:t>
            </a:r>
          </a:p>
          <a:p>
            <a:pPr algn="r" rtl="1"/>
            <a:r>
              <a:rPr lang="fa-IR" dirty="0" smtClean="0">
                <a:solidFill>
                  <a:schemeClr val="tx1"/>
                </a:solidFill>
              </a:rPr>
              <a:t>از نظر طرح: فرش می تواند هر طرحی داشته باشد اما قالی دارای طرح و نقش های خاص، ویژه و برجسته است.</a:t>
            </a:r>
            <a:endParaRPr lang="en-US" dirty="0">
              <a:solidFill>
                <a:schemeClr val="tx1"/>
              </a:solidFill>
            </a:endParaRPr>
          </a:p>
        </p:txBody>
      </p:sp>
      <p:sp>
        <p:nvSpPr>
          <p:cNvPr id="4" name="Bevel 3"/>
          <p:cNvSpPr/>
          <p:nvPr/>
        </p:nvSpPr>
        <p:spPr>
          <a:xfrm>
            <a:off x="3515710" y="488731"/>
            <a:ext cx="5454869" cy="914400"/>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fa-IR" sz="2100" dirty="0" smtClean="0"/>
              <a:t>راه های تشخیص قالی (تفاوت قالی و فرش)</a:t>
            </a:r>
            <a:endParaRPr lang="en-US" sz="2100" dirty="0"/>
          </a:p>
        </p:txBody>
      </p:sp>
      <p:pic>
        <p:nvPicPr>
          <p:cNvPr id="5" name="Picture 4" descr="17-9_3-1964-Saltingtaeppe_Photo-Pernille-Klemp-f"/>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68014" y="141890"/>
            <a:ext cx="1513489" cy="2040658"/>
          </a:xfrm>
          <a:prstGeom prst="rect">
            <a:avLst/>
          </a:prstGeom>
        </p:spPr>
      </p:pic>
    </p:spTree>
    <p:extLst>
      <p:ext uri="{BB962C8B-B14F-4D97-AF65-F5344CB8AC3E}">
        <p14:creationId xmlns:p14="http://schemas.microsoft.com/office/powerpoint/2010/main" val="1118993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56" y="1813036"/>
            <a:ext cx="9412014" cy="5044964"/>
          </a:xfrm>
        </p:spPr>
        <p:txBody>
          <a:bodyPr>
            <a:normAutofit/>
          </a:bodyPr>
          <a:lstStyle/>
          <a:p>
            <a:pPr lvl="0" algn="r" rtl="1">
              <a:spcBef>
                <a:spcPts val="0"/>
              </a:spcBef>
              <a:buFont typeface="Wingdings 3" panose="05040102010807070707" pitchFamily="18" charset="2"/>
              <a:buChar char=""/>
              <a:tabLst>
                <a:tab pos="457200" algn="l"/>
              </a:tabLst>
            </a:pPr>
            <a:r>
              <a:rPr lang="fa-IR" dirty="0">
                <a:solidFill>
                  <a:schemeClr val="tx1"/>
                </a:solidFill>
                <a:latin typeface="Trebuchet MS" panose="020B0603020202020204" pitchFamily="34" charset="0"/>
              </a:rPr>
              <a:t>دار که اساس آن چهار چوبی مرکب از دو چوب عمودی و دو چوب افقی است که به وسیله اتصالاتی در یکدیگر چفت و بسته می شوند.</a:t>
            </a:r>
            <a:endParaRPr lang="en-US" dirty="0">
              <a:solidFill>
                <a:schemeClr val="tx1"/>
              </a:solidFill>
              <a:latin typeface="Times New Roman" panose="02020603050405020304" pitchFamily="18" charset="0"/>
              <a:ea typeface="Times New Roman" panose="02020603050405020304" pitchFamily="18" charset="0"/>
            </a:endParaRPr>
          </a:p>
          <a:p>
            <a:pPr lvl="0" algn="r" rtl="1">
              <a:spcBef>
                <a:spcPts val="0"/>
              </a:spcBef>
              <a:buFont typeface="Wingdings 3" panose="05040102010807070707" pitchFamily="18" charset="2"/>
              <a:buChar char=""/>
              <a:tabLst>
                <a:tab pos="457200" algn="l"/>
              </a:tabLst>
            </a:pPr>
            <a:r>
              <a:rPr lang="fa-IR" dirty="0">
                <a:solidFill>
                  <a:schemeClr val="tx1"/>
                </a:solidFill>
                <a:latin typeface="Trebuchet MS" panose="020B0603020202020204" pitchFamily="34" charset="0"/>
              </a:rPr>
              <a:t>چاقوی بافت: کاردک، پاکی، قلاب، چاقوهای </a:t>
            </a:r>
            <a:r>
              <a:rPr lang="fa-IR" dirty="0" smtClean="0">
                <a:solidFill>
                  <a:schemeClr val="tx1"/>
                </a:solidFill>
                <a:latin typeface="Trebuchet MS" panose="020B0603020202020204" pitchFamily="34" charset="0"/>
              </a:rPr>
              <a:t>خانگی</a:t>
            </a:r>
            <a:endParaRPr lang="en-US" dirty="0">
              <a:solidFill>
                <a:schemeClr val="tx1"/>
              </a:solidFill>
              <a:latin typeface="Times New Roman" panose="02020603050405020304" pitchFamily="18" charset="0"/>
              <a:ea typeface="Times New Roman" panose="02020603050405020304" pitchFamily="18" charset="0"/>
            </a:endParaRPr>
          </a:p>
          <a:p>
            <a:pPr lvl="0" algn="r" rtl="1">
              <a:spcBef>
                <a:spcPts val="0"/>
              </a:spcBef>
              <a:buFont typeface="Wingdings 3" panose="05040102010807070707" pitchFamily="18" charset="2"/>
              <a:buChar char=""/>
              <a:tabLst>
                <a:tab pos="457200" algn="l"/>
              </a:tabLst>
            </a:pPr>
            <a:r>
              <a:rPr lang="fa-IR" dirty="0">
                <a:solidFill>
                  <a:schemeClr val="tx1"/>
                </a:solidFill>
                <a:latin typeface="Trebuchet MS" panose="020B0603020202020204" pitchFamily="34" charset="0"/>
              </a:rPr>
              <a:t>دفه (دفتین، کرکیت، کلوزار، دستوک)</a:t>
            </a:r>
            <a:endParaRPr lang="en-US" dirty="0">
              <a:solidFill>
                <a:schemeClr val="tx1"/>
              </a:solidFill>
              <a:latin typeface="Times New Roman" panose="02020603050405020304" pitchFamily="18" charset="0"/>
              <a:ea typeface="Times New Roman" panose="02020603050405020304" pitchFamily="18" charset="0"/>
            </a:endParaRPr>
          </a:p>
          <a:p>
            <a:pPr lvl="0" algn="r" rtl="1">
              <a:spcBef>
                <a:spcPts val="0"/>
              </a:spcBef>
              <a:buFont typeface="Wingdings 3" panose="05040102010807070707" pitchFamily="18" charset="2"/>
              <a:buChar char=""/>
              <a:tabLst>
                <a:tab pos="457200" algn="l"/>
              </a:tabLst>
            </a:pPr>
            <a:r>
              <a:rPr lang="fa-IR" dirty="0">
                <a:solidFill>
                  <a:schemeClr val="tx1"/>
                </a:solidFill>
                <a:latin typeface="Trebuchet MS" panose="020B0603020202020204" pitchFamily="34" charset="0"/>
              </a:rPr>
              <a:t>قیچی</a:t>
            </a:r>
            <a:endParaRPr lang="en-US" dirty="0">
              <a:solidFill>
                <a:schemeClr val="tx1"/>
              </a:solidFill>
              <a:latin typeface="Times New Roman" panose="02020603050405020304" pitchFamily="18" charset="0"/>
              <a:ea typeface="Times New Roman" panose="02020603050405020304" pitchFamily="18" charset="0"/>
            </a:endParaRPr>
          </a:p>
          <a:p>
            <a:pPr lvl="0" algn="r" rtl="1">
              <a:spcBef>
                <a:spcPts val="0"/>
              </a:spcBef>
              <a:buFont typeface="Wingdings 3" panose="05040102010807070707" pitchFamily="18" charset="2"/>
              <a:buChar char=""/>
              <a:tabLst>
                <a:tab pos="457200" algn="l"/>
              </a:tabLst>
            </a:pPr>
            <a:r>
              <a:rPr lang="fa-IR" dirty="0">
                <a:solidFill>
                  <a:schemeClr val="tx1"/>
                </a:solidFill>
                <a:latin typeface="Trebuchet MS" panose="020B0603020202020204" pitchFamily="34" charset="0"/>
              </a:rPr>
              <a:t>سیخ پودکشی</a:t>
            </a:r>
            <a:endParaRPr lang="en-US" dirty="0">
              <a:solidFill>
                <a:schemeClr val="tx1"/>
              </a:solidFill>
              <a:latin typeface="Times New Roman" panose="02020603050405020304" pitchFamily="18" charset="0"/>
              <a:ea typeface="Times New Roman" panose="02020603050405020304" pitchFamily="18" charset="0"/>
            </a:endParaRPr>
          </a:p>
          <a:p>
            <a:pPr lvl="0" algn="r" rtl="1">
              <a:spcBef>
                <a:spcPts val="0"/>
              </a:spcBef>
              <a:buFont typeface="Wingdings 3" panose="05040102010807070707" pitchFamily="18" charset="2"/>
              <a:buChar char=""/>
              <a:tabLst>
                <a:tab pos="457200" algn="l"/>
              </a:tabLst>
            </a:pPr>
            <a:r>
              <a:rPr lang="fa-IR" dirty="0">
                <a:solidFill>
                  <a:schemeClr val="tx1"/>
                </a:solidFill>
                <a:latin typeface="Trebuchet MS" panose="020B0603020202020204" pitchFamily="34" charset="0"/>
              </a:rPr>
              <a:t>سک (سنگ سنج)</a:t>
            </a:r>
            <a:endParaRPr lang="en-US" dirty="0">
              <a:solidFill>
                <a:schemeClr val="tx1"/>
              </a:solidFill>
              <a:latin typeface="Times New Roman" panose="02020603050405020304" pitchFamily="18" charset="0"/>
              <a:ea typeface="Times New Roman" panose="02020603050405020304" pitchFamily="18" charset="0"/>
            </a:endParaRPr>
          </a:p>
          <a:p>
            <a:pPr lvl="0" algn="r" rtl="1">
              <a:spcBef>
                <a:spcPts val="0"/>
              </a:spcBef>
              <a:buFont typeface="Wingdings 3" panose="05040102010807070707" pitchFamily="18" charset="2"/>
              <a:buChar char=""/>
              <a:tabLst>
                <a:tab pos="457200" algn="l"/>
              </a:tabLst>
            </a:pPr>
            <a:r>
              <a:rPr lang="fa-IR" dirty="0">
                <a:solidFill>
                  <a:schemeClr val="tx1"/>
                </a:solidFill>
                <a:latin typeface="Trebuchet MS" panose="020B0603020202020204" pitchFamily="34" charset="0"/>
              </a:rPr>
              <a:t>سوزنی (پهنازن، چوب پهنا)</a:t>
            </a:r>
            <a:endParaRPr lang="en-US" dirty="0">
              <a:solidFill>
                <a:schemeClr val="tx1"/>
              </a:solidFill>
              <a:latin typeface="Times New Roman" panose="02020603050405020304" pitchFamily="18" charset="0"/>
              <a:ea typeface="Times New Roman" panose="02020603050405020304" pitchFamily="18" charset="0"/>
            </a:endParaRPr>
          </a:p>
          <a:p>
            <a:pPr lvl="0" algn="r" rtl="1">
              <a:spcBef>
                <a:spcPts val="0"/>
              </a:spcBef>
              <a:buFont typeface="Wingdings 3" panose="05040102010807070707" pitchFamily="18" charset="2"/>
              <a:buChar char=""/>
              <a:tabLst>
                <a:tab pos="457200" algn="l"/>
              </a:tabLst>
            </a:pPr>
            <a:r>
              <a:rPr lang="fa-IR" dirty="0" smtClean="0">
                <a:solidFill>
                  <a:schemeClr val="tx1"/>
                </a:solidFill>
                <a:latin typeface="Trebuchet MS" panose="020B0603020202020204" pitchFamily="34" charset="0"/>
              </a:rPr>
              <a:t>شانه</a:t>
            </a:r>
          </a:p>
          <a:p>
            <a:pPr marL="0" lvl="0" indent="0" algn="r" rtl="1">
              <a:spcBef>
                <a:spcPts val="0"/>
              </a:spcBef>
              <a:buNone/>
              <a:tabLst>
                <a:tab pos="457200" algn="l"/>
              </a:tabLst>
            </a:pPr>
            <a:endParaRPr lang="en-US" dirty="0">
              <a:solidFill>
                <a:schemeClr val="tx1"/>
              </a:solidFill>
              <a:latin typeface="Times New Roman" panose="02020603050405020304" pitchFamily="18" charset="0"/>
              <a:ea typeface="Times New Roman" panose="02020603050405020304" pitchFamily="18" charset="0"/>
            </a:endParaRPr>
          </a:p>
          <a:p>
            <a:pPr marL="0" marR="0" indent="0" algn="r" rtl="1">
              <a:lnSpc>
                <a:spcPct val="107000"/>
              </a:lnSpc>
              <a:spcBef>
                <a:spcPts val="0"/>
              </a:spcBef>
              <a:spcAft>
                <a:spcPts val="800"/>
              </a:spcAft>
              <a:buNone/>
            </a:pPr>
            <a:r>
              <a:rPr lang="en-US"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fa-IR" sz="2000" b="1" dirty="0" smtClean="0">
                <a:solidFill>
                  <a:schemeClr val="tx1"/>
                </a:solidFill>
                <a:latin typeface="Calibri" panose="020F0502020204030204" pitchFamily="34" charset="0"/>
                <a:ea typeface="Calibri" panose="020F0502020204030204" pitchFamily="34" charset="0"/>
              </a:rPr>
              <a:t>مواد اولیه مورد نیاز برای تولید پشم</a:t>
            </a:r>
          </a:p>
          <a:p>
            <a:pPr algn="r" rtl="1">
              <a:lnSpc>
                <a:spcPct val="107000"/>
              </a:lnSpc>
              <a:spcBef>
                <a:spcPts val="0"/>
              </a:spcBef>
              <a:spcAft>
                <a:spcPts val="800"/>
              </a:spcAft>
            </a:pPr>
            <a:r>
              <a:rPr lang="fa-IR" dirty="0" smtClean="0">
                <a:solidFill>
                  <a:schemeClr val="tx1"/>
                </a:solidFill>
              </a:rPr>
              <a:t>پنبه</a:t>
            </a:r>
          </a:p>
          <a:p>
            <a:pPr algn="r" rtl="1">
              <a:lnSpc>
                <a:spcPct val="107000"/>
              </a:lnSpc>
              <a:spcBef>
                <a:spcPts val="0"/>
              </a:spcBef>
              <a:spcAft>
                <a:spcPts val="800"/>
              </a:spcAft>
            </a:pPr>
            <a:r>
              <a:rPr lang="fa-IR" dirty="0" smtClean="0">
                <a:solidFill>
                  <a:schemeClr val="tx1"/>
                </a:solidFill>
                <a:latin typeface="Calibri" panose="020F0502020204030204" pitchFamily="34" charset="0"/>
                <a:ea typeface="Calibri" panose="020F0502020204030204" pitchFamily="34" charset="0"/>
              </a:rPr>
              <a:t>ابریشم </a:t>
            </a:r>
          </a:p>
          <a:p>
            <a:pPr algn="r" rtl="1">
              <a:lnSpc>
                <a:spcPct val="107000"/>
              </a:lnSpc>
              <a:spcBef>
                <a:spcPts val="0"/>
              </a:spcBef>
              <a:spcAft>
                <a:spcPts val="800"/>
              </a:spcAft>
            </a:pPr>
            <a:r>
              <a:rPr lang="fa-IR" dirty="0" smtClean="0">
                <a:solidFill>
                  <a:schemeClr val="tx1"/>
                </a:solidFill>
                <a:latin typeface="Calibri" panose="020F0502020204030204" pitchFamily="34" charset="0"/>
                <a:ea typeface="Calibri" panose="020F0502020204030204" pitchFamily="34" charset="0"/>
              </a:rPr>
              <a:t>پشم</a:t>
            </a:r>
            <a:endParaRPr lang="en-US" dirty="0">
              <a:solidFill>
                <a:schemeClr val="tx1"/>
              </a:solidFill>
              <a:latin typeface="Calibri" panose="020F0502020204030204" pitchFamily="34" charset="0"/>
              <a:ea typeface="Calibri" panose="020F0502020204030204" pitchFamily="34" charset="0"/>
            </a:endParaRPr>
          </a:p>
        </p:txBody>
      </p:sp>
      <p:sp>
        <p:nvSpPr>
          <p:cNvPr id="5" name="Bevel 4"/>
          <p:cNvSpPr/>
          <p:nvPr/>
        </p:nvSpPr>
        <p:spPr>
          <a:xfrm>
            <a:off x="4564118" y="582312"/>
            <a:ext cx="4414345" cy="867104"/>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fa-IR" sz="4000" dirty="0" smtClean="0">
                <a:latin typeface="Times New Roman" panose="02020603050405020304" pitchFamily="18" charset="0"/>
                <a:cs typeface="Times New Roman" panose="02020603050405020304" pitchFamily="18" charset="0"/>
              </a:rPr>
              <a:t>ابزار مورد نیاز</a:t>
            </a:r>
            <a:endParaRPr lang="en-US" sz="4000" dirty="0">
              <a:latin typeface="Times New Roman" panose="02020603050405020304" pitchFamily="18" charset="0"/>
              <a:cs typeface="Times New Roman" panose="02020603050405020304" pitchFamily="18" charset="0"/>
            </a:endParaRPr>
          </a:p>
        </p:txBody>
      </p:sp>
      <p:pic>
        <p:nvPicPr>
          <p:cNvPr id="4" name="Picture 3" descr="ابزار-قالی-بافی"/>
          <p:cNvPicPr>
            <a:picLocks noGrp="1" noChangeAspect="1"/>
          </p:cNvPicPr>
          <p:nvPr isPhoto="1"/>
        </p:nvPicPr>
        <p:blipFill>
          <a:blip r:embed="rId3">
            <a:lum bright="-3000"/>
            <a:extLst>
              <a:ext uri="{28A0092B-C50C-407E-A947-70E740481C1C}">
                <a14:useLocalDpi xmlns:a14="http://schemas.microsoft.com/office/drawing/2010/main" val="0"/>
              </a:ext>
            </a:extLst>
          </a:blip>
          <a:stretch>
            <a:fillRect/>
          </a:stretch>
        </p:blipFill>
        <p:spPr>
          <a:xfrm>
            <a:off x="270255" y="336935"/>
            <a:ext cx="2715718" cy="1357859"/>
          </a:xfrm>
          <a:prstGeom prst="rect">
            <a:avLst/>
          </a:prstGeom>
        </p:spPr>
      </p:pic>
    </p:spTree>
    <p:extLst>
      <p:ext uri="{BB962C8B-B14F-4D97-AF65-F5344CB8AC3E}">
        <p14:creationId xmlns:p14="http://schemas.microsoft.com/office/powerpoint/2010/main" val="3515759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TM03090434[[fn=Wood Type]]</Template>
  <TotalTime>4501500</TotalTime>
  <Words>3552</Words>
  <Application>Microsoft Office PowerPoint</Application>
  <PresentationFormat>Widescreen</PresentationFormat>
  <Paragraphs>192</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Tahoma</vt:lpstr>
      <vt:lpstr>Tahoma</vt:lpstr>
      <vt:lpstr>Times New Roman</vt:lpstr>
      <vt:lpstr>Trebuchet MS</vt:lpstr>
      <vt:lpstr>ttgm</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Joker</dc:creator>
  <cp:lastModifiedBy>Joker</cp:lastModifiedBy>
  <cp:revision>74</cp:revision>
  <dcterms:created xsi:type="dcterms:W3CDTF">2020-11-26T18:09:10Z</dcterms:created>
  <dcterms:modified xsi:type="dcterms:W3CDTF">2012-05-15T19:44:22Z</dcterms:modified>
</cp:coreProperties>
</file>