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</p:sldMasterIdLst>
  <p:notesMasterIdLst>
    <p:notesMasterId r:id="rId62"/>
  </p:notesMasterIdLst>
  <p:sldIdLst>
    <p:sldId id="302" r:id="rId2"/>
    <p:sldId id="256" r:id="rId3"/>
    <p:sldId id="286" r:id="rId4"/>
    <p:sldId id="287" r:id="rId5"/>
    <p:sldId id="285" r:id="rId6"/>
    <p:sldId id="289" r:id="rId7"/>
    <p:sldId id="290" r:id="rId8"/>
    <p:sldId id="291" r:id="rId9"/>
    <p:sldId id="346" r:id="rId10"/>
    <p:sldId id="294" r:id="rId11"/>
    <p:sldId id="293" r:id="rId12"/>
    <p:sldId id="295" r:id="rId13"/>
    <p:sldId id="296" r:id="rId14"/>
    <p:sldId id="297" r:id="rId15"/>
    <p:sldId id="298" r:id="rId16"/>
    <p:sldId id="304" r:id="rId17"/>
    <p:sldId id="299" r:id="rId18"/>
    <p:sldId id="305" r:id="rId19"/>
    <p:sldId id="303" r:id="rId20"/>
    <p:sldId id="300" r:id="rId21"/>
    <p:sldId id="309" r:id="rId22"/>
    <p:sldId id="310" r:id="rId23"/>
    <p:sldId id="308" r:id="rId24"/>
    <p:sldId id="318" r:id="rId25"/>
    <p:sldId id="332" r:id="rId26"/>
    <p:sldId id="307" r:id="rId27"/>
    <p:sldId id="311" r:id="rId28"/>
    <p:sldId id="312" r:id="rId29"/>
    <p:sldId id="313" r:id="rId30"/>
    <p:sldId id="306" r:id="rId31"/>
    <p:sldId id="314" r:id="rId32"/>
    <p:sldId id="315" r:id="rId33"/>
    <p:sldId id="316" r:id="rId34"/>
    <p:sldId id="317" r:id="rId35"/>
    <p:sldId id="324" r:id="rId36"/>
    <p:sldId id="320" r:id="rId37"/>
    <p:sldId id="323" r:id="rId38"/>
    <p:sldId id="325" r:id="rId39"/>
    <p:sldId id="322" r:id="rId40"/>
    <p:sldId id="326" r:id="rId41"/>
    <p:sldId id="327" r:id="rId42"/>
    <p:sldId id="328" r:id="rId43"/>
    <p:sldId id="321" r:id="rId44"/>
    <p:sldId id="319" r:id="rId45"/>
    <p:sldId id="331" r:id="rId46"/>
    <p:sldId id="340" r:id="rId47"/>
    <p:sldId id="335" r:id="rId48"/>
    <p:sldId id="336" r:id="rId49"/>
    <p:sldId id="330" r:id="rId50"/>
    <p:sldId id="338" r:id="rId51"/>
    <p:sldId id="337" r:id="rId52"/>
    <p:sldId id="334" r:id="rId53"/>
    <p:sldId id="348" r:id="rId54"/>
    <p:sldId id="347" r:id="rId55"/>
    <p:sldId id="339" r:id="rId56"/>
    <p:sldId id="342" r:id="rId57"/>
    <p:sldId id="344" r:id="rId58"/>
    <p:sldId id="345" r:id="rId59"/>
    <p:sldId id="341" r:id="rId60"/>
    <p:sldId id="329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242"/>
    <a:srgbClr val="F09415"/>
    <a:srgbClr val="323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C59FB-78C0-4291-A635-04528E0F708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DAD51-1D11-4356-AF19-575EAD9B5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2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BC2C-AC37-4616-BE92-519583DF537C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E539A88-69C1-4D7F-95D9-861290F8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7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BC2C-AC37-4616-BE92-519583DF537C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E539A88-69C1-4D7F-95D9-861290F8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6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BC2C-AC37-4616-BE92-519583DF537C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E539A88-69C1-4D7F-95D9-861290F8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70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BC2C-AC37-4616-BE92-519583DF537C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E539A88-69C1-4D7F-95D9-861290F8BC3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1043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BC2C-AC37-4616-BE92-519583DF537C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E539A88-69C1-4D7F-95D9-861290F8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44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BC2C-AC37-4616-BE92-519583DF537C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9A88-69C1-4D7F-95D9-861290F8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12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BC2C-AC37-4616-BE92-519583DF537C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9A88-69C1-4D7F-95D9-861290F8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76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BC2C-AC37-4616-BE92-519583DF537C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9A88-69C1-4D7F-95D9-861290F8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11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AD6BC2C-AC37-4616-BE92-519583DF537C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E539A88-69C1-4D7F-95D9-861290F8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9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BC2C-AC37-4616-BE92-519583DF537C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9A88-69C1-4D7F-95D9-861290F8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8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BC2C-AC37-4616-BE92-519583DF537C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E539A88-69C1-4D7F-95D9-861290F8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6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BC2C-AC37-4616-BE92-519583DF537C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9A88-69C1-4D7F-95D9-861290F8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2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BC2C-AC37-4616-BE92-519583DF537C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9A88-69C1-4D7F-95D9-861290F8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6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BC2C-AC37-4616-BE92-519583DF537C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9A88-69C1-4D7F-95D9-861290F8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BC2C-AC37-4616-BE92-519583DF537C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9A88-69C1-4D7F-95D9-861290F8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1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BC2C-AC37-4616-BE92-519583DF537C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9A88-69C1-4D7F-95D9-861290F8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BC2C-AC37-4616-BE92-519583DF537C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9A88-69C1-4D7F-95D9-861290F8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6BC2C-AC37-4616-BE92-519583DF537C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39A88-69C1-4D7F-95D9-861290F8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31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  <p:sldLayoutId id="2147483978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5">
            <a:extLst>
              <a:ext uri="{FF2B5EF4-FFF2-40B4-BE49-F238E27FC236}">
                <a16:creationId xmlns:a16="http://schemas.microsoft.com/office/drawing/2014/main" id="{8F7826B5-A828-427E-A2A8-46BE4AB774F7}"/>
              </a:ext>
            </a:extLst>
          </p:cNvPr>
          <p:cNvSpPr/>
          <p:nvPr/>
        </p:nvSpPr>
        <p:spPr>
          <a:xfrm>
            <a:off x="1001485" y="919065"/>
            <a:ext cx="10189029" cy="5019870"/>
          </a:xfrm>
          <a:prstGeom prst="verticalScroll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9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به نام آنکه علم را آفرید</a:t>
            </a:r>
          </a:p>
        </p:txBody>
      </p:sp>
    </p:spTree>
    <p:extLst>
      <p:ext uri="{BB962C8B-B14F-4D97-AF65-F5344CB8AC3E}">
        <p14:creationId xmlns:p14="http://schemas.microsoft.com/office/powerpoint/2010/main" val="3032033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4F2ADF7-B91E-43EA-AA74-E5FCC8CBD1EB}"/>
              </a:ext>
            </a:extLst>
          </p:cNvPr>
          <p:cNvSpPr txBox="1">
            <a:spLocks/>
          </p:cNvSpPr>
          <p:nvPr/>
        </p:nvSpPr>
        <p:spPr>
          <a:xfrm>
            <a:off x="0" y="989619"/>
            <a:ext cx="10599576" cy="36377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800" dirty="0">
                <a:cs typeface="B Nazanin" panose="00000400000000000000" pitchFamily="2" charset="-78"/>
              </a:rPr>
              <a:t>بعضی از تبعات و عملکردهای بازارهای رقابتی و تعادل رقابتی ممکن است </a:t>
            </a:r>
            <a:r>
              <a:rPr lang="fa-IR" sz="2800" b="1" dirty="0">
                <a:cs typeface="B Nazanin" panose="00000400000000000000" pitchFamily="2" charset="-78"/>
              </a:rPr>
              <a:t>مورد قبول نباشند</a:t>
            </a:r>
            <a:r>
              <a:rPr lang="fa-IR" sz="2800" dirty="0">
                <a:cs typeface="B Nazanin" panose="00000400000000000000" pitchFamily="2" charset="-78"/>
              </a:rPr>
              <a:t>. </a:t>
            </a:r>
          </a:p>
          <a:p>
            <a:endParaRPr lang="fa-IR" sz="2800" dirty="0">
              <a:cs typeface="B Nazanin" panose="00000400000000000000" pitchFamily="2" charset="-78"/>
            </a:endParaRPr>
          </a:p>
          <a:p>
            <a:r>
              <a:rPr lang="fa-IR" sz="2800" dirty="0">
                <a:cs typeface="B Nazanin" panose="00000400000000000000" pitchFamily="2" charset="-78"/>
              </a:rPr>
              <a:t>به عنوان مثال:</a:t>
            </a:r>
          </a:p>
          <a:p>
            <a:r>
              <a:rPr lang="fa-IR" sz="2800" dirty="0">
                <a:cs typeface="B Nazanin" panose="00000400000000000000" pitchFamily="2" charset="-78"/>
              </a:rPr>
              <a:t>سطح </a:t>
            </a:r>
            <a:r>
              <a:rPr lang="fa-IR" sz="2800" dirty="0">
                <a:solidFill>
                  <a:schemeClr val="bg1"/>
                </a:solidFill>
                <a:cs typeface="B Nazanin" panose="00000400000000000000" pitchFamily="2" charset="-78"/>
              </a:rPr>
              <a:t>دستمزدهای تعادلی </a:t>
            </a:r>
            <a:r>
              <a:rPr lang="fa-IR" sz="2800" dirty="0">
                <a:cs typeface="B Nazanin" panose="00000400000000000000" pitchFamily="2" charset="-78"/>
              </a:rPr>
              <a:t>ممکن است مورد قبول سیاستگذاران سیاسی و اقتصادی نباشد.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DF54C9-8106-430A-8939-D9B66259B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08" y="4049485"/>
            <a:ext cx="4332257" cy="249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26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CD41E-A030-4C35-90BD-571B1FCC2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232" y="705743"/>
            <a:ext cx="8425543" cy="1019589"/>
          </a:xfrm>
        </p:spPr>
        <p:txBody>
          <a:bodyPr>
            <a:normAutofit/>
          </a:bodyPr>
          <a:lstStyle/>
          <a:p>
            <a:r>
              <a:rPr lang="fa-IR" sz="4400" dirty="0">
                <a:cs typeface="B Nazanin" panose="00000400000000000000" pitchFamily="2" charset="-78"/>
              </a:rPr>
              <a:t>یکی از مهمترین مؤثر ترین شکل های رقابت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7AFC2-32C5-48CA-B05A-9B193F97F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7110" y="2520198"/>
            <a:ext cx="6104736" cy="518294"/>
          </a:xfrm>
        </p:spPr>
        <p:txBody>
          <a:bodyPr>
            <a:noAutofit/>
          </a:bodyPr>
          <a:lstStyle/>
          <a:p>
            <a:r>
              <a:rPr lang="fa-IR" sz="3200" dirty="0">
                <a:cs typeface="B Nazanin" panose="00000400000000000000" pitchFamily="2" charset="-78"/>
              </a:rPr>
              <a:t>رقابت از طریق نوآوری و ارائه محصولات برتر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4599F-F41F-4FCD-A0B0-5C7DC7B71F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12" y="4698724"/>
            <a:ext cx="2990278" cy="1794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5FC09E-05C1-4EFA-87E5-4CA8764BD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21" y="3302546"/>
            <a:ext cx="6006092" cy="34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3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0AB41-48DC-49BC-BD18-5564A8964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2604" y="798865"/>
            <a:ext cx="3408190" cy="1028919"/>
          </a:xfrm>
        </p:spPr>
        <p:txBody>
          <a:bodyPr>
            <a:normAutofit fontScale="90000"/>
          </a:bodyPr>
          <a:lstStyle/>
          <a:p>
            <a:r>
              <a:rPr lang="fa-IR" sz="4400" dirty="0">
                <a:cs typeface="B Nazanin" panose="00000400000000000000" pitchFamily="2" charset="-78"/>
              </a:rPr>
              <a:t>پیچیدگی انحصار ها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118CE-48BD-4DD4-ADE8-1C16363AB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5078" y="2565918"/>
            <a:ext cx="3773490" cy="3333579"/>
          </a:xfrm>
        </p:spPr>
        <p:txBody>
          <a:bodyPr>
            <a:noAutofit/>
          </a:bodyPr>
          <a:lstStyle/>
          <a:p>
            <a:r>
              <a:rPr kumimoji="0" lang="fa-I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cs typeface="B Nazanin" panose="00000400000000000000" pitchFamily="2" charset="-78"/>
              </a:rPr>
              <a:t>در حالی که </a:t>
            </a:r>
            <a:r>
              <a:rPr kumimoji="0" lang="fa-IR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Trebuchet MS" panose="020B0603020202020204"/>
                <a:cs typeface="B Nazanin" panose="00000400000000000000" pitchFamily="2" charset="-78"/>
              </a:rPr>
              <a:t>انحصار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در مواردی </a:t>
            </a:r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انحصارها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در موارد دیگر </a:t>
            </a:r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رقابت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525CB27-D89A-4852-B1BF-23F935584CCC}"/>
              </a:ext>
            </a:extLst>
          </p:cNvPr>
          <p:cNvSpPr txBox="1">
            <a:spLocks/>
          </p:cNvSpPr>
          <p:nvPr/>
        </p:nvSpPr>
        <p:spPr>
          <a:xfrm>
            <a:off x="597159" y="2048355"/>
            <a:ext cx="5135762" cy="4303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 dirty="0"/>
          </a:p>
          <a:p>
            <a:r>
              <a:rPr kumimoji="0" lang="fa-I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cs typeface="B Nazanin" panose="00000400000000000000" pitchFamily="2" charset="-78"/>
              </a:rPr>
              <a:t>در </a:t>
            </a:r>
            <a:r>
              <a:rPr kumimoji="0" lang="fa-IR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Trebuchet MS" panose="020B0603020202020204"/>
                <a:cs typeface="B Nazanin" panose="00000400000000000000" pitchFamily="2" charset="-78"/>
              </a:rPr>
              <a:t>مقابل رقابت </a:t>
            </a:r>
            <a:r>
              <a:rPr kumimoji="0" lang="fa-I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cs typeface="B Nazanin" panose="00000400000000000000" pitchFamily="2" charset="-78"/>
              </a:rPr>
              <a:t>قرار دارد اما ...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حتى </a:t>
            </a:r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سبب بهبود </a:t>
            </a:r>
            <a:r>
              <a:rPr lang="fa-IR" sz="2600" dirty="0">
                <a:cs typeface="B Nazanin" panose="00000400000000000000" pitchFamily="2" charset="-78"/>
              </a:rPr>
              <a:t>عملکرد اقتصاد می شوند  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خود سبب </a:t>
            </a:r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ایجاد انحصار </a:t>
            </a:r>
          </a:p>
          <a:p>
            <a:pPr marL="0" indent="0">
              <a:buNone/>
            </a:pPr>
            <a:r>
              <a:rPr lang="fa-IR" sz="2600" dirty="0">
                <a:cs typeface="B Nazanin" panose="00000400000000000000" pitchFamily="2" charset="-78"/>
              </a:rPr>
              <a:t>  و انحصار خود سبب </a:t>
            </a:r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تشدید رقابت </a:t>
            </a:r>
            <a:r>
              <a:rPr lang="fa-IR" sz="2600" dirty="0">
                <a:cs typeface="B Nazanin" panose="00000400000000000000" pitchFamily="2" charset="-78"/>
              </a:rPr>
              <a:t>می شود 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B28720BB-BDC7-456C-BBB3-763AAD11A5EF}"/>
              </a:ext>
            </a:extLst>
          </p:cNvPr>
          <p:cNvSpPr/>
          <p:nvPr/>
        </p:nvSpPr>
        <p:spPr>
          <a:xfrm>
            <a:off x="6885992" y="2521751"/>
            <a:ext cx="1222310" cy="664968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FD7941AA-C52A-4C2C-A8E3-12881316363E}"/>
              </a:ext>
            </a:extLst>
          </p:cNvPr>
          <p:cNvSpPr/>
          <p:nvPr/>
        </p:nvSpPr>
        <p:spPr>
          <a:xfrm>
            <a:off x="6885992" y="3867853"/>
            <a:ext cx="1222310" cy="664968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80967240-6BE5-477F-8D71-42008D314089}"/>
              </a:ext>
            </a:extLst>
          </p:cNvPr>
          <p:cNvSpPr/>
          <p:nvPr/>
        </p:nvSpPr>
        <p:spPr>
          <a:xfrm>
            <a:off x="6885992" y="5226788"/>
            <a:ext cx="1222310" cy="664968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28315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4B33A-3BB6-4C69-A6C6-7EE5F0A4A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697" y="743898"/>
            <a:ext cx="6774837" cy="972935"/>
          </a:xfrm>
        </p:spPr>
        <p:txBody>
          <a:bodyPr>
            <a:noAutofit/>
          </a:bodyPr>
          <a:lstStyle/>
          <a:p>
            <a:r>
              <a:rPr lang="fa-IR" sz="4400" dirty="0">
                <a:cs typeface="B Nazanin" panose="00000400000000000000" pitchFamily="2" charset="-78"/>
              </a:rPr>
              <a:t>سهم بزرگ دولت از درآمد های ملی: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DE931-350F-4B5A-B432-6566FA774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96" y="2267338"/>
            <a:ext cx="11859208" cy="4366727"/>
          </a:xfrm>
        </p:spPr>
        <p:txBody>
          <a:bodyPr>
            <a:normAutofit/>
          </a:bodyPr>
          <a:lstStyle/>
          <a:p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ملی کردن </a:t>
            </a:r>
            <a:r>
              <a:rPr kumimoji="0" lang="fa-I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cs typeface="B Nazanin" panose="00000400000000000000" pitchFamily="2" charset="-78"/>
              </a:rPr>
              <a:t>و سازمان دهی</a:t>
            </a:r>
            <a:r>
              <a:rPr lang="fa-IR" sz="2600" dirty="0">
                <a:cs typeface="B Nazanin" panose="00000400000000000000" pitchFamily="2" charset="-78"/>
              </a:rPr>
              <a:t> تعداد زیادی از بنگاههای بخش خصوصی آنها تحت مدیریت سازمان صنایع ملی و بنیادها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تعهد دولت </a:t>
            </a:r>
            <a:r>
              <a:rPr lang="fa-IR" sz="2600" dirty="0">
                <a:cs typeface="B Nazanin" panose="00000400000000000000" pitchFamily="2" charset="-78"/>
              </a:rPr>
              <a:t>برای ارائه کالاها و خدمات با قیمتهای یارانه ای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کنترل قیمت </a:t>
            </a:r>
            <a:r>
              <a:rPr lang="fa-IR" sz="2600" dirty="0">
                <a:cs typeface="B Nazanin" panose="00000400000000000000" pitchFamily="2" charset="-78"/>
              </a:rPr>
              <a:t>بعضی از کالاها و خدمات، خصوصأ نرخ بهره و ارز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محدود کردن تجارت خارجی </a:t>
            </a:r>
            <a:r>
              <a:rPr lang="fa-IR" sz="2600" dirty="0">
                <a:cs typeface="B Nazanin" panose="00000400000000000000" pitchFamily="2" charset="-78"/>
              </a:rPr>
              <a:t>و حمایت بی رویه از بنگاههای داخلی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عدم مشارکت بخش خصوصی در سرمایه گذاری های بزرگ به دلیل </a:t>
            </a:r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عدم ثبات سیاستهای اقتصادی دولت</a:t>
            </a:r>
          </a:p>
        </p:txBody>
      </p:sp>
    </p:spTree>
    <p:extLst>
      <p:ext uri="{BB962C8B-B14F-4D97-AF65-F5344CB8AC3E}">
        <p14:creationId xmlns:p14="http://schemas.microsoft.com/office/powerpoint/2010/main" val="2521718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DB18F-A799-4C99-9D51-75C9B192A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249" y="762557"/>
            <a:ext cx="4198182" cy="1066241"/>
          </a:xfrm>
        </p:spPr>
        <p:txBody>
          <a:bodyPr>
            <a:normAutofit/>
          </a:bodyPr>
          <a:lstStyle/>
          <a:p>
            <a:r>
              <a:rPr lang="fa-IR" sz="4400" dirty="0">
                <a:cs typeface="B Nazanin" panose="00000400000000000000" pitchFamily="2" charset="-78"/>
              </a:rPr>
              <a:t>دلایل مقابله با انحصار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45443-F25E-4D25-844E-8D1C7D269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999" y="2239347"/>
            <a:ext cx="9602014" cy="4385387"/>
          </a:xfrm>
        </p:spPr>
        <p:txBody>
          <a:bodyPr>
            <a:normAutofit/>
          </a:bodyPr>
          <a:lstStyle/>
          <a:p>
            <a:r>
              <a:rPr lang="fa-IR" sz="2600" dirty="0">
                <a:cs typeface="B Nazanin" panose="00000400000000000000" pitchFamily="2" charset="-78"/>
              </a:rPr>
              <a:t>عملکرد نسبی بهتر اقتصاد های باز و غیر متمرکز متکی به بخش خصوصی</a:t>
            </a:r>
          </a:p>
          <a:p>
            <a:r>
              <a:rPr lang="fa-IR" sz="2600" dirty="0">
                <a:cs typeface="B Nazanin" panose="00000400000000000000" pitchFamily="2" charset="-78"/>
              </a:rPr>
              <a:t>هدر رفتن منابع جهت کسب انحصار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انگیزه جهت افزایش کارایی </a:t>
            </a:r>
          </a:p>
          <a:p>
            <a:pPr marL="0" indent="0">
              <a:buNone/>
            </a:pPr>
            <a:r>
              <a:rPr lang="fa-IR" sz="2600" dirty="0">
                <a:cs typeface="B Nazanin" panose="00000400000000000000" pitchFamily="2" charset="-78"/>
              </a:rPr>
              <a:t>  (بنگاه های رقابتی انگیزه بیشتری برای افزایش کارایی دارند یا بنگاه های انحصاری!؟)</a:t>
            </a:r>
          </a:p>
          <a:p>
            <a:pPr marL="0" indent="0">
              <a:buNone/>
            </a:pPr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عدالت اجتماعی</a:t>
            </a:r>
          </a:p>
          <a:p>
            <a:r>
              <a:rPr lang="fa-IR" sz="2600" dirty="0">
                <a:cs typeface="B Nazanin" panose="00000400000000000000" pitchFamily="2" charset="-78"/>
              </a:rPr>
              <a:t>منافع مصرف کننده</a:t>
            </a:r>
          </a:p>
          <a:p>
            <a:pPr marL="0" indent="0">
              <a:buNone/>
            </a:pPr>
            <a:r>
              <a:rPr lang="fa-IR" sz="2600" dirty="0">
                <a:cs typeface="B Nazanin" panose="00000400000000000000" pitchFamily="2" charset="-78"/>
              </a:rPr>
              <a:t>  </a:t>
            </a:r>
          </a:p>
          <a:p>
            <a:pPr marL="0" indent="0">
              <a:buNone/>
            </a:pPr>
            <a:endParaRPr lang="fa-IR" sz="2600" dirty="0">
              <a:cs typeface="B Nazanin" panose="00000400000000000000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36094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8E4BA-C80B-4515-A135-85C784D0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>
                <a:cs typeface="B Nazanin" panose="00000400000000000000" pitchFamily="2" charset="-78"/>
              </a:rPr>
              <a:t>سرچشمه انحصار ها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53D0E-5B63-49FB-9064-470BDAF8C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253" y="2696547"/>
            <a:ext cx="3508310" cy="3340360"/>
          </a:xfrm>
        </p:spPr>
        <p:txBody>
          <a:bodyPr>
            <a:normAutofit/>
          </a:bodyPr>
          <a:lstStyle/>
          <a:p>
            <a:r>
              <a:rPr lang="fa-IR" sz="2600" dirty="0">
                <a:cs typeface="B Nazanin" panose="00000400000000000000" pitchFamily="2" charset="-78"/>
              </a:rPr>
              <a:t>طرفداران نظریه خودکفایی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endParaRPr lang="fa-IR" sz="2600" dirty="0">
              <a:cs typeface="B Nazanin" panose="00000400000000000000" pitchFamily="2" charset="-78"/>
            </a:endParaRPr>
          </a:p>
          <a:p>
            <a:endParaRPr lang="fa-IR" sz="2600" dirty="0">
              <a:cs typeface="B Nazanin" panose="00000400000000000000" pitchFamily="2" charset="-78"/>
            </a:endParaRP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طرفداران نظریه مداخله گرایانه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3FD60F-4432-4E16-93BC-B17A469F6952}"/>
              </a:ext>
            </a:extLst>
          </p:cNvPr>
          <p:cNvSpPr txBox="1">
            <a:spLocks/>
          </p:cNvSpPr>
          <p:nvPr/>
        </p:nvSpPr>
        <p:spPr>
          <a:xfrm>
            <a:off x="-158622" y="2696547"/>
            <a:ext cx="6652727" cy="3429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600" dirty="0">
                <a:cs typeface="B Nazanin" panose="00000400000000000000" pitchFamily="2" charset="-78"/>
              </a:rPr>
              <a:t>سرچشمه انحصار ها را </a:t>
            </a:r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بنگاه های</a:t>
            </a:r>
            <a:r>
              <a:rPr lang="fa-IR" sz="2600" dirty="0">
                <a:cs typeface="B Nazanin" panose="00000400000000000000" pitchFamily="2" charset="-78"/>
              </a:rPr>
              <a:t> یک صنعت</a:t>
            </a:r>
          </a:p>
          <a:p>
            <a:pPr marL="0" indent="0">
              <a:buNone/>
            </a:pPr>
            <a:r>
              <a:rPr lang="fa-IR" sz="2600" dirty="0">
                <a:cs typeface="B Nazanin" panose="00000400000000000000" pitchFamily="2" charset="-78"/>
              </a:rPr>
              <a:t>  (بازارهای ناقص سرمایه، بازده به مقیاس و تبلیغات مانع ورود)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endParaRPr lang="fa-IR" sz="2600" dirty="0">
              <a:cs typeface="B Nazanin" panose="00000400000000000000" pitchFamily="2" charset="-78"/>
            </a:endParaRP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سرچشمه انحصار های زیان آور، </a:t>
            </a:r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دولت و قانون گذار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C13662B0-A39C-4329-B301-1D5841B5155D}"/>
              </a:ext>
            </a:extLst>
          </p:cNvPr>
          <p:cNvSpPr/>
          <p:nvPr/>
        </p:nvSpPr>
        <p:spPr>
          <a:xfrm>
            <a:off x="6774024" y="2751283"/>
            <a:ext cx="1222310" cy="664968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F1FEF848-1C00-4633-A89F-0F6730F04B04}"/>
              </a:ext>
            </a:extLst>
          </p:cNvPr>
          <p:cNvSpPr/>
          <p:nvPr/>
        </p:nvSpPr>
        <p:spPr>
          <a:xfrm>
            <a:off x="6774024" y="5033166"/>
            <a:ext cx="1222310" cy="664968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5923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36569-EB95-4C55-887E-C194CA604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>
                <a:cs typeface="B Nazanin" panose="00000400000000000000" pitchFamily="2" charset="-78"/>
              </a:rPr>
              <a:t>روش های ایجاد انحصار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024D4-BB8B-4E5A-953D-5BB5938C5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57" y="2565920"/>
            <a:ext cx="10328987" cy="4292080"/>
          </a:xfrm>
        </p:spPr>
        <p:txBody>
          <a:bodyPr>
            <a:normAutofit/>
          </a:bodyPr>
          <a:lstStyle/>
          <a:p>
            <a:r>
              <a:rPr lang="fa-IR" sz="3000" dirty="0">
                <a:cs typeface="B Nazanin" panose="00000400000000000000" pitchFamily="2" charset="-78"/>
              </a:rPr>
              <a:t>دانش خاص در </a:t>
            </a:r>
            <a:r>
              <a:rPr lang="fa-IR" sz="30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تولید</a:t>
            </a:r>
            <a:r>
              <a:rPr lang="fa-IR" sz="3000" dirty="0">
                <a:cs typeface="B Nazanin" panose="00000400000000000000" pitchFamily="2" charset="-78"/>
              </a:rPr>
              <a:t> یک کالا یا خدمت برتر </a:t>
            </a:r>
          </a:p>
          <a:p>
            <a:r>
              <a:rPr lang="fa-IR" sz="3000" dirty="0">
                <a:cs typeface="B Nazanin" panose="00000400000000000000" pitchFamily="2" charset="-78"/>
              </a:rPr>
              <a:t>دانش خاص در کاهش </a:t>
            </a:r>
            <a:r>
              <a:rPr lang="fa-IR" sz="30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هزینه تولید </a:t>
            </a:r>
            <a:r>
              <a:rPr lang="fa-IR" sz="3000" dirty="0">
                <a:cs typeface="B Nazanin" panose="00000400000000000000" pitchFamily="2" charset="-78"/>
              </a:rPr>
              <a:t>یک کالا یا خدمت </a:t>
            </a:r>
          </a:p>
          <a:p>
            <a:r>
              <a:rPr lang="fa-IR" sz="3000" dirty="0">
                <a:cs typeface="B Nazanin" panose="00000400000000000000" pitchFamily="2" charset="-78"/>
              </a:rPr>
              <a:t>سرمایه گذاری روی تحقیق و توسعه و دریافت </a:t>
            </a:r>
            <a:r>
              <a:rPr lang="fa-IR" sz="30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لیسانس انحصاری </a:t>
            </a:r>
            <a:r>
              <a:rPr lang="fa-IR" sz="3000" dirty="0">
                <a:cs typeface="B Nazanin" panose="00000400000000000000" pitchFamily="2" charset="-78"/>
              </a:rPr>
              <a:t>برای دوره معين . </a:t>
            </a:r>
          </a:p>
          <a:p>
            <a:r>
              <a:rPr lang="fa-IR" sz="30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فشارهای سیاسی </a:t>
            </a:r>
            <a:r>
              <a:rPr lang="fa-IR" sz="3000" dirty="0">
                <a:cs typeface="B Nazanin" panose="00000400000000000000" pitchFamily="2" charset="-78"/>
              </a:rPr>
              <a:t>برای محدود کردن ورود سایر رقیبهای داخلی و خارجی</a:t>
            </a:r>
          </a:p>
          <a:p>
            <a:r>
              <a:rPr lang="fa-IR" sz="30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حرکات استراتژیکی </a:t>
            </a:r>
            <a:r>
              <a:rPr lang="fa-IR" sz="3000" dirty="0">
                <a:cs typeface="B Nazanin" panose="00000400000000000000" pitchFamily="2" charset="-78"/>
              </a:rPr>
              <a:t>برای ایجاد موانع ورود و یا حذف رقیبها . </a:t>
            </a:r>
          </a:p>
          <a:p>
            <a:r>
              <a:rPr lang="fa-IR" sz="3000" dirty="0">
                <a:cs typeface="B Nazanin" panose="00000400000000000000" pitchFamily="2" charset="-78"/>
              </a:rPr>
              <a:t>دسترسی به یک </a:t>
            </a:r>
            <a:r>
              <a:rPr lang="fa-IR" sz="30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عامل کلیدی تولید </a:t>
            </a:r>
            <a:r>
              <a:rPr lang="fa-IR" sz="3000" dirty="0">
                <a:cs typeface="B Nazanin" panose="00000400000000000000" pitchFamily="2" charset="-78"/>
              </a:rPr>
              <a:t>به طور انحصاری و با قیمت استثنایی</a:t>
            </a:r>
          </a:p>
        </p:txBody>
      </p:sp>
    </p:spTree>
    <p:extLst>
      <p:ext uri="{BB962C8B-B14F-4D97-AF65-F5344CB8AC3E}">
        <p14:creationId xmlns:p14="http://schemas.microsoft.com/office/powerpoint/2010/main" val="1648571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95165-689B-42F7-BA10-88E67A743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>
                <a:cs typeface="B Nazanin" panose="00000400000000000000" pitchFamily="2" charset="-78"/>
              </a:rPr>
              <a:t>انحصار هایی که سبب بهبود عملکرد اقتصادی میشود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3DB924-5BE5-4AB3-B0D8-AE524889DE98}"/>
              </a:ext>
            </a:extLst>
          </p:cNvPr>
          <p:cNvSpPr txBox="1">
            <a:spLocks/>
          </p:cNvSpPr>
          <p:nvPr/>
        </p:nvSpPr>
        <p:spPr>
          <a:xfrm>
            <a:off x="1178768" y="2522117"/>
            <a:ext cx="4434558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94E8BB-4C39-4E6A-A608-E551FE225308}"/>
              </a:ext>
            </a:extLst>
          </p:cNvPr>
          <p:cNvSpPr txBox="1">
            <a:spLocks/>
          </p:cNvSpPr>
          <p:nvPr/>
        </p:nvSpPr>
        <p:spPr>
          <a:xfrm>
            <a:off x="-1" y="2430179"/>
            <a:ext cx="808964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6EED5EF-BC5D-4BD4-9267-2A4C5334B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037" y="2934254"/>
            <a:ext cx="8316686" cy="3691254"/>
          </a:xfrm>
        </p:spPr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شبکه های توزیع آب، برق، گاز، تلفن، راه و راه آهن ...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>
                <a:cs typeface="B Nazanin" panose="00000400000000000000" pitchFamily="2" charset="-78"/>
              </a:rPr>
              <a:t> حتی اگر در مرحله اولیه توسعه آنها، شرایط رقابتی وجود داشته باشد، </a:t>
            </a:r>
            <a:r>
              <a:rPr lang="fa-IR" b="1" dirty="0">
                <a:cs typeface="B Nazanin" panose="00000400000000000000" pitchFamily="2" charset="-78"/>
              </a:rPr>
              <a:t>نهایتا</a:t>
            </a:r>
            <a:r>
              <a:rPr lang="fa-IR" dirty="0">
                <a:cs typeface="B Nazanin" panose="00000400000000000000" pitchFamily="2" charset="-78"/>
              </a:rPr>
              <a:t> منجر به بقای یک بنگاه و ایجاد </a:t>
            </a:r>
            <a:r>
              <a:rPr lang="fa-IR" b="1" dirty="0">
                <a:cs typeface="B Nazanin" panose="00000400000000000000" pitchFamily="2" charset="-78"/>
              </a:rPr>
              <a:t>فضای انحصاری </a:t>
            </a:r>
            <a:r>
              <a:rPr lang="fa-IR" dirty="0">
                <a:cs typeface="B Nazanin" panose="00000400000000000000" pitchFamily="2" charset="-78"/>
              </a:rPr>
              <a:t>می شود .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>
                <a:cs typeface="B Nazanin" panose="00000400000000000000" pitchFamily="2" charset="-78"/>
              </a:rPr>
              <a:t>مهمترین خصوصیات انحصارات طبیعی </a:t>
            </a:r>
            <a:r>
              <a:rPr lang="fa-IR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هزینه بسیار بالای ثابت</a:t>
            </a:r>
            <a:r>
              <a:rPr lang="fa-IR" dirty="0">
                <a:cs typeface="B Nazanin" panose="00000400000000000000" pitchFamily="2" charset="-78"/>
              </a:rPr>
              <a:t> و زیان های قابل توجه در سطح بهینه تولید است ( </a:t>
            </a:r>
            <a:r>
              <a:rPr lang="en-US" dirty="0">
                <a:cs typeface="B Nazanin" panose="00000400000000000000" pitchFamily="2" charset="-78"/>
              </a:rPr>
              <a:t>P=MC</a:t>
            </a:r>
            <a:r>
              <a:rPr lang="fa-IR" dirty="0">
                <a:cs typeface="B Nazanin" panose="00000400000000000000" pitchFamily="2" charset="-78"/>
              </a:rPr>
              <a:t> )</a:t>
            </a:r>
          </a:p>
          <a:p>
            <a:endParaRPr lang="fa-I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BDE3EB-71DD-495E-BF96-F1550A7F06B9}"/>
              </a:ext>
            </a:extLst>
          </p:cNvPr>
          <p:cNvSpPr txBox="1"/>
          <p:nvPr/>
        </p:nvSpPr>
        <p:spPr>
          <a:xfrm>
            <a:off x="9053804" y="2785806"/>
            <a:ext cx="2728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400" b="1" dirty="0">
                <a:cs typeface="B Nazanin" panose="00000400000000000000" pitchFamily="2" charset="-78"/>
              </a:rPr>
              <a:t>الف) انحصارهای طبیعی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EDB16B8-2719-4FF0-A1AB-B364BBB0C6D3}"/>
              </a:ext>
            </a:extLst>
          </p:cNvPr>
          <p:cNvSpPr/>
          <p:nvPr/>
        </p:nvSpPr>
        <p:spPr>
          <a:xfrm>
            <a:off x="8492707" y="2522116"/>
            <a:ext cx="520664" cy="3335626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73114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6FFCDDBF-A90F-46E2-87CE-799128FB76CA}"/>
              </a:ext>
            </a:extLst>
          </p:cNvPr>
          <p:cNvSpPr txBox="1">
            <a:spLocks/>
          </p:cNvSpPr>
          <p:nvPr/>
        </p:nvSpPr>
        <p:spPr>
          <a:xfrm>
            <a:off x="418290" y="684372"/>
            <a:ext cx="4965342" cy="1600423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>
                <a:cs typeface="B Nazanin" panose="00000400000000000000" pitchFamily="2" charset="-78"/>
              </a:rPr>
              <a:t>تحقیق و توسعه</a:t>
            </a:r>
          </a:p>
          <a:p>
            <a:r>
              <a:rPr lang="fa-IR" dirty="0">
                <a:cs typeface="B Nazanin" panose="00000400000000000000" pitchFamily="2" charset="-78"/>
              </a:rPr>
              <a:t>روش های تولید کالا و خدمات جدید</a:t>
            </a:r>
          </a:p>
          <a:p>
            <a:r>
              <a:rPr lang="fa-IR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مدت اعطای لیسانس باید درست انتخاب شود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endParaRPr lang="fa-IR" dirty="0">
              <a:cs typeface="B Nazanin" panose="00000400000000000000" pitchFamily="2" charset="-78"/>
            </a:endParaRPr>
          </a:p>
          <a:p>
            <a:endParaRPr lang="fa-I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16CA7-4AA4-4824-876D-8C7363D1FCA6}"/>
              </a:ext>
            </a:extLst>
          </p:cNvPr>
          <p:cNvSpPr txBox="1"/>
          <p:nvPr/>
        </p:nvSpPr>
        <p:spPr>
          <a:xfrm>
            <a:off x="7434910" y="684372"/>
            <a:ext cx="2934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400" b="1" dirty="0">
                <a:cs typeface="B Nazanin" panose="00000400000000000000" pitchFamily="2" charset="-78"/>
              </a:rPr>
              <a:t>ب) لیسانس های انحصاری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FA42E0FD-4D5D-4126-BDDB-EA3630B32047}"/>
              </a:ext>
            </a:extLst>
          </p:cNvPr>
          <p:cNvSpPr/>
          <p:nvPr/>
        </p:nvSpPr>
        <p:spPr>
          <a:xfrm>
            <a:off x="5868954" y="684372"/>
            <a:ext cx="1222310" cy="664968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DD2C01-168F-4325-811D-AC726F4A5492}"/>
              </a:ext>
            </a:extLst>
          </p:cNvPr>
          <p:cNvSpPr txBox="1"/>
          <p:nvPr/>
        </p:nvSpPr>
        <p:spPr>
          <a:xfrm>
            <a:off x="9470570" y="3084274"/>
            <a:ext cx="2306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400" b="1" dirty="0">
                <a:cs typeface="B Nazanin" panose="00000400000000000000" pitchFamily="2" charset="-78"/>
              </a:rPr>
              <a:t>ج) کارایی و نوآوری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7884731B-C594-404F-98BD-1EAFD7642F09}"/>
              </a:ext>
            </a:extLst>
          </p:cNvPr>
          <p:cNvSpPr txBox="1">
            <a:spLocks/>
          </p:cNvSpPr>
          <p:nvPr/>
        </p:nvSpPr>
        <p:spPr>
          <a:xfrm>
            <a:off x="0" y="3084274"/>
            <a:ext cx="7360330" cy="1600423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>
                <a:cs typeface="B Nazanin" panose="00000400000000000000" pitchFamily="2" charset="-78"/>
              </a:rPr>
              <a:t>سود انحصاری حاصل،             خود سبب ورود بنگاه های جدید</a:t>
            </a:r>
          </a:p>
          <a:p>
            <a:pPr marL="0" indent="0">
              <a:buNone/>
            </a:pPr>
            <a:r>
              <a:rPr lang="fa-IR" dirty="0">
                <a:cs typeface="B Nazanin" panose="00000400000000000000" pitchFamily="2" charset="-78"/>
              </a:rPr>
              <a:t> </a:t>
            </a:r>
          </a:p>
          <a:p>
            <a:pPr marL="0" indent="0">
              <a:buNone/>
            </a:pPr>
            <a:endParaRPr lang="fa-IR" dirty="0">
              <a:cs typeface="B Nazanin" panose="00000400000000000000" pitchFamily="2" charset="-78"/>
            </a:endParaRPr>
          </a:p>
          <a:p>
            <a:r>
              <a:rPr lang="fa-IR" dirty="0">
                <a:cs typeface="B Nazanin" panose="00000400000000000000" pitchFamily="2" charset="-78"/>
              </a:rPr>
              <a:t>در نتیجه رقابت بنگاه های جدید، سبب کاهش انحصار بنگاه اولیه میشه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0BC8470A-14ED-4C27-AA27-5E49266EBE78}"/>
              </a:ext>
            </a:extLst>
          </p:cNvPr>
          <p:cNvSpPr/>
          <p:nvPr/>
        </p:nvSpPr>
        <p:spPr>
          <a:xfrm>
            <a:off x="7959909" y="3066046"/>
            <a:ext cx="1222310" cy="664968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7CE9597B-033A-4096-9B06-E59F1913D275}"/>
              </a:ext>
            </a:extLst>
          </p:cNvPr>
          <p:cNvSpPr/>
          <p:nvPr/>
        </p:nvSpPr>
        <p:spPr>
          <a:xfrm>
            <a:off x="4250988" y="3158791"/>
            <a:ext cx="666245" cy="312630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E546C39F-8947-48C0-AAF9-012EA3AAC9DF}"/>
              </a:ext>
            </a:extLst>
          </p:cNvPr>
          <p:cNvSpPr/>
          <p:nvPr/>
        </p:nvSpPr>
        <p:spPr>
          <a:xfrm rot="16200000">
            <a:off x="3869308" y="3729345"/>
            <a:ext cx="532524" cy="369011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7EB1B73D-3944-41C1-8874-8DA03AFDC577}"/>
              </a:ext>
            </a:extLst>
          </p:cNvPr>
          <p:cNvSpPr/>
          <p:nvPr/>
        </p:nvSpPr>
        <p:spPr>
          <a:xfrm>
            <a:off x="5383632" y="549128"/>
            <a:ext cx="485322" cy="1600423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A8B4A260-81FB-40AD-9CB6-833209F995D5}"/>
              </a:ext>
            </a:extLst>
          </p:cNvPr>
          <p:cNvSpPr/>
          <p:nvPr/>
        </p:nvSpPr>
        <p:spPr>
          <a:xfrm>
            <a:off x="7251674" y="2868821"/>
            <a:ext cx="556726" cy="2090058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5366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0F333-B423-4C93-8F66-D7120DFFB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>
                <a:cs typeface="B Nazanin" panose="00000400000000000000" pitchFamily="2" charset="-78"/>
              </a:rPr>
              <a:t>انحصار های زیان آور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81119D-AB91-4B2E-87D4-A3B2B5E1BA32}"/>
              </a:ext>
            </a:extLst>
          </p:cNvPr>
          <p:cNvGrpSpPr/>
          <p:nvPr/>
        </p:nvGrpSpPr>
        <p:grpSpPr>
          <a:xfrm>
            <a:off x="722714" y="2854468"/>
            <a:ext cx="9529072" cy="2496638"/>
            <a:chOff x="3275" y="368526"/>
            <a:chExt cx="2598266" cy="155895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6ADADA3-FD62-4D41-8051-DB767DB06F51}"/>
                </a:ext>
              </a:extLst>
            </p:cNvPr>
            <p:cNvSpPr/>
            <p:nvPr/>
          </p:nvSpPr>
          <p:spPr>
            <a:xfrm>
              <a:off x="3275" y="368526"/>
              <a:ext cx="2598266" cy="1558959"/>
            </a:xfrm>
            <a:prstGeom prst="rect">
              <a:avLst/>
            </a:prstGeom>
            <a:ln w="38100">
              <a:solidFill>
                <a:srgbClr val="5E524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F23D01-CA2D-47A2-AEBD-0DC9F4C61478}"/>
                </a:ext>
              </a:extLst>
            </p:cNvPr>
            <p:cNvSpPr txBox="1"/>
            <p:nvPr/>
          </p:nvSpPr>
          <p:spPr>
            <a:xfrm>
              <a:off x="3275" y="368526"/>
              <a:ext cx="2598266" cy="1558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CD4CCCE-E056-4C15-AE1F-A197C0759FAC}"/>
              </a:ext>
            </a:extLst>
          </p:cNvPr>
          <p:cNvSpPr txBox="1"/>
          <p:nvPr/>
        </p:nvSpPr>
        <p:spPr>
          <a:xfrm>
            <a:off x="997968" y="3272189"/>
            <a:ext cx="8978565" cy="1512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  <a:t>هر نوع انحصار به خودی خود،                  به دلیل ایجاد زیان ثابت،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a-IR" sz="2800" b="1" dirty="0">
              <a:solidFill>
                <a:prstClr val="white"/>
              </a:solidFill>
              <a:latin typeface="Trebuchet MS" panose="020B0603020202020204"/>
              <a:cs typeface="Arial" panose="020B0604020202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  <a:t>زیان آور است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21ECFBA0-68F0-41DB-81BB-242235C9D54D}"/>
              </a:ext>
            </a:extLst>
          </p:cNvPr>
          <p:cNvSpPr/>
          <p:nvPr/>
        </p:nvSpPr>
        <p:spPr>
          <a:xfrm>
            <a:off x="4522450" y="3272189"/>
            <a:ext cx="1038594" cy="562054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Arrow: Bent-Up 11">
            <a:extLst>
              <a:ext uri="{FF2B5EF4-FFF2-40B4-BE49-F238E27FC236}">
                <a16:creationId xmlns:a16="http://schemas.microsoft.com/office/drawing/2014/main" id="{61023FB1-97FE-41A1-A9AB-9CC1B4A746F6}"/>
              </a:ext>
            </a:extLst>
          </p:cNvPr>
          <p:cNvSpPr/>
          <p:nvPr/>
        </p:nvSpPr>
        <p:spPr>
          <a:xfrm rot="5400000">
            <a:off x="2789894" y="3990375"/>
            <a:ext cx="867109" cy="942945"/>
          </a:xfrm>
          <a:prstGeom prst="bent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63896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0629" y="2599058"/>
            <a:ext cx="9171991" cy="1361302"/>
          </a:xfrm>
        </p:spPr>
        <p:txBody>
          <a:bodyPr/>
          <a:lstStyle/>
          <a:p>
            <a:pPr algn="ctr"/>
            <a:r>
              <a:rPr lang="fa-IR" sz="7200" dirty="0">
                <a:latin typeface="Adobe Arabic" panose="02040503050201020203" pitchFamily="18" charset="-78"/>
                <a:cs typeface="B Nazanin" panose="00000400000000000000" pitchFamily="2" charset="-78"/>
              </a:rPr>
              <a:t>انحصار و رانت در اقتصاد ایران</a:t>
            </a:r>
            <a:endParaRPr lang="en-US" sz="7200" dirty="0">
              <a:latin typeface="Adobe Arabic" panose="02040503050201020203" pitchFamily="18" charset="-78"/>
              <a:cs typeface="B Nazanin" panose="00000400000000000000" pitchFamily="2" charset="-78"/>
            </a:endParaRP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0CDD6790-D148-44B5-8668-DB392ECF03A9}"/>
              </a:ext>
            </a:extLst>
          </p:cNvPr>
          <p:cNvSpPr/>
          <p:nvPr/>
        </p:nvSpPr>
        <p:spPr>
          <a:xfrm>
            <a:off x="307724" y="5449077"/>
            <a:ext cx="4861435" cy="103966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سرطان انحصار در اقتصاد ایران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FF15EC-394A-4F3D-A9B3-722AC5BE2F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446" y="102635"/>
            <a:ext cx="3288867" cy="241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60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1BBB4-1511-42D1-95A0-8325DF0F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>
                <a:cs typeface="B Nazanin" panose="00000400000000000000" pitchFamily="2" charset="-78"/>
              </a:rPr>
              <a:t>انحصار های زیان آور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B9184-D3F9-4DEA-89B8-621691C7E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2315" y="4297747"/>
            <a:ext cx="1881673" cy="606488"/>
          </a:xfrm>
        </p:spPr>
        <p:txBody>
          <a:bodyPr/>
          <a:lstStyle/>
          <a:p>
            <a:r>
              <a:rPr lang="fa-IR" sz="2600" dirty="0">
                <a:cs typeface="B Nazanin" panose="00000400000000000000" pitchFamily="2" charset="-78"/>
              </a:rPr>
              <a:t>هدف تبانی ها: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endParaRPr lang="fa-I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D326E6-2045-463B-9B27-89CB693BA1E7}"/>
              </a:ext>
            </a:extLst>
          </p:cNvPr>
          <p:cNvSpPr txBox="1"/>
          <p:nvPr/>
        </p:nvSpPr>
        <p:spPr>
          <a:xfrm>
            <a:off x="9787814" y="2357927"/>
            <a:ext cx="1611898" cy="543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800" b="1" dirty="0">
                <a:cs typeface="B Nazanin" panose="00000400000000000000" pitchFamily="2" charset="-78"/>
              </a:rPr>
              <a:t>الف) تبانی: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05ADA8-F546-4F83-AB2E-62226F5D8A1D}"/>
              </a:ext>
            </a:extLst>
          </p:cNvPr>
          <p:cNvSpPr txBox="1">
            <a:spLocks/>
          </p:cNvSpPr>
          <p:nvPr/>
        </p:nvSpPr>
        <p:spPr>
          <a:xfrm>
            <a:off x="1149962" y="2746310"/>
            <a:ext cx="4946038" cy="905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600" dirty="0">
                <a:cs typeface="B Nazanin" panose="00000400000000000000" pitchFamily="2" charset="-78"/>
              </a:rPr>
              <a:t>سبب اخلال در بازار آزاد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endParaRPr lang="fa-IR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D49DAD-59EC-4F37-B565-1F2B1B0E73F7}"/>
              </a:ext>
            </a:extLst>
          </p:cNvPr>
          <p:cNvSpPr txBox="1">
            <a:spLocks/>
          </p:cNvSpPr>
          <p:nvPr/>
        </p:nvSpPr>
        <p:spPr>
          <a:xfrm>
            <a:off x="680321" y="4380722"/>
            <a:ext cx="4946038" cy="2090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600" dirty="0">
                <a:cs typeface="B Nazanin" panose="00000400000000000000" pitchFamily="2" charset="-78"/>
              </a:rPr>
              <a:t>ایجاد موانع ورود</a:t>
            </a:r>
          </a:p>
          <a:p>
            <a:r>
              <a:rPr lang="fa-IR" sz="2600" dirty="0">
                <a:cs typeface="B Nazanin" panose="00000400000000000000" pitchFamily="2" charset="-78"/>
              </a:rPr>
              <a:t>تثبیت قیمت ها</a:t>
            </a:r>
          </a:p>
          <a:p>
            <a:r>
              <a:rPr lang="fa-IR" sz="2600" dirty="0">
                <a:cs typeface="B Nazanin" panose="00000400000000000000" pitchFamily="2" charset="-78"/>
              </a:rPr>
              <a:t>محدودیت تولید</a:t>
            </a:r>
          </a:p>
          <a:p>
            <a:r>
              <a:rPr lang="fa-IR" sz="2600" dirty="0">
                <a:cs typeface="B Nazanin" panose="00000400000000000000" pitchFamily="2" charset="-78"/>
              </a:rPr>
              <a:t>تقسیم بازار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endParaRPr lang="fa-IR" sz="2600" dirty="0">
              <a:cs typeface="B Nazanin" panose="00000400000000000000" pitchFamily="2" charset="-78"/>
            </a:endParaRPr>
          </a:p>
          <a:p>
            <a:endParaRPr lang="fa-IR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726F03-05AD-445C-90AF-C1E181C4C031}"/>
              </a:ext>
            </a:extLst>
          </p:cNvPr>
          <p:cNvCxnSpPr>
            <a:cxnSpLocks/>
          </p:cNvCxnSpPr>
          <p:nvPr/>
        </p:nvCxnSpPr>
        <p:spPr>
          <a:xfrm flipH="1">
            <a:off x="7155062" y="2604733"/>
            <a:ext cx="1978089" cy="30748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5F9B9DC-C70C-4BAA-9EA7-A130DB417A8F}"/>
              </a:ext>
            </a:extLst>
          </p:cNvPr>
          <p:cNvCxnSpPr>
            <a:cxnSpLocks/>
          </p:cNvCxnSpPr>
          <p:nvPr/>
        </p:nvCxnSpPr>
        <p:spPr>
          <a:xfrm flipH="1">
            <a:off x="9720369" y="3194557"/>
            <a:ext cx="707238" cy="8316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row: Left 13">
            <a:extLst>
              <a:ext uri="{FF2B5EF4-FFF2-40B4-BE49-F238E27FC236}">
                <a16:creationId xmlns:a16="http://schemas.microsoft.com/office/drawing/2014/main" id="{31D08F70-DC5F-4942-91E1-AAC1CE6DE6BE}"/>
              </a:ext>
            </a:extLst>
          </p:cNvPr>
          <p:cNvSpPr/>
          <p:nvPr/>
        </p:nvSpPr>
        <p:spPr>
          <a:xfrm>
            <a:off x="6668403" y="4527095"/>
            <a:ext cx="1038594" cy="562054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59C4821F-208D-4BB6-9DA6-56B2A8D6B203}"/>
              </a:ext>
            </a:extLst>
          </p:cNvPr>
          <p:cNvSpPr/>
          <p:nvPr/>
        </p:nvSpPr>
        <p:spPr>
          <a:xfrm>
            <a:off x="5626359" y="4224047"/>
            <a:ext cx="556726" cy="2090058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2557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0C29D2-DE18-4139-AD59-2FDFA2EFD6BC}"/>
              </a:ext>
            </a:extLst>
          </p:cNvPr>
          <p:cNvSpPr txBox="1"/>
          <p:nvPr/>
        </p:nvSpPr>
        <p:spPr>
          <a:xfrm>
            <a:off x="6316825" y="865028"/>
            <a:ext cx="4154454" cy="497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600" b="1" dirty="0">
                <a:cs typeface="B Nazanin" panose="00000400000000000000" pitchFamily="2" charset="-78"/>
              </a:rPr>
              <a:t>ب) نقش تعیین کننده در بازار تولید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08B2B5-6868-4E5C-8241-0DE4BDD559F8}"/>
              </a:ext>
            </a:extLst>
          </p:cNvPr>
          <p:cNvSpPr txBox="1"/>
          <p:nvPr/>
        </p:nvSpPr>
        <p:spPr>
          <a:xfrm>
            <a:off x="7727301" y="2056586"/>
            <a:ext cx="2717540" cy="497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600" b="1" dirty="0">
                <a:cs typeface="B Nazanin" panose="00000400000000000000" pitchFamily="2" charset="-78"/>
              </a:rPr>
              <a:t>ج) حرکات استراتژیک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FBC7F0-8EEA-4AEF-994C-5322B055CE10}"/>
              </a:ext>
            </a:extLst>
          </p:cNvPr>
          <p:cNvSpPr txBox="1">
            <a:spLocks/>
          </p:cNvSpPr>
          <p:nvPr/>
        </p:nvSpPr>
        <p:spPr>
          <a:xfrm>
            <a:off x="0" y="1912560"/>
            <a:ext cx="6765508" cy="2090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حذف یا جلوگیری </a:t>
            </a:r>
            <a:r>
              <a:rPr lang="fa-IR" dirty="0">
                <a:cs typeface="B Nazanin" panose="00000400000000000000" pitchFamily="2" charset="-78"/>
              </a:rPr>
              <a:t>از ورود بنگاههای رقیب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هماهنگ کردن </a:t>
            </a:r>
            <a:r>
              <a:rPr lang="fa-IR" dirty="0">
                <a:cs typeface="B Nazanin" panose="00000400000000000000" pitchFamily="2" charset="-78"/>
              </a:rPr>
              <a:t>فعالیت بنگاههای دیگر در بازار به منظور افزایش سود بنگاههای موجود و به زیان مصرف کنندگان </a:t>
            </a:r>
          </a:p>
          <a:p>
            <a:endParaRPr lang="fa-IR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9A1A9A7-D7C6-4E46-B5C7-3333DC7E4CF6}"/>
              </a:ext>
            </a:extLst>
          </p:cNvPr>
          <p:cNvSpPr/>
          <p:nvPr/>
        </p:nvSpPr>
        <p:spPr>
          <a:xfrm>
            <a:off x="6652726" y="1742105"/>
            <a:ext cx="556726" cy="2090058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37B2FA06-189D-425D-9940-B8C27B7714F4}"/>
              </a:ext>
            </a:extLst>
          </p:cNvPr>
          <p:cNvSpPr/>
          <p:nvPr/>
        </p:nvSpPr>
        <p:spPr>
          <a:xfrm>
            <a:off x="7448938" y="2559372"/>
            <a:ext cx="556726" cy="227762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2A4987-53C2-42C1-BB6E-96CD0B6ACE04}"/>
              </a:ext>
            </a:extLst>
          </p:cNvPr>
          <p:cNvSpPr txBox="1"/>
          <p:nvPr/>
        </p:nvSpPr>
        <p:spPr>
          <a:xfrm>
            <a:off x="7209452" y="4507882"/>
            <a:ext cx="323072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600" b="1" dirty="0">
                <a:cs typeface="B Nazanin" panose="00000400000000000000" pitchFamily="2" charset="-78"/>
              </a:rPr>
              <a:t>د) سوء استفاده از اطلاعات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D65E63E7-E217-4184-AB15-A70FE84252C4}"/>
              </a:ext>
            </a:extLst>
          </p:cNvPr>
          <p:cNvSpPr/>
          <p:nvPr/>
        </p:nvSpPr>
        <p:spPr>
          <a:xfrm>
            <a:off x="6653909" y="4211998"/>
            <a:ext cx="335903" cy="1360137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7D0C31-6597-4C7B-9909-45F4135F5882}"/>
              </a:ext>
            </a:extLst>
          </p:cNvPr>
          <p:cNvSpPr txBox="1">
            <a:spLocks/>
          </p:cNvSpPr>
          <p:nvPr/>
        </p:nvSpPr>
        <p:spPr>
          <a:xfrm>
            <a:off x="890850" y="4284509"/>
            <a:ext cx="5761876" cy="1360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>
                <a:cs typeface="B Nazanin" panose="00000400000000000000" pitchFamily="2" charset="-78"/>
              </a:rPr>
              <a:t>اختلال در بازار های رقابتی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>
                <a:cs typeface="B Nazanin" panose="00000400000000000000" pitchFamily="2" charset="-78"/>
              </a:rPr>
              <a:t>فساد اداری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96075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25A86D-B9E7-43BD-92F6-2FB1E30F7E6C}"/>
              </a:ext>
            </a:extLst>
          </p:cNvPr>
          <p:cNvSpPr txBox="1"/>
          <p:nvPr/>
        </p:nvSpPr>
        <p:spPr>
          <a:xfrm>
            <a:off x="6466114" y="1147344"/>
            <a:ext cx="39040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600" b="1" dirty="0">
                <a:cs typeface="B Nazanin" panose="00000400000000000000" pitchFamily="2" charset="-78"/>
              </a:rPr>
              <a:t>ه) سیاست های حمایتی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83951-633A-4235-8288-BFFCFF0F4909}"/>
              </a:ext>
            </a:extLst>
          </p:cNvPr>
          <p:cNvSpPr txBox="1">
            <a:spLocks/>
          </p:cNvSpPr>
          <p:nvPr/>
        </p:nvSpPr>
        <p:spPr>
          <a:xfrm>
            <a:off x="792287" y="1794782"/>
            <a:ext cx="5757802" cy="3669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600" dirty="0">
                <a:cs typeface="B Nazanin" panose="00000400000000000000" pitchFamily="2" charset="-78"/>
              </a:rPr>
              <a:t>به منظور حمایت بعضی از بخشهای اقتصادی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این گونه سیاستها با اتکا به </a:t>
            </a:r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گروههای فشار</a:t>
            </a:r>
            <a:r>
              <a:rPr lang="fa-IR" sz="2600" dirty="0">
                <a:cs typeface="B Nazanin" panose="00000400000000000000" pitchFamily="2" charset="-78"/>
              </a:rPr>
              <a:t> ادامه یافته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باعث انحصار و </a:t>
            </a:r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کاهش کارایی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سبب </a:t>
            </a:r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اختلال های دیگری </a:t>
            </a:r>
            <a:r>
              <a:rPr lang="fa-IR" sz="2600" dirty="0">
                <a:cs typeface="B Nazanin" panose="00000400000000000000" pitchFamily="2" charset="-78"/>
              </a:rPr>
              <a:t>نیز میشود</a:t>
            </a:r>
          </a:p>
          <a:p>
            <a:endParaRPr lang="fa-IR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AA697E43-4436-4099-8FDB-8E98B31CA7DC}"/>
              </a:ext>
            </a:extLst>
          </p:cNvPr>
          <p:cNvSpPr/>
          <p:nvPr/>
        </p:nvSpPr>
        <p:spPr>
          <a:xfrm>
            <a:off x="6567194" y="1393566"/>
            <a:ext cx="556726" cy="4070867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Arrow: Bent-Up 4">
            <a:extLst>
              <a:ext uri="{FF2B5EF4-FFF2-40B4-BE49-F238E27FC236}">
                <a16:creationId xmlns:a16="http://schemas.microsoft.com/office/drawing/2014/main" id="{C23059C1-A899-4D29-BA28-3507122DCE85}"/>
              </a:ext>
            </a:extLst>
          </p:cNvPr>
          <p:cNvSpPr/>
          <p:nvPr/>
        </p:nvSpPr>
        <p:spPr>
          <a:xfrm rot="16200000" flipH="1" flipV="1">
            <a:off x="6262277" y="5485806"/>
            <a:ext cx="949153" cy="1216398"/>
          </a:xfrm>
          <a:prstGeom prst="bent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968CB72C-0CEB-4120-9A11-5C7878E90A11}"/>
              </a:ext>
            </a:extLst>
          </p:cNvPr>
          <p:cNvSpPr/>
          <p:nvPr/>
        </p:nvSpPr>
        <p:spPr>
          <a:xfrm rot="5400000" flipV="1">
            <a:off x="7935306" y="2226319"/>
            <a:ext cx="1028080" cy="900223"/>
          </a:xfrm>
          <a:prstGeom prst="bent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4D3980F0-EB2D-420F-A7BD-F12429869E7D}"/>
              </a:ext>
            </a:extLst>
          </p:cNvPr>
          <p:cNvSpPr/>
          <p:nvPr/>
        </p:nvSpPr>
        <p:spPr>
          <a:xfrm>
            <a:off x="7669618" y="5080029"/>
            <a:ext cx="4040300" cy="148855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>
                <a:solidFill>
                  <a:schemeClr val="bg1"/>
                </a:solidFill>
              </a:rPr>
              <a:t>خود تحریمی یا سیاست حمایتی</a:t>
            </a:r>
          </a:p>
        </p:txBody>
      </p:sp>
    </p:spTree>
    <p:extLst>
      <p:ext uri="{BB962C8B-B14F-4D97-AF65-F5344CB8AC3E}">
        <p14:creationId xmlns:p14="http://schemas.microsoft.com/office/powerpoint/2010/main" val="3242711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1E03E-C202-4673-ABB1-B4984281D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>
                <a:cs typeface="B Nazanin" panose="00000400000000000000" pitchFamily="2" charset="-78"/>
              </a:rPr>
              <a:t>طبقه بندی انحصار ها از نظر مالکیت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8A6E1-C6A6-4D1E-9749-0FAECEA88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999" y="4191868"/>
            <a:ext cx="6634879" cy="1912904"/>
          </a:xfrm>
        </p:spPr>
        <p:txBody>
          <a:bodyPr>
            <a:normAutofit/>
          </a:bodyPr>
          <a:lstStyle/>
          <a:p>
            <a:r>
              <a:rPr lang="fa-IR" sz="2600" dirty="0">
                <a:cs typeface="B Nazanin" panose="00000400000000000000" pitchFamily="2" charset="-78"/>
              </a:rPr>
              <a:t>بسیاری از این بنگاه ها تحت </a:t>
            </a:r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مدیریت نهاد ها و بنیاد ها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که دولت هیچگونه کنترلی در مدیریت آنها ندارد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98FEFE-067C-4C31-845D-C2BD7756506B}"/>
              </a:ext>
            </a:extLst>
          </p:cNvPr>
          <p:cNvSpPr txBox="1"/>
          <p:nvPr/>
        </p:nvSpPr>
        <p:spPr>
          <a:xfrm>
            <a:off x="7598267" y="2930954"/>
            <a:ext cx="390408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600" b="1" dirty="0">
                <a:cs typeface="B Nazanin" panose="00000400000000000000" pitchFamily="2" charset="-78"/>
              </a:rPr>
              <a:t>الف) خصوصی</a:t>
            </a:r>
          </a:p>
          <a:p>
            <a:pPr algn="r"/>
            <a:endParaRPr lang="fa-IR" sz="2600" b="1" dirty="0">
              <a:cs typeface="B Nazanin" panose="00000400000000000000" pitchFamily="2" charset="-78"/>
            </a:endParaRPr>
          </a:p>
          <a:p>
            <a:pPr algn="r"/>
            <a:endParaRPr lang="fa-IR" sz="2600" b="1" dirty="0">
              <a:cs typeface="B Nazanin" panose="00000400000000000000" pitchFamily="2" charset="-78"/>
            </a:endParaRPr>
          </a:p>
          <a:p>
            <a:pPr algn="r"/>
            <a:endParaRPr lang="fa-IR" sz="2600" b="1" dirty="0">
              <a:cs typeface="B Nazanin" panose="00000400000000000000" pitchFamily="2" charset="-78"/>
            </a:endParaRPr>
          </a:p>
          <a:p>
            <a:pPr algn="r"/>
            <a:r>
              <a:rPr lang="fa-IR" sz="2600" b="1" dirty="0">
                <a:cs typeface="B Nazanin" panose="00000400000000000000" pitchFamily="2" charset="-78"/>
              </a:rPr>
              <a:t>ب) غیر خصوصی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AFB4F313-7E22-4D42-96C9-A0D96582974F}"/>
              </a:ext>
            </a:extLst>
          </p:cNvPr>
          <p:cNvSpPr/>
          <p:nvPr/>
        </p:nvSpPr>
        <p:spPr>
          <a:xfrm>
            <a:off x="7784878" y="4068148"/>
            <a:ext cx="463383" cy="1707243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DA95AFAE-8148-4CA1-8B39-5AEE403FD89D}"/>
              </a:ext>
            </a:extLst>
          </p:cNvPr>
          <p:cNvSpPr/>
          <p:nvPr/>
        </p:nvSpPr>
        <p:spPr>
          <a:xfrm>
            <a:off x="8434872" y="4712530"/>
            <a:ext cx="655810" cy="209239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1210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9C420-274D-436A-AEFA-8C73D0E4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>
                <a:cs typeface="B Nazanin" panose="00000400000000000000" pitchFamily="2" charset="-78"/>
              </a:rPr>
              <a:t>انگیزه های ایجاد شرکت های دولتی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3AF70-9D2B-4C47-BEF1-55695E1CC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539" y="2392856"/>
            <a:ext cx="4994395" cy="3599316"/>
          </a:xfrm>
        </p:spPr>
        <p:txBody>
          <a:bodyPr>
            <a:normAutofit/>
          </a:bodyPr>
          <a:lstStyle/>
          <a:p>
            <a:r>
              <a:rPr lang="fa-IR" sz="2600" dirty="0">
                <a:cs typeface="B Nazanin" panose="00000400000000000000" pitchFamily="2" charset="-78"/>
              </a:rPr>
              <a:t>کمک به تثبیت قیمت ها</a:t>
            </a:r>
          </a:p>
          <a:p>
            <a:r>
              <a:rPr lang="fa-IR" sz="2600" dirty="0">
                <a:cs typeface="B Nazanin" panose="00000400000000000000" pitchFamily="2" charset="-78"/>
              </a:rPr>
              <a:t>حمایت از مصرف کنندگان</a:t>
            </a:r>
          </a:p>
          <a:p>
            <a:r>
              <a:rPr lang="fa-IR" sz="2600" dirty="0">
                <a:cs typeface="B Nazanin" panose="00000400000000000000" pitchFamily="2" charset="-78"/>
              </a:rPr>
              <a:t>ناتوانی بخش خصوصی</a:t>
            </a:r>
          </a:p>
          <a:p>
            <a:r>
              <a:rPr lang="fa-IR" sz="2600" dirty="0">
                <a:cs typeface="B Nazanin" panose="00000400000000000000" pitchFamily="2" charset="-78"/>
              </a:rPr>
              <a:t>حمایت های زیر بنایی از صنایع داخلی</a:t>
            </a:r>
          </a:p>
          <a:p>
            <a:r>
              <a:rPr lang="fa-IR" sz="2600" dirty="0">
                <a:cs typeface="B Nazanin" panose="00000400000000000000" pitchFamily="2" charset="-78"/>
              </a:rPr>
              <a:t>توزیع عادلانه تر درآمد </a:t>
            </a:r>
          </a:p>
          <a:p>
            <a:r>
              <a:rPr lang="fa-IR" sz="2600" dirty="0">
                <a:cs typeface="B Nazanin" panose="00000400000000000000" pitchFamily="2" charset="-78"/>
              </a:rPr>
              <a:t>توسعه مناطق کشور</a:t>
            </a:r>
          </a:p>
          <a:p>
            <a:r>
              <a:rPr lang="fa-IR" sz="2600" dirty="0">
                <a:cs typeface="B Nazanin" panose="00000400000000000000" pitchFamily="2" charset="-78"/>
              </a:rPr>
              <a:t>امنیت ملی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C96F648D-A162-4CAE-B625-7F09088DCEB4}"/>
              </a:ext>
            </a:extLst>
          </p:cNvPr>
          <p:cNvSpPr/>
          <p:nvPr/>
        </p:nvSpPr>
        <p:spPr>
          <a:xfrm>
            <a:off x="9997934" y="2262228"/>
            <a:ext cx="592495" cy="3599316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23391F5D-1121-4081-8224-E5060EF4CC64}"/>
              </a:ext>
            </a:extLst>
          </p:cNvPr>
          <p:cNvSpPr/>
          <p:nvPr/>
        </p:nvSpPr>
        <p:spPr>
          <a:xfrm>
            <a:off x="9144" y="4366726"/>
            <a:ext cx="4994395" cy="226197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>
                <a:solidFill>
                  <a:schemeClr val="bg1"/>
                </a:solidFill>
              </a:rPr>
              <a:t>احتمالا توزیع عادلانه درآمد، با طرح هایی </a:t>
            </a:r>
          </a:p>
          <a:p>
            <a:pPr algn="ctr"/>
            <a:r>
              <a:rPr lang="fa-IR" sz="2400" dirty="0">
                <a:solidFill>
                  <a:schemeClr val="bg1"/>
                </a:solidFill>
              </a:rPr>
              <a:t>شبیه سهام عدالت قابل حل باشد</a:t>
            </a:r>
          </a:p>
          <a:p>
            <a:pPr algn="ctr"/>
            <a:r>
              <a:rPr lang="fa-IR" sz="2400" dirty="0">
                <a:solidFill>
                  <a:schemeClr val="bg1"/>
                </a:solidFill>
              </a:rPr>
              <a:t>(البته هدفمند)</a:t>
            </a:r>
          </a:p>
        </p:txBody>
      </p:sp>
    </p:spTree>
    <p:extLst>
      <p:ext uri="{BB962C8B-B14F-4D97-AF65-F5344CB8AC3E}">
        <p14:creationId xmlns:p14="http://schemas.microsoft.com/office/powerpoint/2010/main" val="1817393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57FE0-DB63-4C2A-89EF-04E510B2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>
                <a:cs typeface="B Nazanin" panose="00000400000000000000" pitchFamily="2" charset="-78"/>
              </a:rPr>
              <a:t>چرا دولت ها به سمت رقابتی شدن حرکت نمی کنند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2EC54F-36BC-4DC7-BE2B-99D7A5750E27}"/>
              </a:ext>
            </a:extLst>
          </p:cNvPr>
          <p:cNvGrpSpPr/>
          <p:nvPr/>
        </p:nvGrpSpPr>
        <p:grpSpPr>
          <a:xfrm>
            <a:off x="382555" y="2500776"/>
            <a:ext cx="10795519" cy="1851953"/>
            <a:chOff x="1431641" y="307855"/>
            <a:chExt cx="2721716" cy="155895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6D79DF-E453-4DA9-B6D5-CDCBEF08E888}"/>
                </a:ext>
              </a:extLst>
            </p:cNvPr>
            <p:cNvSpPr/>
            <p:nvPr/>
          </p:nvSpPr>
          <p:spPr>
            <a:xfrm>
              <a:off x="1555091" y="307855"/>
              <a:ext cx="2598266" cy="1558959"/>
            </a:xfrm>
            <a:prstGeom prst="rect">
              <a:avLst/>
            </a:prstGeom>
            <a:ln w="38100">
              <a:solidFill>
                <a:srgbClr val="5E524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FB6B4D-803D-4294-AC60-F0D88C2B6C06}"/>
                </a:ext>
              </a:extLst>
            </p:cNvPr>
            <p:cNvSpPr txBox="1"/>
            <p:nvPr/>
          </p:nvSpPr>
          <p:spPr>
            <a:xfrm>
              <a:off x="1431641" y="376280"/>
              <a:ext cx="2721716" cy="1402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>
                <a:latin typeface="Adobe Arabic" panose="02040503050201020203" pitchFamily="18" charset="-78"/>
                <a:cs typeface="B Nazanin" panose="00000400000000000000" pitchFamily="2" charset="-78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A81E5E5-5013-4CD5-A58A-5A8B3A105F7D}"/>
              </a:ext>
            </a:extLst>
          </p:cNvPr>
          <p:cNvSpPr txBox="1"/>
          <p:nvPr/>
        </p:nvSpPr>
        <p:spPr>
          <a:xfrm>
            <a:off x="0" y="2653345"/>
            <a:ext cx="10935478" cy="1522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الف) دولت ها به خاطر اینکه خود را تضعیف نکنند، به سمت رقابتی شدن حرکت نمی کنند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a-IR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لایه های میانی و پایین دولت از انحصار نغع میبرند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101DC2-E40E-47A1-BA45-85E81C082C8E}"/>
              </a:ext>
            </a:extLst>
          </p:cNvPr>
          <p:cNvGrpSpPr/>
          <p:nvPr/>
        </p:nvGrpSpPr>
        <p:grpSpPr>
          <a:xfrm>
            <a:off x="872212" y="4995506"/>
            <a:ext cx="10305862" cy="1109265"/>
            <a:chOff x="1555091" y="307855"/>
            <a:chExt cx="2598266" cy="155895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99A0A2-AE91-418A-89A8-6766BB66EB70}"/>
                </a:ext>
              </a:extLst>
            </p:cNvPr>
            <p:cNvSpPr/>
            <p:nvPr/>
          </p:nvSpPr>
          <p:spPr>
            <a:xfrm>
              <a:off x="1555091" y="307855"/>
              <a:ext cx="2598266" cy="1558959"/>
            </a:xfrm>
            <a:prstGeom prst="rect">
              <a:avLst/>
            </a:prstGeom>
            <a:ln w="38100">
              <a:solidFill>
                <a:srgbClr val="5E524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74AFCE-EB46-4CB3-8C11-35C2070C12A0}"/>
                </a:ext>
              </a:extLst>
            </p:cNvPr>
            <p:cNvSpPr txBox="1"/>
            <p:nvPr/>
          </p:nvSpPr>
          <p:spPr>
            <a:xfrm>
              <a:off x="1599121" y="376280"/>
              <a:ext cx="2554236" cy="1402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>
                <a:latin typeface="Adobe Arabic" panose="02040503050201020203" pitchFamily="18" charset="-78"/>
                <a:cs typeface="B Nazanin" panose="00000400000000000000" pitchFamily="2" charset="-78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411070D-8D91-43BD-B282-051B8A77F88D}"/>
              </a:ext>
            </a:extLst>
          </p:cNvPr>
          <p:cNvSpPr txBox="1"/>
          <p:nvPr/>
        </p:nvSpPr>
        <p:spPr>
          <a:xfrm>
            <a:off x="3617947" y="5297549"/>
            <a:ext cx="7317531" cy="490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ب) جهان بینی و عدالت اجتماعی</a:t>
            </a:r>
          </a:p>
        </p:txBody>
      </p:sp>
    </p:spTree>
    <p:extLst>
      <p:ext uri="{BB962C8B-B14F-4D97-AF65-F5344CB8AC3E}">
        <p14:creationId xmlns:p14="http://schemas.microsoft.com/office/powerpoint/2010/main" val="2543494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B0BD9-8EDB-489E-BF9B-1EFC80A8A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>
                <a:cs typeface="B Nazanin" panose="00000400000000000000" pitchFamily="2" charset="-78"/>
              </a:rPr>
              <a:t>سیاست های تسهیل کننده رقابت و ضد انحصار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DC36B-9E5C-4F9C-9665-CECECE906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3429000"/>
            <a:ext cx="6680719" cy="2595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600" dirty="0">
                <a:cs typeface="B Nazanin" panose="00000400000000000000" pitchFamily="2" charset="-78"/>
              </a:rPr>
              <a:t>* قیمت گذاری و تخصیص منابع از طریق مکانیزم های اداری: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سبب سود ها انحصاری</a:t>
            </a:r>
          </a:p>
          <a:p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رانت</a:t>
            </a:r>
            <a:r>
              <a:rPr lang="fa-IR" sz="2600" dirty="0">
                <a:cs typeface="B Nazanin" panose="00000400000000000000" pitchFamily="2" charset="-78"/>
              </a:rPr>
              <a:t> و فساد اداری</a:t>
            </a:r>
          </a:p>
          <a:p>
            <a:r>
              <a:rPr lang="fa-IR" sz="2600" dirty="0">
                <a:cs typeface="B Nazanin" panose="00000400000000000000" pitchFamily="2" charset="-78"/>
              </a:rPr>
              <a:t>کاهش رقابت</a:t>
            </a:r>
          </a:p>
          <a:p>
            <a:endParaRPr lang="fa-IR" sz="2600" dirty="0"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1BA1A6-81AC-4FCB-BE14-26405BF18661}"/>
              </a:ext>
            </a:extLst>
          </p:cNvPr>
          <p:cNvSpPr txBox="1"/>
          <p:nvPr/>
        </p:nvSpPr>
        <p:spPr>
          <a:xfrm>
            <a:off x="6164424" y="2461733"/>
            <a:ext cx="58790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600" b="1" dirty="0">
                <a:cs typeface="B Nazanin" panose="00000400000000000000" pitchFamily="2" charset="-78"/>
              </a:rPr>
              <a:t>الف) سیاست های کنترل اقتصادی: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92A0F32-C090-4663-A415-FD43320EBBF2}"/>
              </a:ext>
            </a:extLst>
          </p:cNvPr>
          <p:cNvSpPr/>
          <p:nvPr/>
        </p:nvSpPr>
        <p:spPr>
          <a:xfrm>
            <a:off x="7295726" y="3305457"/>
            <a:ext cx="663287" cy="2719440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78674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A94EB1-39BB-43B7-978D-DFDA922C4264}"/>
              </a:ext>
            </a:extLst>
          </p:cNvPr>
          <p:cNvSpPr txBox="1"/>
          <p:nvPr/>
        </p:nvSpPr>
        <p:spPr>
          <a:xfrm>
            <a:off x="5663682" y="502305"/>
            <a:ext cx="472832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600" b="1" dirty="0">
                <a:cs typeface="B Nazanin" panose="00000400000000000000" pitchFamily="2" charset="-78"/>
              </a:rPr>
              <a:t>ب) عدم ثبات سیاست های اقتصادی: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3C18D-6943-4893-AA68-0F0AA3B326BB}"/>
              </a:ext>
            </a:extLst>
          </p:cNvPr>
          <p:cNvSpPr txBox="1">
            <a:spLocks/>
          </p:cNvSpPr>
          <p:nvPr/>
        </p:nvSpPr>
        <p:spPr>
          <a:xfrm>
            <a:off x="773627" y="2001416"/>
            <a:ext cx="6680719" cy="25958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a-IR" sz="2600" dirty="0">
              <a:cs typeface="B Nazanin" panose="00000400000000000000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85A692-9583-468A-BB5B-6FBBBE9040FA}"/>
              </a:ext>
            </a:extLst>
          </p:cNvPr>
          <p:cNvSpPr txBox="1">
            <a:spLocks/>
          </p:cNvSpPr>
          <p:nvPr/>
        </p:nvSpPr>
        <p:spPr>
          <a:xfrm>
            <a:off x="773627" y="1120714"/>
            <a:ext cx="5134947" cy="20446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600" dirty="0">
                <a:cs typeface="B Nazanin" panose="00000400000000000000" pitchFamily="2" charset="-78"/>
              </a:rPr>
              <a:t>سبب </a:t>
            </a:r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نا اطمینانی </a:t>
            </a:r>
            <a:r>
              <a:rPr lang="fa-IR" sz="2600" dirty="0">
                <a:cs typeface="B Nazanin" panose="00000400000000000000" pitchFamily="2" charset="-78"/>
              </a:rPr>
              <a:t>و کاهش سود انتظاری</a:t>
            </a:r>
          </a:p>
          <a:p>
            <a:r>
              <a:rPr lang="fa-IR" sz="2600" dirty="0">
                <a:cs typeface="B Nazanin" panose="00000400000000000000" pitchFamily="2" charset="-78"/>
              </a:rPr>
              <a:t>هزینه های ورود و خروج بالا میرود</a:t>
            </a:r>
          </a:p>
          <a:p>
            <a:r>
              <a:rPr lang="fa-IR" sz="2600" dirty="0">
                <a:cs typeface="B Nazanin" panose="00000400000000000000" pitchFamily="2" charset="-78"/>
              </a:rPr>
              <a:t>نوعی مانع ورود حساب میشه</a:t>
            </a:r>
          </a:p>
          <a:p>
            <a:r>
              <a:rPr lang="fa-IR" sz="2600" dirty="0">
                <a:cs typeface="B Nazanin" panose="00000400000000000000" pitchFamily="2" charset="-78"/>
              </a:rPr>
              <a:t>در نتیجه ایجاد انحصار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endParaRPr lang="fa-IR" sz="2600" dirty="0"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sz="2600" dirty="0"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2CAB86-FD26-4005-8E8F-4CCFB39A32D7}"/>
              </a:ext>
            </a:extLst>
          </p:cNvPr>
          <p:cNvSpPr txBox="1"/>
          <p:nvPr/>
        </p:nvSpPr>
        <p:spPr>
          <a:xfrm>
            <a:off x="7946218" y="3842575"/>
            <a:ext cx="237230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ج) تجارت خارجی: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0DC5F2-7750-4C0D-9341-56671CEC14C3}"/>
              </a:ext>
            </a:extLst>
          </p:cNvPr>
          <p:cNvSpPr txBox="1">
            <a:spLocks/>
          </p:cNvSpPr>
          <p:nvPr/>
        </p:nvSpPr>
        <p:spPr>
          <a:xfrm>
            <a:off x="773627" y="3842575"/>
            <a:ext cx="5134947" cy="1765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600" dirty="0">
                <a:cs typeface="B Nazanin" panose="00000400000000000000" pitchFamily="2" charset="-78"/>
              </a:rPr>
              <a:t>ایجاد مانع در تجارت خارجی</a:t>
            </a:r>
          </a:p>
          <a:p>
            <a:r>
              <a:rPr lang="fa-IR" sz="2600" dirty="0">
                <a:cs typeface="B Nazanin" panose="00000400000000000000" pitchFamily="2" charset="-78"/>
              </a:rPr>
              <a:t>سبب تقویت قدرت های انحصاری</a:t>
            </a:r>
          </a:p>
          <a:p>
            <a:r>
              <a:rPr lang="fa-IR" sz="2600" dirty="0">
                <a:cs typeface="B Nazanin" panose="00000400000000000000" pitchFamily="2" charset="-78"/>
              </a:rPr>
              <a:t>و </a:t>
            </a:r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کاهش انگیزه های رقابتی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endParaRPr lang="fa-IR" sz="2600" dirty="0"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sz="2600" dirty="0">
              <a:cs typeface="B Nazanin" panose="00000400000000000000" pitchFamily="2" charset="-78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3F794A60-30BA-4495-80E5-B2A51453BF7F}"/>
              </a:ext>
            </a:extLst>
          </p:cNvPr>
          <p:cNvSpPr/>
          <p:nvPr/>
        </p:nvSpPr>
        <p:spPr>
          <a:xfrm>
            <a:off x="5893839" y="1031465"/>
            <a:ext cx="629252" cy="2044609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5192333B-71E1-4560-BD02-4786D37AEE02}"/>
              </a:ext>
            </a:extLst>
          </p:cNvPr>
          <p:cNvSpPr/>
          <p:nvPr/>
        </p:nvSpPr>
        <p:spPr>
          <a:xfrm>
            <a:off x="5893839" y="3712976"/>
            <a:ext cx="663286" cy="1765040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2476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68CFF2-DAFF-4A9D-9C63-3BCF68763F97}"/>
              </a:ext>
            </a:extLst>
          </p:cNvPr>
          <p:cNvSpPr txBox="1"/>
          <p:nvPr/>
        </p:nvSpPr>
        <p:spPr>
          <a:xfrm>
            <a:off x="6839340" y="401658"/>
            <a:ext cx="35538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د) محدودیت اطلاع رسانی: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14A14-3E33-42CC-8B28-A2108D846B7D}"/>
              </a:ext>
            </a:extLst>
          </p:cNvPr>
          <p:cNvSpPr txBox="1">
            <a:spLocks/>
          </p:cNvSpPr>
          <p:nvPr/>
        </p:nvSpPr>
        <p:spPr>
          <a:xfrm>
            <a:off x="466531" y="728460"/>
            <a:ext cx="5850294" cy="15344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600" dirty="0">
                <a:cs typeface="B Nazanin" panose="00000400000000000000" pitchFamily="2" charset="-78"/>
              </a:rPr>
              <a:t>محدودیت در ایجاد آگهی های تجاری</a:t>
            </a:r>
          </a:p>
          <a:p>
            <a:r>
              <a:rPr lang="fa-IR" sz="2600" dirty="0">
                <a:cs typeface="B Nazanin" panose="00000400000000000000" pitchFamily="2" charset="-78"/>
              </a:rPr>
              <a:t>مانعی برای افزایش </a:t>
            </a:r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سطح آگهی مصرف کنندگان </a:t>
            </a:r>
          </a:p>
          <a:p>
            <a:r>
              <a:rPr lang="fa-IR" sz="2600" dirty="0">
                <a:cs typeface="B Nazanin" panose="00000400000000000000" pitchFamily="2" charset="-78"/>
              </a:rPr>
              <a:t>در نتیجه استمرار انحصار قدرت های اقتصادی موجود  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endParaRPr lang="fa-IR" sz="2600" dirty="0"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sz="2600" dirty="0">
              <a:cs typeface="B Nazanin" panose="00000400000000000000" pitchFamily="2" charset="-78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E12EFB82-9D39-4D28-BEF0-8018AC8A6ED3}"/>
              </a:ext>
            </a:extLst>
          </p:cNvPr>
          <p:cNvSpPr/>
          <p:nvPr/>
        </p:nvSpPr>
        <p:spPr>
          <a:xfrm>
            <a:off x="6279503" y="647879"/>
            <a:ext cx="559837" cy="1534454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B38252-B83F-40A8-8B2A-8626D39AB281}"/>
              </a:ext>
            </a:extLst>
          </p:cNvPr>
          <p:cNvSpPr txBox="1"/>
          <p:nvPr/>
        </p:nvSpPr>
        <p:spPr>
          <a:xfrm>
            <a:off x="8903949" y="3182778"/>
            <a:ext cx="217601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ه) حضور دولت: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12EB3B-453A-490A-8124-A15A2AE85A80}"/>
              </a:ext>
            </a:extLst>
          </p:cNvPr>
          <p:cNvSpPr txBox="1">
            <a:spLocks/>
          </p:cNvSpPr>
          <p:nvPr/>
        </p:nvSpPr>
        <p:spPr>
          <a:xfrm>
            <a:off x="-244851" y="2986577"/>
            <a:ext cx="8123853" cy="239027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600" dirty="0">
                <a:cs typeface="B Nazanin" panose="00000400000000000000" pitchFamily="2" charset="-78"/>
              </a:rPr>
              <a:t>دولت ها به دلیل </a:t>
            </a:r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امنیت و مصالح ملی </a:t>
            </a:r>
            <a:r>
              <a:rPr lang="fa-IR" sz="2600" dirty="0">
                <a:cs typeface="B Nazanin" panose="00000400000000000000" pitchFamily="2" charset="-78"/>
              </a:rPr>
              <a:t>به فعالیت های اقتصادی ورود میکنند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اما به طور کلی ورود دولت: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fa-IR" sz="2600" dirty="0">
                <a:cs typeface="B Nazanin" panose="00000400000000000000" pitchFamily="2" charset="-78"/>
              </a:rPr>
              <a:t>                             سبب ایجاد انحصار و کاهش کارایی</a:t>
            </a:r>
          </a:p>
          <a:p>
            <a:pPr marL="0" indent="0">
              <a:buNone/>
            </a:pPr>
            <a:endParaRPr lang="fa-IR" sz="2600" dirty="0">
              <a:cs typeface="B Nazanin" panose="00000400000000000000" pitchFamily="2" charset="-78"/>
            </a:endParaRPr>
          </a:p>
        </p:txBody>
      </p:sp>
      <p:sp>
        <p:nvSpPr>
          <p:cNvPr id="7" name="Arrow: Bent-Up 6">
            <a:extLst>
              <a:ext uri="{FF2B5EF4-FFF2-40B4-BE49-F238E27FC236}">
                <a16:creationId xmlns:a16="http://schemas.microsoft.com/office/drawing/2014/main" id="{C18F9AB8-9E27-4BB6-A510-F42AC5B96B0D}"/>
              </a:ext>
            </a:extLst>
          </p:cNvPr>
          <p:cNvSpPr/>
          <p:nvPr/>
        </p:nvSpPr>
        <p:spPr>
          <a:xfrm rot="10800000">
            <a:off x="3481870" y="4181714"/>
            <a:ext cx="670409" cy="611107"/>
          </a:xfrm>
          <a:prstGeom prst="bent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93916-3291-41CA-B7DE-D7304AAF496A}"/>
              </a:ext>
            </a:extLst>
          </p:cNvPr>
          <p:cNvSpPr txBox="1"/>
          <p:nvPr/>
        </p:nvSpPr>
        <p:spPr>
          <a:xfrm>
            <a:off x="4083912" y="5963899"/>
            <a:ext cx="62281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* اما عدم ورود دولت نباید منجر به انحصار خصوصی شود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69D4AA53-060D-4ADB-AA8B-35954022BC5E}"/>
              </a:ext>
            </a:extLst>
          </p:cNvPr>
          <p:cNvSpPr/>
          <p:nvPr/>
        </p:nvSpPr>
        <p:spPr>
          <a:xfrm>
            <a:off x="7878999" y="2671103"/>
            <a:ext cx="882307" cy="2582031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2D9D3C04-2CB8-4FE7-8EB4-E92887725B3D}"/>
              </a:ext>
            </a:extLst>
          </p:cNvPr>
          <p:cNvSpPr/>
          <p:nvPr/>
        </p:nvSpPr>
        <p:spPr>
          <a:xfrm rot="5400000">
            <a:off x="2750920" y="5823986"/>
            <a:ext cx="670409" cy="611107"/>
          </a:xfrm>
          <a:prstGeom prst="bent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0398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B7D9A2-BBD1-4BF2-8B14-618A0F2FA95C}"/>
              </a:ext>
            </a:extLst>
          </p:cNvPr>
          <p:cNvSpPr txBox="1"/>
          <p:nvPr/>
        </p:nvSpPr>
        <p:spPr>
          <a:xfrm>
            <a:off x="7128588" y="401658"/>
            <a:ext cx="32645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خ) هزینه های قرار دادی: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6899C-5DD9-4CE7-9D0B-220E6D7BED35}"/>
              </a:ext>
            </a:extLst>
          </p:cNvPr>
          <p:cNvSpPr txBox="1">
            <a:spLocks/>
          </p:cNvSpPr>
          <p:nvPr/>
        </p:nvSpPr>
        <p:spPr>
          <a:xfrm>
            <a:off x="522515" y="647879"/>
            <a:ext cx="5850294" cy="15344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600" dirty="0">
                <a:cs typeface="B Nazanin" panose="00000400000000000000" pitchFamily="2" charset="-78"/>
              </a:rPr>
              <a:t>باعث </a:t>
            </a:r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کاهش انگیزه </a:t>
            </a:r>
            <a:r>
              <a:rPr lang="fa-IR" sz="2600" dirty="0">
                <a:cs typeface="B Nazanin" panose="00000400000000000000" pitchFamily="2" charset="-78"/>
              </a:rPr>
              <a:t>برای ورود به فعالیت های اقتصادی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F51921-369A-488C-BEFE-1C0A25A40153}"/>
              </a:ext>
            </a:extLst>
          </p:cNvPr>
          <p:cNvSpPr txBox="1"/>
          <p:nvPr/>
        </p:nvSpPr>
        <p:spPr>
          <a:xfrm>
            <a:off x="8938727" y="3198651"/>
            <a:ext cx="21853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600" b="1" dirty="0">
                <a:solidFill>
                  <a:prstClr val="white"/>
                </a:solidFill>
                <a:latin typeface="Trebuchet MS" panose="020B0603020202020204"/>
                <a:cs typeface="B Nazanin" panose="00000400000000000000" pitchFamily="2" charset="-78"/>
              </a:rPr>
              <a:t>ز) موانع ورود:</a:t>
            </a:r>
            <a:endParaRPr kumimoji="0" lang="fa-IR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9D602B-A4C4-49BB-8481-15275FD02336}"/>
              </a:ext>
            </a:extLst>
          </p:cNvPr>
          <p:cNvSpPr txBox="1">
            <a:spLocks/>
          </p:cNvSpPr>
          <p:nvPr/>
        </p:nvSpPr>
        <p:spPr>
          <a:xfrm>
            <a:off x="74645" y="3188915"/>
            <a:ext cx="8089640" cy="31092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600" dirty="0">
                <a:cs typeface="B Nazanin" panose="00000400000000000000" pitchFamily="2" charset="-78"/>
              </a:rPr>
              <a:t>لیسانس های اقتصادی و گواهینامه های تخصصی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اگر مورد حمایت سیاست گذار، برای ایجاد مانع ورود بنگاه های جدید نباشد</a:t>
            </a:r>
          </a:p>
          <a:p>
            <a:pPr marL="0" indent="0">
              <a:buNone/>
            </a:pPr>
            <a:endParaRPr lang="fa-IR" sz="2600" dirty="0"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sz="2600" dirty="0"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fa-IR" sz="2600" dirty="0">
                <a:cs typeface="B Nazanin" panose="00000400000000000000" pitchFamily="2" charset="-78"/>
              </a:rPr>
              <a:t>                                    </a:t>
            </a:r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کم دوام </a:t>
            </a:r>
            <a:r>
              <a:rPr lang="fa-IR" sz="2600" dirty="0">
                <a:cs typeface="B Nazanin" panose="00000400000000000000" pitchFamily="2" charset="-78"/>
              </a:rPr>
              <a:t>خواهد بود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6565D562-746E-4C56-A7F4-950A92446BC9}"/>
              </a:ext>
            </a:extLst>
          </p:cNvPr>
          <p:cNvSpPr/>
          <p:nvPr/>
        </p:nvSpPr>
        <p:spPr>
          <a:xfrm>
            <a:off x="6284167" y="372280"/>
            <a:ext cx="466531" cy="1043641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A7C70E92-086F-4EF4-8BDB-A811ED5DD637}"/>
              </a:ext>
            </a:extLst>
          </p:cNvPr>
          <p:cNvSpPr/>
          <p:nvPr/>
        </p:nvSpPr>
        <p:spPr>
          <a:xfrm>
            <a:off x="8164285" y="2818250"/>
            <a:ext cx="592495" cy="2854762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42F76F51-EE44-4DBA-B910-95CDFCEC3042}"/>
              </a:ext>
            </a:extLst>
          </p:cNvPr>
          <p:cNvSpPr/>
          <p:nvPr/>
        </p:nvSpPr>
        <p:spPr>
          <a:xfrm rot="16200000">
            <a:off x="3996550" y="4866454"/>
            <a:ext cx="647700" cy="401869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88031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43CE-534A-4E7B-BB0D-8149CAC3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419" y="753228"/>
            <a:ext cx="3097763" cy="1028919"/>
          </a:xfrm>
        </p:spPr>
        <p:txBody>
          <a:bodyPr>
            <a:normAutofit/>
          </a:bodyPr>
          <a:lstStyle/>
          <a:p>
            <a:r>
              <a:rPr lang="fa-IR" sz="4400" dirty="0"/>
              <a:t>تعریف انحصار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70D880-F47C-4B4E-B93C-BFDD8DF2955E}"/>
              </a:ext>
            </a:extLst>
          </p:cNvPr>
          <p:cNvSpPr txBox="1"/>
          <p:nvPr/>
        </p:nvSpPr>
        <p:spPr>
          <a:xfrm>
            <a:off x="1909962" y="2437403"/>
            <a:ext cx="8372075" cy="1006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یک بنگاه زمانی از قدرت انحصاری برخوردار است که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   بتواند </a:t>
            </a: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قيمت داده </a:t>
            </a: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و یا </a:t>
            </a: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ستانده</a:t>
            </a: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 </a:t>
            </a: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مشخصی را در بازار مربوطه </a:t>
            </a: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کنترل</a:t>
            </a: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 نماید </a:t>
            </a:r>
            <a:endParaRPr lang="fa-I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4447B3-2D2A-444B-BC83-F1C46660C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9" y="4099601"/>
            <a:ext cx="3747040" cy="23346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407884-72EA-48CC-AD80-A69877DD5E89}"/>
              </a:ext>
            </a:extLst>
          </p:cNvPr>
          <p:cNvSpPr txBox="1"/>
          <p:nvPr/>
        </p:nvSpPr>
        <p:spPr>
          <a:xfrm>
            <a:off x="4581034" y="4830402"/>
            <a:ext cx="5701003" cy="490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زمانی که </a:t>
            </a: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مانع ورود </a:t>
            </a: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ایجاد شده برای فعالین جدید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6149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7591E-FD01-4FB6-A84C-A778E7F9F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چرا در ایران هر کسی به راحتی مدیر می شود؟</a:t>
            </a:r>
            <a:endParaRPr lang="fa-IR" sz="44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B640D-6A6D-4AD0-BEB9-DD45964D2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743832"/>
            <a:ext cx="10507083" cy="3360940"/>
          </a:xfrm>
        </p:spPr>
        <p:txBody>
          <a:bodyPr>
            <a:normAutofit/>
          </a:bodyPr>
          <a:lstStyle/>
          <a:p>
            <a:r>
              <a:rPr lang="fa-I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بنگاهها به صورتی هستند که مدیران آنها فقط قیمت تعیین می کنند </a:t>
            </a:r>
          </a:p>
          <a:p>
            <a:endParaRPr lang="fa-IR" sz="26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endParaRPr lang="fa-I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r>
              <a:rPr lang="fa-I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پس همه می توانند مدیر شوند</a:t>
            </a:r>
            <a:endParaRPr lang="fa-IR" sz="2600" dirty="0"/>
          </a:p>
        </p:txBody>
      </p:sp>
      <p:sp>
        <p:nvSpPr>
          <p:cNvPr id="4" name="Arrow: Bent-Up 3">
            <a:extLst>
              <a:ext uri="{FF2B5EF4-FFF2-40B4-BE49-F238E27FC236}">
                <a16:creationId xmlns:a16="http://schemas.microsoft.com/office/drawing/2014/main" id="{C7B6E1F2-C957-44A2-B7A4-3D7F3021902A}"/>
              </a:ext>
            </a:extLst>
          </p:cNvPr>
          <p:cNvSpPr/>
          <p:nvPr/>
        </p:nvSpPr>
        <p:spPr>
          <a:xfrm rot="5400000">
            <a:off x="3990412" y="3673171"/>
            <a:ext cx="1017096" cy="1079142"/>
          </a:xfrm>
          <a:prstGeom prst="bent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9CD64D-AB2C-45C0-9808-78DC0B8BF02F}"/>
              </a:ext>
            </a:extLst>
          </p:cNvPr>
          <p:cNvGrpSpPr/>
          <p:nvPr/>
        </p:nvGrpSpPr>
        <p:grpSpPr>
          <a:xfrm>
            <a:off x="5663682" y="5550245"/>
            <a:ext cx="4893180" cy="1056134"/>
            <a:chOff x="1555091" y="307855"/>
            <a:chExt cx="2598266" cy="155895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93515A0-E459-4F82-A8A9-53F5641C5087}"/>
                </a:ext>
              </a:extLst>
            </p:cNvPr>
            <p:cNvSpPr/>
            <p:nvPr/>
          </p:nvSpPr>
          <p:spPr>
            <a:xfrm>
              <a:off x="1555091" y="307855"/>
              <a:ext cx="2598266" cy="1558959"/>
            </a:xfrm>
            <a:prstGeom prst="rect">
              <a:avLst/>
            </a:prstGeom>
            <a:ln w="38100">
              <a:solidFill>
                <a:srgbClr val="5E524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41FD57-C6CE-44B5-B115-D11E2E5C7BE0}"/>
                </a:ext>
              </a:extLst>
            </p:cNvPr>
            <p:cNvSpPr txBox="1"/>
            <p:nvPr/>
          </p:nvSpPr>
          <p:spPr>
            <a:xfrm>
              <a:off x="1599121" y="376280"/>
              <a:ext cx="2554236" cy="1402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800" kern="1200" dirty="0">
                  <a:latin typeface="Adobe Arabic" panose="02040503050201020203" pitchFamily="18" charset="-78"/>
                  <a:cs typeface="B Nazanin" panose="00000400000000000000" pitchFamily="2" charset="-78"/>
                </a:rPr>
                <a:t>امضای مسئولیت دار به جای امضای طلایی </a:t>
              </a:r>
              <a:endParaRPr lang="en-US" sz="2800" kern="1200" dirty="0">
                <a:latin typeface="Adobe Arabic" panose="02040503050201020203" pitchFamily="18" charset="-78"/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30A4EEA-BAA8-4BAD-AEFA-5AD9EA4E15C8}"/>
              </a:ext>
            </a:extLst>
          </p:cNvPr>
          <p:cNvGrpSpPr/>
          <p:nvPr/>
        </p:nvGrpSpPr>
        <p:grpSpPr>
          <a:xfrm>
            <a:off x="358547" y="5766920"/>
            <a:ext cx="3396750" cy="642033"/>
            <a:chOff x="1555091" y="307855"/>
            <a:chExt cx="2598266" cy="155895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133E5A-C32E-42DA-A64D-11607C2BD614}"/>
                </a:ext>
              </a:extLst>
            </p:cNvPr>
            <p:cNvSpPr/>
            <p:nvPr/>
          </p:nvSpPr>
          <p:spPr>
            <a:xfrm>
              <a:off x="1555091" y="307855"/>
              <a:ext cx="2598266" cy="1558959"/>
            </a:xfrm>
            <a:prstGeom prst="rect">
              <a:avLst/>
            </a:prstGeom>
            <a:ln w="38100">
              <a:solidFill>
                <a:srgbClr val="5E524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F3D727-09F2-483A-A889-8A0C8D398344}"/>
                </a:ext>
              </a:extLst>
            </p:cNvPr>
            <p:cNvSpPr txBox="1"/>
            <p:nvPr/>
          </p:nvSpPr>
          <p:spPr>
            <a:xfrm>
              <a:off x="1599121" y="368526"/>
              <a:ext cx="2436407" cy="14098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800" kern="1200" dirty="0">
                  <a:latin typeface="Adobe Arabic" panose="02040503050201020203" pitchFamily="18" charset="-78"/>
                  <a:cs typeface="B Nazanin" panose="00000400000000000000" pitchFamily="2" charset="-78"/>
                </a:rPr>
                <a:t>سبب مسئولیت پذیری</a:t>
              </a:r>
              <a:endParaRPr lang="en-US" sz="2800" kern="1200" dirty="0">
                <a:latin typeface="Adobe Arabic" panose="02040503050201020203" pitchFamily="18" charset="-78"/>
                <a:cs typeface="B Nazanin" panose="00000400000000000000" pitchFamily="2" charset="-78"/>
              </a:endParaRPr>
            </a:p>
          </p:txBody>
        </p:sp>
      </p:grpSp>
      <p:sp>
        <p:nvSpPr>
          <p:cNvPr id="12" name="Arrow: Left 11">
            <a:extLst>
              <a:ext uri="{FF2B5EF4-FFF2-40B4-BE49-F238E27FC236}">
                <a16:creationId xmlns:a16="http://schemas.microsoft.com/office/drawing/2014/main" id="{BBC422E0-90EE-4115-A5AD-8320A853B35F}"/>
              </a:ext>
            </a:extLst>
          </p:cNvPr>
          <p:cNvSpPr/>
          <p:nvPr/>
        </p:nvSpPr>
        <p:spPr>
          <a:xfrm>
            <a:off x="4019510" y="5848392"/>
            <a:ext cx="1069972" cy="491050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F0C96A5E-BD49-4EAF-B240-D2347A7218CF}"/>
              </a:ext>
            </a:extLst>
          </p:cNvPr>
          <p:cNvSpPr/>
          <p:nvPr/>
        </p:nvSpPr>
        <p:spPr>
          <a:xfrm rot="5400000" flipV="1">
            <a:off x="11048284" y="5589089"/>
            <a:ext cx="705825" cy="767201"/>
          </a:xfrm>
          <a:prstGeom prst="bent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7517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FD2B4-1B8E-45B9-98FD-3B485C41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>
                <a:cs typeface="B Nazanin" panose="00000400000000000000" pitchFamily="2" charset="-78"/>
              </a:rPr>
              <a:t>خصوصی سازی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AA7B7-0EA9-4074-B683-EE4BDD247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28" y="2505456"/>
            <a:ext cx="10947324" cy="3979320"/>
          </a:xfrm>
        </p:spPr>
        <p:txBody>
          <a:bodyPr>
            <a:normAutofit/>
          </a:bodyPr>
          <a:lstStyle/>
          <a:p>
            <a:r>
              <a:rPr lang="fa-IR" sz="2600" dirty="0">
                <a:cs typeface="B Nazanin" panose="00000400000000000000" pitchFamily="2" charset="-78"/>
              </a:rPr>
              <a:t>یکی از راه های حذف رانت دولتی                                      خصوصی سازی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دولت با نظارتهای هوشمند و مدبرانه خود یک دوره گذار تعریف کند </a:t>
            </a:r>
          </a:p>
          <a:p>
            <a:endParaRPr lang="fa-IR" sz="28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endParaRPr lang="fa-IR" sz="28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بخش های خصوصی مولد و کارآفرین </a:t>
            </a:r>
            <a:r>
              <a:rPr lang="fa-IR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رغبت</a:t>
            </a: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پیدا کنند و فعالیت های اقتصادی را عهده دار شوند</a:t>
            </a:r>
            <a:endParaRPr lang="fa-IR" sz="2600" dirty="0">
              <a:cs typeface="B Nazanin" panose="00000400000000000000" pitchFamily="2" charset="-78"/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DF791196-DF7F-478D-93F9-EC8E75D06269}"/>
              </a:ext>
            </a:extLst>
          </p:cNvPr>
          <p:cNvSpPr/>
          <p:nvPr/>
        </p:nvSpPr>
        <p:spPr>
          <a:xfrm>
            <a:off x="5349224" y="2505456"/>
            <a:ext cx="1069972" cy="491050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Arrow: Bent-Up 4">
            <a:extLst>
              <a:ext uri="{FF2B5EF4-FFF2-40B4-BE49-F238E27FC236}">
                <a16:creationId xmlns:a16="http://schemas.microsoft.com/office/drawing/2014/main" id="{7757FD39-360B-44C2-9921-DCFBCDC06DFE}"/>
              </a:ext>
            </a:extLst>
          </p:cNvPr>
          <p:cNvSpPr/>
          <p:nvPr/>
        </p:nvSpPr>
        <p:spPr>
          <a:xfrm rot="10800000">
            <a:off x="2012321" y="3887775"/>
            <a:ext cx="1017096" cy="1079142"/>
          </a:xfrm>
          <a:prstGeom prst="bent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D075E8-F922-4724-BCDB-8B35BD92CA9E}"/>
              </a:ext>
            </a:extLst>
          </p:cNvPr>
          <p:cNvSpPr txBox="1"/>
          <p:nvPr/>
        </p:nvSpPr>
        <p:spPr>
          <a:xfrm>
            <a:off x="2268942" y="4278133"/>
            <a:ext cx="2986976" cy="4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دولت در این دوره کاری کند</a:t>
            </a:r>
          </a:p>
        </p:txBody>
      </p:sp>
    </p:spTree>
    <p:extLst>
      <p:ext uri="{BB962C8B-B14F-4D97-AF65-F5344CB8AC3E}">
        <p14:creationId xmlns:p14="http://schemas.microsoft.com/office/powerpoint/2010/main" val="2853304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8D80F-C3EA-4146-8C5B-E5DA24F9E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>
                <a:cs typeface="B Nazanin" panose="00000400000000000000" pitchFamily="2" charset="-78"/>
              </a:rPr>
              <a:t>آنچه در خصوصی سازی انجام دادیم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35E64-8961-47EB-9CB9-CD8A8E88A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66" y="2332651"/>
            <a:ext cx="11681927" cy="3396345"/>
          </a:xfrm>
        </p:spPr>
        <p:txBody>
          <a:bodyPr>
            <a:normAutofit/>
          </a:bodyPr>
          <a:lstStyle/>
          <a:p>
            <a:r>
              <a:rPr lang="fa-IR" sz="2600" dirty="0">
                <a:cs typeface="B Nazanin" panose="00000400000000000000" pitchFamily="2" charset="-78"/>
              </a:rPr>
              <a:t>نه تنها کارایی را بالا بردیم، بلکه باعث </a:t>
            </a:r>
            <a:r>
              <a:rPr lang="fa-IR" sz="2600" dirty="0">
                <a:solidFill>
                  <a:schemeClr val="bg1"/>
                </a:solidFill>
                <a:cs typeface="B Nazanin" panose="00000400000000000000" pitchFamily="2" charset="-78"/>
              </a:rPr>
              <a:t>تشدید انحصار </a:t>
            </a:r>
            <a:r>
              <a:rPr lang="fa-IR" sz="2600" dirty="0">
                <a:cs typeface="B Nazanin" panose="00000400000000000000" pitchFamily="2" charset="-78"/>
              </a:rPr>
              <a:t>شدیم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برخی مواقع برای </a:t>
            </a:r>
            <a:r>
              <a:rPr lang="fa-IR" sz="2600" dirty="0">
                <a:solidFill>
                  <a:schemeClr val="bg1"/>
                </a:solidFill>
                <a:cs typeface="B Nazanin" panose="00000400000000000000" pitchFamily="2" charset="-78"/>
              </a:rPr>
              <a:t>فرار از نظارت</a:t>
            </a:r>
            <a:r>
              <a:rPr lang="fa-IR" sz="2600" dirty="0">
                <a:cs typeface="B Nazanin" panose="00000400000000000000" pitchFamily="2" charset="-78"/>
              </a:rPr>
              <a:t> و حساب دهی                    </a:t>
            </a:r>
            <a:r>
              <a:rPr lang="fa-IR" sz="2600" dirty="0">
                <a:solidFill>
                  <a:schemeClr val="bg1"/>
                </a:solidFill>
                <a:cs typeface="B Nazanin" panose="00000400000000000000" pitchFamily="2" charset="-78"/>
              </a:rPr>
              <a:t>خصوصی سازی </a:t>
            </a:r>
            <a:r>
              <a:rPr lang="fa-IR" sz="2600" dirty="0">
                <a:cs typeface="B Nazanin" panose="00000400000000000000" pitchFamily="2" charset="-78"/>
              </a:rPr>
              <a:t>میکنند</a:t>
            </a:r>
          </a:p>
          <a:p>
            <a:endParaRPr lang="fa-IR" dirty="0"/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dirty="0"/>
          </a:p>
          <a:p>
            <a:pPr marL="0" indent="0">
              <a:buNone/>
            </a:pPr>
            <a:r>
              <a:rPr lang="fa-I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                                                     </a:t>
            </a:r>
          </a:p>
          <a:p>
            <a:pPr marL="0" indent="0">
              <a:buNone/>
            </a:pPr>
            <a:endParaRPr lang="fa-I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12C930BB-2B3E-498A-88E4-EE7DDA984250}"/>
              </a:ext>
            </a:extLst>
          </p:cNvPr>
          <p:cNvSpPr/>
          <p:nvPr/>
        </p:nvSpPr>
        <p:spPr>
          <a:xfrm>
            <a:off x="5487251" y="3321698"/>
            <a:ext cx="973556" cy="415026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Arrow: Bent-Up 11">
            <a:extLst>
              <a:ext uri="{FF2B5EF4-FFF2-40B4-BE49-F238E27FC236}">
                <a16:creationId xmlns:a16="http://schemas.microsoft.com/office/drawing/2014/main" id="{C8EF497F-7345-46B6-9DA1-A6A086BC35B6}"/>
              </a:ext>
            </a:extLst>
          </p:cNvPr>
          <p:cNvSpPr/>
          <p:nvPr/>
        </p:nvSpPr>
        <p:spPr>
          <a:xfrm rot="10800000">
            <a:off x="1664021" y="3479594"/>
            <a:ext cx="900404" cy="812707"/>
          </a:xfrm>
          <a:prstGeom prst="bent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98C8AD-86E9-45C4-9C0A-7031413EDCD5}"/>
              </a:ext>
            </a:extLst>
          </p:cNvPr>
          <p:cNvGrpSpPr/>
          <p:nvPr/>
        </p:nvGrpSpPr>
        <p:grpSpPr>
          <a:xfrm>
            <a:off x="181926" y="4435762"/>
            <a:ext cx="6372850" cy="2249402"/>
            <a:chOff x="3275" y="368526"/>
            <a:chExt cx="2598266" cy="155895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B4125B-72AC-43F4-B53D-31148EEA2AC8}"/>
                </a:ext>
              </a:extLst>
            </p:cNvPr>
            <p:cNvSpPr/>
            <p:nvPr/>
          </p:nvSpPr>
          <p:spPr>
            <a:xfrm>
              <a:off x="3275" y="368526"/>
              <a:ext cx="2598266" cy="1558959"/>
            </a:xfrm>
            <a:prstGeom prst="rect">
              <a:avLst/>
            </a:prstGeom>
            <a:ln w="38100">
              <a:solidFill>
                <a:srgbClr val="5E524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9A07A8-47D8-425A-B2FB-239310CF3B38}"/>
                </a:ext>
              </a:extLst>
            </p:cNvPr>
            <p:cNvSpPr txBox="1"/>
            <p:nvPr/>
          </p:nvSpPr>
          <p:spPr>
            <a:xfrm>
              <a:off x="3275" y="368526"/>
              <a:ext cx="2598266" cy="1558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6DD168F-3B94-4C34-BE7B-78A7A01A72B0}"/>
              </a:ext>
            </a:extLst>
          </p:cNvPr>
          <p:cNvSpPr txBox="1"/>
          <p:nvPr/>
        </p:nvSpPr>
        <p:spPr>
          <a:xfrm>
            <a:off x="251886" y="4619977"/>
            <a:ext cx="60975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a-I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زیرا اگر درصد معینی از سهام یک بنگاه دست دولت نباشد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</a:t>
            </a:r>
            <a:endParaRPr lang="fa-I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3565BE-165E-4238-8C21-6309A8317AF5}"/>
              </a:ext>
            </a:extLst>
          </p:cNvPr>
          <p:cNvSpPr txBox="1"/>
          <p:nvPr/>
        </p:nvSpPr>
        <p:spPr>
          <a:xfrm>
            <a:off x="251886" y="5922815"/>
            <a:ext cx="6372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دیوان محاسبات و سازمان بازرسی نمی تواند روی آنها نظارت کند</a:t>
            </a:r>
            <a:endParaRPr lang="fa-IR" sz="2400" dirty="0"/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42C2BFF3-3A7B-418A-9C47-2A137FEECA08}"/>
              </a:ext>
            </a:extLst>
          </p:cNvPr>
          <p:cNvSpPr/>
          <p:nvPr/>
        </p:nvSpPr>
        <p:spPr>
          <a:xfrm rot="16200000">
            <a:off x="2988608" y="5431440"/>
            <a:ext cx="585434" cy="360586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5420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383A-FA6E-4956-98A8-DE5BA447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>
                <a:cs typeface="B Nazanin" panose="00000400000000000000" pitchFamily="2" charset="-78"/>
              </a:rPr>
              <a:t>مثال خصوصی سازی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1B5E6-44D9-44F3-BD78-D8BB53699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3451" y="2518411"/>
            <a:ext cx="5487214" cy="1080938"/>
          </a:xfrm>
        </p:spPr>
        <p:txBody>
          <a:bodyPr>
            <a:normAutofit/>
          </a:bodyPr>
          <a:lstStyle/>
          <a:p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سودهای بسیار بالایی دارند</a:t>
            </a:r>
          </a:p>
          <a:p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اما هنوز هم با </a:t>
            </a:r>
            <a:r>
              <a:rPr lang="fa-IR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سوبسید</a:t>
            </a: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داده می شود</a:t>
            </a:r>
            <a:endParaRPr lang="fa-IR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C2336E-4967-486D-B372-58321BCAC18F}"/>
              </a:ext>
            </a:extLst>
          </p:cNvPr>
          <p:cNvSpPr txBox="1"/>
          <p:nvPr/>
        </p:nvSpPr>
        <p:spPr>
          <a:xfrm>
            <a:off x="7455160" y="2534396"/>
            <a:ext cx="4418044" cy="1006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* برخی شرکت ها که در بورس هستند </a:t>
            </a:r>
          </a:p>
          <a:p>
            <a:pPr marR="0" lvl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( مثل پتروشیمی ها </a:t>
            </a:r>
            <a:r>
              <a:rPr lang="fa-IR" sz="28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F2E36300-52A3-4DCC-84B5-28A1D8EA4648}"/>
              </a:ext>
            </a:extLst>
          </p:cNvPr>
          <p:cNvSpPr/>
          <p:nvPr/>
        </p:nvSpPr>
        <p:spPr>
          <a:xfrm>
            <a:off x="6164363" y="2802269"/>
            <a:ext cx="973556" cy="415026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AD4153-F4CF-43E2-B80D-F54EB508F465}"/>
              </a:ext>
            </a:extLst>
          </p:cNvPr>
          <p:cNvGrpSpPr/>
          <p:nvPr/>
        </p:nvGrpSpPr>
        <p:grpSpPr>
          <a:xfrm>
            <a:off x="471175" y="4683967"/>
            <a:ext cx="4884596" cy="1754156"/>
            <a:chOff x="3275" y="368526"/>
            <a:chExt cx="2598266" cy="155895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D638DE2-B5F5-485A-A92A-50492749B551}"/>
                </a:ext>
              </a:extLst>
            </p:cNvPr>
            <p:cNvSpPr/>
            <p:nvPr/>
          </p:nvSpPr>
          <p:spPr>
            <a:xfrm>
              <a:off x="3275" y="368526"/>
              <a:ext cx="2598266" cy="1558959"/>
            </a:xfrm>
            <a:prstGeom prst="rect">
              <a:avLst/>
            </a:prstGeom>
            <a:ln w="38100">
              <a:solidFill>
                <a:srgbClr val="5E524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5D0083-98AF-4A21-8AE3-FBEB5FE350BF}"/>
                </a:ext>
              </a:extLst>
            </p:cNvPr>
            <p:cNvSpPr txBox="1"/>
            <p:nvPr/>
          </p:nvSpPr>
          <p:spPr>
            <a:xfrm>
              <a:off x="3275" y="368526"/>
              <a:ext cx="2598266" cy="1558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C113A31-7E39-4A91-9BBF-CA2872389EDF}"/>
              </a:ext>
            </a:extLst>
          </p:cNvPr>
          <p:cNvSpPr txBox="1"/>
          <p:nvPr/>
        </p:nvSpPr>
        <p:spPr>
          <a:xfrm>
            <a:off x="772109" y="5063448"/>
            <a:ext cx="444370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کارخانه ها را خصوصی و به عده ای دادند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اما هنوز به آنها سوبسید پرداخت می شود</a:t>
            </a:r>
            <a:endParaRPr lang="fa-IR" sz="2600" dirty="0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7B9265AD-1474-4419-A918-3D99E1351B3D}"/>
              </a:ext>
            </a:extLst>
          </p:cNvPr>
          <p:cNvSpPr/>
          <p:nvPr/>
        </p:nvSpPr>
        <p:spPr>
          <a:xfrm rot="16200000">
            <a:off x="2694162" y="3837700"/>
            <a:ext cx="802564" cy="513898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22B92C-8A18-4226-BD32-00611A8F5DC5}"/>
              </a:ext>
            </a:extLst>
          </p:cNvPr>
          <p:cNvGrpSpPr/>
          <p:nvPr/>
        </p:nvGrpSpPr>
        <p:grpSpPr>
          <a:xfrm>
            <a:off x="7744409" y="4916066"/>
            <a:ext cx="2727638" cy="1289958"/>
            <a:chOff x="3275" y="368525"/>
            <a:chExt cx="2598266" cy="15589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83720B2-8289-43C0-B0C1-BCF82599541C}"/>
                </a:ext>
              </a:extLst>
            </p:cNvPr>
            <p:cNvSpPr/>
            <p:nvPr/>
          </p:nvSpPr>
          <p:spPr>
            <a:xfrm>
              <a:off x="3275" y="368526"/>
              <a:ext cx="2598266" cy="1558959"/>
            </a:xfrm>
            <a:prstGeom prst="rect">
              <a:avLst/>
            </a:prstGeom>
            <a:ln w="38100">
              <a:solidFill>
                <a:srgbClr val="5E524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6EC862-12C3-4BB8-BEC7-C9810A5C0009}"/>
                </a:ext>
              </a:extLst>
            </p:cNvPr>
            <p:cNvSpPr txBox="1"/>
            <p:nvPr/>
          </p:nvSpPr>
          <p:spPr>
            <a:xfrm>
              <a:off x="3275" y="368525"/>
              <a:ext cx="2598266" cy="1558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800" kern="1200" dirty="0">
                  <a:latin typeface="Adobe Arabic" panose="02040503050201020203" pitchFamily="18" charset="-78"/>
                  <a:cs typeface="Adobe Arabic" panose="02040503050201020203" pitchFamily="18" charset="-78"/>
                </a:rPr>
                <a:t>سبب ایجاد رانت</a:t>
              </a:r>
              <a:endParaRPr lang="en-US" sz="2800" kern="1200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sp>
        <p:nvSpPr>
          <p:cNvPr id="17" name="Arrow: Left 16">
            <a:extLst>
              <a:ext uri="{FF2B5EF4-FFF2-40B4-BE49-F238E27FC236}">
                <a16:creationId xmlns:a16="http://schemas.microsoft.com/office/drawing/2014/main" id="{32D4448E-E1BB-4701-B0E2-949FA48244FB}"/>
              </a:ext>
            </a:extLst>
          </p:cNvPr>
          <p:cNvSpPr/>
          <p:nvPr/>
        </p:nvSpPr>
        <p:spPr>
          <a:xfrm rot="10800000">
            <a:off x="5974643" y="5302211"/>
            <a:ext cx="973556" cy="415026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7368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E1330-C244-424C-B8E8-5DE90898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B Nazanin" panose="00000400000000000000" pitchFamily="2" charset="-78"/>
              </a:rPr>
              <a:t>مثال خصوصی سازی</a:t>
            </a:r>
            <a:endParaRPr lang="fa-IR" sz="44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FE9AD-5076-44B9-A7E0-804635AA6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8850" y="2440141"/>
            <a:ext cx="3044296" cy="6109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2800" dirty="0">
                <a:cs typeface="B Nazanin" panose="00000400000000000000" pitchFamily="2" charset="-78"/>
              </a:rPr>
              <a:t>* خصوصی سازی بانک ها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27AED5-E820-4979-AC1C-25876691781E}"/>
              </a:ext>
            </a:extLst>
          </p:cNvPr>
          <p:cNvSpPr txBox="1">
            <a:spLocks/>
          </p:cNvSpPr>
          <p:nvPr/>
        </p:nvSpPr>
        <p:spPr>
          <a:xfrm>
            <a:off x="130629" y="3688016"/>
            <a:ext cx="7371184" cy="1947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نه تنها خصوصی نیستند</a:t>
            </a:r>
          </a:p>
          <a:p>
            <a:r>
              <a:rPr lang="fa-IR" sz="2800" dirty="0">
                <a:latin typeface="Calibri" panose="020F0502020204030204" pitchFamily="34" charset="0"/>
                <a:cs typeface="B Nazanin" panose="00000400000000000000" pitchFamily="2" charset="-78"/>
              </a:rPr>
              <a:t>بلکه با سپرده های مردم به فعالیت های </a:t>
            </a:r>
            <a:r>
              <a:rPr lang="fa-IR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ضد تولیدی </a:t>
            </a:r>
            <a:r>
              <a:rPr lang="fa-IR" sz="2800" dirty="0">
                <a:latin typeface="Calibri" panose="020F0502020204030204" pitchFamily="34" charset="0"/>
                <a:cs typeface="B Nazanin" panose="00000400000000000000" pitchFamily="2" charset="-78"/>
              </a:rPr>
              <a:t>میپردازند</a:t>
            </a:r>
          </a:p>
          <a:p>
            <a:r>
              <a:rPr lang="fa-IR" sz="2800" dirty="0">
                <a:latin typeface="Calibri" panose="020F0502020204030204" pitchFamily="34" charset="0"/>
                <a:cs typeface="B Nazanin" panose="00000400000000000000" pitchFamily="2" charset="-78"/>
              </a:rPr>
              <a:t>و تسهیلات رانتی پرداخت میکنند</a:t>
            </a:r>
          </a:p>
        </p:txBody>
      </p:sp>
      <p:sp>
        <p:nvSpPr>
          <p:cNvPr id="5" name="Arrow: Bent-Up 4">
            <a:extLst>
              <a:ext uri="{FF2B5EF4-FFF2-40B4-BE49-F238E27FC236}">
                <a16:creationId xmlns:a16="http://schemas.microsoft.com/office/drawing/2014/main" id="{F1E91AFE-34EA-45C3-88F6-BE55FEF04BC4}"/>
              </a:ext>
            </a:extLst>
          </p:cNvPr>
          <p:cNvSpPr/>
          <p:nvPr/>
        </p:nvSpPr>
        <p:spPr>
          <a:xfrm rot="16200000" flipH="1">
            <a:off x="8493820" y="3522464"/>
            <a:ext cx="1014232" cy="827304"/>
          </a:xfrm>
          <a:prstGeom prst="bent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78451E1E-BE42-4840-B352-5CE0D41993E9}"/>
              </a:ext>
            </a:extLst>
          </p:cNvPr>
          <p:cNvSpPr/>
          <p:nvPr/>
        </p:nvSpPr>
        <p:spPr>
          <a:xfrm>
            <a:off x="7494043" y="3597691"/>
            <a:ext cx="550505" cy="1691081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1431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82BB6-3118-4073-BAA8-CB2EA799B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>
                <a:cs typeface="B Nazanin" panose="00000400000000000000" pitchFamily="2" charset="-78"/>
              </a:rPr>
              <a:t>مشکلات خصوصی سازی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667D86-6342-4A9E-8BBF-F790BB5522B7}"/>
              </a:ext>
            </a:extLst>
          </p:cNvPr>
          <p:cNvGrpSpPr/>
          <p:nvPr/>
        </p:nvGrpSpPr>
        <p:grpSpPr>
          <a:xfrm>
            <a:off x="167951" y="2211355"/>
            <a:ext cx="11262049" cy="4069563"/>
            <a:chOff x="3275" y="368526"/>
            <a:chExt cx="2598266" cy="155895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DFFE41-7E84-4F34-9F2A-1AFEFEED937B}"/>
                </a:ext>
              </a:extLst>
            </p:cNvPr>
            <p:cNvSpPr/>
            <p:nvPr/>
          </p:nvSpPr>
          <p:spPr>
            <a:xfrm>
              <a:off x="3275" y="368526"/>
              <a:ext cx="2598266" cy="1558959"/>
            </a:xfrm>
            <a:prstGeom prst="rect">
              <a:avLst/>
            </a:prstGeom>
            <a:ln w="38100">
              <a:solidFill>
                <a:srgbClr val="5E524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7D2746-BF7B-4700-9685-CCD10BA1C302}"/>
                </a:ext>
              </a:extLst>
            </p:cNvPr>
            <p:cNvSpPr txBox="1"/>
            <p:nvPr/>
          </p:nvSpPr>
          <p:spPr>
            <a:xfrm>
              <a:off x="3275" y="368526"/>
              <a:ext cx="2598266" cy="1558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B1C21B9-3D7F-4015-AE70-02C626F67D5D}"/>
              </a:ext>
            </a:extLst>
          </p:cNvPr>
          <p:cNvSpPr txBox="1"/>
          <p:nvPr/>
        </p:nvSpPr>
        <p:spPr>
          <a:xfrm>
            <a:off x="345233" y="2553684"/>
            <a:ext cx="10745772" cy="3392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فقدان انگیزه </a:t>
            </a:r>
            <a:r>
              <a:rPr kumimoji="0" lang="fa-I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در دستگاه های واگذارنده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اعمال </a:t>
            </a:r>
            <a:r>
              <a:rPr kumimoji="0" lang="fa-IR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سلایق مدیریتی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عدم اعتقاد و روحیه به مردمی سازی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عدم حضور </a:t>
            </a:r>
            <a:r>
              <a:rPr kumimoji="0" lang="fa-I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نماینده بخش های تعاونی و خصوصی در ترکیب کمیته های تصمیم گیرنده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بسیاری از شرکت های قابل واگذاری در وضعیت اقتصادی و مالی مناسبی قرار ندارند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شیوه واگذاری به گونه ای بوده که </a:t>
            </a:r>
            <a:r>
              <a:rPr kumimoji="0" lang="fa-I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مانع انگیزه مشارکت </a:t>
            </a:r>
            <a:r>
              <a:rPr kumimoji="0" lang="fa-I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اقشارمتوسط و کم درآمد شده              </a:t>
            </a:r>
            <a:r>
              <a:rPr kumimoji="0" lang="fa-IR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انحصار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رانت</a:t>
            </a:r>
            <a:r>
              <a:rPr kumimoji="0" lang="fa-I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 در واگذاری</a:t>
            </a:r>
          </a:p>
        </p:txBody>
      </p:sp>
      <p:sp>
        <p:nvSpPr>
          <p:cNvPr id="28" name="Arrow: Left 27">
            <a:extLst>
              <a:ext uri="{FF2B5EF4-FFF2-40B4-BE49-F238E27FC236}">
                <a16:creationId xmlns:a16="http://schemas.microsoft.com/office/drawing/2014/main" id="{F011F645-CD78-4746-AFD8-2E7CAA7909ED}"/>
              </a:ext>
            </a:extLst>
          </p:cNvPr>
          <p:cNvSpPr/>
          <p:nvPr/>
        </p:nvSpPr>
        <p:spPr>
          <a:xfrm>
            <a:off x="1436914" y="5018289"/>
            <a:ext cx="606490" cy="360809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70789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A4EE-5210-4844-AE1D-D443C9F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>
                <a:cs typeface="B Nazanin" panose="00000400000000000000" pitchFamily="2" charset="-78"/>
              </a:rPr>
              <a:t>عوامل ناکارایی و عملکرد نامناسب شرکت ها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34EF3-9117-4D1F-8818-7A70E3D4B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41209"/>
          </a:xfrm>
        </p:spPr>
        <p:txBody>
          <a:bodyPr/>
          <a:lstStyle/>
          <a:p>
            <a:r>
              <a:rPr lang="fa-IR" sz="2600" dirty="0">
                <a:cs typeface="B Nazanin" panose="00000400000000000000" pitchFamily="2" charset="-78"/>
              </a:rPr>
              <a:t>مداخله دولت در </a:t>
            </a:r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قیمت گذاری</a:t>
            </a:r>
          </a:p>
          <a:p>
            <a:r>
              <a:rPr lang="fa-IR" sz="2600" dirty="0">
                <a:cs typeface="B Nazanin" panose="00000400000000000000" pitchFamily="2" charset="-78"/>
              </a:rPr>
              <a:t>توسعه نیافتگی بازار سرمایه</a:t>
            </a:r>
          </a:p>
          <a:p>
            <a:r>
              <a:rPr lang="fa-IR" sz="2600" dirty="0">
                <a:cs typeface="B Nazanin" panose="00000400000000000000" pitchFamily="2" charset="-78"/>
              </a:rPr>
              <a:t>تنگناهای جذب سرمایه و </a:t>
            </a:r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محدودیت در تامین منابع</a:t>
            </a:r>
          </a:p>
          <a:p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فقدان سیستم ارزیابی</a:t>
            </a:r>
            <a:r>
              <a:rPr lang="fa-IR" sz="2600" dirty="0">
                <a:cs typeface="B Nazanin" panose="00000400000000000000" pitchFamily="2" charset="-78"/>
              </a:rPr>
              <a:t>، کنترل و نظارت بر عملکرد</a:t>
            </a:r>
          </a:p>
          <a:p>
            <a:r>
              <a:rPr lang="fa-IR" sz="2600" dirty="0">
                <a:cs typeface="B Nazanin" panose="00000400000000000000" pitchFamily="2" charset="-78"/>
              </a:rPr>
              <a:t>گسترش شرکت های دولتی نسل2 به بعد که اغلب وظایف موازی داشته</a:t>
            </a:r>
          </a:p>
          <a:p>
            <a:r>
              <a:rPr lang="fa-IR" sz="2600" dirty="0">
                <a:cs typeface="B Nazanin" panose="00000400000000000000" pitchFamily="2" charset="-78"/>
              </a:rPr>
              <a:t>تداخل </a:t>
            </a:r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کار های موازی</a:t>
            </a:r>
            <a:r>
              <a:rPr lang="fa-IR" sz="2600" dirty="0">
                <a:cs typeface="B Nazanin" panose="00000400000000000000" pitchFamily="2" charset="-78"/>
              </a:rPr>
              <a:t> با فعالیت نهاد های نظارتی</a:t>
            </a:r>
          </a:p>
          <a:p>
            <a:r>
              <a:rPr lang="fa-IR" sz="2600" dirty="0">
                <a:cs typeface="B Nazanin" panose="00000400000000000000" pitchFamily="2" charset="-78"/>
              </a:rPr>
              <a:t>نبود سیستم مناسب مالی اطلاعاتی به روز</a:t>
            </a:r>
          </a:p>
          <a:p>
            <a:r>
              <a:rPr lang="fa-IR" sz="2600" dirty="0">
                <a:cs typeface="B Nazanin" panose="00000400000000000000" pitchFamily="2" charset="-78"/>
              </a:rPr>
              <a:t>عدم همگرایی دولت و بخش خصوصی</a:t>
            </a:r>
          </a:p>
          <a:p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26235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8D47C-62EB-4DE2-BA67-8E5FD41C8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>
                <a:cs typeface="B Nazanin" panose="00000400000000000000" pitchFamily="2" charset="-78"/>
              </a:rPr>
              <a:t>اندازه گیری قدرت بازاری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F8352-D233-4009-A68B-446399FB3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6" y="2309514"/>
            <a:ext cx="3809406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b="1" dirty="0">
                <a:cs typeface="B Nazanin" panose="00000400000000000000" pitchFamily="2" charset="-78"/>
              </a:rPr>
              <a:t>الف) نوع کالا:</a:t>
            </a:r>
          </a:p>
          <a:p>
            <a:pPr marL="0" indent="0">
              <a:buNone/>
            </a:pPr>
            <a:endParaRPr lang="fa-IR" sz="2800" b="1" dirty="0"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sz="2800" b="1" dirty="0"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sz="2800" b="1" dirty="0"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sz="2800" b="1" dirty="0"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fa-IR" sz="2800" b="1" dirty="0">
                <a:cs typeface="B Nazanin" panose="00000400000000000000" pitchFamily="2" charset="-78"/>
              </a:rPr>
              <a:t>ب) عملکرد بنگاه: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8898C58-06A3-466C-B341-7587966D7251}"/>
              </a:ext>
            </a:extLst>
          </p:cNvPr>
          <p:cNvSpPr txBox="1">
            <a:spLocks/>
          </p:cNvSpPr>
          <p:nvPr/>
        </p:nvSpPr>
        <p:spPr>
          <a:xfrm>
            <a:off x="3825551" y="5772120"/>
            <a:ext cx="1824911" cy="878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200" dirty="0">
                <a:cs typeface="B Nazanin" panose="00000400000000000000" pitchFamily="2" charset="-78"/>
              </a:rPr>
              <a:t>شاخص لرنر </a:t>
            </a:r>
          </a:p>
          <a:p>
            <a:r>
              <a:rPr lang="fa-IR" sz="2200" dirty="0">
                <a:cs typeface="B Nazanin" panose="00000400000000000000" pitchFamily="2" charset="-78"/>
              </a:rPr>
              <a:t>شاخص بین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1E4CBC-26F9-4D27-90DC-93D4DA889D0F}"/>
              </a:ext>
            </a:extLst>
          </p:cNvPr>
          <p:cNvSpPr txBox="1">
            <a:spLocks/>
          </p:cNvSpPr>
          <p:nvPr/>
        </p:nvSpPr>
        <p:spPr>
          <a:xfrm>
            <a:off x="2565917" y="4491990"/>
            <a:ext cx="5439747" cy="18004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600" dirty="0">
                <a:cs typeface="B Nazanin" panose="00000400000000000000" pitchFamily="2" charset="-78"/>
              </a:rPr>
              <a:t>متغییر ها: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شاخص ها: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934CD3E5-001C-43E8-9AD8-7B23DCCB9AE6}"/>
              </a:ext>
            </a:extLst>
          </p:cNvPr>
          <p:cNvSpPr/>
          <p:nvPr/>
        </p:nvSpPr>
        <p:spPr>
          <a:xfrm>
            <a:off x="8182947" y="2309514"/>
            <a:ext cx="503854" cy="1385408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5A29A9AF-CA96-4F1A-B39D-05CD38580572}"/>
              </a:ext>
            </a:extLst>
          </p:cNvPr>
          <p:cNvSpPr/>
          <p:nvPr/>
        </p:nvSpPr>
        <p:spPr>
          <a:xfrm>
            <a:off x="8182947" y="4310742"/>
            <a:ext cx="503855" cy="1875453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6047E106-6A19-4A71-895C-BE4110DA7976}"/>
              </a:ext>
            </a:extLst>
          </p:cNvPr>
          <p:cNvSpPr/>
          <p:nvPr/>
        </p:nvSpPr>
        <p:spPr>
          <a:xfrm>
            <a:off x="5739102" y="3854244"/>
            <a:ext cx="615821" cy="1615052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07975347-3DC8-43BE-990F-AF6CD790929A}"/>
              </a:ext>
            </a:extLst>
          </p:cNvPr>
          <p:cNvSpPr/>
          <p:nvPr/>
        </p:nvSpPr>
        <p:spPr>
          <a:xfrm>
            <a:off x="5739103" y="5738325"/>
            <a:ext cx="615821" cy="895739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FF38A4-2B43-41B8-AD35-2CDDC546A54A}"/>
              </a:ext>
            </a:extLst>
          </p:cNvPr>
          <p:cNvSpPr txBox="1">
            <a:spLocks/>
          </p:cNvSpPr>
          <p:nvPr/>
        </p:nvSpPr>
        <p:spPr>
          <a:xfrm>
            <a:off x="3431260" y="3840279"/>
            <a:ext cx="2219202" cy="1658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000" dirty="0">
                <a:cs typeface="B Nazanin" panose="00000400000000000000" pitchFamily="2" charset="-78"/>
              </a:rPr>
              <a:t>قیمت</a:t>
            </a:r>
          </a:p>
          <a:p>
            <a:r>
              <a:rPr lang="fa-IR" sz="2000" dirty="0">
                <a:cs typeface="B Nazanin" panose="00000400000000000000" pitchFamily="2" charset="-78"/>
              </a:rPr>
              <a:t>سود</a:t>
            </a:r>
          </a:p>
          <a:p>
            <a:r>
              <a:rPr lang="fa-IR" sz="2000" dirty="0">
                <a:cs typeface="B Nazanin" panose="00000400000000000000" pitchFamily="2" charset="-78"/>
              </a:rPr>
              <a:t>کارایی فنی</a:t>
            </a:r>
          </a:p>
          <a:p>
            <a:r>
              <a:rPr lang="fa-IR" sz="2000" dirty="0">
                <a:cs typeface="B Nazanin" panose="00000400000000000000" pitchFamily="2" charset="-78"/>
              </a:rPr>
              <a:t>فروش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CA644DD-7D39-4B36-913A-3FA86F571E42}"/>
              </a:ext>
            </a:extLst>
          </p:cNvPr>
          <p:cNvSpPr txBox="1">
            <a:spLocks/>
          </p:cNvSpPr>
          <p:nvPr/>
        </p:nvSpPr>
        <p:spPr>
          <a:xfrm>
            <a:off x="2767377" y="2330860"/>
            <a:ext cx="5439747" cy="1800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600" dirty="0">
                <a:cs typeface="B Nazanin" panose="00000400000000000000" pitchFamily="2" charset="-78"/>
              </a:rPr>
              <a:t>توانایی بنگاه برای کنترل قیمت محصولات تولیدی</a:t>
            </a:r>
          </a:p>
          <a:p>
            <a:r>
              <a:rPr lang="fa-IR" sz="2600" dirty="0">
                <a:cs typeface="B Nazanin" panose="00000400000000000000" pitchFamily="2" charset="-78"/>
              </a:rPr>
              <a:t>کشش قیمتی تقاضا </a:t>
            </a:r>
          </a:p>
          <a:p>
            <a:r>
              <a:rPr lang="fa-IR" sz="2600" dirty="0">
                <a:cs typeface="B Nazanin" panose="00000400000000000000" pitchFamily="2" charset="-78"/>
              </a:rPr>
              <a:t>کشش متقاطع تقاضا</a:t>
            </a:r>
          </a:p>
        </p:txBody>
      </p:sp>
    </p:spTree>
    <p:extLst>
      <p:ext uri="{BB962C8B-B14F-4D97-AF65-F5344CB8AC3E}">
        <p14:creationId xmlns:p14="http://schemas.microsoft.com/office/powerpoint/2010/main" val="327767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508C427-8BDF-47F5-99A7-835B905E1C80}"/>
              </a:ext>
            </a:extLst>
          </p:cNvPr>
          <p:cNvSpPr txBox="1">
            <a:spLocks/>
          </p:cNvSpPr>
          <p:nvPr/>
        </p:nvSpPr>
        <p:spPr>
          <a:xfrm>
            <a:off x="9395927" y="2731630"/>
            <a:ext cx="2717726" cy="6202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sz="2800" b="1" dirty="0">
                <a:cs typeface="B Nazanin" panose="00000400000000000000" pitchFamily="2" charset="-78"/>
              </a:rPr>
              <a:t>ج) ساختار عملکرد: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98ECF9-6B07-478D-B1B6-837E475E07DC}"/>
              </a:ext>
            </a:extLst>
          </p:cNvPr>
          <p:cNvSpPr txBox="1">
            <a:spLocks/>
          </p:cNvSpPr>
          <p:nvPr/>
        </p:nvSpPr>
        <p:spPr>
          <a:xfrm>
            <a:off x="-154919" y="1094108"/>
            <a:ext cx="9177621" cy="4515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600" dirty="0">
                <a:cs typeface="B Nazanin" panose="00000400000000000000" pitchFamily="2" charset="-78"/>
              </a:rPr>
              <a:t>این شاخص به دلیل دشواری های اندازه گیری شدت انحصار از دو روش قبل ایجاد شد 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sz="2600" dirty="0"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متغییر ها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endParaRPr lang="fa-IR" sz="2600" dirty="0">
              <a:cs typeface="B Nazanin" panose="00000400000000000000" pitchFamily="2" charset="-78"/>
            </a:endParaRP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منابع بر اساس کد های </a:t>
            </a:r>
            <a:r>
              <a:rPr lang="en-US" sz="2600" dirty="0">
                <a:cs typeface="B Nazanin" panose="00000400000000000000" pitchFamily="2" charset="-78"/>
              </a:rPr>
              <a:t>ISIC</a:t>
            </a:r>
            <a:endParaRPr lang="fa-IR" sz="2600" dirty="0">
              <a:cs typeface="B Nazanin" panose="00000400000000000000" pitchFamily="2" charset="-78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5932B7-90E8-434F-8FEA-2A99539713B7}"/>
              </a:ext>
            </a:extLst>
          </p:cNvPr>
          <p:cNvSpPr txBox="1">
            <a:spLocks/>
          </p:cNvSpPr>
          <p:nvPr/>
        </p:nvSpPr>
        <p:spPr>
          <a:xfrm>
            <a:off x="2551338" y="2685696"/>
            <a:ext cx="4486855" cy="1164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600" dirty="0">
                <a:cs typeface="B Nazanin" panose="00000400000000000000" pitchFamily="2" charset="-78"/>
              </a:rPr>
              <a:t>اندازه</a:t>
            </a:r>
          </a:p>
          <a:p>
            <a:pPr marL="0" indent="0">
              <a:buNone/>
            </a:pPr>
            <a:r>
              <a:rPr lang="fa-IR" sz="2600" dirty="0">
                <a:cs typeface="B Nazanin" panose="00000400000000000000" pitchFamily="2" charset="-78"/>
              </a:rPr>
              <a:t> </a:t>
            </a:r>
          </a:p>
          <a:p>
            <a:r>
              <a:rPr lang="fa-IR" sz="2600" dirty="0">
                <a:cs typeface="B Nazanin" panose="00000400000000000000" pitchFamily="2" charset="-78"/>
              </a:rPr>
              <a:t>و توزیع بنگاه های فعال در یک صنعت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DFB7E65F-248A-4EEB-8441-AB91007307C1}"/>
              </a:ext>
            </a:extLst>
          </p:cNvPr>
          <p:cNvSpPr/>
          <p:nvPr/>
        </p:nvSpPr>
        <p:spPr>
          <a:xfrm>
            <a:off x="8934060" y="856177"/>
            <a:ext cx="550508" cy="4676876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63E36509-C582-4FEC-90B4-C54955768D57}"/>
              </a:ext>
            </a:extLst>
          </p:cNvPr>
          <p:cNvSpPr/>
          <p:nvPr/>
        </p:nvSpPr>
        <p:spPr>
          <a:xfrm>
            <a:off x="7038193" y="2539139"/>
            <a:ext cx="477030" cy="1310952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D4E38-4509-4F46-846C-7718140ABCC5}"/>
              </a:ext>
            </a:extLst>
          </p:cNvPr>
          <p:cNvSpPr txBox="1"/>
          <p:nvPr/>
        </p:nvSpPr>
        <p:spPr>
          <a:xfrm>
            <a:off x="3088433" y="5997136"/>
            <a:ext cx="81864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* شاخص های تمرکز، نشان دهنده                  تمرکز بالا در صنایع ایران 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AFA0ECD9-C24D-4572-AE45-E877B2B81AE8}"/>
              </a:ext>
            </a:extLst>
          </p:cNvPr>
          <p:cNvSpPr/>
          <p:nvPr/>
        </p:nvSpPr>
        <p:spPr>
          <a:xfrm>
            <a:off x="6477186" y="6035637"/>
            <a:ext cx="963392" cy="466676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4179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17775-D508-4CBA-B720-48590AF3F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>
                <a:cs typeface="B Nazanin" panose="00000400000000000000" pitchFamily="2" charset="-78"/>
              </a:rPr>
              <a:t>بررسی بازار ساختار صنایع مختلف ایران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6B23E-292E-4536-B4E6-8EE4063E6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16" y="2538559"/>
            <a:ext cx="7819867" cy="3566213"/>
          </a:xfrm>
        </p:spPr>
        <p:txBody>
          <a:bodyPr>
            <a:normAutofit/>
          </a:bodyPr>
          <a:lstStyle/>
          <a:p>
            <a:r>
              <a:rPr lang="fa-IR" sz="2600" dirty="0">
                <a:cs typeface="B Nazanin" panose="00000400000000000000" pitchFamily="2" charset="-78"/>
              </a:rPr>
              <a:t>14 مجتمع پتروشیمی در کشور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54 درصد تولید متعلق به پتروشیمی رازی و پتروشیمی بندر امام</a:t>
            </a:r>
          </a:p>
          <a:p>
            <a:r>
              <a:rPr lang="fa-IR" sz="2600" dirty="0">
                <a:cs typeface="B Nazanin" panose="00000400000000000000" pitchFamily="2" charset="-78"/>
              </a:rPr>
              <a:t>اگر پتروشیمی شیراز رو هم در نظر بگیریم، </a:t>
            </a:r>
            <a:r>
              <a:rPr lang="fa-IR" sz="2600" dirty="0">
                <a:solidFill>
                  <a:schemeClr val="bg1"/>
                </a:solidFill>
                <a:cs typeface="B Nazanin" panose="00000400000000000000" pitchFamily="2" charset="-78"/>
              </a:rPr>
              <a:t>2 سوم بازار دست 3 شرکت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در نتیجه درجه تمرکز در این صنعت بسیار بالاست</a:t>
            </a:r>
          </a:p>
          <a:p>
            <a:endParaRPr lang="fa-IR" sz="2600" dirty="0">
              <a:cs typeface="B Nazanin" panose="00000400000000000000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10D477-26E2-4A80-ACA0-E559262F7523}"/>
              </a:ext>
            </a:extLst>
          </p:cNvPr>
          <p:cNvSpPr txBox="1">
            <a:spLocks/>
          </p:cNvSpPr>
          <p:nvPr/>
        </p:nvSpPr>
        <p:spPr>
          <a:xfrm>
            <a:off x="9255968" y="3282136"/>
            <a:ext cx="2717726" cy="6202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sz="2800" b="1" dirty="0">
                <a:cs typeface="B Nazanin" panose="00000400000000000000" pitchFamily="2" charset="-78"/>
              </a:rPr>
              <a:t>صنعت پتروشیمی: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E41F7EF5-1390-4C63-ABA2-C1FB03743B1E}"/>
              </a:ext>
            </a:extLst>
          </p:cNvPr>
          <p:cNvSpPr/>
          <p:nvPr/>
        </p:nvSpPr>
        <p:spPr>
          <a:xfrm>
            <a:off x="8810433" y="2239348"/>
            <a:ext cx="545841" cy="3478364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6F1BFA-DB3B-42A8-ABFC-5E247E949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6" y="1293697"/>
            <a:ext cx="2840628" cy="198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60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1BB074-8484-4881-8945-7B3096A26CB5}"/>
              </a:ext>
            </a:extLst>
          </p:cNvPr>
          <p:cNvSpPr txBox="1">
            <a:spLocks/>
          </p:cNvSpPr>
          <p:nvPr/>
        </p:nvSpPr>
        <p:spPr>
          <a:xfrm>
            <a:off x="2042640" y="3957329"/>
            <a:ext cx="9613861" cy="35993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800" dirty="0"/>
              <a:t>انحصار از زمان </a:t>
            </a:r>
            <a:r>
              <a:rPr lang="fa-IR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فئودالیسم</a:t>
            </a:r>
          </a:p>
          <a:p>
            <a:endParaRPr lang="fa-IR" sz="2800" dirty="0"/>
          </a:p>
          <a:p>
            <a:r>
              <a:rPr lang="fa-IR" sz="2800" dirty="0"/>
              <a:t>چون خود را مالک سرزمین میدانستند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DB0E46-E416-46B6-A929-D18869B08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7" y="398883"/>
            <a:ext cx="4717240" cy="2769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DC0C0E-A441-4B4A-B80B-456BFC996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99" y="3429000"/>
            <a:ext cx="4232444" cy="31743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BF76D8-C2A9-47EF-8BCA-E9DA31BF7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396" y="815680"/>
            <a:ext cx="3359600" cy="19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586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A0C997-81C9-4BD0-B649-58B15FF1B02B}"/>
              </a:ext>
            </a:extLst>
          </p:cNvPr>
          <p:cNvSpPr txBox="1">
            <a:spLocks/>
          </p:cNvSpPr>
          <p:nvPr/>
        </p:nvSpPr>
        <p:spPr>
          <a:xfrm>
            <a:off x="7882254" y="1081089"/>
            <a:ext cx="2475130" cy="6202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sz="2800" b="1" dirty="0">
                <a:cs typeface="B Nazanin" panose="00000400000000000000" pitchFamily="2" charset="-78"/>
              </a:rPr>
              <a:t>صنعت خودرو: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E778D4-BCDD-470E-9CC6-BAEBCFD71AD2}"/>
              </a:ext>
            </a:extLst>
          </p:cNvPr>
          <p:cNvSpPr txBox="1">
            <a:spLocks/>
          </p:cNvSpPr>
          <p:nvPr/>
        </p:nvSpPr>
        <p:spPr>
          <a:xfrm>
            <a:off x="3672691" y="669938"/>
            <a:ext cx="4161454" cy="14391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600" dirty="0">
                <a:cs typeface="B Nazanin" panose="00000400000000000000" pitchFamily="2" charset="-78"/>
              </a:rPr>
              <a:t>ایران خودرو 62 درصد بازار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سایپا 31 درصد بازار</a:t>
            </a:r>
          </a:p>
          <a:p>
            <a:endParaRPr lang="fa-IR" sz="2600" dirty="0">
              <a:cs typeface="B Nazanin" panose="00000400000000000000" pitchFamily="2" charset="-78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9A0DBE-850D-4AE4-8E43-28894391D92E}"/>
              </a:ext>
            </a:extLst>
          </p:cNvPr>
          <p:cNvSpPr txBox="1">
            <a:spLocks/>
          </p:cNvSpPr>
          <p:nvPr/>
        </p:nvSpPr>
        <p:spPr>
          <a:xfrm>
            <a:off x="1540870" y="1148138"/>
            <a:ext cx="195321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600" dirty="0">
                <a:cs typeface="B Nazanin" panose="00000400000000000000" pitchFamily="2" charset="-78"/>
              </a:rPr>
              <a:t>93 درصد بازار</a:t>
            </a:r>
          </a:p>
          <a:p>
            <a:endParaRPr lang="fa-IR" sz="2600" dirty="0">
              <a:cs typeface="B Nazanin" panose="00000400000000000000" pitchFamily="2" charset="-78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98A15CDA-6A49-46A1-BB55-481DFDBFF7EA}"/>
              </a:ext>
            </a:extLst>
          </p:cNvPr>
          <p:cNvSpPr/>
          <p:nvPr/>
        </p:nvSpPr>
        <p:spPr>
          <a:xfrm>
            <a:off x="7834145" y="558969"/>
            <a:ext cx="485579" cy="1664538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36ED7B06-9811-4BD5-A8E3-FCAC82B87F3F}"/>
              </a:ext>
            </a:extLst>
          </p:cNvPr>
          <p:cNvSpPr/>
          <p:nvPr/>
        </p:nvSpPr>
        <p:spPr>
          <a:xfrm rot="10800000">
            <a:off x="3823437" y="909038"/>
            <a:ext cx="275119" cy="924900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D1A29E-3F9B-42EE-B4B5-77E97E152B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785" y="2434793"/>
            <a:ext cx="2981130" cy="19884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CD9015-4849-4CCB-BF74-71EBD8B0B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785" y="4627984"/>
            <a:ext cx="2981130" cy="19874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D37549-F453-45A6-A447-F591705C8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" y="3154179"/>
            <a:ext cx="6146984" cy="34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09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5782565-E209-4D6A-A1D8-ADFA21F75788}"/>
              </a:ext>
            </a:extLst>
          </p:cNvPr>
          <p:cNvSpPr txBox="1">
            <a:spLocks/>
          </p:cNvSpPr>
          <p:nvPr/>
        </p:nvSpPr>
        <p:spPr>
          <a:xfrm>
            <a:off x="8120354" y="1122679"/>
            <a:ext cx="2475130" cy="6202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sz="2800" b="1" dirty="0">
                <a:cs typeface="B Nazanin" panose="00000400000000000000" pitchFamily="2" charset="-78"/>
              </a:rPr>
              <a:t>صنعت سیمان: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A2015-B6F0-42E0-99F7-850931DCCF70}"/>
              </a:ext>
            </a:extLst>
          </p:cNvPr>
          <p:cNvSpPr txBox="1">
            <a:spLocks/>
          </p:cNvSpPr>
          <p:nvPr/>
        </p:nvSpPr>
        <p:spPr>
          <a:xfrm>
            <a:off x="664612" y="469536"/>
            <a:ext cx="6814069" cy="38318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600" dirty="0">
                <a:cs typeface="B Nazanin" panose="00000400000000000000" pitchFamily="2" charset="-78"/>
              </a:rPr>
              <a:t>۳۷ کارخانه</a:t>
            </a:r>
          </a:p>
          <a:p>
            <a:pPr marL="0" indent="0">
              <a:buNone/>
            </a:pPr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سیمان سفید                      4 بنگاه 99 درصد بازار           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سیمان خاکستری </a:t>
            </a:r>
          </a:p>
          <a:p>
            <a:endParaRPr lang="fa-IR" sz="2600" dirty="0">
              <a:cs typeface="B Nazanin" panose="00000400000000000000" pitchFamily="2" charset="-78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92147328-53BA-4967-874D-F0D2AE0DBB50}"/>
              </a:ext>
            </a:extLst>
          </p:cNvPr>
          <p:cNvSpPr/>
          <p:nvPr/>
        </p:nvSpPr>
        <p:spPr>
          <a:xfrm>
            <a:off x="7479264" y="233267"/>
            <a:ext cx="641090" cy="3405672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67BD1A-A9E0-466D-94FC-A6FFF75604D6}"/>
              </a:ext>
            </a:extLst>
          </p:cNvPr>
          <p:cNvSpPr txBox="1">
            <a:spLocks/>
          </p:cNvSpPr>
          <p:nvPr/>
        </p:nvSpPr>
        <p:spPr>
          <a:xfrm>
            <a:off x="83976" y="2293670"/>
            <a:ext cx="4909059" cy="195495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600" dirty="0">
                <a:cs typeface="B Nazanin" panose="00000400000000000000" pitchFamily="2" charset="-78"/>
              </a:rPr>
              <a:t>4 بنگاه، 29 درصد بازار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میتوان ادعا کرد تا حدودی رقابت وجود دارد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اما در عمل رقابتی نیست</a:t>
            </a:r>
          </a:p>
          <a:p>
            <a:endParaRPr lang="fa-IR" sz="2600" dirty="0">
              <a:cs typeface="B Nazanin" panose="00000400000000000000" pitchFamily="2" charset="-78"/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8D298681-6C4F-49E5-B4F6-6771F0CBA9A9}"/>
              </a:ext>
            </a:extLst>
          </p:cNvPr>
          <p:cNvSpPr/>
          <p:nvPr/>
        </p:nvSpPr>
        <p:spPr>
          <a:xfrm>
            <a:off x="4511922" y="1430258"/>
            <a:ext cx="963392" cy="466676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/>
              <a:t>                                            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5E557DB-AF84-4F53-8B3E-C2BA527C1092}"/>
              </a:ext>
            </a:extLst>
          </p:cNvPr>
          <p:cNvSpPr/>
          <p:nvPr/>
        </p:nvSpPr>
        <p:spPr>
          <a:xfrm>
            <a:off x="4993618" y="2004613"/>
            <a:ext cx="320545" cy="2533069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F66A837-E3D4-4501-BD92-F0D3E98E8EA4}"/>
              </a:ext>
            </a:extLst>
          </p:cNvPr>
          <p:cNvGrpSpPr/>
          <p:nvPr/>
        </p:nvGrpSpPr>
        <p:grpSpPr>
          <a:xfrm>
            <a:off x="6484776" y="4528351"/>
            <a:ext cx="5322911" cy="2138200"/>
            <a:chOff x="3275" y="368526"/>
            <a:chExt cx="2598266" cy="155895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3F4AC0-B4BE-4FA7-AE92-E98E096AE02E}"/>
                </a:ext>
              </a:extLst>
            </p:cNvPr>
            <p:cNvSpPr/>
            <p:nvPr/>
          </p:nvSpPr>
          <p:spPr>
            <a:xfrm>
              <a:off x="3275" y="368526"/>
              <a:ext cx="2598266" cy="1558959"/>
            </a:xfrm>
            <a:prstGeom prst="rect">
              <a:avLst/>
            </a:prstGeom>
            <a:ln w="38100">
              <a:solidFill>
                <a:srgbClr val="5E524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C5C3DF-6CB6-43CB-8A5A-475E7C479182}"/>
                </a:ext>
              </a:extLst>
            </p:cNvPr>
            <p:cNvSpPr txBox="1"/>
            <p:nvPr/>
          </p:nvSpPr>
          <p:spPr>
            <a:xfrm>
              <a:off x="3275" y="368526"/>
              <a:ext cx="2598266" cy="1558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34F2BBA-86CD-4059-969F-6468ECC20461}"/>
              </a:ext>
            </a:extLst>
          </p:cNvPr>
          <p:cNvSpPr txBox="1">
            <a:spLocks/>
          </p:cNvSpPr>
          <p:nvPr/>
        </p:nvSpPr>
        <p:spPr>
          <a:xfrm>
            <a:off x="6578294" y="4696543"/>
            <a:ext cx="5068314" cy="190261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a-IR" sz="2600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شرکت های سرمایه گذاری بخش سیمان:</a:t>
            </a:r>
            <a:r>
              <a:rPr lang="fa-IR" sz="2600" dirty="0">
                <a:cs typeface="B Nazanin" panose="00000400000000000000" pitchFamily="2" charset="-78"/>
              </a:rPr>
              <a:t> </a:t>
            </a:r>
          </a:p>
          <a:p>
            <a:pPr marL="0" indent="0">
              <a:buNone/>
            </a:pPr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تمرکز 4 بنگاه، به ۸۱ درصد رسیده </a:t>
            </a:r>
          </a:p>
          <a:p>
            <a:r>
              <a:rPr lang="fa-IR" sz="2600" dirty="0">
                <a:cs typeface="B Nazanin" panose="00000400000000000000" pitchFamily="2" charset="-78"/>
              </a:rPr>
              <a:t>24 بنگاه از 37 بنگاه (66 درصد صنعت)</a:t>
            </a: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3805EDEA-00ED-497A-B679-5A1A6BDA2929}"/>
              </a:ext>
            </a:extLst>
          </p:cNvPr>
          <p:cNvSpPr/>
          <p:nvPr/>
        </p:nvSpPr>
        <p:spPr>
          <a:xfrm>
            <a:off x="5199865" y="5661529"/>
            <a:ext cx="963392" cy="466676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/>
              <a:t>                                            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56A67881-9B03-4E63-9911-5999A3DC1AA4}"/>
              </a:ext>
            </a:extLst>
          </p:cNvPr>
          <p:cNvSpPr/>
          <p:nvPr/>
        </p:nvSpPr>
        <p:spPr>
          <a:xfrm>
            <a:off x="4552055" y="5044940"/>
            <a:ext cx="440980" cy="1621611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327F910-7817-4DC1-BB40-492A655DC24C}"/>
              </a:ext>
            </a:extLst>
          </p:cNvPr>
          <p:cNvSpPr txBox="1">
            <a:spLocks/>
          </p:cNvSpPr>
          <p:nvPr/>
        </p:nvSpPr>
        <p:spPr>
          <a:xfrm>
            <a:off x="120505" y="5123184"/>
            <a:ext cx="4438261" cy="15433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600" dirty="0">
                <a:cs typeface="B Nazanin" panose="00000400000000000000" pitchFamily="2" charset="-78"/>
              </a:rPr>
              <a:t>بخش خصوصی: 7 درصد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بخش دولتی: 93 درصد</a:t>
            </a:r>
          </a:p>
          <a:p>
            <a:endParaRPr lang="fa-IR" sz="2600" dirty="0">
              <a:cs typeface="B Nazanin" panose="00000400000000000000" pitchFamily="2" charset="-78"/>
            </a:endParaRPr>
          </a:p>
        </p:txBody>
      </p:sp>
      <p:sp>
        <p:nvSpPr>
          <p:cNvPr id="19" name="Arrow: Bent-Up 18">
            <a:extLst>
              <a:ext uri="{FF2B5EF4-FFF2-40B4-BE49-F238E27FC236}">
                <a16:creationId xmlns:a16="http://schemas.microsoft.com/office/drawing/2014/main" id="{E26225BE-E7D6-40A0-A0FD-A778ED7D990B}"/>
              </a:ext>
            </a:extLst>
          </p:cNvPr>
          <p:cNvSpPr/>
          <p:nvPr/>
        </p:nvSpPr>
        <p:spPr>
          <a:xfrm rot="5400000">
            <a:off x="3457117" y="3972268"/>
            <a:ext cx="731776" cy="1284486"/>
          </a:xfrm>
          <a:prstGeom prst="bent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507A964-54A7-4E36-A4E6-D488404FC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430" y="2567440"/>
            <a:ext cx="2600958" cy="17339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E8E8E64-33CB-41FF-B310-E6ACEB7C40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5" y="100265"/>
            <a:ext cx="1922007" cy="128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885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46AC3C5-94A9-4741-BA91-D88936DA8DFF}"/>
              </a:ext>
            </a:extLst>
          </p:cNvPr>
          <p:cNvSpPr txBox="1">
            <a:spLocks/>
          </p:cNvSpPr>
          <p:nvPr/>
        </p:nvSpPr>
        <p:spPr>
          <a:xfrm>
            <a:off x="8714792" y="580818"/>
            <a:ext cx="1656757" cy="7247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sz="2800" b="1" dirty="0">
                <a:cs typeface="B Nazanin" panose="00000400000000000000" pitchFamily="2" charset="-78"/>
              </a:rPr>
              <a:t>بازار بیمه: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4A4AEF64-5431-45A8-8BA4-19D2242604ED}"/>
              </a:ext>
            </a:extLst>
          </p:cNvPr>
          <p:cNvSpPr/>
          <p:nvPr/>
        </p:nvSpPr>
        <p:spPr>
          <a:xfrm>
            <a:off x="7516379" y="580818"/>
            <a:ext cx="963392" cy="466676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/>
              <a:t>                                          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214301-FECB-4A19-BF0B-61C2FFB8F25B}"/>
              </a:ext>
            </a:extLst>
          </p:cNvPr>
          <p:cNvSpPr txBox="1">
            <a:spLocks/>
          </p:cNvSpPr>
          <p:nvPr/>
        </p:nvSpPr>
        <p:spPr>
          <a:xfrm>
            <a:off x="3568113" y="599723"/>
            <a:ext cx="3266872" cy="7667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600" dirty="0">
                <a:cs typeface="B Nazanin" panose="00000400000000000000" pitchFamily="2" charset="-78"/>
              </a:rPr>
              <a:t>سهم 4 شرکت 99 درصد</a:t>
            </a:r>
          </a:p>
        </p:txBody>
      </p:sp>
      <p:sp>
        <p:nvSpPr>
          <p:cNvPr id="14" name="Rectangle: Beveled 13">
            <a:extLst>
              <a:ext uri="{FF2B5EF4-FFF2-40B4-BE49-F238E27FC236}">
                <a16:creationId xmlns:a16="http://schemas.microsoft.com/office/drawing/2014/main" id="{08B6D740-02BF-4C60-AE03-F2171DC68B6E}"/>
              </a:ext>
            </a:extLst>
          </p:cNvPr>
          <p:cNvSpPr/>
          <p:nvPr/>
        </p:nvSpPr>
        <p:spPr>
          <a:xfrm>
            <a:off x="617534" y="2531576"/>
            <a:ext cx="10593836" cy="393759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C19B34C-55F9-435D-B540-E86441B4D607}"/>
              </a:ext>
            </a:extLst>
          </p:cNvPr>
          <p:cNvSpPr txBox="1">
            <a:spLocks/>
          </p:cNvSpPr>
          <p:nvPr/>
        </p:nvSpPr>
        <p:spPr>
          <a:xfrm>
            <a:off x="1391428" y="3334727"/>
            <a:ext cx="3455183" cy="27146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600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سازمان تامین اجتماعی </a:t>
            </a:r>
          </a:p>
          <a:p>
            <a:endParaRPr lang="fa-IR" sz="2600" b="1" dirty="0">
              <a:solidFill>
                <a:schemeClr val="bg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  <a:p>
            <a:r>
              <a:rPr lang="fa-IR" sz="2600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سازمان گسترش</a:t>
            </a:r>
          </a:p>
          <a:p>
            <a:endParaRPr lang="fa-IR" sz="2600" b="1" dirty="0">
              <a:solidFill>
                <a:schemeClr val="bg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  <a:p>
            <a:r>
              <a:rPr lang="fa-IR" sz="2600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بنیاد مستضعفان و جانبازان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841885F-638C-4969-84AB-D174EF5632CF}"/>
              </a:ext>
            </a:extLst>
          </p:cNvPr>
          <p:cNvSpPr txBox="1">
            <a:spLocks/>
          </p:cNvSpPr>
          <p:nvPr/>
        </p:nvSpPr>
        <p:spPr>
          <a:xfrm>
            <a:off x="6096000" y="3334727"/>
            <a:ext cx="4373690" cy="27146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600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سهامدار عمده کارخانه های سیمان</a:t>
            </a:r>
          </a:p>
          <a:p>
            <a:endParaRPr lang="fa-IR" sz="2600" b="1" dirty="0">
              <a:solidFill>
                <a:schemeClr val="bg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  <a:p>
            <a:r>
              <a:rPr lang="fa-IR" sz="2600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سهامدار عمده خودروسازی</a:t>
            </a:r>
          </a:p>
          <a:p>
            <a:pPr marL="0" indent="0">
              <a:buNone/>
            </a:pPr>
            <a:endParaRPr lang="fa-IR" sz="2600" b="1" dirty="0">
              <a:solidFill>
                <a:schemeClr val="bg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  <a:p>
            <a:r>
              <a:rPr lang="fa-IR" sz="2600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سهامدار عمده صنایع قند شکر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7327B0E9-F8E0-4A7A-9D89-EFC45CE7EBC3}"/>
              </a:ext>
            </a:extLst>
          </p:cNvPr>
          <p:cNvSpPr/>
          <p:nvPr/>
        </p:nvSpPr>
        <p:spPr>
          <a:xfrm>
            <a:off x="5112118" y="3334727"/>
            <a:ext cx="963392" cy="466676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/>
              <a:t>                                            </a:t>
            </a: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00006ABA-ED63-4751-B56D-B94C5A7C4548}"/>
              </a:ext>
            </a:extLst>
          </p:cNvPr>
          <p:cNvSpPr/>
          <p:nvPr/>
        </p:nvSpPr>
        <p:spPr>
          <a:xfrm>
            <a:off x="5112118" y="4219052"/>
            <a:ext cx="963392" cy="466676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/>
              <a:t>                                            </a:t>
            </a:r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D8554C4E-DC00-4F6F-84D5-3078A5DAA7CE}"/>
              </a:ext>
            </a:extLst>
          </p:cNvPr>
          <p:cNvSpPr/>
          <p:nvPr/>
        </p:nvSpPr>
        <p:spPr>
          <a:xfrm>
            <a:off x="5112118" y="5255320"/>
            <a:ext cx="963392" cy="466676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/>
              <a:t>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83462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9641C-188E-4F0C-BCB4-B6CEA1F4C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>
                <a:cs typeface="B Nazanin" panose="00000400000000000000" pitchFamily="2" charset="-78"/>
              </a:rPr>
              <a:t>قوه قضائیه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F9F7C-A745-4996-9021-AFBD22726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352" y="2365817"/>
            <a:ext cx="4750095" cy="1530221"/>
          </a:xfrm>
        </p:spPr>
        <p:txBody>
          <a:bodyPr>
            <a:normAutofit/>
          </a:bodyPr>
          <a:lstStyle/>
          <a:p>
            <a:r>
              <a:rPr lang="fa-IR" sz="2600" dirty="0">
                <a:cs typeface="B Nazanin" panose="00000400000000000000" pitchFamily="2" charset="-78"/>
              </a:rPr>
              <a:t>مانع شکل گیری انحصار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و کنترل اندازه بنگاه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B00F39-E4C7-45E7-87C9-AC1D2F8B49A2}"/>
              </a:ext>
            </a:extLst>
          </p:cNvPr>
          <p:cNvSpPr txBox="1">
            <a:spLocks/>
          </p:cNvSpPr>
          <p:nvPr/>
        </p:nvSpPr>
        <p:spPr>
          <a:xfrm>
            <a:off x="6720337" y="2701978"/>
            <a:ext cx="4750095" cy="3594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a-IR" sz="2600" dirty="0">
                <a:cs typeface="B Nazanin" panose="00000400000000000000" pitchFamily="2" charset="-78"/>
              </a:rPr>
              <a:t>* </a:t>
            </a:r>
            <a:r>
              <a:rPr lang="fa-IR" sz="2800" b="1" dirty="0">
                <a:cs typeface="B Nazanin" panose="00000400000000000000" pitchFamily="2" charset="-78"/>
              </a:rPr>
              <a:t>در کشور های پیشرفته</a:t>
            </a:r>
          </a:p>
          <a:p>
            <a:endParaRPr lang="fa-IR" sz="2800" b="1" dirty="0">
              <a:cs typeface="B Nazanin" panose="00000400000000000000" pitchFamily="2" charset="-78"/>
            </a:endParaRPr>
          </a:p>
          <a:p>
            <a:endParaRPr lang="fa-IR" sz="2800" b="1" dirty="0">
              <a:cs typeface="B Nazanin" panose="00000400000000000000" pitchFamily="2" charset="-78"/>
            </a:endParaRPr>
          </a:p>
          <a:p>
            <a:endParaRPr lang="fa-IR" sz="2800" b="1" dirty="0">
              <a:cs typeface="B Nazanin" panose="00000400000000000000" pitchFamily="2" charset="-78"/>
            </a:endParaRPr>
          </a:p>
          <a:p>
            <a:endParaRPr lang="fa-IR" sz="2800" b="1" dirty="0"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fa-IR" sz="2800" b="1" dirty="0">
                <a:cs typeface="B Nazanin" panose="00000400000000000000" pitchFamily="2" charset="-78"/>
              </a:rPr>
              <a:t>* در کشور های در حال توسعه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AEFAAB1A-156E-493E-A36D-2B11A3C91640}"/>
              </a:ext>
            </a:extLst>
          </p:cNvPr>
          <p:cNvSpPr/>
          <p:nvPr/>
        </p:nvSpPr>
        <p:spPr>
          <a:xfrm>
            <a:off x="6862592" y="2214901"/>
            <a:ext cx="477821" cy="1784383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9C9EB58F-F6EC-4401-9268-3743ADA01157}"/>
              </a:ext>
            </a:extLst>
          </p:cNvPr>
          <p:cNvSpPr/>
          <p:nvPr/>
        </p:nvSpPr>
        <p:spPr>
          <a:xfrm>
            <a:off x="6862591" y="4511800"/>
            <a:ext cx="477821" cy="1784383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E70477-BB6A-488C-BA3F-3CB054E19229}"/>
              </a:ext>
            </a:extLst>
          </p:cNvPr>
          <p:cNvSpPr txBox="1">
            <a:spLocks/>
          </p:cNvSpPr>
          <p:nvPr/>
        </p:nvSpPr>
        <p:spPr>
          <a:xfrm>
            <a:off x="2041369" y="4638880"/>
            <a:ext cx="4750095" cy="1530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600" dirty="0">
                <a:cs typeface="B Nazanin" panose="00000400000000000000" pitchFamily="2" charset="-78"/>
              </a:rPr>
              <a:t>به دلیل ساختارهای ناکارا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توانایی کشور های پیشرفته رو ندارن</a:t>
            </a:r>
          </a:p>
        </p:txBody>
      </p:sp>
    </p:spTree>
    <p:extLst>
      <p:ext uri="{BB962C8B-B14F-4D97-AF65-F5344CB8AC3E}">
        <p14:creationId xmlns:p14="http://schemas.microsoft.com/office/powerpoint/2010/main" val="41022640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190E2-0030-427B-BD7A-30094F791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>
                <a:cs typeface="B Nazanin" panose="00000400000000000000" pitchFamily="2" charset="-78"/>
              </a:rPr>
              <a:t>ضرورت استقلال و قدرت قوه قضائیه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90CD6-3DB2-4446-A212-C347A4F6B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24906"/>
            <a:ext cx="9844610" cy="4362506"/>
          </a:xfrm>
        </p:spPr>
        <p:txBody>
          <a:bodyPr>
            <a:normAutofit/>
          </a:bodyPr>
          <a:lstStyle/>
          <a:p>
            <a:r>
              <a:rPr lang="fa-IR" sz="2600" b="1" dirty="0">
                <a:cs typeface="B Nazanin" panose="00000400000000000000" pitchFamily="2" charset="-78"/>
              </a:rPr>
              <a:t>حتی در اندیشه های فردوسی هم اومده که 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دگر موبدی گفت کی شهریار (خسرو انوشیروان)          چنین بود فرمان به یک روزگار </a:t>
            </a:r>
          </a:p>
          <a:p>
            <a:r>
              <a:rPr lang="fa-IR" sz="2600" dirty="0">
                <a:cs typeface="B Nazanin" panose="00000400000000000000" pitchFamily="2" charset="-78"/>
              </a:rPr>
              <a:t>که مردی گزینید ز فرّخ نژاد                                   که بر پادشاهی بگردد به </a:t>
            </a:r>
            <a:r>
              <a:rPr lang="fa-IR" sz="2600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داد</a:t>
            </a:r>
          </a:p>
          <a:p>
            <a:r>
              <a:rPr lang="fa-IR" sz="2600" dirty="0">
                <a:cs typeface="B Nazanin" panose="00000400000000000000" pitchFamily="2" charset="-78"/>
              </a:rPr>
              <a:t>رساند بدين بارگاه آگهي                                        ز بسيار واندک بدي گر بهي</a:t>
            </a:r>
          </a:p>
          <a:p>
            <a:r>
              <a:rPr lang="fa-IR" sz="2600" dirty="0">
                <a:cs typeface="B Nazanin" panose="00000400000000000000" pitchFamily="2" charset="-78"/>
              </a:rPr>
              <a:t>گشسب سرافراز مرديست پير                                  سزد گر بود داد را دستگير</a:t>
            </a:r>
          </a:p>
          <a:p>
            <a:r>
              <a:rPr lang="fa-IR" sz="2600" dirty="0">
                <a:cs typeface="B Nazanin" panose="00000400000000000000" pitchFamily="2" charset="-78"/>
              </a:rPr>
              <a:t>چنين داد پاسخ که او را ز آز                                   کمر برميانست دور از نياز</a:t>
            </a:r>
          </a:p>
          <a:p>
            <a:r>
              <a:rPr lang="fa-IR" sz="2600" dirty="0">
                <a:cs typeface="B Nazanin" panose="00000400000000000000" pitchFamily="2" charset="-78"/>
              </a:rPr>
              <a:t>کسي را گزينيد کز </a:t>
            </a:r>
            <a:r>
              <a:rPr lang="fa-IR" sz="2600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رنج خويش</a:t>
            </a:r>
            <a:r>
              <a:rPr lang="fa-IR" sz="2600" dirty="0">
                <a:cs typeface="B Nazanin" panose="00000400000000000000" pitchFamily="2" charset="-78"/>
              </a:rPr>
              <a:t>                               بپرهيز و باشدش گنج خويش</a:t>
            </a:r>
          </a:p>
          <a:p>
            <a:r>
              <a:rPr lang="fa-IR" sz="2600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جهانديده</a:t>
            </a:r>
            <a:r>
              <a:rPr lang="fa-IR" sz="2600" b="1" dirty="0">
                <a:cs typeface="B Nazanin" panose="00000400000000000000" pitchFamily="2" charset="-78"/>
              </a:rPr>
              <a:t> مردي </a:t>
            </a:r>
            <a:r>
              <a:rPr lang="fa-IR" sz="2600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درشت</a:t>
            </a:r>
            <a:r>
              <a:rPr lang="fa-IR" sz="2600" b="1" dirty="0">
                <a:cs typeface="B Nazanin" panose="00000400000000000000" pitchFamily="2" charset="-78"/>
              </a:rPr>
              <a:t> و درست                             که او </a:t>
            </a:r>
            <a:r>
              <a:rPr lang="fa-IR" sz="2600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راي درويش </a:t>
            </a:r>
            <a:r>
              <a:rPr lang="fa-IR" sz="2600" b="1" dirty="0">
                <a:cs typeface="B Nazanin" panose="00000400000000000000" pitchFamily="2" charset="-78"/>
              </a:rPr>
              <a:t>سازد نخست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2E58B-BF3B-4F06-87CD-C80A71150A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3" y="1012354"/>
            <a:ext cx="3152512" cy="20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420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C7B36-EA1C-4219-9688-AF794D4D7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کانون</a:t>
            </a:r>
            <a:r>
              <a:rPr kumimoji="0" lang="fa-I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وکلا</a:t>
            </a:r>
            <a:endParaRPr lang="fa-IR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89735-FA0A-4E15-BFF8-52A6850A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4596" y="2467502"/>
            <a:ext cx="7084452" cy="3923968"/>
          </a:xfrm>
        </p:spPr>
        <p:txBody>
          <a:bodyPr>
            <a:normAutofit/>
          </a:bodyPr>
          <a:lstStyle/>
          <a:p>
            <a:r>
              <a:rPr lang="fa-I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نهادی انحصار‌گر </a:t>
            </a:r>
          </a:p>
          <a:p>
            <a:endParaRPr lang="fa-I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endParaRPr lang="fa-I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r>
              <a:rPr lang="fa-I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متشکل از همه وکلا</a:t>
            </a:r>
            <a:endParaRPr lang="fa-IR" sz="26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endParaRPr lang="fa-IR" sz="26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endParaRPr lang="fa-IR" sz="26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endParaRPr lang="fa-IR" sz="26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r>
              <a:rPr lang="fa-I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این افراد در نهادی انحصارگر برای </a:t>
            </a:r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منافع مشترک </a:t>
            </a:r>
            <a:r>
              <a:rPr lang="fa-I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خود می‌جنگند.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F1AE06-20C8-49E1-90BD-AC6E8FD4B66C}"/>
              </a:ext>
            </a:extLst>
          </p:cNvPr>
          <p:cNvSpPr txBox="1">
            <a:spLocks/>
          </p:cNvSpPr>
          <p:nvPr/>
        </p:nvSpPr>
        <p:spPr>
          <a:xfrm>
            <a:off x="544878" y="3452217"/>
            <a:ext cx="8108303" cy="1498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 آنان که با نظام زاویه دارند </a:t>
            </a:r>
          </a:p>
          <a:p>
            <a:endParaRPr lang="fa-IR" sz="26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تا کسانی که در گذشته جزو نهادهای امنیتی بودند یا نماینده مجلس بوده اند</a:t>
            </a:r>
          </a:p>
          <a:p>
            <a:endParaRPr lang="fa-IR" sz="26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E20A925-66A2-43FF-9843-DB7E0626E2F3}"/>
              </a:ext>
            </a:extLst>
          </p:cNvPr>
          <p:cNvSpPr/>
          <p:nvPr/>
        </p:nvSpPr>
        <p:spPr>
          <a:xfrm>
            <a:off x="8560763" y="3309029"/>
            <a:ext cx="477821" cy="1784383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9E31A9-7AAF-4C5F-93A7-B49BFDD8E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6" y="669149"/>
            <a:ext cx="1772313" cy="11768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3CAFD1-1989-429A-B417-13E7027AA8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2" y="1153087"/>
            <a:ext cx="3073553" cy="280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726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924751-9A3A-4CEB-A044-32077C62A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70" y="529873"/>
            <a:ext cx="4420394" cy="2486093"/>
          </a:xfrm>
          <a:prstGeom prst="rect">
            <a:avLst/>
          </a:prstGeom>
        </p:spPr>
      </p:pic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7C4378D2-FB84-4D26-A032-5CC5AA130CD2}"/>
              </a:ext>
            </a:extLst>
          </p:cNvPr>
          <p:cNvSpPr/>
          <p:nvPr/>
        </p:nvSpPr>
        <p:spPr>
          <a:xfrm>
            <a:off x="5682342" y="704974"/>
            <a:ext cx="5134832" cy="248609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E7553F-C9DF-4365-B133-F322E561B339}"/>
              </a:ext>
            </a:extLst>
          </p:cNvPr>
          <p:cNvSpPr txBox="1">
            <a:spLocks/>
          </p:cNvSpPr>
          <p:nvPr/>
        </p:nvSpPr>
        <p:spPr>
          <a:xfrm>
            <a:off x="6096000" y="1355941"/>
            <a:ext cx="4186928" cy="1461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۵۰۰ هزار فارغ التحصیل حقوق داریم </a:t>
            </a:r>
          </a:p>
          <a:p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یعنی۵۰۰ هزاز وکیل نیاز داریم</a:t>
            </a:r>
          </a:p>
          <a:p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اما ۷۰ هزار تا مجوز وکالت گرفتن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C4C57B5-ED33-4717-BF4D-6F0EEE366AF8}"/>
              </a:ext>
            </a:extLst>
          </p:cNvPr>
          <p:cNvSpPr txBox="1">
            <a:spLocks/>
          </p:cNvSpPr>
          <p:nvPr/>
        </p:nvSpPr>
        <p:spPr>
          <a:xfrm>
            <a:off x="3213432" y="3842034"/>
            <a:ext cx="8108303" cy="2801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6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آزمون کانون وکلا:</a:t>
            </a:r>
          </a:p>
          <a:p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چند تا آزمون </a:t>
            </a:r>
          </a:p>
          <a:p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مصاحبه حضوری </a:t>
            </a:r>
          </a:p>
          <a:p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تو مصاحبه حضوری احتمالا میخوان ببینن خوششون میاد از طرف یا نه </a:t>
            </a:r>
          </a:p>
          <a:p>
            <a:r>
              <a:rPr lang="fa-IR" sz="2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چون چارچوب درستی هم وجود نداره</a:t>
            </a:r>
          </a:p>
        </p:txBody>
      </p:sp>
    </p:spTree>
    <p:extLst>
      <p:ext uri="{BB962C8B-B14F-4D97-AF65-F5344CB8AC3E}">
        <p14:creationId xmlns:p14="http://schemas.microsoft.com/office/powerpoint/2010/main" val="28625299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BCBE48-B61E-4921-A5BC-84DE4A4DC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8" y="128685"/>
            <a:ext cx="5993576" cy="3668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9530D1-3C12-4A92-A005-16E5BF9CC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80" y="1585235"/>
            <a:ext cx="5119396" cy="511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668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081B2D-95AE-4DF3-A253-5DA6257BC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9" y="180003"/>
            <a:ext cx="5410589" cy="5410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8F920D-9F5E-49CF-87AB-86DAA88BD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5" y="1304251"/>
            <a:ext cx="4721933" cy="531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931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57994-0465-4900-9299-A4282CFD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>
                <a:cs typeface="B Nazanin" panose="00000400000000000000" pitchFamily="2" charset="-78"/>
              </a:rPr>
              <a:t>انحصار پزشکی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67D78-58E5-494C-99DB-9DFD4C4E1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8" y="2276669"/>
            <a:ext cx="10985648" cy="4245429"/>
          </a:xfrm>
        </p:spPr>
        <p:txBody>
          <a:bodyPr>
            <a:normAutofit/>
          </a:bodyPr>
          <a:lstStyle/>
          <a:p>
            <a:r>
              <a:rPr lang="fa-IR" sz="2600" dirty="0">
                <a:cs typeface="B Nazanin" panose="00000400000000000000" pitchFamily="2" charset="-78"/>
              </a:rPr>
              <a:t>تا آنجا پیش رفته اند که                      </a:t>
            </a: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برای </a:t>
            </a:r>
            <a:r>
              <a:rPr lang="fa-IR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شکایت</a:t>
            </a: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از یک پزشک باید به </a:t>
            </a:r>
            <a:r>
              <a:rPr lang="fa-IR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نظام پزشکی </a:t>
            </a: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مراجعه</a:t>
            </a:r>
          </a:p>
          <a:p>
            <a:endParaRPr lang="fa-IR" sz="28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endParaRPr lang="fa-IR" sz="28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اینکه مرگ و میر ما در کرونا بالاست                   بخاطر این هست که ما متخصص کم داریم</a:t>
            </a:r>
          </a:p>
          <a:p>
            <a:endParaRPr lang="fa-I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دنیا 2 پزشک از ۳ پزشک تخصص میگیرند </a:t>
            </a:r>
          </a:p>
          <a:p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ایران از هر ۳ پزشک، 1 پزشک تخصص میگیرند</a:t>
            </a:r>
            <a:endParaRPr lang="fa-IR" sz="2600" dirty="0">
              <a:cs typeface="B Nazanin" panose="00000400000000000000" pitchFamily="2" charset="-78"/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0C6DD233-059D-4140-8AB5-F8884FF1B2DF}"/>
              </a:ext>
            </a:extLst>
          </p:cNvPr>
          <p:cNvSpPr/>
          <p:nvPr/>
        </p:nvSpPr>
        <p:spPr>
          <a:xfrm>
            <a:off x="7339098" y="2276669"/>
            <a:ext cx="963392" cy="466676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/>
              <a:t>                                            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A351156D-C661-4135-AB70-0151F9D25AF7}"/>
              </a:ext>
            </a:extLst>
          </p:cNvPr>
          <p:cNvSpPr/>
          <p:nvPr/>
        </p:nvSpPr>
        <p:spPr>
          <a:xfrm>
            <a:off x="5839980" y="3837992"/>
            <a:ext cx="963392" cy="466676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/>
              <a:t>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3900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D15F0-89B2-4634-BF4E-005C95A0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0963" y="753228"/>
            <a:ext cx="4453219" cy="1028919"/>
          </a:xfrm>
        </p:spPr>
        <p:txBody>
          <a:bodyPr>
            <a:normAutofit/>
          </a:bodyPr>
          <a:lstStyle/>
          <a:p>
            <a:r>
              <a:rPr lang="fa-IR" sz="4400" dirty="0"/>
              <a:t>انحصار در دیدگاه اسلام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19C4D-C41F-417F-90B4-C110B9EC2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 </a:t>
            </a:r>
            <a:r>
              <a:rPr lang="fa-IR" b="1" dirty="0">
                <a:cs typeface="B Nazanin" panose="00000400000000000000" pitchFamily="2" charset="-78"/>
              </a:rPr>
              <a:t>امیرمومنان علی(ع):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sz="2800" dirty="0">
                <a:cs typeface="B Nazanin" panose="00000400000000000000" pitchFamily="2" charset="-78"/>
              </a:rPr>
              <a:t>شخص ویژه‌ خوار پیش از مردم به </a:t>
            </a:r>
            <a:r>
              <a:rPr lang="fa-IR" sz="28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هلاکت و تباهی </a:t>
            </a:r>
            <a:r>
              <a:rPr lang="fa-IR" sz="2800" dirty="0">
                <a:cs typeface="B Nazanin" panose="00000400000000000000" pitchFamily="2" charset="-78"/>
              </a:rPr>
              <a:t>خواهد افتاد؛ زیرا اگر مردم دنیای خود را از دست می‌دهند، ویژه‌ خوار آخرت خویش را به بهایی اندک فروخته و هلاکت ابدی را برای خود رقم زده است.</a:t>
            </a:r>
          </a:p>
        </p:txBody>
      </p:sp>
    </p:spTree>
    <p:extLst>
      <p:ext uri="{BB962C8B-B14F-4D97-AF65-F5344CB8AC3E}">
        <p14:creationId xmlns:p14="http://schemas.microsoft.com/office/powerpoint/2010/main" val="3494799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6C9D9-016D-4CBE-9D38-B8A5E84C0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fa-I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سرانه کل پزشک به ازای 1000 نفر </a:t>
            </a:r>
            <a:endParaRPr lang="fa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7F4BA7-5B75-49CC-9961-56D17D753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1976"/>
            <a:ext cx="6861426" cy="39208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FCD5FE2-A0FD-4E1C-A28C-43A48D7FFA57}"/>
              </a:ext>
            </a:extLst>
          </p:cNvPr>
          <p:cNvGrpSpPr/>
          <p:nvPr/>
        </p:nvGrpSpPr>
        <p:grpSpPr>
          <a:xfrm>
            <a:off x="6956109" y="3120365"/>
            <a:ext cx="5101680" cy="1404038"/>
            <a:chOff x="3275" y="368526"/>
            <a:chExt cx="2598266" cy="155895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2BCF371-2AC0-4A9C-B522-5F323EFD5F48}"/>
                </a:ext>
              </a:extLst>
            </p:cNvPr>
            <p:cNvSpPr/>
            <p:nvPr/>
          </p:nvSpPr>
          <p:spPr>
            <a:xfrm>
              <a:off x="3275" y="368526"/>
              <a:ext cx="2598266" cy="1558959"/>
            </a:xfrm>
            <a:prstGeom prst="rect">
              <a:avLst/>
            </a:prstGeom>
            <a:ln w="38100">
              <a:solidFill>
                <a:srgbClr val="5E524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B96340-7600-46A5-B2FC-1FF2F3989EDD}"/>
                </a:ext>
              </a:extLst>
            </p:cNvPr>
            <p:cNvSpPr txBox="1"/>
            <p:nvPr/>
          </p:nvSpPr>
          <p:spPr>
            <a:xfrm>
              <a:off x="3275" y="368526"/>
              <a:ext cx="2598266" cy="1558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8EB1B09-A956-4926-95D2-3CF33CB063A4}"/>
              </a:ext>
            </a:extLst>
          </p:cNvPr>
          <p:cNvSpPr txBox="1">
            <a:spLocks/>
          </p:cNvSpPr>
          <p:nvPr/>
        </p:nvSpPr>
        <p:spPr>
          <a:xfrm>
            <a:off x="6956109" y="3329156"/>
            <a:ext cx="5075855" cy="1195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برای اینکه ما بخوایم به متوسط جهانی برسیم</a:t>
            </a:r>
          </a:p>
          <a:p>
            <a:pPr marL="0" indent="0">
              <a:buNone/>
            </a:pPr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 (نه کشور های پیشرفته)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1125C9-2A71-4A52-BD1A-A02F9506F50E}"/>
              </a:ext>
            </a:extLst>
          </p:cNvPr>
          <p:cNvGrpSpPr/>
          <p:nvPr/>
        </p:nvGrpSpPr>
        <p:grpSpPr>
          <a:xfrm>
            <a:off x="7271592" y="5801850"/>
            <a:ext cx="4528863" cy="799485"/>
            <a:chOff x="3275" y="368526"/>
            <a:chExt cx="2598266" cy="155895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5434B2-B551-4BED-8124-4EE8212C6F0C}"/>
                </a:ext>
              </a:extLst>
            </p:cNvPr>
            <p:cNvSpPr/>
            <p:nvPr/>
          </p:nvSpPr>
          <p:spPr>
            <a:xfrm>
              <a:off x="3275" y="368526"/>
              <a:ext cx="2598266" cy="1558959"/>
            </a:xfrm>
            <a:prstGeom prst="rect">
              <a:avLst/>
            </a:prstGeom>
            <a:ln w="38100">
              <a:solidFill>
                <a:srgbClr val="5E524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3B826B-5F92-48E3-ADF1-12E8887AE885}"/>
                </a:ext>
              </a:extLst>
            </p:cNvPr>
            <p:cNvSpPr txBox="1"/>
            <p:nvPr/>
          </p:nvSpPr>
          <p:spPr>
            <a:xfrm>
              <a:off x="3275" y="368526"/>
              <a:ext cx="2598266" cy="1558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F7944E2-22DE-40B9-BA0F-FA6B4472C1F8}"/>
              </a:ext>
            </a:extLst>
          </p:cNvPr>
          <p:cNvSpPr txBox="1">
            <a:spLocks/>
          </p:cNvSpPr>
          <p:nvPr/>
        </p:nvSpPr>
        <p:spPr>
          <a:xfrm>
            <a:off x="7159625" y="5973815"/>
            <a:ext cx="4444887" cy="62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نیاز به ۱۲ سال افزایش ورودی داریم</a:t>
            </a: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31465F48-6DC0-43F5-AE90-2E924073D08B}"/>
              </a:ext>
            </a:extLst>
          </p:cNvPr>
          <p:cNvSpPr/>
          <p:nvPr/>
        </p:nvSpPr>
        <p:spPr>
          <a:xfrm rot="16200000">
            <a:off x="9143155" y="4960242"/>
            <a:ext cx="727589" cy="405768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/>
              <a:t>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709461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4CC23-3271-4873-BAE3-1FE1183C8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2" y="1334278"/>
            <a:ext cx="10226350" cy="51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883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20D3E-8D8C-439F-B5FF-9E71F196D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>
                <a:cs typeface="B Nazanin" panose="00000400000000000000" pitchFamily="2" charset="-78"/>
              </a:rPr>
              <a:t>رانت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9A5FF-28DD-440D-B454-AFFA3D967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86" y="2538559"/>
            <a:ext cx="9779296" cy="3566213"/>
          </a:xfrm>
        </p:spPr>
        <p:txBody>
          <a:bodyPr>
            <a:normAutofit/>
          </a:bodyPr>
          <a:lstStyle/>
          <a:p>
            <a:r>
              <a:rPr lang="fa-IR" sz="2600" dirty="0">
                <a:cs typeface="B Nazanin" panose="00000400000000000000" pitchFamily="2" charset="-78"/>
              </a:rPr>
              <a:t>تفاوت سودی که با رقابت بدست میاد و سودی که در بازار انحصاری بدست میاد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سودی که برای بدست آوردن آن نیازی نیست هزینه ای پرداخت کنید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ایجاد رانت هست که باعث انحصار میشه</a:t>
            </a:r>
          </a:p>
          <a:p>
            <a:endParaRPr lang="fa-IR" sz="2600" dirty="0">
              <a:cs typeface="B Nazanin" panose="000004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58AA39-FECD-4852-AA54-FBCB09CA0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8" y="4552073"/>
            <a:ext cx="3610011" cy="20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127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6C1F-8D7C-4464-A4FB-EDA9CD3B4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انحصار و رانت بانکی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630549-7680-4F81-A394-7C8A4B21F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8" y="2547256"/>
            <a:ext cx="6173386" cy="3883259"/>
          </a:xfrm>
        </p:spPr>
      </p:pic>
    </p:spTree>
    <p:extLst>
      <p:ext uri="{BB962C8B-B14F-4D97-AF65-F5344CB8AC3E}">
        <p14:creationId xmlns:p14="http://schemas.microsoft.com/office/powerpoint/2010/main" val="34976029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5B60D-AE64-4171-AE3D-807814148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86" y="3215927"/>
            <a:ext cx="6212089" cy="3554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C5F69E-4FE7-444E-A25A-D10885BFF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1" y="4302744"/>
            <a:ext cx="2587228" cy="2184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403D31-A1EC-4D05-9CB1-4F4B3206C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02" y="205275"/>
            <a:ext cx="5865690" cy="3554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4AB2E8-F139-4E8D-AEDB-7E14119FAF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6" y="205275"/>
            <a:ext cx="3022908" cy="400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75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DA9DB3-1561-4D96-AB08-5B9770CBF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3" y="357768"/>
            <a:ext cx="8086472" cy="45408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CDFE46A-D8B5-429B-9FD7-2F9B19739EBA}"/>
              </a:ext>
            </a:extLst>
          </p:cNvPr>
          <p:cNvGrpSpPr/>
          <p:nvPr/>
        </p:nvGrpSpPr>
        <p:grpSpPr>
          <a:xfrm>
            <a:off x="6321082" y="5110283"/>
            <a:ext cx="5345293" cy="1019929"/>
            <a:chOff x="3275" y="368526"/>
            <a:chExt cx="2598266" cy="155895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8A0DE5-650F-47E8-BE72-8A9A2AB218D7}"/>
                </a:ext>
              </a:extLst>
            </p:cNvPr>
            <p:cNvSpPr/>
            <p:nvPr/>
          </p:nvSpPr>
          <p:spPr>
            <a:xfrm>
              <a:off x="3275" y="368526"/>
              <a:ext cx="2598266" cy="1558959"/>
            </a:xfrm>
            <a:prstGeom prst="rect">
              <a:avLst/>
            </a:prstGeom>
            <a:ln w="38100">
              <a:solidFill>
                <a:srgbClr val="5E524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7C0E8E-6292-4674-A759-544226E346E7}"/>
                </a:ext>
              </a:extLst>
            </p:cNvPr>
            <p:cNvSpPr txBox="1"/>
            <p:nvPr/>
          </p:nvSpPr>
          <p:spPr>
            <a:xfrm>
              <a:off x="3275" y="368526"/>
              <a:ext cx="2598266" cy="1558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2021875-2382-4F57-943C-A1AE3AF71582}"/>
              </a:ext>
            </a:extLst>
          </p:cNvPr>
          <p:cNvSpPr txBox="1"/>
          <p:nvPr/>
        </p:nvSpPr>
        <p:spPr>
          <a:xfrm>
            <a:off x="6211651" y="5374025"/>
            <a:ext cx="534529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اتفاقی که افتاده، اعطای مجوز را باید از رقبا گرفت </a:t>
            </a:r>
          </a:p>
        </p:txBody>
      </p:sp>
    </p:spTree>
    <p:extLst>
      <p:ext uri="{BB962C8B-B14F-4D97-AF65-F5344CB8AC3E}">
        <p14:creationId xmlns:p14="http://schemas.microsoft.com/office/powerpoint/2010/main" val="20808047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D4767-C72B-4DBD-AB0E-ACD7F900D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1299" y="725236"/>
            <a:ext cx="10524931" cy="1080938"/>
          </a:xfrm>
        </p:spPr>
        <p:txBody>
          <a:bodyPr>
            <a:normAutofit/>
          </a:bodyPr>
          <a:lstStyle/>
          <a:p>
            <a:pPr algn="r"/>
            <a:r>
              <a:rPr lang="fa-IR" sz="3500" dirty="0">
                <a:cs typeface="B Nazanin" panose="00000400000000000000" pitchFamily="2" charset="-78"/>
              </a:rPr>
              <a:t>راه حل بحران نقدینگی، حذف مجوز ها، جهش تولید و حصول رشد اقتصادی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7E630-16A3-4A13-8881-91D87F88C7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1" y="2060747"/>
            <a:ext cx="5626359" cy="470394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60E7FE0-41FB-4015-B1C4-59E1E1650722}"/>
              </a:ext>
            </a:extLst>
          </p:cNvPr>
          <p:cNvGrpSpPr/>
          <p:nvPr/>
        </p:nvGrpSpPr>
        <p:grpSpPr>
          <a:xfrm>
            <a:off x="7380514" y="2607643"/>
            <a:ext cx="4127240" cy="1479166"/>
            <a:chOff x="3275" y="368526"/>
            <a:chExt cx="2598266" cy="155895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A34F649-5D7E-4CCE-9B42-B8FC6F79D45C}"/>
                </a:ext>
              </a:extLst>
            </p:cNvPr>
            <p:cNvSpPr/>
            <p:nvPr/>
          </p:nvSpPr>
          <p:spPr>
            <a:xfrm>
              <a:off x="3275" y="368526"/>
              <a:ext cx="2598266" cy="1558959"/>
            </a:xfrm>
            <a:prstGeom prst="rect">
              <a:avLst/>
            </a:prstGeom>
            <a:ln w="38100">
              <a:solidFill>
                <a:srgbClr val="5E524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888368-D7D6-447C-AE33-5C80256CEC18}"/>
                </a:ext>
              </a:extLst>
            </p:cNvPr>
            <p:cNvSpPr txBox="1"/>
            <p:nvPr/>
          </p:nvSpPr>
          <p:spPr>
            <a:xfrm>
              <a:off x="3275" y="368526"/>
              <a:ext cx="2598266" cy="1558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193766B-E076-49AF-8A56-28003495EBC6}"/>
              </a:ext>
            </a:extLst>
          </p:cNvPr>
          <p:cNvSpPr txBox="1"/>
          <p:nvPr/>
        </p:nvSpPr>
        <p:spPr>
          <a:xfrm>
            <a:off x="7557796" y="2882288"/>
            <a:ext cx="363893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600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انحصار نمی تواند شکل بگیرد</a:t>
            </a:r>
          </a:p>
          <a:p>
            <a:pPr algn="r"/>
            <a:r>
              <a:rPr lang="fa-IR" sz="2600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مگر حمایت دولتی داشته باشد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7203CB-F4F6-4793-8701-C2A6671E3598}"/>
              </a:ext>
            </a:extLst>
          </p:cNvPr>
          <p:cNvGrpSpPr/>
          <p:nvPr/>
        </p:nvGrpSpPr>
        <p:grpSpPr>
          <a:xfrm>
            <a:off x="7380514" y="5001208"/>
            <a:ext cx="4127240" cy="1296955"/>
            <a:chOff x="3275" y="368526"/>
            <a:chExt cx="2598266" cy="155895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80D72FD-9AB1-49E8-8781-6C36EFDB87BF}"/>
                </a:ext>
              </a:extLst>
            </p:cNvPr>
            <p:cNvSpPr/>
            <p:nvPr/>
          </p:nvSpPr>
          <p:spPr>
            <a:xfrm>
              <a:off x="3275" y="368526"/>
              <a:ext cx="2598266" cy="1558959"/>
            </a:xfrm>
            <a:prstGeom prst="rect">
              <a:avLst/>
            </a:prstGeom>
            <a:ln w="38100">
              <a:solidFill>
                <a:srgbClr val="5E524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DE585F-FE79-4D61-B278-9A44A7237FE5}"/>
                </a:ext>
              </a:extLst>
            </p:cNvPr>
            <p:cNvSpPr txBox="1"/>
            <p:nvPr/>
          </p:nvSpPr>
          <p:spPr>
            <a:xfrm>
              <a:off x="3275" y="368526"/>
              <a:ext cx="2598266" cy="1558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C8A825B-513B-4681-A571-F8D38F335637}"/>
              </a:ext>
            </a:extLst>
          </p:cNvPr>
          <p:cNvSpPr txBox="1"/>
          <p:nvPr/>
        </p:nvSpPr>
        <p:spPr>
          <a:xfrm>
            <a:off x="7624665" y="5403463"/>
            <a:ext cx="36389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2600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دلیل سیاست گذار: اشباع بازار</a:t>
            </a:r>
          </a:p>
        </p:txBody>
      </p:sp>
    </p:spTree>
    <p:extLst>
      <p:ext uri="{BB962C8B-B14F-4D97-AF65-F5344CB8AC3E}">
        <p14:creationId xmlns:p14="http://schemas.microsoft.com/office/powerpoint/2010/main" val="6897844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0DF7CC-9524-40BE-AA1C-75F82BB73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3" y="393285"/>
            <a:ext cx="10985241" cy="6333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DD6FBE-94F1-4041-BA74-3D857B174933}"/>
              </a:ext>
            </a:extLst>
          </p:cNvPr>
          <p:cNvSpPr txBox="1"/>
          <p:nvPr/>
        </p:nvSpPr>
        <p:spPr>
          <a:xfrm>
            <a:off x="6997959" y="5872556"/>
            <a:ext cx="40214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a-IR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B Nazanin" panose="00000400000000000000" pitchFamily="2" charset="-78"/>
              </a:rPr>
              <a:t>سهولت کسب و کار</a:t>
            </a:r>
            <a:endParaRPr lang="fa-IR" sz="4400" b="1" dirty="0">
              <a:solidFill>
                <a:schemeClr val="bg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34884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866845-E0B3-4650-98C6-03289C5F5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3" y="233628"/>
            <a:ext cx="11069217" cy="6390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1620AF-9134-4F26-BB33-E9D79C153EF9}"/>
              </a:ext>
            </a:extLst>
          </p:cNvPr>
          <p:cNvSpPr txBox="1"/>
          <p:nvPr/>
        </p:nvSpPr>
        <p:spPr>
          <a:xfrm>
            <a:off x="4963512" y="5954471"/>
            <a:ext cx="61492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B Nazanin" panose="00000400000000000000" pitchFamily="2" charset="-78"/>
              </a:rPr>
              <a:t>مدت زمانی که برای آغاز کسب و کار زمان می برد</a:t>
            </a:r>
            <a:endParaRPr lang="fa-IR" sz="2800" b="1" dirty="0">
              <a:solidFill>
                <a:schemeClr val="bg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52761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9E5CC5-DF37-48BE-9610-98B356777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08" y="1147664"/>
            <a:ext cx="9549168" cy="552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55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B209-A6AB-49E0-BEEA-32B2975B2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560" y="732776"/>
            <a:ext cx="8920879" cy="1080938"/>
          </a:xfrm>
        </p:spPr>
        <p:txBody>
          <a:bodyPr>
            <a:normAutofit/>
          </a:bodyPr>
          <a:lstStyle/>
          <a:p>
            <a:r>
              <a:rPr lang="fa-IR" sz="4400" dirty="0">
                <a:cs typeface="B Nazanin" panose="00000400000000000000" pitchFamily="2" charset="-78"/>
              </a:rPr>
              <a:t>رابطه نزدیکی بین فساد اداری و سودهای انحصاری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2C8A3-2098-4CAE-B7E3-9E9B36A5F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959" y="2612570"/>
            <a:ext cx="4877614" cy="3482491"/>
          </a:xfrm>
        </p:spPr>
        <p:txBody>
          <a:bodyPr>
            <a:normAutofit/>
          </a:bodyPr>
          <a:lstStyle/>
          <a:p>
            <a:r>
              <a:rPr lang="fa-IR" sz="2600" dirty="0">
                <a:cs typeface="B Nazanin" panose="00000400000000000000" pitchFamily="2" charset="-78"/>
              </a:rPr>
              <a:t>از یک سو، </a:t>
            </a:r>
            <a:r>
              <a:rPr lang="fa-IR" sz="2600" dirty="0">
                <a:solidFill>
                  <a:schemeClr val="bg1"/>
                </a:solidFill>
                <a:cs typeface="B Nazanin" panose="00000400000000000000" pitchFamily="2" charset="-78"/>
              </a:rPr>
              <a:t>سودهای انحصاری </a:t>
            </a:r>
            <a:r>
              <a:rPr lang="fa-IR" sz="2600" dirty="0">
                <a:cs typeface="B Nazanin" panose="00000400000000000000" pitchFamily="2" charset="-78"/>
              </a:rPr>
              <a:t>ناشی از برنامه ریزی های اقتصادی دولت</a:t>
            </a:r>
          </a:p>
          <a:p>
            <a:endParaRPr lang="fa-IR" sz="2600" dirty="0">
              <a:cs typeface="B Nazanin" panose="00000400000000000000" pitchFamily="2" charset="-78"/>
            </a:endParaRPr>
          </a:p>
          <a:p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از سوی دیگر، </a:t>
            </a:r>
            <a:r>
              <a:rPr lang="fa-IR" sz="2600" dirty="0">
                <a:solidFill>
                  <a:schemeClr val="bg1"/>
                </a:solidFill>
                <a:cs typeface="B Nazanin" panose="00000400000000000000" pitchFamily="2" charset="-78"/>
              </a:rPr>
              <a:t>فساد اداری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77841B7A-7699-42AD-A04D-008613A1F1FB}"/>
              </a:ext>
            </a:extLst>
          </p:cNvPr>
          <p:cNvSpPr/>
          <p:nvPr/>
        </p:nvSpPr>
        <p:spPr>
          <a:xfrm>
            <a:off x="5775649" y="2647400"/>
            <a:ext cx="1222310" cy="664968"/>
          </a:xfrm>
          <a:prstGeom prst="leftArrow">
            <a:avLst/>
          </a:prstGeom>
          <a:solidFill>
            <a:schemeClr val="accent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ABAD4C5-5FDB-4583-A71E-63344677F3D8}"/>
              </a:ext>
            </a:extLst>
          </p:cNvPr>
          <p:cNvSpPr txBox="1">
            <a:spLocks/>
          </p:cNvSpPr>
          <p:nvPr/>
        </p:nvSpPr>
        <p:spPr>
          <a:xfrm>
            <a:off x="609637" y="2612570"/>
            <a:ext cx="4877614" cy="2969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600" dirty="0">
                <a:cs typeface="B Nazanin" panose="00000400000000000000" pitchFamily="2" charset="-78"/>
              </a:rPr>
              <a:t>سبب ایجاد </a:t>
            </a:r>
            <a:r>
              <a:rPr lang="fa-IR" sz="2600" dirty="0">
                <a:solidFill>
                  <a:schemeClr val="bg1"/>
                </a:solidFill>
                <a:cs typeface="B Nazanin" panose="00000400000000000000" pitchFamily="2" charset="-78"/>
              </a:rPr>
              <a:t>فساد اداری </a:t>
            </a:r>
            <a:r>
              <a:rPr lang="fa-IR" sz="2600" dirty="0">
                <a:cs typeface="B Nazanin" panose="00000400000000000000" pitchFamily="2" charset="-78"/>
              </a:rPr>
              <a:t>جهت کسب آن می شود. </a:t>
            </a:r>
          </a:p>
          <a:p>
            <a:pPr marL="0" indent="0">
              <a:buNone/>
            </a:pPr>
            <a:endParaRPr lang="fa-IR" sz="2600" dirty="0"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منجر به برنامه ریزیهای اقتصادی جهت ایجاد </a:t>
            </a:r>
            <a:r>
              <a:rPr lang="fa-IR" sz="2600" dirty="0">
                <a:solidFill>
                  <a:schemeClr val="bg1"/>
                </a:solidFill>
                <a:cs typeface="B Nazanin" panose="00000400000000000000" pitchFamily="2" charset="-78"/>
              </a:rPr>
              <a:t>سودهای انحصاری </a:t>
            </a:r>
            <a:r>
              <a:rPr lang="fa-IR" sz="2600" dirty="0">
                <a:cs typeface="B Nazanin" panose="00000400000000000000" pitchFamily="2" charset="-78"/>
              </a:rPr>
              <a:t>میگردد.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4731EBA4-D609-480E-B52F-629E6FBAF847}"/>
              </a:ext>
            </a:extLst>
          </p:cNvPr>
          <p:cNvSpPr/>
          <p:nvPr/>
        </p:nvSpPr>
        <p:spPr>
          <a:xfrm>
            <a:off x="5775649" y="4264706"/>
            <a:ext cx="1222310" cy="664968"/>
          </a:xfrm>
          <a:prstGeom prst="leftArrow">
            <a:avLst/>
          </a:prstGeom>
          <a:solidFill>
            <a:schemeClr val="accent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49881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CFE4E-A1B8-40F7-9737-3EA1F695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>
                <a:cs typeface="B Nazanin" panose="00000400000000000000" pitchFamily="2" charset="-78"/>
              </a:rPr>
              <a:t>راهکار ها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0C354-17C1-4D34-8DC8-2A3D98FFE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636" y="2460721"/>
            <a:ext cx="9613861" cy="3986731"/>
          </a:xfrm>
        </p:spPr>
        <p:txBody>
          <a:bodyPr>
            <a:normAutofit/>
          </a:bodyPr>
          <a:lstStyle/>
          <a:p>
            <a:r>
              <a:rPr lang="fa-IR" sz="2600" dirty="0">
                <a:cs typeface="B Nazanin" panose="00000400000000000000" pitchFamily="2" charset="-78"/>
              </a:rPr>
              <a:t>قوی کردن قوه قضائیه (نهاد </a:t>
            </a:r>
            <a:r>
              <a:rPr kumimoji="0" lang="fa-I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قضائی)</a:t>
            </a:r>
            <a:endParaRPr lang="fa-IR" sz="2600" dirty="0">
              <a:cs typeface="B Nazanin" panose="00000400000000000000" pitchFamily="2" charset="-78"/>
            </a:endParaRPr>
          </a:p>
          <a:p>
            <a:r>
              <a:rPr lang="fa-IR" sz="2600" dirty="0">
                <a:cs typeface="B Nazanin" panose="00000400000000000000" pitchFamily="2" charset="-78"/>
              </a:rPr>
              <a:t>کمیته مقابله با انحصار</a:t>
            </a:r>
          </a:p>
          <a:p>
            <a:r>
              <a:rPr lang="fa-IR" sz="2600" dirty="0">
                <a:cs typeface="B Nazanin" panose="00000400000000000000" pitchFamily="2" charset="-78"/>
              </a:rPr>
              <a:t>شفافیت </a:t>
            </a:r>
          </a:p>
          <a:p>
            <a:r>
              <a:rPr lang="fa-IR" sz="2600" dirty="0">
                <a:cs typeface="B Nazanin" panose="00000400000000000000" pitchFamily="2" charset="-78"/>
              </a:rPr>
              <a:t>آگاهی بخشی جامعه </a:t>
            </a:r>
          </a:p>
          <a:p>
            <a:r>
              <a:rPr lang="fa-IR" sz="2600" dirty="0">
                <a:cs typeface="B Nazanin" panose="00000400000000000000" pitchFamily="2" charset="-78"/>
              </a:rPr>
              <a:t>مطالبه رفع انحصار ها و پایان رانت پاشی</a:t>
            </a:r>
          </a:p>
          <a:p>
            <a:r>
              <a:rPr lang="fa-IR" sz="2600" dirty="0">
                <a:cs typeface="B Nazanin" panose="00000400000000000000" pitchFamily="2" charset="-78"/>
              </a:rPr>
              <a:t>حذف کفایت ها و حدقل ها (مثل کفایت سرمایه)</a:t>
            </a:r>
          </a:p>
          <a:p>
            <a:r>
              <a:rPr lang="fa-IR" sz="2600" dirty="0">
                <a:cs typeface="B Nazanin" panose="00000400000000000000" pitchFamily="2" charset="-78"/>
              </a:rPr>
              <a:t>حذف مجوز های کسب و کار</a:t>
            </a:r>
          </a:p>
          <a:p>
            <a:r>
              <a:rPr lang="fa-IR" sz="2600" dirty="0">
                <a:cs typeface="B Nazanin" panose="00000400000000000000" pitchFamily="2" charset="-78"/>
              </a:rPr>
              <a:t>ایجاد گواهینامه کسب وکار ( هرکس تخصص داشت بتواند شروع به کسب و کار کند)</a:t>
            </a:r>
          </a:p>
        </p:txBody>
      </p:sp>
    </p:spTree>
    <p:extLst>
      <p:ext uri="{BB962C8B-B14F-4D97-AF65-F5344CB8AC3E}">
        <p14:creationId xmlns:p14="http://schemas.microsoft.com/office/powerpoint/2010/main" val="314353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4D4C-7C96-4D26-B156-786DE20E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60" y="691332"/>
            <a:ext cx="10842172" cy="1056911"/>
          </a:xfrm>
        </p:spPr>
        <p:txBody>
          <a:bodyPr>
            <a:noAutofit/>
          </a:bodyPr>
          <a:lstStyle/>
          <a:p>
            <a:r>
              <a:rPr lang="fa-IR" dirty="0">
                <a:cs typeface="B Nazanin" panose="00000400000000000000" pitchFamily="2" charset="-78"/>
              </a:rPr>
              <a:t>رابطه نزدیکی بین مدیریت ضعیف و غیرکارای بنگاهها و موقعیت انحصاری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0F375-88C5-42EE-A177-1A33ECD08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568" y="2458171"/>
            <a:ext cx="5066522" cy="3599316"/>
          </a:xfrm>
        </p:spPr>
        <p:txBody>
          <a:bodyPr>
            <a:normAutofit/>
          </a:bodyPr>
          <a:lstStyle/>
          <a:p>
            <a:r>
              <a:rPr lang="fa-IR" sz="2600" dirty="0"/>
              <a:t>بسیاری از </a:t>
            </a:r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بنگاههای غیرکارا</a:t>
            </a:r>
            <a:r>
              <a:rPr lang="fa-IR" sz="2600" dirty="0"/>
              <a:t> </a:t>
            </a:r>
          </a:p>
          <a:p>
            <a:pPr marL="0" indent="0">
              <a:buNone/>
            </a:pPr>
            <a:r>
              <a:rPr lang="fa-IR" sz="2600" dirty="0"/>
              <a:t>  ( دولتی و خصوصی )</a:t>
            </a:r>
          </a:p>
          <a:p>
            <a:endParaRPr lang="fa-IR" sz="2600" dirty="0"/>
          </a:p>
          <a:p>
            <a:endParaRPr lang="fa-IR" sz="2600" dirty="0"/>
          </a:p>
          <a:p>
            <a:pPr marL="0" indent="0">
              <a:buNone/>
            </a:pPr>
            <a:endParaRPr lang="fa-IR" sz="2600" dirty="0"/>
          </a:p>
          <a:p>
            <a:r>
              <a:rPr lang="fa-IR" sz="2600" dirty="0"/>
              <a:t>همین طور </a:t>
            </a:r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موقعیت انحصاری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6E52B0-2013-44A7-8C16-7FABE8F23B07}"/>
              </a:ext>
            </a:extLst>
          </p:cNvPr>
          <p:cNvSpPr txBox="1">
            <a:spLocks/>
          </p:cNvSpPr>
          <p:nvPr/>
        </p:nvSpPr>
        <p:spPr>
          <a:xfrm>
            <a:off x="34212" y="2458171"/>
            <a:ext cx="6606074" cy="3599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در پی ایجاد موقعیت انحصاری </a:t>
            </a:r>
          </a:p>
          <a:p>
            <a:pPr marL="0" indent="0">
              <a:buNone/>
            </a:pPr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fa-IR" sz="2600" dirty="0"/>
              <a:t>از طریق قانونگذار یا سیاستگذاران اقتصادی جهت ایجاد یا</a:t>
            </a:r>
          </a:p>
          <a:p>
            <a:pPr marL="0" indent="0">
              <a:buNone/>
            </a:pPr>
            <a:r>
              <a:rPr lang="fa-IR" sz="2600" dirty="0"/>
              <a:t>  حفظ  بازارهای خود، جهت کسب سود انحصاری هستند. </a:t>
            </a:r>
          </a:p>
          <a:p>
            <a:endParaRPr lang="fa-IR" sz="2600" dirty="0"/>
          </a:p>
          <a:p>
            <a:endParaRPr lang="fa-IR" sz="2600" dirty="0"/>
          </a:p>
          <a:p>
            <a:r>
              <a:rPr lang="fa-IR" sz="2600" dirty="0"/>
              <a:t>می تواند </a:t>
            </a:r>
            <a:r>
              <a:rPr lang="fa-IR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پوششی برای مدیریت ضعیف</a:t>
            </a:r>
            <a:r>
              <a:rPr lang="fa-IR" sz="2600" dirty="0"/>
              <a:t> و غیرکارا باشد.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D71932D2-6DFE-4216-A835-1E21ADFDC875}"/>
              </a:ext>
            </a:extLst>
          </p:cNvPr>
          <p:cNvSpPr/>
          <p:nvPr/>
        </p:nvSpPr>
        <p:spPr>
          <a:xfrm>
            <a:off x="6699380" y="2535433"/>
            <a:ext cx="1222310" cy="664968"/>
          </a:xfrm>
          <a:prstGeom prst="leftArrow">
            <a:avLst/>
          </a:prstGeom>
          <a:solidFill>
            <a:schemeClr val="accent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8D7DFAC0-DD01-4644-993E-B5CD6EF60BE4}"/>
              </a:ext>
            </a:extLst>
          </p:cNvPr>
          <p:cNvSpPr/>
          <p:nvPr/>
        </p:nvSpPr>
        <p:spPr>
          <a:xfrm>
            <a:off x="6735148" y="4774780"/>
            <a:ext cx="1222310" cy="664968"/>
          </a:xfrm>
          <a:prstGeom prst="leftArrow">
            <a:avLst/>
          </a:prstGeom>
          <a:solidFill>
            <a:schemeClr val="accent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00056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239E2-BA26-4580-AED3-6A29761D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261" y="753228"/>
            <a:ext cx="1615010" cy="1019588"/>
          </a:xfrm>
        </p:spPr>
        <p:txBody>
          <a:bodyPr>
            <a:normAutofit/>
          </a:bodyPr>
          <a:lstStyle/>
          <a:p>
            <a:r>
              <a:rPr lang="fa-IR" sz="4400" dirty="0">
                <a:cs typeface="B Nazanin" panose="00000400000000000000" pitchFamily="2" charset="-78"/>
              </a:rPr>
              <a:t>رقابت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F228A-A909-488B-A8CB-6E3311B74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0925" y="3786277"/>
            <a:ext cx="1586204" cy="492443"/>
          </a:xfrm>
        </p:spPr>
        <p:txBody>
          <a:bodyPr>
            <a:normAutofit/>
          </a:bodyPr>
          <a:lstStyle/>
          <a:p>
            <a:r>
              <a:rPr lang="fa-IR" sz="2600" dirty="0">
                <a:solidFill>
                  <a:schemeClr val="accent3">
                    <a:lumMod val="50000"/>
                  </a:schemeClr>
                </a:solidFill>
              </a:rPr>
              <a:t>این اهداف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08BF0B-DBF0-45E6-9D81-7F26B3C49491}"/>
              </a:ext>
            </a:extLst>
          </p:cNvPr>
          <p:cNvGrpSpPr/>
          <p:nvPr/>
        </p:nvGrpSpPr>
        <p:grpSpPr>
          <a:xfrm>
            <a:off x="8650553" y="2442033"/>
            <a:ext cx="2818659" cy="935143"/>
            <a:chOff x="3275" y="368526"/>
            <a:chExt cx="2598266" cy="155895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C354C2-9014-42D5-B490-CB8A6C640315}"/>
                </a:ext>
              </a:extLst>
            </p:cNvPr>
            <p:cNvSpPr/>
            <p:nvPr/>
          </p:nvSpPr>
          <p:spPr>
            <a:xfrm>
              <a:off x="3275" y="368526"/>
              <a:ext cx="2598266" cy="1558959"/>
            </a:xfrm>
            <a:prstGeom prst="rect">
              <a:avLst/>
            </a:prstGeom>
            <a:ln w="38100">
              <a:solidFill>
                <a:srgbClr val="5E524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336488-8579-4D45-98B5-EB7F5D51FBE3}"/>
                </a:ext>
              </a:extLst>
            </p:cNvPr>
            <p:cNvSpPr txBox="1"/>
            <p:nvPr/>
          </p:nvSpPr>
          <p:spPr>
            <a:xfrm>
              <a:off x="3275" y="368526"/>
              <a:ext cx="2598266" cy="1558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8238A8C-6A90-4331-846F-47B4F06EC364}"/>
              </a:ext>
            </a:extLst>
          </p:cNvPr>
          <p:cNvSpPr txBox="1"/>
          <p:nvPr/>
        </p:nvSpPr>
        <p:spPr>
          <a:xfrm>
            <a:off x="8650553" y="2663382"/>
            <a:ext cx="2818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cs typeface="B Nazanin" panose="00000400000000000000" pitchFamily="2" charset="-78"/>
              </a:rPr>
              <a:t>رقابت خود هدف نبوده </a:t>
            </a:r>
            <a:endParaRPr lang="fa-IR" sz="2800" dirty="0">
              <a:cs typeface="B Nazanin" panose="00000400000000000000" pitchFamily="2" charset="-78"/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E3B07ED5-F112-4404-BE9C-4B6E02A0415F}"/>
              </a:ext>
            </a:extLst>
          </p:cNvPr>
          <p:cNvSpPr/>
          <p:nvPr/>
        </p:nvSpPr>
        <p:spPr>
          <a:xfrm>
            <a:off x="6969968" y="2577119"/>
            <a:ext cx="1222310" cy="664968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BD6CF2-A998-47C7-B81D-4A3CFB5852C1}"/>
              </a:ext>
            </a:extLst>
          </p:cNvPr>
          <p:cNvGrpSpPr/>
          <p:nvPr/>
        </p:nvGrpSpPr>
        <p:grpSpPr>
          <a:xfrm>
            <a:off x="1234121" y="2377759"/>
            <a:ext cx="5196077" cy="999417"/>
            <a:chOff x="3275" y="368526"/>
            <a:chExt cx="2598266" cy="155895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7DD8BE-71C8-41C2-B816-5C9728A10583}"/>
                </a:ext>
              </a:extLst>
            </p:cNvPr>
            <p:cNvSpPr/>
            <p:nvPr/>
          </p:nvSpPr>
          <p:spPr>
            <a:xfrm>
              <a:off x="3275" y="368526"/>
              <a:ext cx="2598266" cy="1558959"/>
            </a:xfrm>
            <a:prstGeom prst="rect">
              <a:avLst/>
            </a:prstGeom>
            <a:ln w="38100">
              <a:solidFill>
                <a:srgbClr val="5E524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4C8890-27A6-4B0F-91E0-B9BD1546F846}"/>
                </a:ext>
              </a:extLst>
            </p:cNvPr>
            <p:cNvSpPr txBox="1"/>
            <p:nvPr/>
          </p:nvSpPr>
          <p:spPr>
            <a:xfrm>
              <a:off x="3275" y="368526"/>
              <a:ext cx="2598266" cy="1558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B52714A-14CA-4387-88DC-9E166E4192BB}"/>
              </a:ext>
            </a:extLst>
          </p:cNvPr>
          <p:cNvSpPr txBox="1"/>
          <p:nvPr/>
        </p:nvSpPr>
        <p:spPr>
          <a:xfrm>
            <a:off x="1568320" y="2566147"/>
            <a:ext cx="452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cs typeface="B Nazanin" panose="00000400000000000000" pitchFamily="2" charset="-78"/>
              </a:rPr>
              <a:t>مکانیزمی برای رسیدن به اهداف خاص</a:t>
            </a:r>
            <a:endParaRPr lang="fa-IR" sz="2800" dirty="0">
              <a:cs typeface="B Nazanin" panose="00000400000000000000" pitchFamily="2" charset="-78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7F575BA-03C9-4820-9E4B-C5C050A059DC}"/>
              </a:ext>
            </a:extLst>
          </p:cNvPr>
          <p:cNvGrpSpPr/>
          <p:nvPr/>
        </p:nvGrpSpPr>
        <p:grpSpPr>
          <a:xfrm>
            <a:off x="7495836" y="3894829"/>
            <a:ext cx="1335803" cy="737119"/>
            <a:chOff x="3274" y="368526"/>
            <a:chExt cx="2598267" cy="158915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E352548-087F-40C3-9234-2E9C52089104}"/>
                </a:ext>
              </a:extLst>
            </p:cNvPr>
            <p:cNvSpPr/>
            <p:nvPr/>
          </p:nvSpPr>
          <p:spPr>
            <a:xfrm>
              <a:off x="3275" y="368526"/>
              <a:ext cx="2598266" cy="1558959"/>
            </a:xfrm>
            <a:prstGeom prst="rect">
              <a:avLst/>
            </a:prstGeom>
            <a:ln w="38100">
              <a:solidFill>
                <a:srgbClr val="5E524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105C6E-8436-43D2-8E3C-AD9BDBC61963}"/>
                </a:ext>
              </a:extLst>
            </p:cNvPr>
            <p:cNvSpPr txBox="1"/>
            <p:nvPr/>
          </p:nvSpPr>
          <p:spPr>
            <a:xfrm>
              <a:off x="3274" y="398719"/>
              <a:ext cx="2598266" cy="1558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B1EC320-21DE-4B51-A5F7-FAFC85D5053C}"/>
              </a:ext>
            </a:extLst>
          </p:cNvPr>
          <p:cNvCxnSpPr>
            <a:cxnSpLocks/>
          </p:cNvCxnSpPr>
          <p:nvPr/>
        </p:nvCxnSpPr>
        <p:spPr>
          <a:xfrm flipV="1">
            <a:off x="5573602" y="4270946"/>
            <a:ext cx="1508367" cy="11343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row: Left 23">
            <a:extLst>
              <a:ext uri="{FF2B5EF4-FFF2-40B4-BE49-F238E27FC236}">
                <a16:creationId xmlns:a16="http://schemas.microsoft.com/office/drawing/2014/main" id="{34ED0A9D-2AA0-4842-8C3F-72B6D8F10B2B}"/>
              </a:ext>
            </a:extLst>
          </p:cNvPr>
          <p:cNvSpPr/>
          <p:nvPr/>
        </p:nvSpPr>
        <p:spPr>
          <a:xfrm rot="16200000">
            <a:off x="4378464" y="3842390"/>
            <a:ext cx="1096196" cy="399352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30687B-456D-42D3-9FF0-C82EFA141751}"/>
              </a:ext>
            </a:extLst>
          </p:cNvPr>
          <p:cNvSpPr txBox="1"/>
          <p:nvPr/>
        </p:nvSpPr>
        <p:spPr>
          <a:xfrm>
            <a:off x="7653649" y="3973854"/>
            <a:ext cx="1177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cs typeface="B Nazanin" panose="00000400000000000000" pitchFamily="2" charset="-78"/>
              </a:rPr>
              <a:t>کارایی</a:t>
            </a:r>
            <a:endParaRPr lang="fa-IR" sz="2800" dirty="0">
              <a:cs typeface="B Nazanin" panose="00000400000000000000" pitchFamily="2" charset="-7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3B9416-919B-465A-9CF0-C799B0EC90E1}"/>
              </a:ext>
            </a:extLst>
          </p:cNvPr>
          <p:cNvGrpSpPr/>
          <p:nvPr/>
        </p:nvGrpSpPr>
        <p:grpSpPr>
          <a:xfrm>
            <a:off x="2299756" y="5819335"/>
            <a:ext cx="2942877" cy="730117"/>
            <a:chOff x="3274" y="368526"/>
            <a:chExt cx="2598267" cy="158915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A1E2470-2840-49BF-B9C9-1C88749CE94B}"/>
                </a:ext>
              </a:extLst>
            </p:cNvPr>
            <p:cNvSpPr/>
            <p:nvPr/>
          </p:nvSpPr>
          <p:spPr>
            <a:xfrm>
              <a:off x="3275" y="368526"/>
              <a:ext cx="2598266" cy="1558959"/>
            </a:xfrm>
            <a:prstGeom prst="rect">
              <a:avLst/>
            </a:prstGeom>
            <a:ln w="38100">
              <a:solidFill>
                <a:srgbClr val="5E524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0E85370-616B-421E-B4CF-18774F2FC673}"/>
                </a:ext>
              </a:extLst>
            </p:cNvPr>
            <p:cNvSpPr txBox="1"/>
            <p:nvPr/>
          </p:nvSpPr>
          <p:spPr>
            <a:xfrm>
              <a:off x="3274" y="398719"/>
              <a:ext cx="2598266" cy="1558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6C07198-D7FF-488B-A8ED-74419739AE6C}"/>
              </a:ext>
            </a:extLst>
          </p:cNvPr>
          <p:cNvGrpSpPr/>
          <p:nvPr/>
        </p:nvGrpSpPr>
        <p:grpSpPr>
          <a:xfrm>
            <a:off x="266679" y="4856150"/>
            <a:ext cx="2230246" cy="716245"/>
            <a:chOff x="3274" y="368526"/>
            <a:chExt cx="2598267" cy="158915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19BC356-CAAB-4DD3-93A0-E893F085074E}"/>
                </a:ext>
              </a:extLst>
            </p:cNvPr>
            <p:cNvSpPr/>
            <p:nvPr/>
          </p:nvSpPr>
          <p:spPr>
            <a:xfrm>
              <a:off x="3275" y="368526"/>
              <a:ext cx="2598266" cy="1558959"/>
            </a:xfrm>
            <a:prstGeom prst="rect">
              <a:avLst/>
            </a:prstGeom>
            <a:ln w="38100">
              <a:solidFill>
                <a:srgbClr val="5E524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02DFB00-F615-41D7-BE70-249961D9EBD2}"/>
                </a:ext>
              </a:extLst>
            </p:cNvPr>
            <p:cNvSpPr txBox="1"/>
            <p:nvPr/>
          </p:nvSpPr>
          <p:spPr>
            <a:xfrm>
              <a:off x="3274" y="398719"/>
              <a:ext cx="2598266" cy="1558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8C07F29-D41B-4676-817A-4889E9C588A8}"/>
              </a:ext>
            </a:extLst>
          </p:cNvPr>
          <p:cNvSpPr txBox="1"/>
          <p:nvPr/>
        </p:nvSpPr>
        <p:spPr>
          <a:xfrm>
            <a:off x="2557749" y="5930302"/>
            <a:ext cx="26848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cs typeface="B Nazanin" panose="00000400000000000000" pitchFamily="2" charset="-78"/>
              </a:rPr>
              <a:t>استمرار رشد اقتصادی</a:t>
            </a:r>
            <a:endParaRPr lang="fa-IR" sz="2800" dirty="0">
              <a:cs typeface="B Nazanin" panose="000004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9A84D3C-EFC4-42A9-BD4E-5A690EA7A490}"/>
              </a:ext>
            </a:extLst>
          </p:cNvPr>
          <p:cNvSpPr txBox="1"/>
          <p:nvPr/>
        </p:nvSpPr>
        <p:spPr>
          <a:xfrm>
            <a:off x="434631" y="4937916"/>
            <a:ext cx="1894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cs typeface="B Nazanin" panose="00000400000000000000" pitchFamily="2" charset="-78"/>
              </a:rPr>
              <a:t>عدالت اجتماعی</a:t>
            </a:r>
            <a:endParaRPr lang="fa-IR" sz="2800" dirty="0">
              <a:cs typeface="B Nazanin" panose="00000400000000000000" pitchFamily="2" charset="-78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47BB88F-3A8E-4FDB-921A-69EF9C097DC1}"/>
              </a:ext>
            </a:extLst>
          </p:cNvPr>
          <p:cNvCxnSpPr>
            <a:cxnSpLocks/>
          </p:cNvCxnSpPr>
          <p:nvPr/>
        </p:nvCxnSpPr>
        <p:spPr>
          <a:xfrm flipH="1">
            <a:off x="3711186" y="4710089"/>
            <a:ext cx="842125" cy="94762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F79D33E-61D8-4EA8-8EE4-661CCBBFB960}"/>
              </a:ext>
            </a:extLst>
          </p:cNvPr>
          <p:cNvCxnSpPr>
            <a:cxnSpLocks/>
          </p:cNvCxnSpPr>
          <p:nvPr/>
        </p:nvCxnSpPr>
        <p:spPr>
          <a:xfrm flipH="1">
            <a:off x="2702302" y="4385752"/>
            <a:ext cx="1602806" cy="5679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D9B220E-50CB-4098-8498-5478F25B6E3A}"/>
              </a:ext>
            </a:extLst>
          </p:cNvPr>
          <p:cNvGrpSpPr/>
          <p:nvPr/>
        </p:nvGrpSpPr>
        <p:grpSpPr>
          <a:xfrm>
            <a:off x="8453122" y="4852213"/>
            <a:ext cx="2053149" cy="771407"/>
            <a:chOff x="3274" y="368526"/>
            <a:chExt cx="2598267" cy="158915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0366785-967F-4434-A83E-F5D4EC0DCC93}"/>
                </a:ext>
              </a:extLst>
            </p:cNvPr>
            <p:cNvSpPr/>
            <p:nvPr/>
          </p:nvSpPr>
          <p:spPr>
            <a:xfrm>
              <a:off x="3275" y="368526"/>
              <a:ext cx="2598266" cy="1558959"/>
            </a:xfrm>
            <a:prstGeom prst="rect">
              <a:avLst/>
            </a:prstGeom>
            <a:ln w="38100">
              <a:solidFill>
                <a:srgbClr val="5E524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D57136A-5ABB-4C97-910F-ECB376D17B21}"/>
                </a:ext>
              </a:extLst>
            </p:cNvPr>
            <p:cNvSpPr txBox="1"/>
            <p:nvPr/>
          </p:nvSpPr>
          <p:spPr>
            <a:xfrm>
              <a:off x="3274" y="398719"/>
              <a:ext cx="2598266" cy="1558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F5BB115-0C70-4A60-A60E-A7445AFB1A4C}"/>
              </a:ext>
            </a:extLst>
          </p:cNvPr>
          <p:cNvGrpSpPr/>
          <p:nvPr/>
        </p:nvGrpSpPr>
        <p:grpSpPr>
          <a:xfrm>
            <a:off x="5573602" y="5827056"/>
            <a:ext cx="3419333" cy="756751"/>
            <a:chOff x="3274" y="368526"/>
            <a:chExt cx="2598267" cy="158915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41D7221-2D7E-4914-8A0E-3AF53CE8EDD0}"/>
                </a:ext>
              </a:extLst>
            </p:cNvPr>
            <p:cNvSpPr/>
            <p:nvPr/>
          </p:nvSpPr>
          <p:spPr>
            <a:xfrm>
              <a:off x="3275" y="368526"/>
              <a:ext cx="2598266" cy="1558959"/>
            </a:xfrm>
            <a:prstGeom prst="rect">
              <a:avLst/>
            </a:prstGeom>
            <a:ln w="38100">
              <a:solidFill>
                <a:srgbClr val="5E524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9CD2038-E7C3-4DEC-B64D-6548FD01DB50}"/>
                </a:ext>
              </a:extLst>
            </p:cNvPr>
            <p:cNvSpPr txBox="1"/>
            <p:nvPr/>
          </p:nvSpPr>
          <p:spPr>
            <a:xfrm>
              <a:off x="3274" y="398719"/>
              <a:ext cx="2598266" cy="1558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322E70B-4F70-4468-9411-7EA9928E4EBC}"/>
              </a:ext>
            </a:extLst>
          </p:cNvPr>
          <p:cNvSpPr txBox="1"/>
          <p:nvPr/>
        </p:nvSpPr>
        <p:spPr>
          <a:xfrm>
            <a:off x="8507253" y="4983634"/>
            <a:ext cx="19448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2800" dirty="0">
                <a:cs typeface="B Nazanin" panose="00000400000000000000" pitchFamily="2" charset="-78"/>
              </a:rPr>
              <a:t>کاهش قيمت ها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993DACA-0009-4FF5-95B1-95AA15E2E4D2}"/>
              </a:ext>
            </a:extLst>
          </p:cNvPr>
          <p:cNvSpPr txBox="1"/>
          <p:nvPr/>
        </p:nvSpPr>
        <p:spPr>
          <a:xfrm>
            <a:off x="5589992" y="5946624"/>
            <a:ext cx="34886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2600" dirty="0">
                <a:cs typeface="B Nazanin" panose="00000400000000000000" pitchFamily="2" charset="-78"/>
              </a:rPr>
              <a:t>بهبود دسترسی مصرف کنندگان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0D793B4-FA16-4B6D-9404-FE2FB8CEF3E4}"/>
              </a:ext>
            </a:extLst>
          </p:cNvPr>
          <p:cNvCxnSpPr>
            <a:cxnSpLocks/>
          </p:cNvCxnSpPr>
          <p:nvPr/>
        </p:nvCxnSpPr>
        <p:spPr>
          <a:xfrm>
            <a:off x="5659556" y="4645953"/>
            <a:ext cx="2149035" cy="51941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EF79878-647A-4395-ADD1-4EDE7D73BBBE}"/>
              </a:ext>
            </a:extLst>
          </p:cNvPr>
          <p:cNvCxnSpPr>
            <a:cxnSpLocks/>
          </p:cNvCxnSpPr>
          <p:nvPr/>
        </p:nvCxnSpPr>
        <p:spPr>
          <a:xfrm>
            <a:off x="5242632" y="4749353"/>
            <a:ext cx="796096" cy="83202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7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20628D78-7CFE-481D-AA36-32C02CFB221B}"/>
              </a:ext>
            </a:extLst>
          </p:cNvPr>
          <p:cNvSpPr/>
          <p:nvPr/>
        </p:nvSpPr>
        <p:spPr>
          <a:xfrm>
            <a:off x="3083769" y="1101014"/>
            <a:ext cx="7819052" cy="349361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2C419E-6739-4895-906F-CB24A6183CD4}"/>
              </a:ext>
            </a:extLst>
          </p:cNvPr>
          <p:cNvSpPr txBox="1">
            <a:spLocks/>
          </p:cNvSpPr>
          <p:nvPr/>
        </p:nvSpPr>
        <p:spPr>
          <a:xfrm>
            <a:off x="3670042" y="1969334"/>
            <a:ext cx="6646505" cy="19961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8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رقابت بر سر رفع انحصار یا ایجاد انحصار</a:t>
            </a:r>
          </a:p>
          <a:p>
            <a:endParaRPr lang="fa-IR" sz="2800" dirty="0">
              <a:solidFill>
                <a:schemeClr val="bg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  <a:p>
            <a:endParaRPr lang="fa-IR" sz="2800" dirty="0">
              <a:solidFill>
                <a:schemeClr val="bg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  <a:p>
            <a:r>
              <a:rPr lang="fa-IR" sz="28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رقابت بر سر رفع انحصار یا رقابت بر سر از بین بردن رقابت</a:t>
            </a:r>
          </a:p>
          <a:p>
            <a:endParaRPr lang="fa-IR" sz="2800" dirty="0">
              <a:solidFill>
                <a:schemeClr val="bg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083539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3093</TotalTime>
  <Words>2272</Words>
  <Application>Microsoft Office PowerPoint</Application>
  <PresentationFormat>Widescreen</PresentationFormat>
  <Paragraphs>445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Adobe Arabic</vt:lpstr>
      <vt:lpstr>Arial</vt:lpstr>
      <vt:lpstr>Calibri</vt:lpstr>
      <vt:lpstr>Trebuchet MS</vt:lpstr>
      <vt:lpstr>Berlin</vt:lpstr>
      <vt:lpstr>PowerPoint Presentation</vt:lpstr>
      <vt:lpstr>انحصار و رانت در اقتصاد ایران</vt:lpstr>
      <vt:lpstr>تعریف انحصار</vt:lpstr>
      <vt:lpstr>PowerPoint Presentation</vt:lpstr>
      <vt:lpstr>انحصار در دیدگاه اسلام</vt:lpstr>
      <vt:lpstr>رابطه نزدیکی بین فساد اداری و سودهای انحصاری</vt:lpstr>
      <vt:lpstr>رابطه نزدیکی بین مدیریت ضعیف و غیرکارای بنگاهها و موقعیت انحصاری</vt:lpstr>
      <vt:lpstr>رقابت</vt:lpstr>
      <vt:lpstr>PowerPoint Presentation</vt:lpstr>
      <vt:lpstr>PowerPoint Presentation</vt:lpstr>
      <vt:lpstr>یکی از مهمترین مؤثر ترین شکل های رقابت</vt:lpstr>
      <vt:lpstr>پیچیدگی انحصار ها</vt:lpstr>
      <vt:lpstr>سهم بزرگ دولت از درآمد های ملی:</vt:lpstr>
      <vt:lpstr>دلایل مقابله با انحصار</vt:lpstr>
      <vt:lpstr>سرچشمه انحصار ها</vt:lpstr>
      <vt:lpstr>روش های ایجاد انحصار</vt:lpstr>
      <vt:lpstr>انحصار هایی که سبب بهبود عملکرد اقتصادی میشود</vt:lpstr>
      <vt:lpstr>PowerPoint Presentation</vt:lpstr>
      <vt:lpstr>انحصار های زیان آور</vt:lpstr>
      <vt:lpstr>انحصار های زیان آور</vt:lpstr>
      <vt:lpstr>PowerPoint Presentation</vt:lpstr>
      <vt:lpstr>PowerPoint Presentation</vt:lpstr>
      <vt:lpstr>طبقه بندی انحصار ها از نظر مالکیت</vt:lpstr>
      <vt:lpstr>انگیزه های ایجاد شرکت های دولتی</vt:lpstr>
      <vt:lpstr>چرا دولت ها به سمت رقابتی شدن حرکت نمی کنند</vt:lpstr>
      <vt:lpstr>سیاست های تسهیل کننده رقابت و ضد انحصار</vt:lpstr>
      <vt:lpstr>PowerPoint Presentation</vt:lpstr>
      <vt:lpstr>PowerPoint Presentation</vt:lpstr>
      <vt:lpstr>PowerPoint Presentation</vt:lpstr>
      <vt:lpstr>چرا در ایران هر کسی به راحتی مدیر می شود؟</vt:lpstr>
      <vt:lpstr>خصوصی سازی</vt:lpstr>
      <vt:lpstr>آنچه در خصوصی سازی انجام دادیم</vt:lpstr>
      <vt:lpstr>مثال خصوصی سازی</vt:lpstr>
      <vt:lpstr>مثال خصوصی سازی</vt:lpstr>
      <vt:lpstr>مشکلات خصوصی سازی</vt:lpstr>
      <vt:lpstr>عوامل ناکارایی و عملکرد نامناسب شرکت ها</vt:lpstr>
      <vt:lpstr>اندازه گیری قدرت بازاری</vt:lpstr>
      <vt:lpstr>PowerPoint Presentation</vt:lpstr>
      <vt:lpstr>بررسی بازار ساختار صنایع مختلف ایران</vt:lpstr>
      <vt:lpstr>PowerPoint Presentation</vt:lpstr>
      <vt:lpstr>PowerPoint Presentation</vt:lpstr>
      <vt:lpstr>PowerPoint Presentation</vt:lpstr>
      <vt:lpstr>قوه قضائیه</vt:lpstr>
      <vt:lpstr>ضرورت استقلال و قدرت قوه قضائیه</vt:lpstr>
      <vt:lpstr>کانون وکلا</vt:lpstr>
      <vt:lpstr>PowerPoint Presentation</vt:lpstr>
      <vt:lpstr>PowerPoint Presentation</vt:lpstr>
      <vt:lpstr>PowerPoint Presentation</vt:lpstr>
      <vt:lpstr>انحصار پزشکی</vt:lpstr>
      <vt:lpstr>سرانه کل پزشک به ازای 1000 نفر </vt:lpstr>
      <vt:lpstr>PowerPoint Presentation</vt:lpstr>
      <vt:lpstr>رانت</vt:lpstr>
      <vt:lpstr>انحصار و رانت بانکی</vt:lpstr>
      <vt:lpstr>PowerPoint Presentation</vt:lpstr>
      <vt:lpstr>PowerPoint Presentation</vt:lpstr>
      <vt:lpstr>راه حل بحران نقدینگی، حذف مجوز ها، جهش تولید و حصول رشد اقتصادی</vt:lpstr>
      <vt:lpstr>PowerPoint Presentation</vt:lpstr>
      <vt:lpstr>PowerPoint Presentation</vt:lpstr>
      <vt:lpstr>PowerPoint Presentation</vt:lpstr>
      <vt:lpstr>راهکار ها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آموزش در ایران</dc:title>
  <dc:creator>Parmida H</dc:creator>
  <cp:lastModifiedBy>مهدی نجفی</cp:lastModifiedBy>
  <cp:revision>191</cp:revision>
  <dcterms:created xsi:type="dcterms:W3CDTF">2020-11-02T10:37:30Z</dcterms:created>
  <dcterms:modified xsi:type="dcterms:W3CDTF">2020-12-15T23:19:07Z</dcterms:modified>
</cp:coreProperties>
</file>