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5" r:id="rId7"/>
    <p:sldId id="264" r:id="rId8"/>
    <p:sldId id="263" r:id="rId9"/>
    <p:sldId id="259" r:id="rId10"/>
    <p:sldId id="273" r:id="rId11"/>
    <p:sldId id="260" r:id="rId12"/>
    <p:sldId id="271" r:id="rId13"/>
    <p:sldId id="272" r:id="rId14"/>
    <p:sldId id="286" r:id="rId15"/>
    <p:sldId id="274" r:id="rId16"/>
    <p:sldId id="270" r:id="rId17"/>
    <p:sldId id="261" r:id="rId18"/>
    <p:sldId id="276" r:id="rId19"/>
    <p:sldId id="262" r:id="rId20"/>
    <p:sldId id="287" r:id="rId21"/>
    <p:sldId id="288" r:id="rId22"/>
    <p:sldId id="280" r:id="rId23"/>
    <p:sldId id="275" r:id="rId24"/>
    <p:sldId id="281" r:id="rId25"/>
    <p:sldId id="277" r:id="rId26"/>
    <p:sldId id="278" r:id="rId27"/>
    <p:sldId id="279" r:id="rId28"/>
    <p:sldId id="282" r:id="rId29"/>
    <p:sldId id="283" r:id="rId30"/>
    <p:sldId id="284" r:id="rId31"/>
    <p:sldId id="285"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B612"/>
    <a:srgbClr val="007A37"/>
    <a:srgbClr val="005426"/>
    <a:srgbClr val="0046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74058-FEF6-4027-A7DC-DC65A5B4A4BE}"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F31D1E-85EF-49B4-B933-25E120CE79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74058-FEF6-4027-A7DC-DC65A5B4A4BE}" type="datetimeFigureOut">
              <a:rPr lang="en-US" smtClean="0"/>
              <a:pPr/>
              <a:t>12/18/2020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31D1E-85EF-49B4-B933-25E120CE79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grayscl/>
            <a:extLst>
              <a:ext uri="{28A0092B-C50C-407E-A947-70E740481C1C}">
                <a14:useLocalDpi xmlns:a14="http://schemas.microsoft.com/office/drawing/2010/main" xmlns="" val="0"/>
              </a:ext>
            </a:extLst>
          </a:blip>
          <a:stretch>
            <a:fillRect/>
          </a:stretch>
        </p:blipFill>
        <p:spPr>
          <a:xfrm>
            <a:off x="2123728" y="188640"/>
            <a:ext cx="4860032" cy="3162280"/>
          </a:xfrm>
          <a:prstGeom prst="rect">
            <a:avLst/>
          </a:prstGeom>
        </p:spPr>
      </p:pic>
      <p:sp>
        <p:nvSpPr>
          <p:cNvPr id="6" name="TextBox 5"/>
          <p:cNvSpPr txBox="1"/>
          <p:nvPr/>
        </p:nvSpPr>
        <p:spPr>
          <a:xfrm>
            <a:off x="2411760" y="4221088"/>
            <a:ext cx="4114800" cy="1754326"/>
          </a:xfrm>
          <a:prstGeom prst="rect">
            <a:avLst/>
          </a:prstGeom>
          <a:noFill/>
        </p:spPr>
        <p:txBody>
          <a:bodyPr wrap="square" rtlCol="0">
            <a:spAutoFit/>
          </a:bodyPr>
          <a:lstStyle/>
          <a:p>
            <a:pPr algn="ctr"/>
            <a:r>
              <a:rPr lang="fa-IR" sz="3600" dirty="0" smtClean="0">
                <a:solidFill>
                  <a:schemeClr val="bg2">
                    <a:lumMod val="10000"/>
                  </a:schemeClr>
                </a:solidFill>
                <a:latin typeface="IranNastaliq" pitchFamily="18" charset="0"/>
                <a:cs typeface="IranNastaliq" pitchFamily="18" charset="0"/>
              </a:rPr>
              <a:t>استاد:دکتر سید محمد مستولی زاده</a:t>
            </a:r>
            <a:br>
              <a:rPr lang="fa-IR" sz="3600" dirty="0" smtClean="0">
                <a:solidFill>
                  <a:schemeClr val="bg2">
                    <a:lumMod val="10000"/>
                  </a:schemeClr>
                </a:solidFill>
                <a:latin typeface="IranNastaliq" pitchFamily="18" charset="0"/>
                <a:cs typeface="IranNastaliq" pitchFamily="18" charset="0"/>
              </a:rPr>
            </a:br>
            <a:endParaRPr lang="fa-IR" sz="3600" dirty="0" smtClean="0">
              <a:solidFill>
                <a:schemeClr val="bg2">
                  <a:lumMod val="10000"/>
                </a:schemeClr>
              </a:solidFill>
            </a:endParaRPr>
          </a:p>
          <a:p>
            <a:pPr algn="ctr"/>
            <a:r>
              <a:rPr lang="fa-IR" sz="3600" dirty="0" smtClean="0">
                <a:solidFill>
                  <a:schemeClr val="bg2">
                    <a:lumMod val="10000"/>
                  </a:schemeClr>
                </a:solidFill>
                <a:latin typeface="IranNastaliq" pitchFamily="18" charset="0"/>
                <a:cs typeface="IranNastaliq" pitchFamily="18" charset="0"/>
              </a:rPr>
              <a:t>ارائه دهنده: زهرا کرمانی</a:t>
            </a:r>
            <a:endParaRPr lang="en-US" sz="3600" dirty="0">
              <a:solidFill>
                <a:schemeClr val="bg2">
                  <a:lumMod val="10000"/>
                </a:schemeClr>
              </a:solidFill>
              <a:latin typeface="IranNastaliq" pitchFamily="18" charset="0"/>
              <a:cs typeface="IranNastaliq"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kht system\Pictures\shutterstock_09009.jpg"/>
          <p:cNvPicPr>
            <a:picLocks noChangeAspect="1" noChangeArrowheads="1"/>
          </p:cNvPicPr>
          <p:nvPr/>
        </p:nvPicPr>
        <p:blipFill>
          <a:blip r:embed="rId2" cstate="print"/>
          <a:srcRect/>
          <a:stretch>
            <a:fillRect/>
          </a:stretch>
        </p:blipFill>
        <p:spPr bwMode="auto">
          <a:xfrm>
            <a:off x="2051720" y="188640"/>
            <a:ext cx="5472608" cy="792088"/>
          </a:xfrm>
          <a:prstGeom prst="rect">
            <a:avLst/>
          </a:prstGeom>
          <a:noFill/>
        </p:spPr>
      </p:pic>
      <p:sp>
        <p:nvSpPr>
          <p:cNvPr id="6" name="TextBox 5"/>
          <p:cNvSpPr txBox="1"/>
          <p:nvPr/>
        </p:nvSpPr>
        <p:spPr>
          <a:xfrm>
            <a:off x="1547664" y="260648"/>
            <a:ext cx="6408712" cy="523220"/>
          </a:xfrm>
          <a:prstGeom prst="rect">
            <a:avLst/>
          </a:prstGeom>
          <a:noFill/>
        </p:spPr>
        <p:txBody>
          <a:bodyPr wrap="square" rtlCol="0">
            <a:spAutoFit/>
          </a:bodyPr>
          <a:lstStyle/>
          <a:p>
            <a:pPr algn="ctr"/>
            <a:r>
              <a:rPr lang="fa-IR" sz="2800" b="1" dirty="0" smtClean="0">
                <a:solidFill>
                  <a:srgbClr val="FF0000"/>
                </a:solidFill>
                <a:cs typeface="B Nazanin" pitchFamily="2" charset="-78"/>
              </a:rPr>
              <a:t>رتبه ی جهانی ایران در صادرات گل و گیاه </a:t>
            </a:r>
            <a:endParaRPr lang="en-US" sz="2800" b="1" dirty="0">
              <a:solidFill>
                <a:srgbClr val="FF0000"/>
              </a:solidFill>
              <a:cs typeface="B Nazanin" pitchFamily="2" charset="-78"/>
            </a:endParaRPr>
          </a:p>
        </p:txBody>
      </p:sp>
      <p:sp>
        <p:nvSpPr>
          <p:cNvPr id="8" name="TextBox 7"/>
          <p:cNvSpPr txBox="1"/>
          <p:nvPr/>
        </p:nvSpPr>
        <p:spPr>
          <a:xfrm>
            <a:off x="1475656" y="1412776"/>
            <a:ext cx="648072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a-IR" sz="2800" dirty="0" smtClean="0">
                <a:cs typeface="B Nazanin" pitchFamily="2" charset="-78"/>
              </a:rPr>
              <a:t>ایران در رتبه ی 17 تولید و در رتبه ی 107 صادرات است!</a:t>
            </a:r>
            <a:endParaRPr lang="en-US" sz="2800" dirty="0">
              <a:cs typeface="B Nazanin" pitchFamily="2" charset="-78"/>
            </a:endParaRPr>
          </a:p>
        </p:txBody>
      </p:sp>
      <p:pic>
        <p:nvPicPr>
          <p:cNvPr id="5" name="Picture 2" descr="C:\Users\sakht system\Pictures\گیاهان دارویی.png1.png"/>
          <p:cNvPicPr>
            <a:picLocks noChangeAspect="1" noChangeArrowheads="1"/>
          </p:cNvPicPr>
          <p:nvPr/>
        </p:nvPicPr>
        <p:blipFill>
          <a:blip r:embed="rId3" cstate="print"/>
          <a:srcRect/>
          <a:stretch>
            <a:fillRect/>
          </a:stretch>
        </p:blipFill>
        <p:spPr bwMode="auto">
          <a:xfrm>
            <a:off x="0" y="5949280"/>
            <a:ext cx="9144000" cy="9087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stretch>
            <a:fillRect/>
          </a:stretch>
        </p:blipFill>
        <p:spPr>
          <a:xfrm>
            <a:off x="0" y="0"/>
            <a:ext cx="4644008" cy="6858000"/>
          </a:xfrm>
          <a:prstGeom prst="rect">
            <a:avLst/>
          </a:prstGeom>
          <a:ln>
            <a:noFill/>
          </a:ln>
          <a:effectLst>
            <a:softEdge rad="112500"/>
          </a:effectLst>
        </p:spPr>
      </p:pic>
      <p:pic>
        <p:nvPicPr>
          <p:cNvPr id="7" name="Picture 6" descr="stett.png"/>
          <p:cNvPicPr>
            <a:picLocks noChangeAspect="1"/>
          </p:cNvPicPr>
          <p:nvPr/>
        </p:nvPicPr>
        <p:blipFill>
          <a:blip r:embed="rId3" cstate="print"/>
          <a:stretch>
            <a:fillRect/>
          </a:stretch>
        </p:blipFill>
        <p:spPr>
          <a:xfrm>
            <a:off x="4499993" y="0"/>
            <a:ext cx="4644008"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شس (2).png"/>
          <p:cNvPicPr>
            <a:picLocks noChangeAspect="1"/>
          </p:cNvPicPr>
          <p:nvPr/>
        </p:nvPicPr>
        <p:blipFill>
          <a:blip r:embed="rId2" cstate="print">
            <a:lum contrast="24000"/>
          </a:blip>
          <a:stretch>
            <a:fillRect/>
          </a:stretch>
        </p:blipFill>
        <p:spPr>
          <a:xfrm>
            <a:off x="251520" y="476672"/>
            <a:ext cx="8712968" cy="59766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نخه.png"/>
          <p:cNvPicPr>
            <a:picLocks noChangeAspect="1"/>
          </p:cNvPicPr>
          <p:nvPr/>
        </p:nvPicPr>
        <p:blipFill>
          <a:blip r:embed="rId2" cstate="print"/>
          <a:stretch>
            <a:fillRect/>
          </a:stretch>
        </p:blipFill>
        <p:spPr>
          <a:xfrm>
            <a:off x="395536" y="404664"/>
            <a:ext cx="8280920" cy="59766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712968"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2400" dirty="0" smtClean="0">
                <a:cs typeface="B Nazanin" pitchFamily="2" charset="-78"/>
              </a:rPr>
              <a:t>شهرستان پاكدشت با 900 هكتار زير كاشت گل و گياه يك سوم توليد گل شاخه بريده كشور را به خود اختصاص داده.</a:t>
            </a:r>
            <a:br>
              <a:rPr lang="fa-IR" sz="2400" dirty="0" smtClean="0">
                <a:cs typeface="B Nazanin" pitchFamily="2" charset="-78"/>
              </a:rPr>
            </a:br>
            <a:r>
              <a:rPr lang="fa-IR" sz="2400" dirty="0" smtClean="0">
                <a:cs typeface="B Nazanin" pitchFamily="2" charset="-78"/>
              </a:rPr>
              <a:t>استان خوزستان مهمترين توليد كننده گل مريم از نظر رنگ و مرغوبيت و در سطح كشور رتبه اول را دارا است.</a:t>
            </a:r>
            <a:br>
              <a:rPr lang="fa-IR" sz="2400" dirty="0" smtClean="0">
                <a:cs typeface="B Nazanin" pitchFamily="2" charset="-78"/>
              </a:rPr>
            </a:br>
            <a:r>
              <a:rPr lang="fa-IR" sz="2400" dirty="0" smtClean="0">
                <a:cs typeface="B Nazanin" pitchFamily="2" charset="-78"/>
              </a:rPr>
              <a:t>5 درصد گلخانه‌هاي مدرن كشور در مازندران، پاكدشت و ورامين قراردارند.</a:t>
            </a:r>
            <a:r>
              <a:rPr lang="en-US" sz="2400" dirty="0" smtClean="0">
                <a:cs typeface="B Nazanin" pitchFamily="2" charset="-78"/>
              </a:rPr>
              <a:t/>
            </a:r>
            <a:br>
              <a:rPr lang="en-US"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در نمايشگاه بين المللي گل در اوزاكاي ژاپن در سال 1991 گلايل ايران در ميان 600 شركت خارجي مدال طلا گرفت و همچنين گل مريم ايران در نمايشگاه پلانتك آلمان صاحب مدال گرديد</a:t>
            </a:r>
            <a:r>
              <a:rPr lang="fa-IR" sz="2400" b="1" dirty="0" smtClean="0">
                <a:cs typeface="B Nazanin" pitchFamily="2" charset="-78"/>
              </a:rPr>
              <a:t>.</a:t>
            </a:r>
            <a:endParaRPr lang="en-US" sz="2400" dirty="0">
              <a:cs typeface="B Nazanin" pitchFamily="2" charset="-78"/>
            </a:endParaRPr>
          </a:p>
        </p:txBody>
      </p:sp>
      <p:pic>
        <p:nvPicPr>
          <p:cNvPr id="5"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kht system\Pictures\shutterstock_09009.jpg"/>
          <p:cNvPicPr>
            <a:picLocks noChangeAspect="1" noChangeArrowheads="1"/>
          </p:cNvPicPr>
          <p:nvPr/>
        </p:nvPicPr>
        <p:blipFill>
          <a:blip r:embed="rId2" cstate="print"/>
          <a:srcRect/>
          <a:stretch>
            <a:fillRect/>
          </a:stretch>
        </p:blipFill>
        <p:spPr bwMode="auto">
          <a:xfrm>
            <a:off x="5724128" y="188640"/>
            <a:ext cx="3024336" cy="792088"/>
          </a:xfrm>
          <a:prstGeom prst="rect">
            <a:avLst/>
          </a:prstGeom>
          <a:noFill/>
        </p:spPr>
      </p:pic>
      <p:sp>
        <p:nvSpPr>
          <p:cNvPr id="5" name="TextBox 4"/>
          <p:cNvSpPr txBox="1"/>
          <p:nvPr/>
        </p:nvSpPr>
        <p:spPr>
          <a:xfrm>
            <a:off x="5724128" y="332656"/>
            <a:ext cx="3024336" cy="523220"/>
          </a:xfrm>
          <a:prstGeom prst="rect">
            <a:avLst/>
          </a:prstGeom>
          <a:noFill/>
        </p:spPr>
        <p:txBody>
          <a:bodyPr wrap="square" rtlCol="0">
            <a:spAutoFit/>
          </a:bodyPr>
          <a:lstStyle/>
          <a:p>
            <a:pPr algn="ctr"/>
            <a:r>
              <a:rPr lang="fa-IR" sz="2800" b="1" dirty="0" smtClean="0">
                <a:solidFill>
                  <a:srgbClr val="FF0000"/>
                </a:solidFill>
                <a:cs typeface="B Nazanin" pitchFamily="2" charset="-78"/>
              </a:rPr>
              <a:t>صادرات در سال 99</a:t>
            </a:r>
            <a:endParaRPr lang="en-US" sz="2800" b="1" dirty="0">
              <a:solidFill>
                <a:srgbClr val="FF0000"/>
              </a:solidFill>
              <a:cs typeface="B Nazanin" pitchFamily="2" charset="-78"/>
            </a:endParaRPr>
          </a:p>
        </p:txBody>
      </p:sp>
      <p:sp>
        <p:nvSpPr>
          <p:cNvPr id="6" name="Rectangle 5"/>
          <p:cNvSpPr/>
          <p:nvPr/>
        </p:nvSpPr>
        <p:spPr>
          <a:xfrm>
            <a:off x="251520" y="1268760"/>
            <a:ext cx="8640960" cy="954107"/>
          </a:xfrm>
          <a:prstGeom prst="rect">
            <a:avLst/>
          </a:prstGeom>
        </p:spPr>
        <p:txBody>
          <a:bodyPr wrap="square">
            <a:spAutoFit/>
          </a:bodyPr>
          <a:lstStyle/>
          <a:p>
            <a:pPr algn="r"/>
            <a:r>
              <a:rPr lang="fa-IR" sz="2800" dirty="0" smtClean="0">
                <a:cs typeface="B Nazanin" pitchFamily="2" charset="-78"/>
              </a:rPr>
              <a:t>سخنگوی گمرک : در ۳ ماهه اول سال ۹۹ بیش </a:t>
            </a:r>
            <a:r>
              <a:rPr lang="fa-IR" sz="2800" dirty="0" smtClean="0">
                <a:solidFill>
                  <a:srgbClr val="41B612"/>
                </a:solidFill>
                <a:cs typeface="B Nazanin" pitchFamily="2" charset="-78"/>
              </a:rPr>
              <a:t>از ۲ هزار و ۳۵۶</a:t>
            </a:r>
            <a:r>
              <a:rPr lang="fa-IR" sz="2800" dirty="0" smtClean="0">
                <a:cs typeface="B Nazanin" pitchFamily="2" charset="-78"/>
              </a:rPr>
              <a:t> تن انواع گل و گیاه به ارزش </a:t>
            </a:r>
            <a:r>
              <a:rPr lang="fa-IR" sz="2800" dirty="0" smtClean="0">
                <a:solidFill>
                  <a:srgbClr val="41B612"/>
                </a:solidFill>
                <a:cs typeface="B Nazanin" pitchFamily="2" charset="-78"/>
              </a:rPr>
              <a:t>۵ میلیون و ۳۳۳ </a:t>
            </a:r>
            <a:r>
              <a:rPr lang="fa-IR" sz="2800" dirty="0" smtClean="0">
                <a:cs typeface="B Nazanin" pitchFamily="2" charset="-78"/>
              </a:rPr>
              <a:t>هزار دلار صادر شده است.</a:t>
            </a:r>
            <a:endParaRPr lang="en-US" sz="2800" dirty="0">
              <a:cs typeface="B Nazanin" pitchFamily="2" charset="-78"/>
            </a:endParaRPr>
          </a:p>
        </p:txBody>
      </p:sp>
      <p:sp>
        <p:nvSpPr>
          <p:cNvPr id="7" name="Rectangle 6"/>
          <p:cNvSpPr/>
          <p:nvPr/>
        </p:nvSpPr>
        <p:spPr>
          <a:xfrm>
            <a:off x="179512" y="2348880"/>
            <a:ext cx="8766720" cy="954107"/>
          </a:xfrm>
          <a:prstGeom prst="rect">
            <a:avLst/>
          </a:prstGeom>
        </p:spPr>
        <p:txBody>
          <a:bodyPr wrap="square">
            <a:spAutoFit/>
          </a:bodyPr>
          <a:lstStyle/>
          <a:p>
            <a:pPr algn="r"/>
            <a:r>
              <a:rPr lang="fa-IR" sz="2800" dirty="0" smtClean="0">
                <a:cs typeface="B Nazanin" pitchFamily="2" charset="-78"/>
              </a:rPr>
              <a:t>کشور </a:t>
            </a:r>
            <a:r>
              <a:rPr lang="fa-IR" sz="2800" dirty="0" smtClean="0">
                <a:solidFill>
                  <a:srgbClr val="41B612"/>
                </a:solidFill>
                <a:cs typeface="B Nazanin" pitchFamily="2" charset="-78"/>
              </a:rPr>
              <a:t>عراق</a:t>
            </a:r>
            <a:r>
              <a:rPr lang="fa-IR" sz="2800" dirty="0" smtClean="0">
                <a:cs typeface="B Nazanin" pitchFamily="2" charset="-78"/>
              </a:rPr>
              <a:t> با خرید بیش از </a:t>
            </a:r>
            <a:r>
              <a:rPr lang="fa-IR" sz="2800" dirty="0" smtClean="0">
                <a:solidFill>
                  <a:srgbClr val="41B612"/>
                </a:solidFill>
                <a:cs typeface="B Nazanin" pitchFamily="2" charset="-78"/>
              </a:rPr>
              <a:t>1</a:t>
            </a:r>
            <a:r>
              <a:rPr lang="fa-IR" sz="2800" dirty="0" smtClean="0">
                <a:cs typeface="B Nazanin" pitchFamily="2" charset="-78"/>
              </a:rPr>
              <a:t> </a:t>
            </a:r>
            <a:r>
              <a:rPr lang="fa-IR" sz="2800" dirty="0" smtClean="0">
                <a:solidFill>
                  <a:srgbClr val="41B612"/>
                </a:solidFill>
                <a:cs typeface="B Nazanin" pitchFamily="2" charset="-78"/>
              </a:rPr>
              <a:t>هزار</a:t>
            </a:r>
            <a:r>
              <a:rPr lang="fa-IR" sz="2800" dirty="0" smtClean="0">
                <a:cs typeface="B Nazanin" pitchFamily="2" charset="-78"/>
              </a:rPr>
              <a:t> </a:t>
            </a:r>
            <a:r>
              <a:rPr lang="fa-IR" sz="2800" dirty="0" smtClean="0">
                <a:solidFill>
                  <a:srgbClr val="41B612"/>
                </a:solidFill>
                <a:cs typeface="B Nazanin" pitchFamily="2" charset="-78"/>
              </a:rPr>
              <a:t>و</a:t>
            </a:r>
            <a:r>
              <a:rPr lang="fa-IR" sz="2800" dirty="0" smtClean="0">
                <a:cs typeface="B Nazanin" pitchFamily="2" charset="-78"/>
              </a:rPr>
              <a:t> </a:t>
            </a:r>
            <a:r>
              <a:rPr lang="fa-IR" sz="2800" dirty="0" smtClean="0">
                <a:solidFill>
                  <a:srgbClr val="41B612"/>
                </a:solidFill>
                <a:cs typeface="B Nazanin" pitchFamily="2" charset="-78"/>
              </a:rPr>
              <a:t>۵۴۳</a:t>
            </a:r>
            <a:r>
              <a:rPr lang="fa-IR" sz="2800" dirty="0" smtClean="0">
                <a:cs typeface="B Nazanin" pitchFamily="2" charset="-78"/>
              </a:rPr>
              <a:t> تن محصول برابر با </a:t>
            </a:r>
            <a:r>
              <a:rPr lang="fa-IR" sz="2800" dirty="0" smtClean="0">
                <a:solidFill>
                  <a:srgbClr val="41B612"/>
                </a:solidFill>
                <a:cs typeface="B Nazanin" pitchFamily="2" charset="-78"/>
              </a:rPr>
              <a:t>۲ میلیون و ۳۸۹</a:t>
            </a:r>
            <a:r>
              <a:rPr lang="fa-IR" sz="2800" dirty="0" smtClean="0">
                <a:cs typeface="B Nazanin" pitchFamily="2" charset="-78"/>
              </a:rPr>
              <a:t> </a:t>
            </a:r>
            <a:r>
              <a:rPr lang="fa-IR" sz="2800" dirty="0" smtClean="0">
                <a:solidFill>
                  <a:srgbClr val="41B612"/>
                </a:solidFill>
                <a:cs typeface="B Nazanin" pitchFamily="2" charset="-78"/>
              </a:rPr>
              <a:t>هزار</a:t>
            </a:r>
            <a:r>
              <a:rPr lang="fa-IR" sz="2800" dirty="0" smtClean="0">
                <a:cs typeface="B Nazanin" pitchFamily="2" charset="-78"/>
              </a:rPr>
              <a:t> و </a:t>
            </a:r>
            <a:r>
              <a:rPr lang="fa-IR" sz="2800" dirty="0" smtClean="0">
                <a:solidFill>
                  <a:srgbClr val="41B612"/>
                </a:solidFill>
                <a:cs typeface="B Nazanin" pitchFamily="2" charset="-78"/>
              </a:rPr>
              <a:t>۶۹۴</a:t>
            </a:r>
            <a:r>
              <a:rPr lang="fa-IR" sz="2800" dirty="0" smtClean="0">
                <a:cs typeface="B Nazanin" pitchFamily="2" charset="-78"/>
              </a:rPr>
              <a:t> </a:t>
            </a:r>
            <a:r>
              <a:rPr lang="fa-IR" sz="2800" dirty="0" smtClean="0">
                <a:solidFill>
                  <a:srgbClr val="41B612"/>
                </a:solidFill>
                <a:cs typeface="B Nazanin" pitchFamily="2" charset="-78"/>
              </a:rPr>
              <a:t>دلار</a:t>
            </a:r>
            <a:r>
              <a:rPr lang="fa-IR" sz="2800" dirty="0" smtClean="0">
                <a:cs typeface="B Nazanin" pitchFamily="2" charset="-78"/>
              </a:rPr>
              <a:t> </a:t>
            </a:r>
            <a:r>
              <a:rPr lang="fa-IR" sz="2800" u="sng" dirty="0" smtClean="0">
                <a:cs typeface="B Nazanin" pitchFamily="2" charset="-78"/>
              </a:rPr>
              <a:t>اصلی ترین</a:t>
            </a:r>
            <a:r>
              <a:rPr lang="fa-IR" sz="2800" dirty="0" smtClean="0">
                <a:cs typeface="B Nazanin" pitchFamily="2" charset="-78"/>
              </a:rPr>
              <a:t> خریدار محصولات گل و گیاهی کشورمان بوده است.</a:t>
            </a:r>
            <a:endParaRPr lang="en-US" sz="2800" dirty="0">
              <a:cs typeface="B Nazanin" pitchFamily="2" charset="-78"/>
            </a:endParaRPr>
          </a:p>
        </p:txBody>
      </p:sp>
      <p:sp>
        <p:nvSpPr>
          <p:cNvPr id="8" name="Rectangle 7"/>
          <p:cNvSpPr/>
          <p:nvPr/>
        </p:nvSpPr>
        <p:spPr>
          <a:xfrm>
            <a:off x="251520" y="3717032"/>
            <a:ext cx="8712968" cy="1384995"/>
          </a:xfrm>
          <a:prstGeom prst="rect">
            <a:avLst/>
          </a:prstGeom>
        </p:spPr>
        <p:txBody>
          <a:bodyPr wrap="square">
            <a:spAutoFit/>
          </a:bodyPr>
          <a:lstStyle/>
          <a:p>
            <a:pPr algn="r"/>
            <a:r>
              <a:rPr lang="fa-IR" sz="2800" dirty="0" smtClean="0">
                <a:solidFill>
                  <a:srgbClr val="41B612"/>
                </a:solidFill>
                <a:cs typeface="B Nazanin" pitchFamily="2" charset="-78"/>
              </a:rPr>
              <a:t>ویتنام</a:t>
            </a:r>
            <a:r>
              <a:rPr lang="fa-IR" sz="2800" dirty="0" smtClean="0">
                <a:cs typeface="B Nazanin" pitchFamily="2" charset="-78"/>
              </a:rPr>
              <a:t> با خرید بیش از </a:t>
            </a:r>
            <a:r>
              <a:rPr lang="fa-IR" sz="2800" dirty="0" smtClean="0">
                <a:solidFill>
                  <a:srgbClr val="41B612"/>
                </a:solidFill>
                <a:cs typeface="B Nazanin" pitchFamily="2" charset="-78"/>
              </a:rPr>
              <a:t>۱۵</a:t>
            </a:r>
            <a:r>
              <a:rPr lang="fa-IR" sz="2800" dirty="0" smtClean="0">
                <a:cs typeface="B Nazanin" pitchFamily="2" charset="-78"/>
              </a:rPr>
              <a:t> </a:t>
            </a:r>
            <a:r>
              <a:rPr lang="fa-IR" sz="2800" dirty="0" smtClean="0">
                <a:solidFill>
                  <a:srgbClr val="41B612"/>
                </a:solidFill>
                <a:cs typeface="B Nazanin" pitchFamily="2" charset="-78"/>
              </a:rPr>
              <a:t>تن</a:t>
            </a:r>
            <a:r>
              <a:rPr lang="fa-IR" sz="2800" dirty="0" smtClean="0">
                <a:cs typeface="B Nazanin" pitchFamily="2" charset="-78"/>
              </a:rPr>
              <a:t> انواع گل و گیاه و </a:t>
            </a:r>
            <a:r>
              <a:rPr lang="fa-IR" sz="2800" dirty="0" smtClean="0">
                <a:solidFill>
                  <a:srgbClr val="41B612"/>
                </a:solidFill>
                <a:cs typeface="B Nazanin" pitchFamily="2" charset="-78"/>
              </a:rPr>
              <a:t>هلند</a:t>
            </a:r>
            <a:r>
              <a:rPr lang="fa-IR" sz="2800" dirty="0" smtClean="0">
                <a:cs typeface="B Nazanin" pitchFamily="2" charset="-78"/>
              </a:rPr>
              <a:t> با خرید بیش از </a:t>
            </a:r>
            <a:r>
              <a:rPr lang="fa-IR" sz="2800" dirty="0" smtClean="0">
                <a:solidFill>
                  <a:srgbClr val="41B612"/>
                </a:solidFill>
                <a:cs typeface="B Nazanin" pitchFamily="2" charset="-78"/>
              </a:rPr>
              <a:t>۵</a:t>
            </a:r>
            <a:r>
              <a:rPr lang="fa-IR" sz="2800" dirty="0" smtClean="0">
                <a:cs typeface="B Nazanin" pitchFamily="2" charset="-78"/>
              </a:rPr>
              <a:t> </a:t>
            </a:r>
            <a:r>
              <a:rPr lang="fa-IR" sz="2800" dirty="0" smtClean="0">
                <a:solidFill>
                  <a:srgbClr val="41B612"/>
                </a:solidFill>
                <a:cs typeface="B Nazanin" pitchFamily="2" charset="-78"/>
              </a:rPr>
              <a:t>تن</a:t>
            </a:r>
            <a:r>
              <a:rPr lang="fa-IR" sz="2800" dirty="0" smtClean="0">
                <a:cs typeface="B Nazanin" pitchFamily="2" charset="-78"/>
              </a:rPr>
              <a:t> </a:t>
            </a:r>
            <a:r>
              <a:rPr lang="fa-IR" sz="2800" u="sng" dirty="0" smtClean="0">
                <a:cs typeface="B Nazanin" pitchFamily="2" charset="-78"/>
              </a:rPr>
              <a:t>گل</a:t>
            </a:r>
            <a:r>
              <a:rPr lang="fa-IR" sz="2800" dirty="0" smtClean="0">
                <a:cs typeface="B Nazanin" pitchFamily="2" charset="-78"/>
              </a:rPr>
              <a:t> </a:t>
            </a:r>
            <a:r>
              <a:rPr lang="fa-IR" sz="2800" u="sng" dirty="0" smtClean="0">
                <a:cs typeface="B Nazanin" pitchFamily="2" charset="-78"/>
              </a:rPr>
              <a:t>سرخ</a:t>
            </a:r>
            <a:r>
              <a:rPr lang="fa-IR" sz="2800" dirty="0" smtClean="0">
                <a:cs typeface="B Nazanin" pitchFamily="2" charset="-78"/>
              </a:rPr>
              <a:t> و </a:t>
            </a:r>
            <a:r>
              <a:rPr lang="fa-IR" sz="2800" dirty="0" smtClean="0">
                <a:solidFill>
                  <a:srgbClr val="41B612"/>
                </a:solidFill>
                <a:cs typeface="B Nazanin" pitchFamily="2" charset="-78"/>
              </a:rPr>
              <a:t>ارمنستان</a:t>
            </a:r>
            <a:r>
              <a:rPr lang="fa-IR" sz="2800" dirty="0" smtClean="0">
                <a:cs typeface="B Nazanin" pitchFamily="2" charset="-78"/>
              </a:rPr>
              <a:t> با </a:t>
            </a:r>
            <a:r>
              <a:rPr lang="fa-IR" sz="2800" dirty="0" smtClean="0">
                <a:solidFill>
                  <a:srgbClr val="41B612"/>
                </a:solidFill>
                <a:cs typeface="B Nazanin" pitchFamily="2" charset="-78"/>
              </a:rPr>
              <a:t>۲۲۶ تن </a:t>
            </a:r>
            <a:r>
              <a:rPr lang="fa-IR" sz="2800" u="sng" dirty="0" smtClean="0">
                <a:cs typeface="B Nazanin" pitchFamily="2" charset="-78"/>
              </a:rPr>
              <a:t>انواع نباتات</a:t>
            </a:r>
            <a:r>
              <a:rPr lang="fa-IR" sz="2800" dirty="0" smtClean="0">
                <a:cs typeface="B Nazanin" pitchFamily="2" charset="-78"/>
              </a:rPr>
              <a:t>، مقاصد اصلی و شرکای تجاری گل و گیاه ایران هستند.</a:t>
            </a:r>
            <a:endParaRPr lang="en-US" sz="2800" dirty="0">
              <a:cs typeface="B Nazanin" pitchFamily="2" charset="-78"/>
            </a:endParaRPr>
          </a:p>
        </p:txBody>
      </p:sp>
      <p:sp>
        <p:nvSpPr>
          <p:cNvPr id="9" name="Rectangle 8"/>
          <p:cNvSpPr/>
          <p:nvPr/>
        </p:nvSpPr>
        <p:spPr>
          <a:xfrm>
            <a:off x="323528" y="5157192"/>
            <a:ext cx="8640960" cy="1384995"/>
          </a:xfrm>
          <a:prstGeom prst="rect">
            <a:avLst/>
          </a:prstGeom>
        </p:spPr>
        <p:txBody>
          <a:bodyPr wrap="square">
            <a:spAutoFit/>
          </a:bodyPr>
          <a:lstStyle/>
          <a:p>
            <a:pPr algn="r"/>
            <a:r>
              <a:rPr lang="fa-IR" sz="2800" dirty="0" smtClean="0">
                <a:cs typeface="B Nazanin" pitchFamily="2" charset="-78"/>
              </a:rPr>
              <a:t>در خصوص </a:t>
            </a:r>
            <a:r>
              <a:rPr lang="fa-IR" sz="2800" dirty="0" smtClean="0">
                <a:solidFill>
                  <a:srgbClr val="41B612"/>
                </a:solidFill>
                <a:cs typeface="B Nazanin" pitchFamily="2" charset="-78"/>
              </a:rPr>
              <a:t>واردات</a:t>
            </a:r>
            <a:r>
              <a:rPr lang="fa-IR" sz="2800" dirty="0" smtClean="0">
                <a:cs typeface="B Nazanin" pitchFamily="2" charset="-78"/>
              </a:rPr>
              <a:t> گل و گیاه نیز در مدت زمان ۳ ماه صرفاً بیش از ۲۸ تن انواع درختچه و گل و گیاه از ۳ کشور </a:t>
            </a:r>
            <a:r>
              <a:rPr lang="fa-IR" sz="2800" dirty="0" smtClean="0">
                <a:solidFill>
                  <a:srgbClr val="41B612"/>
                </a:solidFill>
                <a:cs typeface="B Nazanin" pitchFamily="2" charset="-78"/>
              </a:rPr>
              <a:t>ترکیه</a:t>
            </a:r>
            <a:r>
              <a:rPr lang="fa-IR" sz="2800" dirty="0" smtClean="0">
                <a:cs typeface="B Nazanin" pitchFamily="2" charset="-78"/>
              </a:rPr>
              <a:t>، </a:t>
            </a:r>
            <a:r>
              <a:rPr lang="fa-IR" sz="2800" dirty="0" smtClean="0">
                <a:solidFill>
                  <a:srgbClr val="41B612"/>
                </a:solidFill>
                <a:cs typeface="B Nazanin" pitchFamily="2" charset="-78"/>
              </a:rPr>
              <a:t>آلمان</a:t>
            </a:r>
            <a:r>
              <a:rPr lang="fa-IR" sz="2800" dirty="0" smtClean="0">
                <a:cs typeface="B Nazanin" pitchFamily="2" charset="-78"/>
              </a:rPr>
              <a:t> و </a:t>
            </a:r>
            <a:r>
              <a:rPr lang="fa-IR" sz="2800" dirty="0" smtClean="0">
                <a:solidFill>
                  <a:srgbClr val="41B612"/>
                </a:solidFill>
                <a:cs typeface="B Nazanin" pitchFamily="2" charset="-78"/>
              </a:rPr>
              <a:t>هلند</a:t>
            </a:r>
            <a:r>
              <a:rPr lang="fa-IR" sz="2800" dirty="0" smtClean="0">
                <a:cs typeface="B Nazanin" pitchFamily="2" charset="-78"/>
              </a:rPr>
              <a:t>، به ارزش ۱۲۱ هزار و ۱۷۲ دلار واردات شده است.</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akht system\Pictures\shutterstock_09009.jpg"/>
          <p:cNvPicPr>
            <a:picLocks noChangeAspect="1" noChangeArrowheads="1"/>
          </p:cNvPicPr>
          <p:nvPr/>
        </p:nvPicPr>
        <p:blipFill>
          <a:blip r:embed="rId2" cstate="print"/>
          <a:srcRect/>
          <a:stretch>
            <a:fillRect/>
          </a:stretch>
        </p:blipFill>
        <p:spPr bwMode="auto">
          <a:xfrm>
            <a:off x="4788024" y="188640"/>
            <a:ext cx="4104456" cy="792088"/>
          </a:xfrm>
          <a:prstGeom prst="rect">
            <a:avLst/>
          </a:prstGeom>
          <a:noFill/>
        </p:spPr>
      </p:pic>
      <p:sp>
        <p:nvSpPr>
          <p:cNvPr id="6" name="TextBox 5"/>
          <p:cNvSpPr txBox="1"/>
          <p:nvPr/>
        </p:nvSpPr>
        <p:spPr>
          <a:xfrm>
            <a:off x="5076056" y="260648"/>
            <a:ext cx="3528392" cy="523220"/>
          </a:xfrm>
          <a:prstGeom prst="rect">
            <a:avLst/>
          </a:prstGeom>
          <a:noFill/>
        </p:spPr>
        <p:txBody>
          <a:bodyPr wrap="square" rtlCol="0">
            <a:spAutoFit/>
          </a:bodyPr>
          <a:lstStyle/>
          <a:p>
            <a:r>
              <a:rPr lang="fa-IR" sz="2800" b="1" dirty="0" smtClean="0">
                <a:solidFill>
                  <a:srgbClr val="FF0000"/>
                </a:solidFill>
                <a:cs typeface="B Nazanin" pitchFamily="2" charset="-78"/>
              </a:rPr>
              <a:t>کشور های برتر در صادرات گل </a:t>
            </a:r>
            <a:endParaRPr lang="en-US" sz="2800" b="1" dirty="0">
              <a:solidFill>
                <a:srgbClr val="FF0000"/>
              </a:solidFill>
              <a:cs typeface="B Nazanin" pitchFamily="2" charset="-78"/>
            </a:endParaRPr>
          </a:p>
        </p:txBody>
      </p:sp>
      <p:sp>
        <p:nvSpPr>
          <p:cNvPr id="7" name="Rectangle 6"/>
          <p:cNvSpPr/>
          <p:nvPr/>
        </p:nvSpPr>
        <p:spPr>
          <a:xfrm>
            <a:off x="4572000" y="5733256"/>
            <a:ext cx="4403770" cy="461665"/>
          </a:xfrm>
          <a:prstGeom prst="rect">
            <a:avLst/>
          </a:prstGeom>
        </p:spPr>
        <p:txBody>
          <a:bodyPr wrap="none">
            <a:spAutoFit/>
          </a:bodyPr>
          <a:lstStyle/>
          <a:p>
            <a:r>
              <a:rPr lang="fa-IR" sz="2400" dirty="0" smtClean="0"/>
              <a:t>8- ایتالیا (۱ درصد از صادرات گل جهان)</a:t>
            </a:r>
            <a:endParaRPr lang="fa-IR" sz="2400" dirty="0"/>
          </a:p>
        </p:txBody>
      </p:sp>
      <p:sp>
        <p:nvSpPr>
          <p:cNvPr id="8" name="Rectangle 7"/>
          <p:cNvSpPr/>
          <p:nvPr/>
        </p:nvSpPr>
        <p:spPr>
          <a:xfrm>
            <a:off x="4860032" y="5157192"/>
            <a:ext cx="4065537" cy="461665"/>
          </a:xfrm>
          <a:prstGeom prst="rect">
            <a:avLst/>
          </a:prstGeom>
        </p:spPr>
        <p:txBody>
          <a:bodyPr wrap="none">
            <a:spAutoFit/>
          </a:bodyPr>
          <a:lstStyle/>
          <a:p>
            <a:r>
              <a:rPr lang="fa-IR" sz="2400" dirty="0" smtClean="0"/>
              <a:t>7- مالزی (۱ درصد ازصادرات جهان)</a:t>
            </a:r>
            <a:endParaRPr lang="fa-IR" sz="2400" dirty="0"/>
          </a:p>
        </p:txBody>
      </p:sp>
      <p:pic>
        <p:nvPicPr>
          <p:cNvPr id="2050" name="Picture 2" descr="گلخانه گل ارکیده در مالزی"/>
          <p:cNvPicPr>
            <a:picLocks noChangeAspect="1" noChangeArrowheads="1"/>
          </p:cNvPicPr>
          <p:nvPr/>
        </p:nvPicPr>
        <p:blipFill>
          <a:blip r:embed="rId3" cstate="print"/>
          <a:srcRect/>
          <a:stretch>
            <a:fillRect/>
          </a:stretch>
        </p:blipFill>
        <p:spPr bwMode="auto">
          <a:xfrm>
            <a:off x="0" y="3789040"/>
            <a:ext cx="4211960" cy="2924944"/>
          </a:xfrm>
          <a:prstGeom prst="rect">
            <a:avLst/>
          </a:prstGeom>
          <a:ln>
            <a:noFill/>
          </a:ln>
          <a:effectLst>
            <a:softEdge rad="112500"/>
          </a:effectLst>
        </p:spPr>
      </p:pic>
      <p:sp>
        <p:nvSpPr>
          <p:cNvPr id="10" name="Rectangle 9"/>
          <p:cNvSpPr/>
          <p:nvPr/>
        </p:nvSpPr>
        <p:spPr>
          <a:xfrm>
            <a:off x="4427984" y="4509120"/>
            <a:ext cx="4512774" cy="461665"/>
          </a:xfrm>
          <a:prstGeom prst="rect">
            <a:avLst/>
          </a:prstGeom>
        </p:spPr>
        <p:txBody>
          <a:bodyPr wrap="none">
            <a:spAutoFit/>
          </a:bodyPr>
          <a:lstStyle/>
          <a:p>
            <a:r>
              <a:rPr lang="fa-IR" sz="2400" dirty="0" smtClean="0"/>
              <a:t>6- اتیوپی (۲ درصد از صادرات گل جهان)</a:t>
            </a:r>
            <a:endParaRPr lang="fa-IR" sz="2400" dirty="0"/>
          </a:p>
        </p:txBody>
      </p:sp>
      <p:sp>
        <p:nvSpPr>
          <p:cNvPr id="11" name="Rectangle 10"/>
          <p:cNvSpPr/>
          <p:nvPr/>
        </p:nvSpPr>
        <p:spPr>
          <a:xfrm>
            <a:off x="4716016" y="3861048"/>
            <a:ext cx="4283968" cy="1015663"/>
          </a:xfrm>
          <a:prstGeom prst="rect">
            <a:avLst/>
          </a:prstGeom>
        </p:spPr>
        <p:txBody>
          <a:bodyPr wrap="square">
            <a:spAutoFit/>
          </a:bodyPr>
          <a:lstStyle/>
          <a:p>
            <a:r>
              <a:rPr lang="fa-IR" sz="2400" dirty="0" smtClean="0"/>
              <a:t>5- بلژیک (۳ درصد از صادرات جهان)</a:t>
            </a:r>
          </a:p>
          <a:p>
            <a:r>
              <a:rPr lang="fa-IR" dirty="0" smtClean="0"/>
              <a:t/>
            </a:r>
            <a:br>
              <a:rPr lang="fa-IR" dirty="0" smtClean="0"/>
            </a:br>
            <a:endParaRPr lang="en-US" dirty="0"/>
          </a:p>
        </p:txBody>
      </p:sp>
      <p:sp>
        <p:nvSpPr>
          <p:cNvPr id="12" name="Rectangle 11"/>
          <p:cNvSpPr/>
          <p:nvPr/>
        </p:nvSpPr>
        <p:spPr>
          <a:xfrm>
            <a:off x="4716016" y="3140968"/>
            <a:ext cx="4824536" cy="1015663"/>
          </a:xfrm>
          <a:prstGeom prst="rect">
            <a:avLst/>
          </a:prstGeom>
        </p:spPr>
        <p:txBody>
          <a:bodyPr wrap="square">
            <a:spAutoFit/>
          </a:bodyPr>
          <a:lstStyle/>
          <a:p>
            <a:r>
              <a:rPr lang="fa-IR" sz="2400" dirty="0" smtClean="0"/>
              <a:t>4- کنیا (۷ درصد از صادرات گل جهان)</a:t>
            </a:r>
          </a:p>
          <a:p>
            <a:r>
              <a:rPr lang="fa-IR" dirty="0" smtClean="0"/>
              <a:t/>
            </a:r>
            <a:br>
              <a:rPr lang="fa-IR" dirty="0" smtClean="0"/>
            </a:br>
            <a:endParaRPr lang="en-US" dirty="0"/>
          </a:p>
        </p:txBody>
      </p:sp>
      <p:sp>
        <p:nvSpPr>
          <p:cNvPr id="13" name="Rectangle 12"/>
          <p:cNvSpPr/>
          <p:nvPr/>
        </p:nvSpPr>
        <p:spPr>
          <a:xfrm>
            <a:off x="4644008" y="2420888"/>
            <a:ext cx="4355976" cy="1015663"/>
          </a:xfrm>
          <a:prstGeom prst="rect">
            <a:avLst/>
          </a:prstGeom>
        </p:spPr>
        <p:txBody>
          <a:bodyPr wrap="square">
            <a:spAutoFit/>
          </a:bodyPr>
          <a:lstStyle/>
          <a:p>
            <a:r>
              <a:rPr lang="fa-IR" sz="2400" dirty="0" smtClean="0"/>
              <a:t>3- اکوادور (۹ درصد از صادرات جهان)</a:t>
            </a:r>
          </a:p>
          <a:p>
            <a:r>
              <a:rPr lang="fa-IR" dirty="0" smtClean="0"/>
              <a:t/>
            </a:r>
            <a:br>
              <a:rPr lang="fa-IR" dirty="0" smtClean="0"/>
            </a:br>
            <a:endParaRPr lang="en-US" dirty="0"/>
          </a:p>
        </p:txBody>
      </p:sp>
      <p:sp>
        <p:nvSpPr>
          <p:cNvPr id="14" name="Rectangle 13"/>
          <p:cNvSpPr/>
          <p:nvPr/>
        </p:nvSpPr>
        <p:spPr>
          <a:xfrm>
            <a:off x="4716016" y="1772816"/>
            <a:ext cx="4283968" cy="1015663"/>
          </a:xfrm>
          <a:prstGeom prst="rect">
            <a:avLst/>
          </a:prstGeom>
        </p:spPr>
        <p:txBody>
          <a:bodyPr wrap="square">
            <a:spAutoFit/>
          </a:bodyPr>
          <a:lstStyle/>
          <a:p>
            <a:r>
              <a:rPr lang="fa-IR" sz="2400" dirty="0" smtClean="0"/>
              <a:t>2- کلمبیا (۱۵ درصد از صادرات جهان)</a:t>
            </a:r>
          </a:p>
          <a:p>
            <a:r>
              <a:rPr lang="fa-IR" dirty="0" smtClean="0"/>
              <a:t/>
            </a:r>
            <a:br>
              <a:rPr lang="fa-IR" dirty="0" smtClean="0"/>
            </a:br>
            <a:endParaRPr lang="en-US" dirty="0"/>
          </a:p>
        </p:txBody>
      </p:sp>
      <p:sp>
        <p:nvSpPr>
          <p:cNvPr id="15" name="Rectangle 14"/>
          <p:cNvSpPr/>
          <p:nvPr/>
        </p:nvSpPr>
        <p:spPr>
          <a:xfrm>
            <a:off x="4860032" y="1196752"/>
            <a:ext cx="4176464" cy="1015663"/>
          </a:xfrm>
          <a:prstGeom prst="rect">
            <a:avLst/>
          </a:prstGeom>
        </p:spPr>
        <p:txBody>
          <a:bodyPr wrap="square">
            <a:spAutoFit/>
          </a:bodyPr>
          <a:lstStyle/>
          <a:p>
            <a:r>
              <a:rPr lang="fa-IR" sz="2400" dirty="0" smtClean="0">
                <a:cs typeface="B Nazanin" pitchFamily="2" charset="-78"/>
              </a:rPr>
              <a:t>1- هلند (۵۲ درصد از صادرات گل جهان)</a:t>
            </a:r>
          </a:p>
          <a:p>
            <a:r>
              <a:rPr lang="fa-IR" dirty="0" smtClean="0"/>
              <a:t/>
            </a:r>
            <a:br>
              <a:rPr lang="fa-IR" dirty="0" smtClean="0"/>
            </a:br>
            <a:endParaRPr lang="en-US" dirty="0"/>
          </a:p>
        </p:txBody>
      </p:sp>
      <p:pic>
        <p:nvPicPr>
          <p:cNvPr id="16" name="Picture 15" descr="12.png"/>
          <p:cNvPicPr>
            <a:picLocks noChangeAspect="1"/>
          </p:cNvPicPr>
          <p:nvPr/>
        </p:nvPicPr>
        <p:blipFill>
          <a:blip r:embed="rId4" cstate="print"/>
          <a:stretch>
            <a:fillRect/>
          </a:stretch>
        </p:blipFill>
        <p:spPr>
          <a:xfrm>
            <a:off x="0" y="980728"/>
            <a:ext cx="4211960" cy="2808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akht system\Pictures\shutterstock_09009.jpg"/>
          <p:cNvPicPr>
            <a:picLocks noChangeAspect="1" noChangeArrowheads="1"/>
          </p:cNvPicPr>
          <p:nvPr/>
        </p:nvPicPr>
        <p:blipFill>
          <a:blip r:embed="rId2" cstate="print"/>
          <a:srcRect/>
          <a:stretch>
            <a:fillRect/>
          </a:stretch>
        </p:blipFill>
        <p:spPr bwMode="auto">
          <a:xfrm>
            <a:off x="5220072" y="188640"/>
            <a:ext cx="3528392" cy="576064"/>
          </a:xfrm>
          <a:prstGeom prst="rect">
            <a:avLst/>
          </a:prstGeom>
          <a:noFill/>
        </p:spPr>
      </p:pic>
      <p:sp>
        <p:nvSpPr>
          <p:cNvPr id="5" name="TextBox 4"/>
          <p:cNvSpPr txBox="1"/>
          <p:nvPr/>
        </p:nvSpPr>
        <p:spPr>
          <a:xfrm>
            <a:off x="5508104" y="260648"/>
            <a:ext cx="2952328" cy="461665"/>
          </a:xfrm>
          <a:prstGeom prst="rect">
            <a:avLst/>
          </a:prstGeom>
          <a:noFill/>
        </p:spPr>
        <p:txBody>
          <a:bodyPr wrap="square" rtlCol="0">
            <a:spAutoFit/>
          </a:bodyPr>
          <a:lstStyle/>
          <a:p>
            <a:r>
              <a:rPr lang="fa-IR" sz="2400" dirty="0" smtClean="0">
                <a:solidFill>
                  <a:srgbClr val="FF0000"/>
                </a:solidFill>
              </a:rPr>
              <a:t>پتانسیل صادراتی گل و گیاه </a:t>
            </a:r>
            <a:endParaRPr lang="en-US" sz="2400" dirty="0">
              <a:solidFill>
                <a:srgbClr val="FF0000"/>
              </a:solidFill>
            </a:endParaRPr>
          </a:p>
        </p:txBody>
      </p:sp>
      <p:pic>
        <p:nvPicPr>
          <p:cNvPr id="8" name="Picture 7" descr="سظ.png"/>
          <p:cNvPicPr>
            <a:picLocks noChangeAspect="1"/>
          </p:cNvPicPr>
          <p:nvPr/>
        </p:nvPicPr>
        <p:blipFill>
          <a:blip r:embed="rId3" cstate="print"/>
          <a:stretch>
            <a:fillRect/>
          </a:stretch>
        </p:blipFill>
        <p:spPr>
          <a:xfrm>
            <a:off x="0" y="836712"/>
            <a:ext cx="9144000" cy="60212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20688"/>
            <a:ext cx="8244408" cy="1815882"/>
          </a:xfrm>
          <a:prstGeom prst="rect">
            <a:avLst/>
          </a:prstGeom>
        </p:spPr>
        <p:txBody>
          <a:bodyPr wrap="square">
            <a:spAutoFit/>
          </a:bodyPr>
          <a:lstStyle/>
          <a:p>
            <a:pPr algn="r" rtl="1"/>
            <a:r>
              <a:rPr lang="fa-IR" sz="2800" dirty="0" smtClean="0">
                <a:cs typeface="B Nazanin" pitchFamily="2" charset="-78"/>
              </a:rPr>
              <a:t>طبق نمودارکشورهای </a:t>
            </a:r>
            <a:r>
              <a:rPr lang="fa-IR" sz="2800" dirty="0" smtClean="0">
                <a:solidFill>
                  <a:srgbClr val="41B612"/>
                </a:solidFill>
                <a:cs typeface="B Nazanin" pitchFamily="2" charset="-78"/>
              </a:rPr>
              <a:t>روسیه</a:t>
            </a:r>
            <a:r>
              <a:rPr lang="fa-IR" sz="2800" dirty="0" smtClean="0">
                <a:cs typeface="B Nazanin" pitchFamily="2" charset="-78"/>
              </a:rPr>
              <a:t>، </a:t>
            </a:r>
            <a:r>
              <a:rPr lang="fa-IR" sz="2800" dirty="0" smtClean="0">
                <a:solidFill>
                  <a:srgbClr val="41B612"/>
                </a:solidFill>
                <a:cs typeface="B Nazanin" pitchFamily="2" charset="-78"/>
              </a:rPr>
              <a:t>آلمان</a:t>
            </a:r>
            <a:r>
              <a:rPr lang="fa-IR" sz="2800" dirty="0" smtClean="0">
                <a:cs typeface="B Nazanin" pitchFamily="2" charset="-78"/>
              </a:rPr>
              <a:t>، </a:t>
            </a:r>
            <a:r>
              <a:rPr lang="fa-IR" sz="2800" dirty="0" smtClean="0">
                <a:solidFill>
                  <a:srgbClr val="41B612"/>
                </a:solidFill>
                <a:cs typeface="B Nazanin" pitchFamily="2" charset="-78"/>
              </a:rPr>
              <a:t>ایتالیا</a:t>
            </a:r>
            <a:r>
              <a:rPr lang="fa-IR" sz="2800" dirty="0" smtClean="0">
                <a:cs typeface="B Nazanin" pitchFamily="2" charset="-78"/>
              </a:rPr>
              <a:t>، </a:t>
            </a:r>
            <a:r>
              <a:rPr lang="fa-IR" sz="2800" dirty="0" smtClean="0">
                <a:solidFill>
                  <a:srgbClr val="41B612"/>
                </a:solidFill>
                <a:cs typeface="B Nazanin" pitchFamily="2" charset="-78"/>
              </a:rPr>
              <a:t>چین</a:t>
            </a:r>
            <a:r>
              <a:rPr lang="fa-IR" sz="2800" dirty="0" smtClean="0">
                <a:cs typeface="B Nazanin" pitchFamily="2" charset="-78"/>
              </a:rPr>
              <a:t> و </a:t>
            </a:r>
            <a:r>
              <a:rPr lang="fa-IR" sz="2800" dirty="0" smtClean="0">
                <a:solidFill>
                  <a:srgbClr val="41B612"/>
                </a:solidFill>
                <a:cs typeface="B Nazanin" pitchFamily="2" charset="-78"/>
              </a:rPr>
              <a:t>ترکیه</a:t>
            </a:r>
            <a:r>
              <a:rPr lang="fa-IR" sz="2800" dirty="0" smtClean="0">
                <a:cs typeface="B Nazanin" pitchFamily="2" charset="-78"/>
              </a:rPr>
              <a:t> دارای بیشترین </a:t>
            </a:r>
            <a:r>
              <a:rPr lang="fa-IR" sz="2800" dirty="0" smtClean="0">
                <a:effectLst>
                  <a:glow rad="63500">
                    <a:schemeClr val="accent3">
                      <a:satMod val="175000"/>
                      <a:alpha val="40000"/>
                    </a:schemeClr>
                  </a:glow>
                </a:effectLst>
                <a:cs typeface="B Nazanin" pitchFamily="2" charset="-78"/>
              </a:rPr>
              <a:t>پتانسیل صادراتی</a:t>
            </a:r>
            <a:r>
              <a:rPr lang="fa-IR" sz="2800" dirty="0" smtClean="0">
                <a:cs typeface="B Nazanin" pitchFamily="2" charset="-78"/>
              </a:rPr>
              <a:t> گل و گیاه از ایران را دارند. اما از نظر </a:t>
            </a:r>
            <a:r>
              <a:rPr lang="fa-IR" sz="2800" dirty="0" smtClean="0">
                <a:effectLst>
                  <a:glow rad="63500">
                    <a:schemeClr val="accent3">
                      <a:satMod val="175000"/>
                      <a:alpha val="40000"/>
                    </a:schemeClr>
                  </a:glow>
                </a:effectLst>
                <a:cs typeface="B Nazanin" pitchFamily="2" charset="-78"/>
              </a:rPr>
              <a:t>آسان بودن صادرات </a:t>
            </a:r>
            <a:r>
              <a:rPr lang="fa-IR" sz="2800" dirty="0" smtClean="0">
                <a:cs typeface="B Nazanin" pitchFamily="2" charset="-78"/>
              </a:rPr>
              <a:t>از ایران کشورهای </a:t>
            </a:r>
            <a:r>
              <a:rPr lang="fa-IR" sz="2800" dirty="0" smtClean="0">
                <a:solidFill>
                  <a:srgbClr val="41B612"/>
                </a:solidFill>
                <a:cs typeface="B Nazanin" pitchFamily="2" charset="-78"/>
              </a:rPr>
              <a:t>عراق</a:t>
            </a:r>
            <a:r>
              <a:rPr lang="fa-IR" sz="2800" dirty="0" smtClean="0">
                <a:cs typeface="B Nazanin" pitchFamily="2" charset="-78"/>
              </a:rPr>
              <a:t>، </a:t>
            </a:r>
            <a:r>
              <a:rPr lang="fa-IR" sz="2800" dirty="0" smtClean="0">
                <a:solidFill>
                  <a:srgbClr val="41B612"/>
                </a:solidFill>
                <a:cs typeface="B Nazanin" pitchFamily="2" charset="-78"/>
              </a:rPr>
              <a:t>ترکمنستان</a:t>
            </a:r>
            <a:r>
              <a:rPr lang="fa-IR" sz="2800" dirty="0" smtClean="0">
                <a:cs typeface="B Nazanin" pitchFamily="2" charset="-78"/>
              </a:rPr>
              <a:t> و </a:t>
            </a:r>
            <a:r>
              <a:rPr lang="fa-IR" sz="2800" dirty="0" smtClean="0">
                <a:solidFill>
                  <a:srgbClr val="41B612"/>
                </a:solidFill>
                <a:cs typeface="B Nazanin" pitchFamily="2" charset="-78"/>
              </a:rPr>
              <a:t>آذربایجان</a:t>
            </a:r>
            <a:r>
              <a:rPr lang="fa-IR" sz="2800" dirty="0" smtClean="0">
                <a:cs typeface="B Nazanin" pitchFamily="2" charset="-78"/>
              </a:rPr>
              <a:t> در اولویت قرار دارند.</a:t>
            </a:r>
            <a:br>
              <a:rPr lang="fa-IR" sz="2800" dirty="0" smtClean="0">
                <a:cs typeface="B Nazanin" pitchFamily="2" charset="-78"/>
              </a:rPr>
            </a:br>
            <a:endParaRPr lang="en-US" sz="2800" dirty="0">
              <a:cs typeface="B Nazanin" pitchFamily="2" charset="-78"/>
            </a:endParaRPr>
          </a:p>
        </p:txBody>
      </p:sp>
      <p:pic>
        <p:nvPicPr>
          <p:cNvPr id="5"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radbranding.com/wp-content/uploads/2020/02/markets-with-potential-for-iran-islamic-republic-of-s-exports-of-live-plants-mushroom-spawns.png"/>
          <p:cNvPicPr>
            <a:picLocks noChangeAspect="1" noChangeArrowheads="1"/>
          </p:cNvPicPr>
          <p:nvPr/>
        </p:nvPicPr>
        <p:blipFill>
          <a:blip r:embed="rId2" cstate="print"/>
          <a:srcRect/>
          <a:stretch>
            <a:fillRect/>
          </a:stretch>
        </p:blipFill>
        <p:spPr bwMode="auto">
          <a:xfrm>
            <a:off x="827584" y="0"/>
            <a:ext cx="7488832" cy="4581128"/>
          </a:xfrm>
          <a:prstGeom prst="rect">
            <a:avLst/>
          </a:prstGeom>
          <a:noFill/>
        </p:spPr>
      </p:pic>
      <p:sp>
        <p:nvSpPr>
          <p:cNvPr id="6" name="TextBox 5"/>
          <p:cNvSpPr txBox="1"/>
          <p:nvPr/>
        </p:nvSpPr>
        <p:spPr>
          <a:xfrm>
            <a:off x="755576" y="5085184"/>
            <a:ext cx="7704856" cy="1200329"/>
          </a:xfrm>
          <a:prstGeom prst="rect">
            <a:avLst/>
          </a:prstGeom>
          <a:solidFill>
            <a:schemeClr val="bg1"/>
          </a:solidFill>
        </p:spPr>
        <p:txBody>
          <a:bodyPr wrap="square" rtlCol="0">
            <a:spAutoFit/>
          </a:bodyPr>
          <a:lstStyle/>
          <a:p>
            <a:pPr algn="ctr"/>
            <a:r>
              <a:rPr lang="fa-IR" sz="2400" dirty="0" smtClean="0">
                <a:cs typeface="B Nazanin" pitchFamily="2" charset="-78"/>
              </a:rPr>
              <a:t>کشورهای </a:t>
            </a:r>
            <a:r>
              <a:rPr lang="fa-IR" sz="2400" dirty="0" smtClean="0">
                <a:solidFill>
                  <a:srgbClr val="41B612"/>
                </a:solidFill>
                <a:cs typeface="B Nazanin" pitchFamily="2" charset="-78"/>
              </a:rPr>
              <a:t>عراق</a:t>
            </a:r>
            <a:r>
              <a:rPr lang="fa-IR" sz="2400" dirty="0" smtClean="0">
                <a:cs typeface="B Nazanin" pitchFamily="2" charset="-78"/>
              </a:rPr>
              <a:t>، </a:t>
            </a:r>
            <a:r>
              <a:rPr lang="fa-IR" sz="2400" dirty="0" smtClean="0">
                <a:solidFill>
                  <a:srgbClr val="41B612"/>
                </a:solidFill>
                <a:cs typeface="B Nazanin" pitchFamily="2" charset="-78"/>
              </a:rPr>
              <a:t>ترکمنستان</a:t>
            </a:r>
            <a:r>
              <a:rPr lang="fa-IR" sz="2400" dirty="0" smtClean="0">
                <a:cs typeface="B Nazanin" pitchFamily="2" charset="-78"/>
              </a:rPr>
              <a:t> و </a:t>
            </a:r>
            <a:r>
              <a:rPr lang="fa-IR" sz="2400" dirty="0" smtClean="0">
                <a:solidFill>
                  <a:srgbClr val="41B612"/>
                </a:solidFill>
                <a:cs typeface="B Nazanin" pitchFamily="2" charset="-78"/>
              </a:rPr>
              <a:t>آذربایجان</a:t>
            </a:r>
            <a:r>
              <a:rPr lang="fa-IR" sz="2400" dirty="0" smtClean="0">
                <a:cs typeface="B Nazanin" pitchFamily="2" charset="-78"/>
              </a:rPr>
              <a:t> کشورهای </a:t>
            </a:r>
            <a:r>
              <a:rPr lang="fa-IR" sz="2400" dirty="0" smtClean="0">
                <a:solidFill>
                  <a:srgbClr val="41B612"/>
                </a:solidFill>
                <a:cs typeface="B Nazanin" pitchFamily="2" charset="-78"/>
              </a:rPr>
              <a:t>اشباع</a:t>
            </a:r>
            <a:r>
              <a:rPr lang="fa-IR" sz="2400" dirty="0" smtClean="0">
                <a:cs typeface="B Nazanin" pitchFamily="2" charset="-78"/>
              </a:rPr>
              <a:t> شده برای صادرات گل و گیاه هستند و بیشتر از ظرفیتشان به آنها این محصول صادر شده است.</a:t>
            </a:r>
            <a:br>
              <a:rPr lang="fa-IR" sz="2400" dirty="0" smtClean="0">
                <a:cs typeface="B Nazanin" pitchFamily="2" charset="-78"/>
              </a:rPr>
            </a:br>
            <a:r>
              <a:rPr lang="fa-IR" sz="2400" dirty="0" smtClean="0">
                <a:cs typeface="B Nazanin" pitchFamily="2" charset="-78"/>
              </a:rPr>
              <a:t>در مقابل کشورهای </a:t>
            </a:r>
            <a:r>
              <a:rPr lang="fa-IR" sz="2400" dirty="0" smtClean="0">
                <a:solidFill>
                  <a:srgbClr val="41B612"/>
                </a:solidFill>
                <a:cs typeface="B Nazanin" pitchFamily="2" charset="-78"/>
              </a:rPr>
              <a:t>چین</a:t>
            </a:r>
            <a:r>
              <a:rPr lang="fa-IR" sz="2400" dirty="0" smtClean="0">
                <a:cs typeface="B Nazanin" pitchFamily="2" charset="-78"/>
              </a:rPr>
              <a:t>، </a:t>
            </a:r>
            <a:r>
              <a:rPr lang="fa-IR" sz="2400" dirty="0" smtClean="0">
                <a:solidFill>
                  <a:srgbClr val="41B612"/>
                </a:solidFill>
                <a:cs typeface="B Nazanin" pitchFamily="2" charset="-78"/>
              </a:rPr>
              <a:t>روسیه</a:t>
            </a:r>
            <a:r>
              <a:rPr lang="fa-IR" sz="2400" dirty="0" smtClean="0">
                <a:cs typeface="B Nazanin" pitchFamily="2" charset="-78"/>
              </a:rPr>
              <a:t> و </a:t>
            </a:r>
            <a:r>
              <a:rPr lang="fa-IR" sz="2400" dirty="0" smtClean="0">
                <a:solidFill>
                  <a:srgbClr val="41B612"/>
                </a:solidFill>
                <a:cs typeface="B Nazanin" pitchFamily="2" charset="-78"/>
              </a:rPr>
              <a:t>ترکیه</a:t>
            </a:r>
            <a:r>
              <a:rPr lang="fa-IR" sz="2400" dirty="0" smtClean="0">
                <a:cs typeface="B Nazanin" pitchFamily="2" charset="-78"/>
              </a:rPr>
              <a:t> دارای پتانسیل صادراتی </a:t>
            </a:r>
            <a:r>
              <a:rPr lang="fa-IR" sz="2400" dirty="0" smtClean="0">
                <a:solidFill>
                  <a:srgbClr val="41B612"/>
                </a:solidFill>
                <a:cs typeface="B Nazanin" pitchFamily="2" charset="-78"/>
              </a:rPr>
              <a:t>بالا</a:t>
            </a:r>
            <a:r>
              <a:rPr lang="fa-IR" sz="2400" dirty="0" smtClean="0">
                <a:cs typeface="B Nazanin" pitchFamily="2" charset="-78"/>
              </a:rPr>
              <a:t> هستند.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kht system\Pictures\shutterstock_09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267744" y="2708920"/>
            <a:ext cx="4608512" cy="1015663"/>
          </a:xfrm>
          <a:prstGeom prst="rect">
            <a:avLst/>
          </a:prstGeom>
          <a:noFill/>
        </p:spPr>
        <p:txBody>
          <a:bodyPr wrap="square" rtlCol="0">
            <a:spAutoFit/>
          </a:bodyPr>
          <a:lstStyle/>
          <a:p>
            <a:pPr algn="ctr"/>
            <a:r>
              <a:rPr lang="fa-IR" sz="6000" dirty="0" smtClean="0">
                <a:solidFill>
                  <a:srgbClr val="FF0000"/>
                </a:solidFill>
                <a:effectLst/>
                <a:cs typeface="B Nazanin" pitchFamily="2" charset="-78"/>
              </a:rPr>
              <a:t>محصول گل و گیاه </a:t>
            </a:r>
            <a:endParaRPr lang="en-US" sz="6000" dirty="0">
              <a:solidFill>
                <a:srgbClr val="FF0000"/>
              </a:solidFill>
              <a:effectLst/>
              <a:cs typeface="B Nazani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720840"/>
            <a:ext cx="8352928"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a-IR" sz="2400" b="1" dirty="0" smtClean="0">
                <a:cs typeface="B Nazanin" pitchFamily="2" charset="-78"/>
              </a:rPr>
              <a:t>سرانه مصرف گل در ايران و جهان:</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سرانه مصرف در ، آلمان 200 شاخه ، هلند 150 شاخه ، آمريكا ، بلژيك ، سوئد و دانمارك 48 شاخه.</a:t>
            </a:r>
            <a:br>
              <a:rPr lang="fa-IR" sz="2400" dirty="0" smtClean="0">
                <a:cs typeface="B Nazanin" pitchFamily="2" charset="-78"/>
              </a:rPr>
            </a:br>
            <a:r>
              <a:rPr lang="fa-IR" sz="2400" dirty="0" smtClean="0">
                <a:cs typeface="B Nazanin" pitchFamily="2" charset="-78"/>
              </a:rPr>
              <a:t>بطور متوسط سرانه مصرف در اروپا 150 شاخه در سال كه به ارزش 40 تا 100 دلار برآورد مي‌گردد.</a:t>
            </a:r>
            <a:br>
              <a:rPr lang="fa-IR" sz="2400" dirty="0" smtClean="0">
                <a:cs typeface="B Nazanin" pitchFamily="2" charset="-78"/>
              </a:rPr>
            </a:br>
            <a:r>
              <a:rPr lang="fa-IR" sz="2400" dirty="0" smtClean="0">
                <a:cs typeface="B Nazanin" pitchFamily="2" charset="-78"/>
              </a:rPr>
              <a:t>در بسياري از كشورها هر نفر روزانه يك شاخه گل مي‌خرد ولي در ايران هر 15 نفر يك شاخه گل خريداري مي‌كنند. سرانه مصرف در تركيه دو برابر ايران است.</a:t>
            </a:r>
            <a:br>
              <a:rPr lang="fa-IR" sz="2400" dirty="0" smtClean="0">
                <a:cs typeface="B Nazanin" pitchFamily="2" charset="-78"/>
              </a:rPr>
            </a:br>
            <a:r>
              <a:rPr lang="fa-IR" sz="2400" dirty="0" smtClean="0">
                <a:cs typeface="B Nazanin" pitchFamily="2" charset="-78"/>
              </a:rPr>
              <a:t>در برخي كشور هاي اروپايي ،آمريكا،آسياي جنوب شرقي با حذف واسطه ها از چرخه بازار يابي در برخي موارد به كاهش بهاي گل و افزايش سرانه مصرف آن كمك كرده است</a:t>
            </a:r>
            <a:r>
              <a:rPr lang="fa-IR" sz="2400" b="1" dirty="0" smtClean="0">
                <a:cs typeface="B Nazanin" pitchFamily="2" charset="-78"/>
              </a:rPr>
              <a:t>.</a:t>
            </a:r>
            <a:endParaRPr lang="en-US" sz="2400" dirty="0">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kht system\Pictures\shutterstock_09009.jpg"/>
          <p:cNvPicPr>
            <a:picLocks noChangeAspect="1" noChangeArrowheads="1"/>
          </p:cNvPicPr>
          <p:nvPr/>
        </p:nvPicPr>
        <p:blipFill>
          <a:blip r:embed="rId2" cstate="print"/>
          <a:srcRect/>
          <a:stretch>
            <a:fillRect/>
          </a:stretch>
        </p:blipFill>
        <p:spPr bwMode="auto">
          <a:xfrm>
            <a:off x="3707904" y="188640"/>
            <a:ext cx="5040560" cy="720080"/>
          </a:xfrm>
          <a:prstGeom prst="rect">
            <a:avLst/>
          </a:prstGeom>
          <a:noFill/>
        </p:spPr>
      </p:pic>
      <p:sp>
        <p:nvSpPr>
          <p:cNvPr id="5" name="TextBox 4"/>
          <p:cNvSpPr txBox="1"/>
          <p:nvPr/>
        </p:nvSpPr>
        <p:spPr>
          <a:xfrm>
            <a:off x="3851920" y="332656"/>
            <a:ext cx="4896544" cy="461665"/>
          </a:xfrm>
          <a:prstGeom prst="rect">
            <a:avLst/>
          </a:prstGeom>
          <a:noFill/>
        </p:spPr>
        <p:txBody>
          <a:bodyPr wrap="square" rtlCol="0">
            <a:spAutoFit/>
          </a:bodyPr>
          <a:lstStyle/>
          <a:p>
            <a:r>
              <a:rPr lang="fa-IR" sz="2400" b="1" dirty="0" smtClean="0">
                <a:solidFill>
                  <a:srgbClr val="FF0000"/>
                </a:solidFill>
                <a:cs typeface="B Nazanin" pitchFamily="2" charset="-78"/>
              </a:rPr>
              <a:t>مشکلات تولید کنندگان گل و گیاه زینتی در ایران</a:t>
            </a:r>
            <a:endParaRPr lang="en-US" sz="2400" b="1" dirty="0">
              <a:solidFill>
                <a:srgbClr val="FF0000"/>
              </a:solidFill>
              <a:cs typeface="B Nazanin" pitchFamily="2" charset="-78"/>
            </a:endParaRPr>
          </a:p>
        </p:txBody>
      </p:sp>
      <p:sp>
        <p:nvSpPr>
          <p:cNvPr id="6" name="Rectangle 5"/>
          <p:cNvSpPr/>
          <p:nvPr/>
        </p:nvSpPr>
        <p:spPr>
          <a:xfrm>
            <a:off x="5868144" y="1124744"/>
            <a:ext cx="2929007" cy="461665"/>
          </a:xfrm>
          <a:prstGeom prst="rect">
            <a:avLst/>
          </a:prstGeom>
        </p:spPr>
        <p:txBody>
          <a:bodyPr wrap="none">
            <a:spAutoFit/>
          </a:bodyPr>
          <a:lstStyle/>
          <a:p>
            <a:r>
              <a:rPr lang="fa-IR" sz="2400" dirty="0" smtClean="0">
                <a:cs typeface="B Nazanin" pitchFamily="2" charset="-78"/>
              </a:rPr>
              <a:t> 1) وضعيت واحدهاي توليدي</a:t>
            </a:r>
            <a:endParaRPr lang="en-US" sz="2400" dirty="0">
              <a:cs typeface="B Nazanin" pitchFamily="2" charset="-78"/>
            </a:endParaRPr>
          </a:p>
        </p:txBody>
      </p:sp>
      <p:sp>
        <p:nvSpPr>
          <p:cNvPr id="7" name="Rectangle 6"/>
          <p:cNvSpPr/>
          <p:nvPr/>
        </p:nvSpPr>
        <p:spPr>
          <a:xfrm>
            <a:off x="6444208" y="1628800"/>
            <a:ext cx="2286203" cy="461665"/>
          </a:xfrm>
          <a:prstGeom prst="rect">
            <a:avLst/>
          </a:prstGeom>
        </p:spPr>
        <p:txBody>
          <a:bodyPr wrap="none">
            <a:spAutoFit/>
          </a:bodyPr>
          <a:lstStyle/>
          <a:p>
            <a:r>
              <a:rPr lang="fa-IR" sz="2400" dirty="0" smtClean="0">
                <a:cs typeface="B Nazanin" pitchFamily="2" charset="-78"/>
              </a:rPr>
              <a:t>2) وضعيت بازار داخلي</a:t>
            </a:r>
            <a:endParaRPr lang="en-US" sz="2400" dirty="0">
              <a:cs typeface="B Nazanin" pitchFamily="2" charset="-78"/>
            </a:endParaRPr>
          </a:p>
        </p:txBody>
      </p:sp>
      <p:sp>
        <p:nvSpPr>
          <p:cNvPr id="8" name="Rectangle 7"/>
          <p:cNvSpPr/>
          <p:nvPr/>
        </p:nvSpPr>
        <p:spPr>
          <a:xfrm>
            <a:off x="6876256" y="2132856"/>
            <a:ext cx="1850186" cy="461665"/>
          </a:xfrm>
          <a:prstGeom prst="rect">
            <a:avLst/>
          </a:prstGeom>
        </p:spPr>
        <p:txBody>
          <a:bodyPr wrap="none">
            <a:spAutoFit/>
          </a:bodyPr>
          <a:lstStyle/>
          <a:p>
            <a:r>
              <a:rPr lang="fa-IR" sz="2400" dirty="0" smtClean="0">
                <a:cs typeface="B Nazanin" pitchFamily="2" charset="-78"/>
              </a:rPr>
              <a:t>3) مشاركت دولت</a:t>
            </a:r>
            <a:endParaRPr lang="en-US" sz="2400" dirty="0">
              <a:cs typeface="B Nazanin" pitchFamily="2" charset="-78"/>
            </a:endParaRPr>
          </a:p>
        </p:txBody>
      </p:sp>
      <p:sp>
        <p:nvSpPr>
          <p:cNvPr id="9" name="Rectangle 8"/>
          <p:cNvSpPr/>
          <p:nvPr/>
        </p:nvSpPr>
        <p:spPr>
          <a:xfrm>
            <a:off x="5220072" y="2564904"/>
            <a:ext cx="3491661" cy="461665"/>
          </a:xfrm>
          <a:prstGeom prst="rect">
            <a:avLst/>
          </a:prstGeom>
        </p:spPr>
        <p:txBody>
          <a:bodyPr wrap="none">
            <a:spAutoFit/>
          </a:bodyPr>
          <a:lstStyle/>
          <a:p>
            <a:r>
              <a:rPr lang="fa-IR" sz="2400" dirty="0" smtClean="0">
                <a:cs typeface="B Nazanin" pitchFamily="2" charset="-78"/>
              </a:rPr>
              <a:t>4) مراحل پس از برداشت و صادارت</a:t>
            </a:r>
            <a:endParaRPr lang="en-US" sz="2400" dirty="0">
              <a:cs typeface="B Nazanin" pitchFamily="2" charset="-78"/>
            </a:endParaRPr>
          </a:p>
        </p:txBody>
      </p:sp>
      <p:pic>
        <p:nvPicPr>
          <p:cNvPr id="10" name="Picture 9" descr="C:\Users\sakht system\Pictures\shutterstock_09009.jpg"/>
          <p:cNvPicPr>
            <a:picLocks noChangeAspect="1" noChangeArrowheads="1"/>
          </p:cNvPicPr>
          <p:nvPr/>
        </p:nvPicPr>
        <p:blipFill>
          <a:blip r:embed="rId2" cstate="print"/>
          <a:srcRect/>
          <a:stretch>
            <a:fillRect/>
          </a:stretch>
        </p:blipFill>
        <p:spPr bwMode="auto">
          <a:xfrm>
            <a:off x="3779912" y="3140968"/>
            <a:ext cx="4968552" cy="720080"/>
          </a:xfrm>
          <a:prstGeom prst="rect">
            <a:avLst/>
          </a:prstGeom>
          <a:noFill/>
        </p:spPr>
      </p:pic>
      <p:sp>
        <p:nvSpPr>
          <p:cNvPr id="11" name="TextBox 10"/>
          <p:cNvSpPr txBox="1"/>
          <p:nvPr/>
        </p:nvSpPr>
        <p:spPr>
          <a:xfrm>
            <a:off x="4788024" y="3284984"/>
            <a:ext cx="3600400" cy="461665"/>
          </a:xfrm>
          <a:prstGeom prst="rect">
            <a:avLst/>
          </a:prstGeom>
          <a:noFill/>
        </p:spPr>
        <p:txBody>
          <a:bodyPr wrap="square" rtlCol="0">
            <a:spAutoFit/>
          </a:bodyPr>
          <a:lstStyle/>
          <a:p>
            <a:r>
              <a:rPr lang="fa-IR" sz="2400" b="1" dirty="0" smtClean="0">
                <a:solidFill>
                  <a:srgbClr val="FF0000"/>
                </a:solidFill>
                <a:cs typeface="B Nazanin" pitchFamily="2" charset="-78"/>
              </a:rPr>
              <a:t>پیشنهادات و ارائه ی راهکار ها</a:t>
            </a:r>
            <a:endParaRPr lang="en-US" sz="2400" b="1" dirty="0">
              <a:solidFill>
                <a:srgbClr val="FF0000"/>
              </a:solidFill>
              <a:cs typeface="B Nazanin" pitchFamily="2" charset="-78"/>
            </a:endParaRPr>
          </a:p>
        </p:txBody>
      </p:sp>
      <p:sp>
        <p:nvSpPr>
          <p:cNvPr id="12" name="Rectangle 11"/>
          <p:cNvSpPr/>
          <p:nvPr/>
        </p:nvSpPr>
        <p:spPr>
          <a:xfrm>
            <a:off x="5796136" y="4077072"/>
            <a:ext cx="2929007" cy="461665"/>
          </a:xfrm>
          <a:prstGeom prst="rect">
            <a:avLst/>
          </a:prstGeom>
        </p:spPr>
        <p:txBody>
          <a:bodyPr wrap="none">
            <a:spAutoFit/>
          </a:bodyPr>
          <a:lstStyle/>
          <a:p>
            <a:r>
              <a:rPr lang="fa-IR" sz="2400" dirty="0" smtClean="0">
                <a:cs typeface="B Nazanin" pitchFamily="2" charset="-78"/>
              </a:rPr>
              <a:t> 1) وضعيت واحدهاي توليدي</a:t>
            </a:r>
            <a:endParaRPr lang="en-US" sz="2400" dirty="0">
              <a:cs typeface="B Nazanin" pitchFamily="2" charset="-78"/>
            </a:endParaRPr>
          </a:p>
        </p:txBody>
      </p:sp>
      <p:sp>
        <p:nvSpPr>
          <p:cNvPr id="13" name="Rectangle 12"/>
          <p:cNvSpPr/>
          <p:nvPr/>
        </p:nvSpPr>
        <p:spPr>
          <a:xfrm>
            <a:off x="6372200" y="4581128"/>
            <a:ext cx="2286203" cy="461665"/>
          </a:xfrm>
          <a:prstGeom prst="rect">
            <a:avLst/>
          </a:prstGeom>
        </p:spPr>
        <p:txBody>
          <a:bodyPr wrap="none">
            <a:spAutoFit/>
          </a:bodyPr>
          <a:lstStyle/>
          <a:p>
            <a:r>
              <a:rPr lang="fa-IR" sz="2400" dirty="0" smtClean="0">
                <a:cs typeface="B Nazanin" pitchFamily="2" charset="-78"/>
              </a:rPr>
              <a:t>2) وضعيت بازار داخلي</a:t>
            </a:r>
            <a:endParaRPr lang="en-US" sz="2400" dirty="0">
              <a:cs typeface="B Nazanin" pitchFamily="2" charset="-78"/>
            </a:endParaRPr>
          </a:p>
        </p:txBody>
      </p:sp>
      <p:sp>
        <p:nvSpPr>
          <p:cNvPr id="14" name="Rectangle 13"/>
          <p:cNvSpPr/>
          <p:nvPr/>
        </p:nvSpPr>
        <p:spPr>
          <a:xfrm>
            <a:off x="6804248" y="5085184"/>
            <a:ext cx="1850186" cy="461665"/>
          </a:xfrm>
          <a:prstGeom prst="rect">
            <a:avLst/>
          </a:prstGeom>
        </p:spPr>
        <p:txBody>
          <a:bodyPr wrap="none">
            <a:spAutoFit/>
          </a:bodyPr>
          <a:lstStyle/>
          <a:p>
            <a:r>
              <a:rPr lang="fa-IR" sz="2400" dirty="0" smtClean="0">
                <a:cs typeface="B Nazanin" pitchFamily="2" charset="-78"/>
              </a:rPr>
              <a:t>3) مشاركت دولت</a:t>
            </a:r>
            <a:endParaRPr lang="en-US" sz="2400" dirty="0">
              <a:cs typeface="B Nazanin" pitchFamily="2" charset="-78"/>
            </a:endParaRPr>
          </a:p>
        </p:txBody>
      </p:sp>
      <p:sp>
        <p:nvSpPr>
          <p:cNvPr id="15" name="Rectangle 14"/>
          <p:cNvSpPr/>
          <p:nvPr/>
        </p:nvSpPr>
        <p:spPr>
          <a:xfrm>
            <a:off x="5148064" y="5517232"/>
            <a:ext cx="3491661" cy="461665"/>
          </a:xfrm>
          <a:prstGeom prst="rect">
            <a:avLst/>
          </a:prstGeom>
        </p:spPr>
        <p:txBody>
          <a:bodyPr wrap="none">
            <a:spAutoFit/>
          </a:bodyPr>
          <a:lstStyle/>
          <a:p>
            <a:r>
              <a:rPr lang="fa-IR" sz="2400" dirty="0" smtClean="0">
                <a:cs typeface="B Nazanin" pitchFamily="2" charset="-78"/>
              </a:rPr>
              <a:t>4) مراحل پس از برداشت و صادارت</a:t>
            </a:r>
            <a:endParaRPr lang="en-US" sz="2400" dirty="0">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67544" y="1052736"/>
            <a:ext cx="83529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اگرچه طبیعت ایران روی کمربند خشک و نیمه‌خشک زمین واقع شده اما این طبیعت از قابلیت‌ های بسیار فراوانی برخوردار است. تاکنون </a:t>
            </a:r>
            <a:r>
              <a:rPr kumimoji="0" lang="fa-IR"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۸</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هزار و </a:t>
            </a:r>
            <a:r>
              <a:rPr kumimoji="0" lang="fa-IR"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۴۲۵</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گونه گیاهی در منابع طبیعی ایران شناسایی شده که طبق بررسی علمی موسسه تحقیقات جنگل ها و مراتع کشور، </a:t>
            </a:r>
            <a:r>
              <a:rPr kumimoji="0" lang="fa-IR"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۲</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هزار و </a:t>
            </a:r>
            <a:r>
              <a:rPr kumimoji="0" lang="fa-IR"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۳۰۰</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گونه از این گیاهان دارای خواص دارویی است ولی هنوز از این ظرفیت، بهره کافی برده نشده و در اغلب موارد به خام فروشی یا فرآوری سنتی (عرق گیری) بسنده شده است</a:t>
            </a:r>
            <a:r>
              <a:rPr kumimoji="0" lang="en-US"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a:r>
            <a:b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b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a:r>
            <a:b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b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براساس گزارش سازمان خواربار و کشاورزی سازمان ملل متحد (فائو)، ارزش تجارت جهانی گیاهان دارویی که اکنون در حدود </a:t>
            </a:r>
            <a:r>
              <a:rPr kumimoji="0" lang="fa-IR"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۱۰۰</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میلیارد دلار در سال است، در سال </a:t>
            </a:r>
            <a:r>
              <a:rPr kumimoji="0" lang="fa-IR"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۲۰۵۰</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میلادی به رقم </a:t>
            </a:r>
            <a:r>
              <a:rPr kumimoji="0" lang="fa-IR"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۵</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تریلیون دلار خواهد رسید</a:t>
            </a:r>
            <a:r>
              <a:rPr kumimoji="0" lang="en-US"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a:t>
            </a: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a:r>
            <a:b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br>
            <a: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t/>
            </a:r>
            <a:br>
              <a:rPr kumimoji="0" lang="ar-SA" sz="2400" i="0" u="none" strike="noStrike" cap="none" normalizeH="0" baseline="0" dirty="0" smtClean="0">
                <a:ln>
                  <a:noFill/>
                </a:ln>
                <a:solidFill>
                  <a:srgbClr val="000000"/>
                </a:solidFill>
                <a:effectLst/>
                <a:latin typeface="Verdana" pitchFamily="34" charset="0"/>
                <a:ea typeface="Calibri" pitchFamily="34" charset="0"/>
                <a:cs typeface="B Nazanin" pitchFamily="2" charset="-78"/>
              </a:rPr>
            </a:br>
            <a:endParaRPr kumimoji="0" lang="ar-SA" sz="2400" i="0" u="none" strike="noStrike" cap="none" normalizeH="0" baseline="0" dirty="0" smtClean="0">
              <a:ln>
                <a:noFill/>
              </a:ln>
              <a:solidFill>
                <a:schemeClr val="tx1"/>
              </a:solidFill>
              <a:effectLst/>
              <a:latin typeface="Arial" pitchFamily="34" charset="0"/>
              <a:cs typeface="B Nazanin" pitchFamily="2" charset="-78"/>
            </a:endParaRPr>
          </a:p>
        </p:txBody>
      </p:sp>
      <p:pic>
        <p:nvPicPr>
          <p:cNvPr id="6" name="Picture 5" descr="C:\Users\sakht system\Pictures\shutterstock_09009.jpg"/>
          <p:cNvPicPr>
            <a:picLocks noChangeAspect="1" noChangeArrowheads="1"/>
          </p:cNvPicPr>
          <p:nvPr/>
        </p:nvPicPr>
        <p:blipFill>
          <a:blip r:embed="rId2" cstate="print"/>
          <a:srcRect/>
          <a:stretch>
            <a:fillRect/>
          </a:stretch>
        </p:blipFill>
        <p:spPr bwMode="auto">
          <a:xfrm>
            <a:off x="6300192" y="188640"/>
            <a:ext cx="2520280" cy="576064"/>
          </a:xfrm>
          <a:prstGeom prst="rect">
            <a:avLst/>
          </a:prstGeom>
          <a:noFill/>
        </p:spPr>
      </p:pic>
      <p:sp>
        <p:nvSpPr>
          <p:cNvPr id="7" name="TextBox 6"/>
          <p:cNvSpPr txBox="1"/>
          <p:nvPr/>
        </p:nvSpPr>
        <p:spPr>
          <a:xfrm>
            <a:off x="6588224" y="188640"/>
            <a:ext cx="2016224" cy="461665"/>
          </a:xfrm>
          <a:prstGeom prst="rect">
            <a:avLst/>
          </a:prstGeom>
          <a:noFill/>
        </p:spPr>
        <p:txBody>
          <a:bodyPr wrap="square" rtlCol="0">
            <a:spAutoFit/>
          </a:bodyPr>
          <a:lstStyle/>
          <a:p>
            <a:pPr algn="ctr"/>
            <a:r>
              <a:rPr lang="fa-IR" sz="2400" dirty="0" smtClean="0">
                <a:cs typeface="B Nazanin" pitchFamily="2" charset="-78"/>
              </a:rPr>
              <a:t>گیاهان دارویی</a:t>
            </a:r>
            <a:endParaRPr lang="en-US" sz="2400" dirty="0">
              <a:cs typeface="B Nazanin" pitchFamily="2" charset="-78"/>
            </a:endParaRPr>
          </a:p>
        </p:txBody>
      </p:sp>
      <p:pic>
        <p:nvPicPr>
          <p:cNvPr id="8" name="Picture 2" descr="C:\Users\sakht system\Pictures\گیاهان دارویی.png1.png"/>
          <p:cNvPicPr>
            <a:picLocks noChangeAspect="1" noChangeArrowheads="1"/>
          </p:cNvPicPr>
          <p:nvPr/>
        </p:nvPicPr>
        <p:blipFill>
          <a:blip r:embed="rId3" cstate="print"/>
          <a:srcRect/>
          <a:stretch>
            <a:fillRect/>
          </a:stretch>
        </p:blipFill>
        <p:spPr bwMode="auto">
          <a:xfrm>
            <a:off x="0" y="5949280"/>
            <a:ext cx="9144000" cy="9087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84168" y="1556792"/>
            <a:ext cx="2880320" cy="4031873"/>
          </a:xfrm>
          <a:prstGeom prst="rect">
            <a:avLst/>
          </a:prstGeom>
          <a:noFill/>
        </p:spPr>
        <p:txBody>
          <a:bodyPr wrap="square" rtlCol="0">
            <a:spAutoFit/>
          </a:bodyPr>
          <a:lstStyle/>
          <a:p>
            <a:pPr algn="ctr" rtl="1"/>
            <a:r>
              <a:rPr lang="fa-IR" sz="3200" dirty="0" smtClean="0">
                <a:cs typeface="B Nazanin" pitchFamily="2" charset="-78"/>
              </a:rPr>
              <a:t>میزان تولید گیاهان دارویی(فضای باز)در سال1397،</a:t>
            </a:r>
            <a:br>
              <a:rPr lang="fa-IR" sz="3200" dirty="0" smtClean="0">
                <a:cs typeface="B Nazanin" pitchFamily="2" charset="-78"/>
              </a:rPr>
            </a:br>
            <a:r>
              <a:rPr lang="fa-IR" sz="3200" dirty="0" smtClean="0">
                <a:cs typeface="B Nazanin" pitchFamily="2" charset="-78"/>
              </a:rPr>
              <a:t>227698.2تن بوده که در سال 1398به 284002.1تن رسیده و برابر24.7درصد رشد داشته است.</a:t>
            </a:r>
            <a:endParaRPr lang="en-US" sz="3200" dirty="0">
              <a:cs typeface="B Nazanin" pitchFamily="2" charset="-78"/>
            </a:endParaRPr>
          </a:p>
        </p:txBody>
      </p:sp>
      <p:pic>
        <p:nvPicPr>
          <p:cNvPr id="11" name="Picture 10" descr="ی.png"/>
          <p:cNvPicPr>
            <a:picLocks noChangeAspect="1"/>
          </p:cNvPicPr>
          <p:nvPr/>
        </p:nvPicPr>
        <p:blipFill>
          <a:blip r:embed="rId2" cstate="print"/>
          <a:stretch>
            <a:fillRect/>
          </a:stretch>
        </p:blipFill>
        <p:spPr>
          <a:xfrm>
            <a:off x="0" y="0"/>
            <a:ext cx="5867909"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95536" y="369531"/>
            <a:ext cx="84604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i="0" u="none" strike="noStrike" cap="none" normalizeH="0" baseline="0" dirty="0" smtClean="0">
                <a:ln>
                  <a:noFill/>
                </a:ln>
                <a:solidFill>
                  <a:srgbClr val="41B612"/>
                </a:solidFill>
                <a:effectLst/>
                <a:latin typeface="Verdana" pitchFamily="34" charset="0"/>
                <a:ea typeface="Times New Roman" pitchFamily="18" charset="0"/>
                <a:cs typeface="B Nazanin" pitchFamily="2" charset="-78"/>
              </a:rPr>
              <a:t>بر اساس آمار رسمی وزارت جهاد کشاورزی</a:t>
            </a:r>
            <a:r>
              <a:rPr lang="fa-IR" sz="2400" dirty="0" smtClean="0">
                <a:solidFill>
                  <a:srgbClr val="41B612"/>
                </a:solidFill>
                <a:latin typeface="Verdana" pitchFamily="34" charset="0"/>
                <a:ea typeface="Times New Roman" pitchFamily="18" charset="0"/>
                <a:cs typeface="B Nazanin" pitchFamily="2" charset="-78"/>
              </a:rPr>
              <a:t> در سال1399</a:t>
            </a: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 سطح زیرکشت گیاهان دارویی </a:t>
            </a:r>
            <a:r>
              <a:rPr kumimoji="0" lang="fa-IR"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۱۵۶</a:t>
            </a: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 هزار و </a:t>
            </a:r>
            <a:r>
              <a:rPr kumimoji="0" lang="fa-IR"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۳۳۹</a:t>
            </a: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 هکتار و مجموع تولید آنها </a:t>
            </a:r>
            <a:r>
              <a:rPr kumimoji="0" lang="fa-IR"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۱۷۳</a:t>
            </a: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 هزار و </a:t>
            </a:r>
            <a:r>
              <a:rPr kumimoji="0" lang="fa-IR"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۶۰۵</a:t>
            </a: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 تن بوده است.در این زمینه تخمین زده می‌شود، حدود </a:t>
            </a:r>
            <a:r>
              <a:rPr kumimoji="0" lang="fa-IR"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۳۵۰۰</a:t>
            </a: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 تن از محصولات جنگلی و مرتعی در زمره گیاهان دارویی قرار داشته و به شکل وحشی و خودرو سالانه در ایران تولید می‌شود</a:t>
            </a:r>
            <a:r>
              <a:rPr kumimoji="0" lang="en-US"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a:t>
            </a:r>
            <a:endParaRPr kumimoji="0" lang="en-US" sz="240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sp>
        <p:nvSpPr>
          <p:cNvPr id="6" name="Rectangle 5"/>
          <p:cNvSpPr/>
          <p:nvPr/>
        </p:nvSpPr>
        <p:spPr>
          <a:xfrm>
            <a:off x="251520" y="2348880"/>
            <a:ext cx="8568952" cy="1200329"/>
          </a:xfrm>
          <a:prstGeom prst="rect">
            <a:avLst/>
          </a:prstGeom>
        </p:spPr>
        <p:txBody>
          <a:bodyPr wrap="square">
            <a:spAutoFit/>
          </a:bodyPr>
          <a:lstStyle/>
          <a:p>
            <a:pPr algn="r"/>
            <a:r>
              <a:rPr lang="fa-IR" sz="2400" dirty="0" smtClean="0">
                <a:cs typeface="B Nazanin" pitchFamily="2" charset="-78"/>
              </a:rPr>
              <a:t>ایران </a:t>
            </a:r>
            <a:r>
              <a:rPr lang="ar-SA" sz="2400" dirty="0" smtClean="0">
                <a:cs typeface="B Nazanin" pitchFamily="2" charset="-78"/>
              </a:rPr>
              <a:t>هم اکنون فقط </a:t>
            </a:r>
            <a:r>
              <a:rPr lang="fa-IR" sz="2400" dirty="0" smtClean="0">
                <a:cs typeface="B Nazanin" pitchFamily="2" charset="-78"/>
              </a:rPr>
              <a:t>۶۰۰</a:t>
            </a:r>
            <a:r>
              <a:rPr lang="ar-SA" sz="2400" dirty="0" smtClean="0">
                <a:cs typeface="B Nazanin" pitchFamily="2" charset="-78"/>
              </a:rPr>
              <a:t>میلیون دلار از تجارت جهانی گیاهان دارویی را به خود اختصاص داده است که از این مقدار هم بخش عمده‌ای مربوط به صادرات زعفران به میزان حدود </a:t>
            </a:r>
            <a:r>
              <a:rPr lang="fa-IR" sz="2400" dirty="0" smtClean="0">
                <a:cs typeface="B Nazanin" pitchFamily="2" charset="-78"/>
              </a:rPr>
              <a:t>۴۵۰</a:t>
            </a:r>
            <a:r>
              <a:rPr lang="ar-SA" sz="2400" dirty="0" smtClean="0">
                <a:cs typeface="B Nazanin" pitchFamily="2" charset="-78"/>
              </a:rPr>
              <a:t> میلیون دلار است</a:t>
            </a:r>
            <a:r>
              <a:rPr lang="fa-IR" sz="2400" dirty="0" smtClean="0">
                <a:cs typeface="B Nazanin" pitchFamily="2" charset="-78"/>
              </a:rPr>
              <a:t>.</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akht system\Pictures\shutterstock_09009.jpg"/>
          <p:cNvPicPr>
            <a:picLocks noChangeAspect="1" noChangeArrowheads="1"/>
          </p:cNvPicPr>
          <p:nvPr/>
        </p:nvPicPr>
        <p:blipFill>
          <a:blip r:embed="rId2" cstate="print"/>
          <a:srcRect/>
          <a:stretch>
            <a:fillRect/>
          </a:stretch>
        </p:blipFill>
        <p:spPr bwMode="auto">
          <a:xfrm>
            <a:off x="5508104" y="188640"/>
            <a:ext cx="3240360" cy="648072"/>
          </a:xfrm>
          <a:prstGeom prst="rect">
            <a:avLst/>
          </a:prstGeom>
          <a:noFill/>
        </p:spPr>
      </p:pic>
      <p:sp>
        <p:nvSpPr>
          <p:cNvPr id="6" name="TextBox 5"/>
          <p:cNvSpPr txBox="1"/>
          <p:nvPr/>
        </p:nvSpPr>
        <p:spPr>
          <a:xfrm>
            <a:off x="5868144" y="260648"/>
            <a:ext cx="2664296" cy="461665"/>
          </a:xfrm>
          <a:prstGeom prst="rect">
            <a:avLst/>
          </a:prstGeom>
          <a:noFill/>
        </p:spPr>
        <p:txBody>
          <a:bodyPr wrap="square" rtlCol="0">
            <a:spAutoFit/>
          </a:bodyPr>
          <a:lstStyle/>
          <a:p>
            <a:r>
              <a:rPr lang="fa-IR" sz="2400" dirty="0" smtClean="0">
                <a:solidFill>
                  <a:srgbClr val="FF0000"/>
                </a:solidFill>
              </a:rPr>
              <a:t>صادرات گیاهان دارویی</a:t>
            </a:r>
            <a:endParaRPr lang="en-US" sz="2400" dirty="0">
              <a:solidFill>
                <a:srgbClr val="FF0000"/>
              </a:solidFill>
            </a:endParaRPr>
          </a:p>
        </p:txBody>
      </p:sp>
      <p:sp>
        <p:nvSpPr>
          <p:cNvPr id="32769" name="Rectangle 1"/>
          <p:cNvSpPr>
            <a:spLocks noChangeArrowheads="1"/>
          </p:cNvSpPr>
          <p:nvPr/>
        </p:nvSpPr>
        <p:spPr bwMode="auto">
          <a:xfrm>
            <a:off x="467544" y="908720"/>
            <a:ext cx="835292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171717"/>
                </a:solidFill>
                <a:effectLst/>
                <a:latin typeface="Helvetica"/>
                <a:ea typeface="Times New Roman" pitchFamily="18" charset="0"/>
                <a:cs typeface="B Nazanin" pitchFamily="2" charset="-78"/>
              </a:rPr>
              <a:t>در سال </a:t>
            </a:r>
            <a:r>
              <a:rPr kumimoji="0" lang="fa-IR" sz="2800" b="0" i="0" u="none" strike="noStrike" cap="none" normalizeH="0" baseline="0" dirty="0" smtClean="0">
                <a:ln>
                  <a:noFill/>
                </a:ln>
                <a:solidFill>
                  <a:srgbClr val="171717"/>
                </a:solidFill>
                <a:effectLst/>
                <a:latin typeface="Helvetica"/>
                <a:ea typeface="Times New Roman" pitchFamily="18" charset="0"/>
                <a:cs typeface="B Nazanin" pitchFamily="2" charset="-78"/>
              </a:rPr>
              <a:t>۱۳۷۷</a:t>
            </a:r>
            <a:r>
              <a:rPr kumimoji="0" lang="ar-SA" sz="2800" b="0" i="0" u="none" strike="noStrike" cap="none" normalizeH="0" baseline="0" dirty="0" smtClean="0">
                <a:ln>
                  <a:noFill/>
                </a:ln>
                <a:solidFill>
                  <a:srgbClr val="171717"/>
                </a:solidFill>
                <a:effectLst/>
                <a:latin typeface="Helvetica"/>
                <a:ea typeface="Times New Roman" pitchFamily="18" charset="0"/>
                <a:cs typeface="B Nazanin" pitchFamily="2" charset="-78"/>
              </a:rPr>
              <a:t> ایران رتبه اول را در صادرات گیاهان دارویی داشته و سال </a:t>
            </a:r>
            <a:r>
              <a:rPr kumimoji="0" lang="fa-IR" sz="2800" b="0" i="0" u="none" strike="noStrike" cap="none" normalizeH="0" baseline="0" dirty="0" smtClean="0">
                <a:ln>
                  <a:noFill/>
                </a:ln>
                <a:solidFill>
                  <a:srgbClr val="171717"/>
                </a:solidFill>
                <a:effectLst/>
                <a:latin typeface="Helvetica"/>
                <a:ea typeface="Times New Roman" pitchFamily="18" charset="0"/>
                <a:cs typeface="B Nazanin" pitchFamily="2" charset="-78"/>
              </a:rPr>
              <a:t>۱۳۸۲</a:t>
            </a:r>
            <a:r>
              <a:rPr kumimoji="0" lang="ar-SA" sz="2800" b="0" i="0" u="none" strike="noStrike" cap="none" normalizeH="0" baseline="0" dirty="0" smtClean="0">
                <a:ln>
                  <a:noFill/>
                </a:ln>
                <a:solidFill>
                  <a:srgbClr val="171717"/>
                </a:solidFill>
                <a:effectLst/>
                <a:latin typeface="Helvetica"/>
                <a:ea typeface="Times New Roman" pitchFamily="18" charset="0"/>
                <a:cs typeface="B Nazanin" pitchFamily="2" charset="-78"/>
              </a:rPr>
              <a:t> ایران پنجمین صادرکننده گیاهان دارویی بود که به دلیل وجود برخی مشکلات به رتبه </a:t>
            </a:r>
            <a:r>
              <a:rPr kumimoji="0" lang="fa-IR" sz="2800" b="0" i="0" u="none" strike="noStrike" cap="none" normalizeH="0" baseline="0" dirty="0" smtClean="0">
                <a:ln>
                  <a:noFill/>
                </a:ln>
                <a:solidFill>
                  <a:srgbClr val="171717"/>
                </a:solidFill>
                <a:effectLst/>
                <a:latin typeface="Helvetica"/>
                <a:ea typeface="Times New Roman" pitchFamily="18" charset="0"/>
                <a:cs typeface="B Nazanin" pitchFamily="2" charset="-78"/>
              </a:rPr>
              <a:t>۳۲</a:t>
            </a:r>
            <a:r>
              <a:rPr kumimoji="0" lang="ar-SA" sz="2800" b="0" i="0" u="none" strike="noStrike" cap="none" normalizeH="0" baseline="0" dirty="0" smtClean="0">
                <a:ln>
                  <a:noFill/>
                </a:ln>
                <a:solidFill>
                  <a:srgbClr val="171717"/>
                </a:solidFill>
                <a:effectLst/>
                <a:latin typeface="Helvetica"/>
                <a:ea typeface="Times New Roman" pitchFamily="18" charset="0"/>
                <a:cs typeface="B Nazanin" pitchFamily="2" charset="-78"/>
              </a:rPr>
              <a:t> تنزل پیدا کرده و هم اکنون ایران بیشترین صادرات زعفران ، گل محمدی، شیرین بیان و گشنیز را دارد که </a:t>
            </a:r>
            <a:r>
              <a:rPr kumimoji="0" lang="fa-IR" sz="2800" b="0" i="0" u="none" strike="noStrike" cap="none" normalizeH="0" baseline="0" dirty="0" smtClean="0">
                <a:ln>
                  <a:noFill/>
                </a:ln>
                <a:solidFill>
                  <a:srgbClr val="171717"/>
                </a:solidFill>
                <a:effectLst/>
                <a:latin typeface="Helvetica"/>
                <a:ea typeface="Times New Roman" pitchFamily="18" charset="0"/>
                <a:cs typeface="B Nazanin" pitchFamily="2" charset="-78"/>
              </a:rPr>
              <a:t>۸۰</a:t>
            </a:r>
            <a:r>
              <a:rPr kumimoji="0" lang="ar-SA" sz="2800" b="0" i="0" u="none" strike="noStrike" cap="none" normalizeH="0" baseline="0" dirty="0" smtClean="0">
                <a:ln>
                  <a:noFill/>
                </a:ln>
                <a:solidFill>
                  <a:srgbClr val="171717"/>
                </a:solidFill>
                <a:effectLst/>
                <a:latin typeface="Helvetica"/>
                <a:ea typeface="Times New Roman" pitchFamily="18" charset="0"/>
                <a:cs typeface="B Nazanin" pitchFamily="2" charset="-78"/>
              </a:rPr>
              <a:t> تا </a:t>
            </a:r>
            <a:r>
              <a:rPr kumimoji="0" lang="fa-IR" sz="2800" b="0" i="0" u="none" strike="noStrike" cap="none" normalizeH="0" baseline="0" dirty="0" smtClean="0">
                <a:ln>
                  <a:noFill/>
                </a:ln>
                <a:solidFill>
                  <a:srgbClr val="171717"/>
                </a:solidFill>
                <a:effectLst/>
                <a:latin typeface="Helvetica"/>
                <a:ea typeface="Times New Roman" pitchFamily="18" charset="0"/>
                <a:cs typeface="B Nazanin" pitchFamily="2" charset="-78"/>
              </a:rPr>
              <a:t>۹۰</a:t>
            </a:r>
            <a:r>
              <a:rPr kumimoji="0" lang="ar-SA" sz="2800" b="0" i="0" u="none" strike="noStrike" cap="none" normalizeH="0" baseline="0" dirty="0" smtClean="0">
                <a:ln>
                  <a:noFill/>
                </a:ln>
                <a:solidFill>
                  <a:srgbClr val="171717"/>
                </a:solidFill>
                <a:effectLst/>
                <a:latin typeface="Helvetica"/>
                <a:ea typeface="Times New Roman" pitchFamily="18" charset="0"/>
                <a:cs typeface="B Nazanin" pitchFamily="2" charset="-78"/>
              </a:rPr>
              <a:t> درصد صادرات گیاهان دارویی از کشور به صورت فله‌ای و تنها </a:t>
            </a:r>
            <a:r>
              <a:rPr kumimoji="0" lang="fa-IR" sz="2800" b="0" i="0" u="none" strike="noStrike" cap="none" normalizeH="0" baseline="0" dirty="0" smtClean="0">
                <a:ln>
                  <a:noFill/>
                </a:ln>
                <a:solidFill>
                  <a:srgbClr val="171717"/>
                </a:solidFill>
                <a:effectLst/>
                <a:latin typeface="Helvetica"/>
                <a:ea typeface="Times New Roman" pitchFamily="18" charset="0"/>
                <a:cs typeface="B Nazanin" pitchFamily="2" charset="-78"/>
              </a:rPr>
              <a:t>۱۰</a:t>
            </a:r>
            <a:r>
              <a:rPr kumimoji="0" lang="ar-SA" sz="2800" b="0" i="0" u="none" strike="noStrike" cap="none" normalizeH="0" baseline="0" dirty="0" smtClean="0">
                <a:ln>
                  <a:noFill/>
                </a:ln>
                <a:solidFill>
                  <a:srgbClr val="171717"/>
                </a:solidFill>
                <a:effectLst/>
                <a:latin typeface="Helvetica"/>
                <a:ea typeface="Times New Roman" pitchFamily="18" charset="0"/>
                <a:cs typeface="B Nazanin" pitchFamily="2" charset="-78"/>
              </a:rPr>
              <a:t> درصد به صورت اسانس و عصاره بوده است</a:t>
            </a:r>
            <a:r>
              <a:rPr kumimoji="0" lang="en-US" sz="2800" b="0" i="0" u="none" strike="noStrike" cap="none" normalizeH="0" baseline="0" dirty="0" smtClean="0">
                <a:ln>
                  <a:noFill/>
                </a:ln>
                <a:solidFill>
                  <a:srgbClr val="171717"/>
                </a:solidFill>
                <a:effectLst/>
                <a:latin typeface="Helvetica"/>
                <a:ea typeface="Times New Roman" pitchFamily="18" charset="0"/>
                <a:cs typeface="B Nazanin" pitchFamily="2" charset="-78"/>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1" name="Picture 3" descr="معرفی خواص و فواید 70 گیاه دارویی"/>
          <p:cNvPicPr>
            <a:picLocks noChangeAspect="1" noChangeArrowheads="1"/>
          </p:cNvPicPr>
          <p:nvPr/>
        </p:nvPicPr>
        <p:blipFill>
          <a:blip r:embed="rId3" cstate="print"/>
          <a:srcRect/>
          <a:stretch>
            <a:fillRect/>
          </a:stretch>
        </p:blipFill>
        <p:spPr bwMode="auto">
          <a:xfrm>
            <a:off x="539552" y="3573016"/>
            <a:ext cx="428625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pic>
        <p:nvPicPr>
          <p:cNvPr id="5" name="Picture 4" descr="C:\Users\sakht system\Pictures\shutterstock_09009.jpg"/>
          <p:cNvPicPr>
            <a:picLocks noChangeAspect="1" noChangeArrowheads="1"/>
          </p:cNvPicPr>
          <p:nvPr/>
        </p:nvPicPr>
        <p:blipFill>
          <a:blip r:embed="rId3" cstate="print"/>
          <a:srcRect/>
          <a:stretch>
            <a:fillRect/>
          </a:stretch>
        </p:blipFill>
        <p:spPr bwMode="auto">
          <a:xfrm>
            <a:off x="2555776" y="188640"/>
            <a:ext cx="6192688" cy="720080"/>
          </a:xfrm>
          <a:prstGeom prst="rect">
            <a:avLst/>
          </a:prstGeom>
          <a:noFill/>
        </p:spPr>
      </p:pic>
      <p:sp>
        <p:nvSpPr>
          <p:cNvPr id="8" name="TextBox 7"/>
          <p:cNvSpPr txBox="1"/>
          <p:nvPr/>
        </p:nvSpPr>
        <p:spPr>
          <a:xfrm>
            <a:off x="2699792" y="332656"/>
            <a:ext cx="6048672" cy="461665"/>
          </a:xfrm>
          <a:prstGeom prst="rect">
            <a:avLst/>
          </a:prstGeom>
          <a:noFill/>
        </p:spPr>
        <p:txBody>
          <a:bodyPr wrap="square" rtlCol="0">
            <a:spAutoFit/>
          </a:bodyPr>
          <a:lstStyle/>
          <a:p>
            <a:r>
              <a:rPr lang="fa-IR" sz="2400" dirty="0" smtClean="0">
                <a:solidFill>
                  <a:srgbClr val="FF0000"/>
                </a:solidFill>
              </a:rPr>
              <a:t>مهمترین گیاهان دارویی صادراتی ایران در سال های اخیر</a:t>
            </a:r>
            <a:endParaRPr lang="en-US" sz="2400" dirty="0">
              <a:solidFill>
                <a:srgbClr val="FF0000"/>
              </a:solidFill>
            </a:endParaRPr>
          </a:p>
        </p:txBody>
      </p:sp>
      <p:sp>
        <p:nvSpPr>
          <p:cNvPr id="9" name="Rectangle 8"/>
          <p:cNvSpPr/>
          <p:nvPr/>
        </p:nvSpPr>
        <p:spPr>
          <a:xfrm>
            <a:off x="323528" y="1196752"/>
            <a:ext cx="8424936" cy="1938992"/>
          </a:xfrm>
          <a:prstGeom prst="rect">
            <a:avLst/>
          </a:prstGeom>
        </p:spPr>
        <p:txBody>
          <a:bodyPr wrap="square">
            <a:spAutoFit/>
          </a:bodyPr>
          <a:lstStyle/>
          <a:p>
            <a:pPr algn="r"/>
            <a:r>
              <a:rPr lang="ar-SA" sz="2400" dirty="0" smtClean="0">
                <a:cs typeface="B Nazanin" pitchFamily="2" charset="-78"/>
              </a:rPr>
              <a:t>زیره سبز، آویشن، بادرنجبویه، انیسون، بابونه، اسفرزه، بومادران، گل ختمی، زوفا، مریم گلی، کتیرا، آنغوزه، شیرین بیان، تلخ بیان، مورد، برگ کنار، سقز، علف گاوزبان، آنغوزه و گل ساعتی، باریجه، زدو، موسیر، مستکی، وشا، انچوچک، گز علفی، شکر تیغال، برگ کنار، حنا و انزروت است که به کشور‏های آلمان، آمریکا، انگلستان، فرانسه، مجارستان، پاکستان، هند، چین، ترکیه، بحرین، کویت، قطر، کانادا، سوئد است</a:t>
            </a:r>
            <a:r>
              <a:rPr lang="fa-IR" sz="2400" dirty="0" smtClean="0">
                <a:cs typeface="B Nazanin" pitchFamily="2" charset="-78"/>
              </a:rPr>
              <a:t>.</a:t>
            </a:r>
            <a:endParaRPr lang="en-US" sz="2400" dirty="0">
              <a:cs typeface="B Nazanin" pitchFamily="2" charset="-78"/>
            </a:endParaRPr>
          </a:p>
        </p:txBody>
      </p:sp>
      <p:sp>
        <p:nvSpPr>
          <p:cNvPr id="34818" name="Rectangle 2"/>
          <p:cNvSpPr>
            <a:spLocks noChangeArrowheads="1"/>
          </p:cNvSpPr>
          <p:nvPr/>
        </p:nvSpPr>
        <p:spPr bwMode="auto">
          <a:xfrm>
            <a:off x="611560" y="3284984"/>
            <a:ext cx="821578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71717"/>
                </a:solidFill>
                <a:effectLst/>
                <a:latin typeface="Helvetica"/>
                <a:ea typeface="Times New Roman" pitchFamily="18" charset="0"/>
                <a:cs typeface="B Nazanin" pitchFamily="2" charset="-78"/>
              </a:rPr>
              <a:t>بیشترین حجم صادرات گیاهان دارویی ایران به کشورهای</a:t>
            </a:r>
            <a:r>
              <a:rPr kumimoji="0" lang="en-US" sz="2400" b="0" i="0" u="none" strike="noStrike" cap="none" normalizeH="0" baseline="0" dirty="0" smtClean="0">
                <a:ln>
                  <a:noFill/>
                </a:ln>
                <a:solidFill>
                  <a:srgbClr val="171717"/>
                </a:solidFill>
                <a:effectLst/>
                <a:latin typeface="Helvetica"/>
                <a:ea typeface="Times New Roman" pitchFamily="18" charset="0"/>
                <a:cs typeface="B Nazanin" pitchFamily="2" charset="-78"/>
              </a:rPr>
              <a:t> </a:t>
            </a:r>
            <a:r>
              <a:rPr kumimoji="0" lang="fa-IR" sz="2400" b="0" i="0" u="none" strike="noStrike" cap="none" normalizeH="0" baseline="0" dirty="0" smtClean="0">
                <a:ln>
                  <a:noFill/>
                </a:ln>
                <a:solidFill>
                  <a:srgbClr val="41B612"/>
                </a:solidFill>
                <a:effectLst/>
                <a:latin typeface="Helvetica"/>
                <a:ea typeface="Times New Roman" pitchFamily="18" charset="0"/>
                <a:cs typeface="B Nazanin" pitchFamily="2" charset="-78"/>
              </a:rPr>
              <a:t>پاکستان</a:t>
            </a:r>
            <a:r>
              <a:rPr kumimoji="0" lang="en-US" sz="2400" b="0" i="0" u="none" strike="noStrike" cap="none" normalizeH="0" baseline="0" dirty="0" smtClean="0">
                <a:ln>
                  <a:noFill/>
                </a:ln>
                <a:solidFill>
                  <a:srgbClr val="171717"/>
                </a:solidFill>
                <a:effectLst/>
                <a:latin typeface="Helvetica"/>
                <a:ea typeface="Times New Roman" pitchFamily="18" charset="0"/>
                <a:cs typeface="B Nazanin" pitchFamily="2" charset="-78"/>
              </a:rPr>
              <a:t> </a:t>
            </a:r>
            <a:r>
              <a:rPr kumimoji="0" lang="ar-SA" sz="2400" b="0" i="0" u="none" strike="noStrike" cap="none" normalizeH="0" baseline="0" dirty="0" smtClean="0">
                <a:ln>
                  <a:noFill/>
                </a:ln>
                <a:solidFill>
                  <a:srgbClr val="171717"/>
                </a:solidFill>
                <a:effectLst/>
                <a:latin typeface="Helvetica"/>
                <a:ea typeface="Times New Roman" pitchFamily="18" charset="0"/>
                <a:cs typeface="B Nazanin" pitchFamily="2" charset="-78"/>
              </a:rPr>
              <a:t>و </a:t>
            </a:r>
            <a:r>
              <a:rPr kumimoji="0" lang="ar-SA" sz="2400" b="0" i="0" u="none" strike="noStrike" cap="none" normalizeH="0" baseline="0" dirty="0" smtClean="0">
                <a:ln>
                  <a:noFill/>
                </a:ln>
                <a:solidFill>
                  <a:srgbClr val="41B612"/>
                </a:solidFill>
                <a:effectLst/>
                <a:latin typeface="Helvetica"/>
                <a:ea typeface="Times New Roman" pitchFamily="18" charset="0"/>
                <a:cs typeface="B Nazanin" pitchFamily="2" charset="-78"/>
              </a:rPr>
              <a:t>امارات</a:t>
            </a:r>
            <a:r>
              <a:rPr kumimoji="0" lang="ar-SA" sz="2400" b="0" i="0" u="none" strike="noStrike" cap="none" normalizeH="0" baseline="0" dirty="0" smtClean="0">
                <a:ln>
                  <a:noFill/>
                </a:ln>
                <a:solidFill>
                  <a:srgbClr val="171717"/>
                </a:solidFill>
                <a:effectLst/>
                <a:latin typeface="Helvetica"/>
                <a:ea typeface="Times New Roman" pitchFamily="18" charset="0"/>
                <a:cs typeface="B Nazanin" pitchFamily="2" charset="-78"/>
              </a:rPr>
              <a:t> و پس از آن</a:t>
            </a:r>
            <a:r>
              <a:rPr lang="fa-IR" sz="2400" dirty="0" smtClean="0">
                <a:solidFill>
                  <a:srgbClr val="000DFF"/>
                </a:solidFill>
                <a:latin typeface="Helvetica"/>
                <a:ea typeface="Times New Roman" pitchFamily="18" charset="0"/>
                <a:cs typeface="B Nazanin" pitchFamily="2" charset="-78"/>
              </a:rPr>
              <a:t> </a:t>
            </a:r>
            <a:r>
              <a:rPr lang="fa-IR" sz="2400" dirty="0" smtClean="0">
                <a:solidFill>
                  <a:srgbClr val="41B612"/>
                </a:solidFill>
                <a:latin typeface="Helvetica"/>
                <a:ea typeface="Times New Roman" pitchFamily="18" charset="0"/>
                <a:cs typeface="B Nazanin" pitchFamily="2" charset="-78"/>
              </a:rPr>
              <a:t>آلمان</a:t>
            </a:r>
            <a:r>
              <a:rPr kumimoji="0" lang="ar-SA" sz="2400" b="0" i="0" u="none" strike="noStrike" cap="none" normalizeH="0" baseline="0" dirty="0" smtClean="0">
                <a:ln>
                  <a:noFill/>
                </a:ln>
                <a:solidFill>
                  <a:srgbClr val="171717"/>
                </a:solidFill>
                <a:effectLst/>
                <a:latin typeface="Helvetica"/>
                <a:ea typeface="Times New Roman" pitchFamily="18" charset="0"/>
                <a:cs typeface="B Nazanin" pitchFamily="2" charset="-78"/>
              </a:rPr>
              <a:t>،</a:t>
            </a:r>
            <a:r>
              <a:rPr kumimoji="0" lang="fa-IR" sz="2400" b="0" i="0" u="none" strike="noStrike" cap="none" normalizeH="0" baseline="0" dirty="0" smtClean="0">
                <a:ln>
                  <a:noFill/>
                </a:ln>
                <a:solidFill>
                  <a:srgbClr val="171717"/>
                </a:solidFill>
                <a:effectLst/>
                <a:latin typeface="Helvetica"/>
                <a:ea typeface="Times New Roman" pitchFamily="18" charset="0"/>
                <a:cs typeface="B Nazanin" pitchFamily="2" charset="-78"/>
              </a:rPr>
              <a:t> </a:t>
            </a:r>
            <a:r>
              <a:rPr kumimoji="0" lang="fa-IR" sz="2400" b="0" i="0" u="none" strike="noStrike" cap="none" normalizeH="0" baseline="0" dirty="0" smtClean="0">
                <a:ln>
                  <a:noFill/>
                </a:ln>
                <a:solidFill>
                  <a:srgbClr val="41B612"/>
                </a:solidFill>
                <a:effectLst/>
                <a:latin typeface="Helvetica"/>
                <a:ea typeface="Times New Roman" pitchFamily="18" charset="0"/>
                <a:cs typeface="B Nazanin" pitchFamily="2" charset="-78"/>
              </a:rPr>
              <a:t>ژاپن</a:t>
            </a:r>
            <a:r>
              <a:rPr kumimoji="0" lang="fa-IR" sz="2400" b="0" i="0" u="none" strike="noStrike" cap="none" normalizeH="0" dirty="0" smtClean="0">
                <a:ln>
                  <a:noFill/>
                </a:ln>
                <a:solidFill>
                  <a:srgbClr val="171717"/>
                </a:solidFill>
                <a:effectLst/>
                <a:latin typeface="Helvetica"/>
                <a:ea typeface="Times New Roman" pitchFamily="18" charset="0"/>
                <a:cs typeface="B Nazanin" pitchFamily="2" charset="-78"/>
              </a:rPr>
              <a:t> </a:t>
            </a:r>
            <a:r>
              <a:rPr kumimoji="0" lang="ar-SA" sz="2400" b="0" i="0" u="none" strike="noStrike" cap="none" normalizeH="0" baseline="0" dirty="0" smtClean="0">
                <a:ln>
                  <a:noFill/>
                </a:ln>
                <a:solidFill>
                  <a:srgbClr val="171717"/>
                </a:solidFill>
                <a:effectLst/>
                <a:latin typeface="Helvetica"/>
                <a:ea typeface="Times New Roman" pitchFamily="18" charset="0"/>
                <a:cs typeface="B Nazanin" pitchFamily="2" charset="-78"/>
              </a:rPr>
              <a:t>و</a:t>
            </a:r>
            <a:r>
              <a:rPr kumimoji="0" lang="fa-IR" sz="2400" b="0" i="0" u="none" strike="noStrike" cap="none" normalizeH="0" baseline="0" dirty="0" smtClean="0">
                <a:ln>
                  <a:noFill/>
                </a:ln>
                <a:solidFill>
                  <a:srgbClr val="171717"/>
                </a:solidFill>
                <a:effectLst/>
                <a:latin typeface="Helvetica"/>
                <a:ea typeface="Times New Roman" pitchFamily="18" charset="0"/>
                <a:cs typeface="B Nazanin" pitchFamily="2" charset="-78"/>
              </a:rPr>
              <a:t> </a:t>
            </a:r>
            <a:r>
              <a:rPr kumimoji="0" lang="fa-IR" sz="2400" b="0" i="0" u="none" strike="noStrike" cap="none" normalizeH="0" baseline="0" dirty="0" smtClean="0">
                <a:ln>
                  <a:noFill/>
                </a:ln>
                <a:solidFill>
                  <a:srgbClr val="41B612"/>
                </a:solidFill>
                <a:effectLst/>
                <a:latin typeface="Helvetica"/>
                <a:ea typeface="Times New Roman" pitchFamily="18" charset="0"/>
                <a:cs typeface="B Nazanin" pitchFamily="2" charset="-78"/>
              </a:rPr>
              <a:t>چین</a:t>
            </a:r>
            <a:r>
              <a:rPr kumimoji="0" lang="fa-IR" sz="2400" b="0" i="0" u="none" strike="noStrike" cap="none" normalizeH="0" baseline="0" dirty="0" smtClean="0">
                <a:ln>
                  <a:noFill/>
                </a:ln>
                <a:solidFill>
                  <a:srgbClr val="171717"/>
                </a:solidFill>
                <a:effectLst/>
                <a:latin typeface="Helvetica"/>
                <a:ea typeface="Times New Roman" pitchFamily="18" charset="0"/>
                <a:cs typeface="B Nazanin" pitchFamily="2" charset="-78"/>
              </a:rPr>
              <a:t> </a:t>
            </a:r>
            <a:r>
              <a:rPr kumimoji="0" lang="en-US" sz="2400" b="0" i="0" u="none" strike="noStrike" cap="none" normalizeH="0" baseline="0" dirty="0" smtClean="0">
                <a:ln>
                  <a:noFill/>
                </a:ln>
                <a:solidFill>
                  <a:srgbClr val="171717"/>
                </a:solidFill>
                <a:effectLst/>
                <a:latin typeface="Helvetica"/>
                <a:ea typeface="Times New Roman" pitchFamily="18" charset="0"/>
                <a:cs typeface="B Nazanin" pitchFamily="2" charset="-78"/>
              </a:rPr>
              <a:t> </a:t>
            </a:r>
            <a:r>
              <a:rPr kumimoji="0" lang="ar-SA" sz="2400" b="0" i="0" u="none" strike="noStrike" cap="none" normalizeH="0" baseline="0" dirty="0" smtClean="0">
                <a:ln>
                  <a:noFill/>
                </a:ln>
                <a:solidFill>
                  <a:srgbClr val="171717"/>
                </a:solidFill>
                <a:effectLst/>
                <a:latin typeface="Helvetica"/>
                <a:ea typeface="Times New Roman" pitchFamily="18" charset="0"/>
                <a:cs typeface="B Nazanin" pitchFamily="2" charset="-78"/>
              </a:rPr>
              <a:t>صورت می گیرد</a:t>
            </a:r>
            <a:r>
              <a:rPr kumimoji="0" lang="en-US" sz="2400" b="0" i="0" u="none" strike="noStrike" cap="none" normalizeH="0" baseline="0" dirty="0" smtClean="0">
                <a:ln>
                  <a:noFill/>
                </a:ln>
                <a:solidFill>
                  <a:srgbClr val="171717"/>
                </a:solidFill>
                <a:effectLst/>
                <a:latin typeface="Helvetica"/>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95536" y="117213"/>
            <a:ext cx="8460432" cy="3008101"/>
          </a:xfrm>
          <a:prstGeom prst="rect">
            <a:avLst/>
          </a:prstGeom>
          <a:solidFill>
            <a:srgbClr val="FFFFFF"/>
          </a:solidFill>
          <a:ln w="9525">
            <a:noFill/>
            <a:miter lim="800000"/>
            <a:headEnd/>
            <a:tailEnd/>
          </a:ln>
          <a:effectLst/>
        </p:spPr>
        <p:txBody>
          <a:bodyPr vert="horz" wrap="square" lIns="0" tIns="228528" rIns="0" bIns="68241"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Helvetica" charset="0"/>
                <a:ea typeface="Times New Roman" pitchFamily="18" charset="0"/>
                <a:cs typeface="B Nazanin" pitchFamily="2" charset="-78"/>
              </a:rPr>
              <a:t>عمده صادرات گیاهان دارویی</a:t>
            </a:r>
            <a:r>
              <a:rPr kumimoji="0" lang="en-US" sz="2800" b="1" i="0" u="none" strike="noStrike" cap="none" normalizeH="0" baseline="0" dirty="0" smtClean="0">
                <a:ln>
                  <a:noFill/>
                </a:ln>
                <a:solidFill>
                  <a:srgbClr val="000000"/>
                </a:solidFill>
                <a:effectLst/>
                <a:latin typeface="Helvetica" charset="0"/>
                <a:ea typeface="Times New Roman" pitchFamily="18" charset="0"/>
                <a:cs typeface="B Nazanin" pitchFamily="2" charset="-78"/>
              </a:rPr>
              <a:t> :</a:t>
            </a:r>
            <a:r>
              <a:rPr kumimoji="0" lang="fa-IR" sz="2800" b="1" i="0" u="none" strike="noStrike" cap="none" normalizeH="0" baseline="0" dirty="0" smtClean="0">
                <a:ln>
                  <a:noFill/>
                </a:ln>
                <a:solidFill>
                  <a:srgbClr val="000000"/>
                </a:solidFill>
                <a:effectLst/>
                <a:latin typeface="Helvetica" charset="0"/>
                <a:ea typeface="Times New Roman" pitchFamily="18" charset="0"/>
                <a:cs typeface="B Nazanin" pitchFamily="2" charset="-78"/>
              </a:rPr>
              <a:t/>
            </a:r>
            <a:br>
              <a:rPr kumimoji="0" lang="fa-IR" sz="2800" b="1" i="0" u="none" strike="noStrike" cap="none" normalizeH="0" baseline="0" dirty="0" smtClean="0">
                <a:ln>
                  <a:noFill/>
                </a:ln>
                <a:solidFill>
                  <a:srgbClr val="000000"/>
                </a:solidFill>
                <a:effectLst/>
                <a:latin typeface="Helvetica" charset="0"/>
                <a:ea typeface="Times New Roman" pitchFamily="18" charset="0"/>
                <a:cs typeface="B Nazanin" pitchFamily="2" charset="-78"/>
              </a:rPr>
            </a:br>
            <a:endParaRPr kumimoji="0" lang="en-US" sz="2800" b="1" i="0" u="none" strike="noStrike" cap="none" normalizeH="0" baseline="0" dirty="0" smtClean="0">
              <a:ln>
                <a:noFill/>
              </a:ln>
              <a:solidFill>
                <a:srgbClr val="4F81BD"/>
              </a:solidFill>
              <a:effectLst/>
              <a:latin typeface="Cambria"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effectLst/>
                <a:latin typeface="Helvetica" charset="0"/>
                <a:ea typeface="Times New Roman" pitchFamily="18" charset="0"/>
                <a:cs typeface="B Nazanin" pitchFamily="2" charset="-78"/>
              </a:rPr>
              <a:t>زعفران</a:t>
            </a:r>
            <a:r>
              <a:rPr kumimoji="0" lang="fa-IR" sz="2400" b="0" i="0" u="none" strike="noStrike" cap="none" normalizeH="0" baseline="0" dirty="0" smtClean="0">
                <a:ln>
                  <a:noFill/>
                </a:ln>
                <a:solidFill>
                  <a:srgbClr val="800080"/>
                </a:solidFill>
                <a:effectLst/>
                <a:latin typeface="Helvetica" charset="0"/>
                <a:ea typeface="Times New Roman" pitchFamily="18" charset="0"/>
                <a:cs typeface="B Nazanin" pitchFamily="2" charset="-78"/>
              </a:rPr>
              <a:t> </a:t>
            </a: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شیرین‌بیان، صمغ‌های طبیعی و عرقیات و گلاب بیشترین اقلام صادراتی ایران به سایر کشورها محسوب می‌شود. بالاترین سطح زیرکشت گیاهان دارویی متعلق به </a:t>
            </a:r>
            <a:r>
              <a:rPr kumimoji="0" lang="ar-SA" sz="2400" b="0" i="0" u="none" strike="noStrike" cap="none" normalizeH="0" baseline="0" dirty="0" smtClean="0">
                <a:ln>
                  <a:noFill/>
                </a:ln>
                <a:solidFill>
                  <a:srgbClr val="41B612"/>
                </a:solidFill>
                <a:effectLst/>
                <a:latin typeface="Helvetica" charset="0"/>
                <a:ea typeface="Times New Roman" pitchFamily="18" charset="0"/>
                <a:cs typeface="B Nazanin" pitchFamily="2" charset="-78"/>
              </a:rPr>
              <a:t>زعفران</a:t>
            </a: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است، که </a:t>
            </a:r>
            <a:r>
              <a:rPr kumimoji="0" lang="fa-IR" sz="2400" b="0" i="0" u="none" strike="noStrike" cap="none" normalizeH="0" baseline="0" dirty="0" smtClean="0">
                <a:ln>
                  <a:noFill/>
                </a:ln>
                <a:solidFill>
                  <a:srgbClr val="41B612"/>
                </a:solidFill>
                <a:effectLst/>
                <a:latin typeface="Helvetica" charset="0"/>
                <a:ea typeface="Times New Roman" pitchFamily="18" charset="0"/>
                <a:cs typeface="B Nazanin" pitchFamily="2" charset="-78"/>
              </a:rPr>
              <a:t>۱۰۸</a:t>
            </a: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هزار هکتار زعفران در سطح کشور کشت می‌شود. بعد از زعفران نیز زیره‌ها، رازیانه، موسیر، گل محمدی، گشنیز و شیرین بیان نیز بیشترین سطح زیرکشت و</a:t>
            </a:r>
            <a:r>
              <a:rPr kumimoji="0" lang="en-US"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a:t>
            </a:r>
            <a:r>
              <a:rPr kumimoji="0" lang="fa-IR" sz="2400" b="0" i="0" u="none" strike="noStrike" cap="none" normalizeH="0" baseline="0" dirty="0" smtClean="0">
                <a:ln>
                  <a:noFill/>
                </a:ln>
                <a:effectLst/>
                <a:latin typeface="Helvetica" charset="0"/>
                <a:ea typeface="Times New Roman" pitchFamily="18" charset="0"/>
                <a:cs typeface="B Nazanin" pitchFamily="2" charset="-78"/>
              </a:rPr>
              <a:t>صادرات</a:t>
            </a:r>
            <a:r>
              <a:rPr kumimoji="0" lang="en-US"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a:t>
            </a: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را به خود اختصاص دادند</a:t>
            </a:r>
            <a:r>
              <a:rPr kumimoji="0" lang="en-US"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5" name="Rectangle 4"/>
          <p:cNvSpPr/>
          <p:nvPr/>
        </p:nvSpPr>
        <p:spPr>
          <a:xfrm>
            <a:off x="251520" y="3789040"/>
            <a:ext cx="8712968"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ar-SA" sz="2400" dirty="0" smtClean="0">
                <a:cs typeface="B Nazanin" pitchFamily="2" charset="-78"/>
              </a:rPr>
              <a:t>کشورهای چین، هند، آمریکا و آلمان بازیگران اصلی تولید و تجارت گیاهان دارویی و فرآورده‌های آن در جهان هستند. این کشورها نه‌تنها در تولید گیاهان دارویی بلکه در صادرات و هم‌زمان در واردات آن جزو کشورهای نخست جهان هستند</a:t>
            </a:r>
            <a:r>
              <a:rPr lang="en-US" sz="2400" dirty="0" smtClean="0">
                <a:cs typeface="B Nazanin" pitchFamily="2" charset="-78"/>
              </a:rPr>
              <a:t/>
            </a:r>
            <a:br>
              <a:rPr lang="en-US" sz="2400" dirty="0" smtClean="0">
                <a:cs typeface="B Nazanin" pitchFamily="2" charset="-78"/>
              </a:rPr>
            </a:br>
            <a:endParaRPr lang="en-US" sz="2400" dirty="0">
              <a:cs typeface="B Nazanin" pitchFamily="2" charset="-78"/>
            </a:endParaRPr>
          </a:p>
        </p:txBody>
      </p:sp>
      <p:pic>
        <p:nvPicPr>
          <p:cNvPr id="6"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23528" y="620688"/>
            <a:ext cx="8424936" cy="341632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در این میان </a:t>
            </a:r>
            <a:r>
              <a:rPr kumimoji="0" lang="ar-SA" sz="2400" i="0" u="none" strike="noStrike" cap="none" normalizeH="0" baseline="0" dirty="0" smtClean="0">
                <a:ln>
                  <a:noFill/>
                </a:ln>
                <a:solidFill>
                  <a:srgbClr val="41B612"/>
                </a:solidFill>
                <a:effectLst/>
                <a:latin typeface="Verdana" pitchFamily="34" charset="0"/>
                <a:ea typeface="Times New Roman" pitchFamily="18" charset="0"/>
                <a:cs typeface="B Nazanin" pitchFamily="2" charset="-78"/>
              </a:rPr>
              <a:t>مهم‌ترین چالش‌ در زمینه صنایع گیاهان دارویی</a:t>
            </a: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 فقدان تقاضای کافی و مؤثر برای تشویق و توجیه سرمایه‌گذاری است. همچنین دومین چالش سرمایه‌گذاری در صنایع گیاهان دارویی ناکافی و ناپایدار بودن تولید گیاهان دارویی به‌عنوان نهاده اولیه برای مصرف در صنایع فرآوری است و سومین چالش ،ناکافی بودن همکاری‌ بین‌المللی ایران برای صادرات و سرمایه‌گذاری مشترک و مشکل تحریم‌های بانکی و اقتصادی</a:t>
            </a:r>
            <a:r>
              <a:rPr kumimoji="0" lang="en-US"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a:t>
            </a:r>
            <a:endParaRPr kumimoji="0" lang="en-US" sz="240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همچنین تولید خرد و کوچک مقیاس کشت زراعی گیاهان دارویی و در برخی موارد تکیه صرف بر ذخایر طبیعی آنها و پایین بودن کیفیت ماده مؤثره برخی از آنها و بالا بودن هزینه تولید و قیمت تمام‌شده گیاهان دارویی در ایران از دیگر معضلات و موانع سرمایه‌گذاری در زمینه صنایع گیاهان دارویی هستند</a:t>
            </a:r>
            <a:r>
              <a:rPr kumimoji="0" lang="en-US" sz="2400" i="0" u="none" strike="noStrike" cap="none" normalizeH="0" baseline="0" dirty="0" smtClean="0">
                <a:ln>
                  <a:noFill/>
                </a:ln>
                <a:solidFill>
                  <a:srgbClr val="000000"/>
                </a:solidFill>
                <a:effectLst/>
                <a:latin typeface="Verdana" pitchFamily="34" charset="0"/>
                <a:ea typeface="Times New Roman" pitchFamily="18" charset="0"/>
                <a:cs typeface="B Nazanin" pitchFamily="2" charset="-78"/>
              </a:rPr>
              <a:t>.</a:t>
            </a:r>
            <a:endParaRPr kumimoji="0" lang="en-US" sz="240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kht system\Pictures\shutterstock_09009.jpg"/>
          <p:cNvPicPr>
            <a:picLocks noChangeAspect="1" noChangeArrowheads="1"/>
          </p:cNvPicPr>
          <p:nvPr/>
        </p:nvPicPr>
        <p:blipFill>
          <a:blip r:embed="rId2" cstate="print"/>
          <a:srcRect/>
          <a:stretch>
            <a:fillRect/>
          </a:stretch>
        </p:blipFill>
        <p:spPr bwMode="auto">
          <a:xfrm>
            <a:off x="5220072" y="188640"/>
            <a:ext cx="3456384" cy="720080"/>
          </a:xfrm>
          <a:prstGeom prst="rect">
            <a:avLst/>
          </a:prstGeom>
          <a:noFill/>
        </p:spPr>
      </p:pic>
      <p:pic>
        <p:nvPicPr>
          <p:cNvPr id="5" name="Picture 2" descr="C:\Users\sakht system\Pictures\گیاهان دارویی.png1.png"/>
          <p:cNvPicPr>
            <a:picLocks noChangeAspect="1" noChangeArrowheads="1"/>
          </p:cNvPicPr>
          <p:nvPr/>
        </p:nvPicPr>
        <p:blipFill>
          <a:blip r:embed="rId3" cstate="print"/>
          <a:srcRect/>
          <a:stretch>
            <a:fillRect/>
          </a:stretch>
        </p:blipFill>
        <p:spPr bwMode="auto">
          <a:xfrm>
            <a:off x="0" y="5949280"/>
            <a:ext cx="9144000" cy="908720"/>
          </a:xfrm>
          <a:prstGeom prst="rect">
            <a:avLst/>
          </a:prstGeom>
          <a:noFill/>
        </p:spPr>
      </p:pic>
      <p:sp>
        <p:nvSpPr>
          <p:cNvPr id="6" name="TextBox 5"/>
          <p:cNvSpPr txBox="1"/>
          <p:nvPr/>
        </p:nvSpPr>
        <p:spPr>
          <a:xfrm>
            <a:off x="5436096" y="260648"/>
            <a:ext cx="3024336" cy="461665"/>
          </a:xfrm>
          <a:prstGeom prst="rect">
            <a:avLst/>
          </a:prstGeom>
          <a:noFill/>
        </p:spPr>
        <p:txBody>
          <a:bodyPr wrap="square" rtlCol="0">
            <a:spAutoFit/>
          </a:bodyPr>
          <a:lstStyle/>
          <a:p>
            <a:pPr algn="ctr"/>
            <a:r>
              <a:rPr lang="fa-IR" sz="2400" dirty="0" smtClean="0">
                <a:solidFill>
                  <a:srgbClr val="FF0000"/>
                </a:solidFill>
              </a:rPr>
              <a:t>واردات گیاهان دارویی</a:t>
            </a:r>
            <a:endParaRPr lang="en-US" sz="2400" dirty="0">
              <a:solidFill>
                <a:srgbClr val="FF0000"/>
              </a:solidFill>
            </a:endParaRPr>
          </a:p>
        </p:txBody>
      </p:sp>
      <p:sp>
        <p:nvSpPr>
          <p:cNvPr id="40961" name="Rectangle 1"/>
          <p:cNvSpPr>
            <a:spLocks noChangeArrowheads="1"/>
          </p:cNvSpPr>
          <p:nvPr/>
        </p:nvSpPr>
        <p:spPr bwMode="auto">
          <a:xfrm>
            <a:off x="467544" y="1381418"/>
            <a:ext cx="82444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برخی از گیاهان دارویی به شکل اسانس و عرقیات از کشورهای مختلف وارد کشور می شود. این گیاهان حتی به عنوان ادویه به ایران وارد گردیده و به فروش می رسند</a:t>
            </a:r>
            <a:r>
              <a:rPr kumimoji="0" lang="en-US"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گیاهان دارویی وارداتی مانند زردچوبه، فلفل، مارچوبه، فلفل سیاه، زیره و غیره می باشد. این گیاهان که بیشتر به صورت ادویه و اسانس وارد می گردند از کشورهای مانند</a:t>
            </a:r>
            <a:r>
              <a:rPr kumimoji="0" lang="fa-IR"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a:t>
            </a:r>
            <a:r>
              <a:rPr lang="fa-IR" sz="2400" dirty="0" smtClean="0">
                <a:solidFill>
                  <a:srgbClr val="41B612"/>
                </a:solidFill>
                <a:latin typeface="Helvetica" charset="0"/>
                <a:ea typeface="Times New Roman" pitchFamily="18" charset="0"/>
                <a:cs typeface="B Nazanin" pitchFamily="2" charset="-78"/>
              </a:rPr>
              <a:t>افغانستان</a:t>
            </a:r>
            <a:r>
              <a:rPr lang="fa-IR" sz="2400" dirty="0" smtClean="0">
                <a:solidFill>
                  <a:srgbClr val="000DFF"/>
                </a:solidFill>
                <a:latin typeface="Helvetica" charset="0"/>
                <a:ea typeface="Times New Roman" pitchFamily="18" charset="0"/>
                <a:cs typeface="B Nazanin" pitchFamily="2" charset="-78"/>
              </a:rPr>
              <a:t> ، </a:t>
            </a:r>
            <a:r>
              <a:rPr lang="fa-IR" sz="2400" dirty="0" smtClean="0">
                <a:solidFill>
                  <a:srgbClr val="41B612"/>
                </a:solidFill>
                <a:latin typeface="Helvetica" charset="0"/>
                <a:ea typeface="Times New Roman" pitchFamily="18" charset="0"/>
                <a:cs typeface="B Nazanin" pitchFamily="2" charset="-78"/>
              </a:rPr>
              <a:t>هندوستان</a:t>
            </a:r>
            <a:r>
              <a:rPr lang="fa-IR" sz="2400" dirty="0" smtClean="0">
                <a:solidFill>
                  <a:srgbClr val="000DFF"/>
                </a:solidFill>
                <a:latin typeface="Helvetica" charset="0"/>
                <a:ea typeface="Times New Roman" pitchFamily="18" charset="0"/>
                <a:cs typeface="B Nazanin" pitchFamily="2" charset="-78"/>
              </a:rPr>
              <a:t> </a:t>
            </a: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و </a:t>
            </a:r>
            <a:r>
              <a:rPr kumimoji="0" lang="ar-SA" sz="2400" b="0" i="0" u="none" strike="noStrike" cap="none" normalizeH="0" baseline="0" dirty="0" smtClean="0">
                <a:ln>
                  <a:noFill/>
                </a:ln>
                <a:solidFill>
                  <a:srgbClr val="41B612"/>
                </a:solidFill>
                <a:effectLst/>
                <a:latin typeface="Helvetica" charset="0"/>
                <a:ea typeface="Times New Roman" pitchFamily="18" charset="0"/>
                <a:cs typeface="B Nazanin" pitchFamily="2" charset="-78"/>
              </a:rPr>
              <a:t>پاکستان</a:t>
            </a: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 وارد می شود</a:t>
            </a:r>
            <a:r>
              <a:rPr kumimoji="0" lang="en-US"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kht system\Pictures\گیاهان دارویی.png1.png"/>
          <p:cNvPicPr>
            <a:picLocks noChangeAspect="1" noChangeArrowheads="1"/>
          </p:cNvPicPr>
          <p:nvPr/>
        </p:nvPicPr>
        <p:blipFill>
          <a:blip r:embed="rId2" cstate="print"/>
          <a:srcRect/>
          <a:stretch>
            <a:fillRect/>
          </a:stretch>
        </p:blipFill>
        <p:spPr bwMode="auto">
          <a:xfrm>
            <a:off x="0" y="5877272"/>
            <a:ext cx="9144000" cy="980728"/>
          </a:xfrm>
          <a:prstGeom prst="rect">
            <a:avLst/>
          </a:prstGeom>
          <a:noFill/>
        </p:spPr>
      </p:pic>
      <p:pic>
        <p:nvPicPr>
          <p:cNvPr id="5" name="Picture 4" descr="C:\Users\sakht system\Pictures\shutterstock_09009.jpg"/>
          <p:cNvPicPr>
            <a:picLocks noChangeAspect="1" noChangeArrowheads="1"/>
          </p:cNvPicPr>
          <p:nvPr/>
        </p:nvPicPr>
        <p:blipFill>
          <a:blip r:embed="rId3" cstate="print"/>
          <a:srcRect/>
          <a:stretch>
            <a:fillRect/>
          </a:stretch>
        </p:blipFill>
        <p:spPr bwMode="auto">
          <a:xfrm>
            <a:off x="5940152" y="188640"/>
            <a:ext cx="2880320" cy="720080"/>
          </a:xfrm>
          <a:prstGeom prst="rect">
            <a:avLst/>
          </a:prstGeom>
          <a:noFill/>
        </p:spPr>
      </p:pic>
      <p:sp>
        <p:nvSpPr>
          <p:cNvPr id="6" name="TextBox 5"/>
          <p:cNvSpPr txBox="1"/>
          <p:nvPr/>
        </p:nvSpPr>
        <p:spPr>
          <a:xfrm>
            <a:off x="6444208" y="188640"/>
            <a:ext cx="1872208" cy="707886"/>
          </a:xfrm>
          <a:prstGeom prst="rect">
            <a:avLst/>
          </a:prstGeom>
          <a:noFill/>
        </p:spPr>
        <p:txBody>
          <a:bodyPr wrap="square" rtlCol="0">
            <a:spAutoFit/>
          </a:bodyPr>
          <a:lstStyle/>
          <a:p>
            <a:pPr algn="ctr"/>
            <a:r>
              <a:rPr lang="fa-IR" sz="4000" dirty="0" smtClean="0">
                <a:solidFill>
                  <a:srgbClr val="FF0000"/>
                </a:solidFill>
              </a:rPr>
              <a:t>مقدمه</a:t>
            </a:r>
            <a:endParaRPr lang="en-US" sz="4000" dirty="0">
              <a:solidFill>
                <a:srgbClr val="FF0000"/>
              </a:solidFill>
            </a:endParaRPr>
          </a:p>
        </p:txBody>
      </p:sp>
      <p:sp>
        <p:nvSpPr>
          <p:cNvPr id="7" name="Rectangle 6"/>
          <p:cNvSpPr/>
          <p:nvPr/>
        </p:nvSpPr>
        <p:spPr>
          <a:xfrm>
            <a:off x="395536" y="1268760"/>
            <a:ext cx="8424936" cy="3785652"/>
          </a:xfrm>
          <a:prstGeom prst="rect">
            <a:avLst/>
          </a:prstGeom>
        </p:spPr>
        <p:txBody>
          <a:bodyPr wrap="square">
            <a:spAutoFit/>
          </a:bodyPr>
          <a:lstStyle/>
          <a:p>
            <a:pPr algn="r"/>
            <a:r>
              <a:rPr lang="fa-IR" sz="2400" dirty="0" smtClean="0">
                <a:cs typeface="B Nazanin" pitchFamily="2" charset="-78"/>
              </a:rPr>
              <a:t>ايرانيان جزو نخستين ملتي بودند كه گل را به يكديگر هديه مي دادند . نقوش به جاي مانده از دوران گذشته كه در آن عده‌اي شاخه گلي در دست دارند مستند است و اين موضوع نشانگريست كه ايرانيان باستان نيز براي پرورش گل و هديه دادن آن اهميت ويژه اي قائل بوده اند .</a:t>
            </a:r>
            <a:br>
              <a:rPr lang="fa-IR" sz="2400" dirty="0" smtClean="0">
                <a:cs typeface="B Nazanin" pitchFamily="2" charset="-78"/>
              </a:rPr>
            </a:br>
            <a:r>
              <a:rPr lang="fa-IR" sz="2400" dirty="0" smtClean="0">
                <a:cs typeface="B Nazanin" pitchFamily="2" charset="-78"/>
              </a:rPr>
              <a:t>رواج گل و گياه در ايران به ويژه در طراحي فضاي سبز از 3 هزار سال پيش اهميت داشته و توسعه آن در اين سرزمين به صورت يك حرفه عمر 85 ساله اي دارد و نخستين بار يك هلندي مقيم تهران به نام پرتيوا به اتفاق چند نفر از هموطنانش در باغ خود در تهران با وارد كردن بذر گل از هلند اقدام به پرورش گل در ايران كردند .</a:t>
            </a:r>
            <a:br>
              <a:rPr lang="fa-IR" sz="2400" dirty="0" smtClean="0">
                <a:cs typeface="B Nazanin" pitchFamily="2" charset="-78"/>
              </a:rPr>
            </a:br>
            <a:r>
              <a:rPr lang="fa-IR" sz="2400" dirty="0" smtClean="0">
                <a:cs typeface="B Nazanin" pitchFamily="2" charset="-78"/>
              </a:rPr>
              <a:t>قديمي ترين گلخانه مدرن كه قدمتي 75 ساله دارد توسط مرحوم آقاي زعيم از كشور هلند وارد و احداث گرديد و تا كنون نيز فعال مي باشد </a:t>
            </a:r>
            <a:r>
              <a:rPr lang="fa-IR" sz="2400" b="1" dirty="0" smtClean="0">
                <a:cs typeface="B Nazanin" pitchFamily="2" charset="-78"/>
              </a:rPr>
              <a:t>.</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pic>
        <p:nvPicPr>
          <p:cNvPr id="5" name="Picture 4" descr="C:\Users\sakht system\Pictures\shutterstock_09009.jpg"/>
          <p:cNvPicPr>
            <a:picLocks noChangeAspect="1" noChangeArrowheads="1"/>
          </p:cNvPicPr>
          <p:nvPr/>
        </p:nvPicPr>
        <p:blipFill>
          <a:blip r:embed="rId3" cstate="print"/>
          <a:srcRect/>
          <a:stretch>
            <a:fillRect/>
          </a:stretch>
        </p:blipFill>
        <p:spPr bwMode="auto">
          <a:xfrm>
            <a:off x="5220072" y="188640"/>
            <a:ext cx="3384376" cy="720080"/>
          </a:xfrm>
          <a:prstGeom prst="rect">
            <a:avLst/>
          </a:prstGeom>
          <a:noFill/>
        </p:spPr>
      </p:pic>
      <p:sp>
        <p:nvSpPr>
          <p:cNvPr id="6" name="TextBox 5"/>
          <p:cNvSpPr txBox="1"/>
          <p:nvPr/>
        </p:nvSpPr>
        <p:spPr>
          <a:xfrm>
            <a:off x="5436096" y="332656"/>
            <a:ext cx="3168352" cy="461665"/>
          </a:xfrm>
          <a:prstGeom prst="rect">
            <a:avLst/>
          </a:prstGeom>
          <a:noFill/>
        </p:spPr>
        <p:txBody>
          <a:bodyPr wrap="square" rtlCol="0">
            <a:spAutoFit/>
          </a:bodyPr>
          <a:lstStyle/>
          <a:p>
            <a:r>
              <a:rPr lang="fa-IR" sz="2400" dirty="0" smtClean="0">
                <a:solidFill>
                  <a:srgbClr val="FF0000"/>
                </a:solidFill>
              </a:rPr>
              <a:t>واردات غیر رسمی (قاچاق)</a:t>
            </a:r>
            <a:endParaRPr lang="en-US" sz="2400" dirty="0">
              <a:solidFill>
                <a:srgbClr val="FF0000"/>
              </a:solidFill>
            </a:endParaRPr>
          </a:p>
        </p:txBody>
      </p:sp>
      <p:sp>
        <p:nvSpPr>
          <p:cNvPr id="39937" name="Rectangle 1"/>
          <p:cNvSpPr>
            <a:spLocks noChangeArrowheads="1"/>
          </p:cNvSpPr>
          <p:nvPr/>
        </p:nvSpPr>
        <p:spPr bwMode="auto">
          <a:xfrm>
            <a:off x="395536" y="1052736"/>
            <a:ext cx="824440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بر طبق آمار غیر رسمی، تا چندی قبل سالانه چندین هزار تن گیاهان دارویی به صورت قاچاق به کشور وارد می شده است که بخش عمده آن از طریق مناطق هم مرز با کشورهای پاکستان و افغانستان بوده است که در دو سال اخیر به دلیل کنترل بر نقاط مرزی، این واردات به شدت محدود شده است</a:t>
            </a:r>
            <a:r>
              <a:rPr kumimoji="0" lang="en-US"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گیاهانی همچون برگ سنا، چای ترش، انواع صمغ های مورد استفاده در طب سنتی، زنیان، آنیسون، بذر شوید، بذر ریحان و بالنگو و … جزء این دسته از گیاهان دارویی هستند که تا چندی قبل به صورت قاچاق از مرز پاکستان وارد می شده اند. اما متاسفانه هیچ آماری از این نوع واردات در دست نیست</a:t>
            </a:r>
            <a:r>
              <a:rPr kumimoji="0" lang="en-US" sz="2400" b="0" i="0" u="none" strike="noStrike" cap="none" normalizeH="0" baseline="0" dirty="0" smtClean="0">
                <a:ln>
                  <a:noFill/>
                </a:ln>
                <a:solidFill>
                  <a:srgbClr val="171717"/>
                </a:solidFill>
                <a:effectLst/>
                <a:latin typeface="Helvetica"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kht system\Pictures\shutterstock_09009.jpg"/>
          <p:cNvPicPr>
            <a:picLocks noChangeAspect="1" noChangeArrowheads="1"/>
          </p:cNvPicPr>
          <p:nvPr/>
        </p:nvPicPr>
        <p:blipFill>
          <a:blip r:embed="rId2" cstate="print"/>
          <a:srcRect/>
          <a:stretch>
            <a:fillRect/>
          </a:stretch>
        </p:blipFill>
        <p:spPr bwMode="auto">
          <a:xfrm>
            <a:off x="3491880" y="188640"/>
            <a:ext cx="5256584" cy="720080"/>
          </a:xfrm>
          <a:prstGeom prst="rect">
            <a:avLst/>
          </a:prstGeom>
          <a:noFill/>
        </p:spPr>
      </p:pic>
      <p:sp>
        <p:nvSpPr>
          <p:cNvPr id="5" name="TextBox 4"/>
          <p:cNvSpPr txBox="1"/>
          <p:nvPr/>
        </p:nvSpPr>
        <p:spPr>
          <a:xfrm>
            <a:off x="3779912" y="332656"/>
            <a:ext cx="5040560" cy="461665"/>
          </a:xfrm>
          <a:prstGeom prst="rect">
            <a:avLst/>
          </a:prstGeom>
          <a:noFill/>
        </p:spPr>
        <p:txBody>
          <a:bodyPr wrap="square" rtlCol="0">
            <a:spAutoFit/>
          </a:bodyPr>
          <a:lstStyle/>
          <a:p>
            <a:r>
              <a:rPr lang="fa-IR" sz="2400" b="1" dirty="0" smtClean="0">
                <a:solidFill>
                  <a:srgbClr val="FF0000"/>
                </a:solidFill>
              </a:rPr>
              <a:t>مشکلات تولید کنندگان گیاهان دارویی در ایران</a:t>
            </a:r>
            <a:endParaRPr lang="en-US" sz="2400" b="1" dirty="0">
              <a:solidFill>
                <a:srgbClr val="FF0000"/>
              </a:solidFill>
            </a:endParaRPr>
          </a:p>
        </p:txBody>
      </p:sp>
      <p:sp>
        <p:nvSpPr>
          <p:cNvPr id="45057" name="Rectangle 1"/>
          <p:cNvSpPr>
            <a:spLocks noChangeArrowheads="1"/>
          </p:cNvSpPr>
          <p:nvPr/>
        </p:nvSpPr>
        <p:spPr bwMode="auto">
          <a:xfrm>
            <a:off x="755576" y="1078578"/>
            <a:ext cx="7956376" cy="945998"/>
          </a:xfrm>
          <a:prstGeom prst="rect">
            <a:avLst/>
          </a:prstGeom>
          <a:solidFill>
            <a:srgbClr val="FFFFFF"/>
          </a:solidFill>
          <a:ln w="9525">
            <a:noFill/>
            <a:miter lim="800000"/>
            <a:headEnd/>
            <a:tailEnd/>
          </a:ln>
          <a:effectLst/>
        </p:spPr>
        <p:txBody>
          <a:bodyPr vert="horz" wrap="square" lIns="0" tIns="228528" rIns="0" bIns="68241"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rgbClr val="000000"/>
                </a:solidFill>
                <a:effectLst/>
                <a:latin typeface="Helvetica" charset="0"/>
                <a:ea typeface="Times New Roman" pitchFamily="18" charset="0"/>
                <a:cs typeface="B Nazanin" pitchFamily="2" charset="-78"/>
              </a:rPr>
              <a:t>۱</a:t>
            </a:r>
            <a:r>
              <a:rPr lang="fa-IR" sz="2400" dirty="0" smtClean="0">
                <a:solidFill>
                  <a:srgbClr val="000000"/>
                </a:solidFill>
                <a:latin typeface="Helvetica" charset="0"/>
                <a:ea typeface="Times New Roman" pitchFamily="18" charset="0"/>
                <a:cs typeface="B Nazanin" pitchFamily="2" charset="-78"/>
              </a:rPr>
              <a:t>) </a:t>
            </a:r>
            <a:r>
              <a:rPr kumimoji="0" lang="ar-SA" sz="2400" i="0" u="none" strike="noStrike" cap="none" normalizeH="0" baseline="0" dirty="0" smtClean="0">
                <a:ln>
                  <a:noFill/>
                </a:ln>
                <a:solidFill>
                  <a:srgbClr val="000000"/>
                </a:solidFill>
                <a:effectLst/>
                <a:latin typeface="Helvetica" charset="0"/>
                <a:ea typeface="Times New Roman" pitchFamily="18" charset="0"/>
                <a:cs typeface="B Nazanin" pitchFamily="2" charset="-78"/>
              </a:rPr>
              <a:t>ضعف در برندینگ</a:t>
            </a:r>
            <a:endParaRPr kumimoji="0" lang="en-US" sz="2400" i="0" u="none" strike="noStrike" cap="none" normalizeH="0" baseline="0" dirty="0" smtClean="0">
              <a:ln>
                <a:noFill/>
              </a:ln>
              <a:solidFill>
                <a:srgbClr val="4F81BD"/>
              </a:solidFill>
              <a:effectLst/>
              <a:latin typeface="Cambria" pitchFamily="18" charset="0"/>
              <a:ea typeface="Times New Roman" pitchFamily="18"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796136" y="1844824"/>
            <a:ext cx="2989921" cy="461665"/>
          </a:xfrm>
          <a:prstGeom prst="rect">
            <a:avLst/>
          </a:prstGeom>
        </p:spPr>
        <p:txBody>
          <a:bodyPr wrap="none">
            <a:spAutoFit/>
          </a:bodyPr>
          <a:lstStyle/>
          <a:p>
            <a:pPr algn="r" rtl="1"/>
            <a:r>
              <a:rPr lang="fa-IR" sz="2400" dirty="0" smtClean="0">
                <a:cs typeface="B Nazanin" pitchFamily="2" charset="-78"/>
              </a:rPr>
              <a:t>۲)</a:t>
            </a:r>
            <a:r>
              <a:rPr lang="en-US" sz="2400" dirty="0" smtClean="0">
                <a:cs typeface="B Nazanin" pitchFamily="2" charset="-78"/>
              </a:rPr>
              <a:t> </a:t>
            </a:r>
            <a:r>
              <a:rPr lang="ar-SA" sz="2400" dirty="0" smtClean="0">
                <a:cs typeface="B Nazanin" pitchFamily="2" charset="-78"/>
              </a:rPr>
              <a:t>بسته بندی گیاهان دارویی </a:t>
            </a:r>
            <a:endParaRPr lang="en-US" sz="2400" dirty="0">
              <a:cs typeface="B Nazanin" pitchFamily="2" charset="-78"/>
            </a:endParaRPr>
          </a:p>
        </p:txBody>
      </p:sp>
      <p:sp>
        <p:nvSpPr>
          <p:cNvPr id="8" name="Rectangle 7"/>
          <p:cNvSpPr/>
          <p:nvPr/>
        </p:nvSpPr>
        <p:spPr>
          <a:xfrm>
            <a:off x="7164288" y="2348880"/>
            <a:ext cx="1636987" cy="461665"/>
          </a:xfrm>
          <a:prstGeom prst="rect">
            <a:avLst/>
          </a:prstGeom>
        </p:spPr>
        <p:txBody>
          <a:bodyPr wrap="none">
            <a:spAutoFit/>
          </a:bodyPr>
          <a:lstStyle/>
          <a:p>
            <a:pPr algn="r" rtl="1"/>
            <a:r>
              <a:rPr lang="fa-IR" sz="2400" dirty="0" smtClean="0">
                <a:cs typeface="B Nazanin" pitchFamily="2" charset="-78"/>
              </a:rPr>
              <a:t>۳)</a:t>
            </a:r>
            <a:r>
              <a:rPr lang="en-US" sz="2400" dirty="0" smtClean="0">
                <a:cs typeface="B Nazanin" pitchFamily="2" charset="-78"/>
              </a:rPr>
              <a:t> </a:t>
            </a:r>
            <a:r>
              <a:rPr lang="ar-SA" sz="2400" dirty="0" smtClean="0">
                <a:cs typeface="B Nazanin" pitchFamily="2" charset="-78"/>
              </a:rPr>
              <a:t>خام فروشی </a:t>
            </a:r>
            <a:endParaRPr lang="en-US" sz="2400" dirty="0">
              <a:cs typeface="B Nazanin" pitchFamily="2" charset="-78"/>
            </a:endParaRPr>
          </a:p>
        </p:txBody>
      </p:sp>
      <p:pic>
        <p:nvPicPr>
          <p:cNvPr id="9" name="Picture 8" descr="C:\Users\sakht system\Pictures\shutterstock_09009.jpg"/>
          <p:cNvPicPr>
            <a:picLocks noChangeAspect="1" noChangeArrowheads="1"/>
          </p:cNvPicPr>
          <p:nvPr/>
        </p:nvPicPr>
        <p:blipFill>
          <a:blip r:embed="rId2" cstate="print"/>
          <a:srcRect/>
          <a:stretch>
            <a:fillRect/>
          </a:stretch>
        </p:blipFill>
        <p:spPr bwMode="auto">
          <a:xfrm>
            <a:off x="3491880" y="2924944"/>
            <a:ext cx="5256584" cy="720080"/>
          </a:xfrm>
          <a:prstGeom prst="rect">
            <a:avLst/>
          </a:prstGeom>
          <a:noFill/>
        </p:spPr>
      </p:pic>
      <p:sp>
        <p:nvSpPr>
          <p:cNvPr id="10" name="TextBox 9"/>
          <p:cNvSpPr txBox="1"/>
          <p:nvPr/>
        </p:nvSpPr>
        <p:spPr>
          <a:xfrm>
            <a:off x="4283968" y="2996952"/>
            <a:ext cx="3672408" cy="461665"/>
          </a:xfrm>
          <a:prstGeom prst="rect">
            <a:avLst/>
          </a:prstGeom>
          <a:noFill/>
        </p:spPr>
        <p:txBody>
          <a:bodyPr wrap="square" rtlCol="0">
            <a:spAutoFit/>
          </a:bodyPr>
          <a:lstStyle/>
          <a:p>
            <a:pPr algn="ctr"/>
            <a:r>
              <a:rPr lang="fa-IR" sz="2400" b="1" dirty="0" smtClean="0">
                <a:solidFill>
                  <a:srgbClr val="FF0000"/>
                </a:solidFill>
                <a:cs typeface="B Nazanin" pitchFamily="2" charset="-78"/>
              </a:rPr>
              <a:t>پیشنهاد و ارائه ی راهکار ها</a:t>
            </a:r>
            <a:endParaRPr lang="en-US" sz="2400" b="1" dirty="0">
              <a:solidFill>
                <a:srgbClr val="FF0000"/>
              </a:solidFill>
              <a:cs typeface="B Nazanin" pitchFamily="2" charset="-78"/>
            </a:endParaRPr>
          </a:p>
        </p:txBody>
      </p:sp>
      <p:sp>
        <p:nvSpPr>
          <p:cNvPr id="11" name="TextBox 10"/>
          <p:cNvSpPr txBox="1"/>
          <p:nvPr/>
        </p:nvSpPr>
        <p:spPr>
          <a:xfrm>
            <a:off x="179512" y="4221088"/>
            <a:ext cx="8568952" cy="1938992"/>
          </a:xfrm>
          <a:prstGeom prst="rect">
            <a:avLst/>
          </a:prstGeom>
          <a:noFill/>
        </p:spPr>
        <p:txBody>
          <a:bodyPr wrap="square" rtlCol="0">
            <a:spAutoFit/>
          </a:bodyPr>
          <a:lstStyle/>
          <a:p>
            <a:pPr algn="r"/>
            <a:r>
              <a:rPr lang="fa-IR" sz="2400" dirty="0" smtClean="0">
                <a:cs typeface="B Nazanin" pitchFamily="2" charset="-78"/>
              </a:rPr>
              <a:t>1) برند سازی و بازاریابی در حد وسیع        </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2) سرمایه گذاری و ایجاد کارگاه ها و کارخانه های بسته بندی گیاهان دارویی</a:t>
            </a:r>
            <a:br>
              <a:rPr lang="fa-IR" sz="2400" dirty="0" smtClean="0">
                <a:cs typeface="B Nazanin" pitchFamily="2" charset="-78"/>
              </a:rPr>
            </a:b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3) ایجاد زیر ساخت های مناسب جهت تبدیل گیاهان دارویی به فراورده های دارویی</a:t>
            </a:r>
            <a:endParaRPr lang="en-US" sz="2400" dirty="0">
              <a:cs typeface="B Nazanin"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2348880"/>
            <a:ext cx="4320480" cy="830997"/>
          </a:xfrm>
          <a:prstGeom prst="rect">
            <a:avLst/>
          </a:prstGeom>
          <a:noFill/>
        </p:spPr>
        <p:txBody>
          <a:bodyPr wrap="square" rtlCol="0">
            <a:spAutoFit/>
          </a:bodyPr>
          <a:lstStyle/>
          <a:p>
            <a:pPr algn="ctr"/>
            <a:r>
              <a:rPr lang="fa-IR" sz="4800" dirty="0" smtClean="0"/>
              <a:t>ممنون از توجه شما</a:t>
            </a:r>
            <a:endParaRPr lang="en-US" sz="4800" dirty="0"/>
          </a:p>
        </p:txBody>
      </p:sp>
      <p:pic>
        <p:nvPicPr>
          <p:cNvPr id="5" name="Picture 4" descr="طل.png"/>
          <p:cNvPicPr>
            <a:picLocks noChangeAspect="1"/>
          </p:cNvPicPr>
          <p:nvPr/>
        </p:nvPicPr>
        <p:blipFill>
          <a:blip r:embed="rId2" cstate="print"/>
          <a:stretch>
            <a:fillRect/>
          </a:stretch>
        </p:blipFill>
        <p:spPr>
          <a:xfrm>
            <a:off x="0" y="4419389"/>
            <a:ext cx="3901778" cy="24386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kht system\Pictures\گیاهان دارویی.png1.png"/>
          <p:cNvPicPr>
            <a:picLocks noChangeAspect="1" noChangeArrowheads="1"/>
          </p:cNvPicPr>
          <p:nvPr/>
        </p:nvPicPr>
        <p:blipFill>
          <a:blip r:embed="rId2" cstate="print"/>
          <a:srcRect/>
          <a:stretch>
            <a:fillRect/>
          </a:stretch>
        </p:blipFill>
        <p:spPr bwMode="auto">
          <a:xfrm>
            <a:off x="0" y="5877272"/>
            <a:ext cx="9144000" cy="980728"/>
          </a:xfrm>
          <a:prstGeom prst="rect">
            <a:avLst/>
          </a:prstGeom>
          <a:noFill/>
        </p:spPr>
      </p:pic>
      <p:pic>
        <p:nvPicPr>
          <p:cNvPr id="5" name="Picture 4" descr="C:\Users\sakht system\Pictures\shutterstock_09009.jpg"/>
          <p:cNvPicPr>
            <a:picLocks noChangeAspect="1" noChangeArrowheads="1"/>
          </p:cNvPicPr>
          <p:nvPr/>
        </p:nvPicPr>
        <p:blipFill>
          <a:blip r:embed="rId3" cstate="print"/>
          <a:srcRect/>
          <a:stretch>
            <a:fillRect/>
          </a:stretch>
        </p:blipFill>
        <p:spPr bwMode="auto">
          <a:xfrm>
            <a:off x="5796136" y="188640"/>
            <a:ext cx="3024336" cy="720080"/>
          </a:xfrm>
          <a:prstGeom prst="rect">
            <a:avLst/>
          </a:prstGeom>
          <a:noFill/>
        </p:spPr>
      </p:pic>
      <p:sp>
        <p:nvSpPr>
          <p:cNvPr id="7" name="TextBox 6"/>
          <p:cNvSpPr txBox="1"/>
          <p:nvPr/>
        </p:nvSpPr>
        <p:spPr>
          <a:xfrm>
            <a:off x="6156176" y="260648"/>
            <a:ext cx="2304256" cy="523220"/>
          </a:xfrm>
          <a:prstGeom prst="rect">
            <a:avLst/>
          </a:prstGeom>
          <a:noFill/>
        </p:spPr>
        <p:txBody>
          <a:bodyPr wrap="square" rtlCol="0">
            <a:spAutoFit/>
          </a:bodyPr>
          <a:lstStyle/>
          <a:p>
            <a:pPr algn="ctr"/>
            <a:r>
              <a:rPr lang="fa-IR" sz="2800" b="1" dirty="0" smtClean="0">
                <a:solidFill>
                  <a:srgbClr val="FF0000"/>
                </a:solidFill>
              </a:rPr>
              <a:t>گل و گیاه زینتی</a:t>
            </a:r>
            <a:endParaRPr lang="en-US" sz="2800" b="1" dirty="0">
              <a:solidFill>
                <a:srgbClr val="FF0000"/>
              </a:solidFill>
            </a:endParaRPr>
          </a:p>
        </p:txBody>
      </p:sp>
      <p:sp>
        <p:nvSpPr>
          <p:cNvPr id="8" name="Rectangle 7"/>
          <p:cNvSpPr/>
          <p:nvPr/>
        </p:nvSpPr>
        <p:spPr>
          <a:xfrm>
            <a:off x="107504" y="1124744"/>
            <a:ext cx="8712968" cy="2062103"/>
          </a:xfrm>
          <a:prstGeom prst="rect">
            <a:avLst/>
          </a:prstGeom>
        </p:spPr>
        <p:txBody>
          <a:bodyPr wrap="square">
            <a:spAutoFit/>
          </a:bodyPr>
          <a:lstStyle/>
          <a:p>
            <a:pPr algn="r"/>
            <a:r>
              <a:rPr lang="ar-SA" sz="3200" dirty="0" smtClean="0">
                <a:cs typeface="B Nazanin" pitchFamily="2" charset="-78"/>
              </a:rPr>
              <a:t>گیاهانی که از نظر شاخه ، برگ ،گل ،میوه و یا شکل ظاهری زینتی می باشند و از آن ها برای تزئین منزل و باغچه و فضای سبز و غیره استفاده میشود.</a:t>
            </a:r>
            <a:br>
              <a:rPr lang="ar-SA" sz="3200" dirty="0" smtClean="0">
                <a:cs typeface="B Nazanin" pitchFamily="2" charset="-78"/>
              </a:rPr>
            </a:br>
            <a:endParaRPr lang="en-US" sz="3200" dirty="0">
              <a:cs typeface="B Nazanin" pitchFamily="2" charset="-78"/>
            </a:endParaRPr>
          </a:p>
        </p:txBody>
      </p:sp>
      <p:sp>
        <p:nvSpPr>
          <p:cNvPr id="9" name="Rectangle 8"/>
          <p:cNvSpPr/>
          <p:nvPr/>
        </p:nvSpPr>
        <p:spPr>
          <a:xfrm>
            <a:off x="323528" y="2708920"/>
            <a:ext cx="8496944" cy="2554545"/>
          </a:xfrm>
          <a:prstGeom prst="rect">
            <a:avLst/>
          </a:prstGeom>
        </p:spPr>
        <p:txBody>
          <a:bodyPr wrap="square">
            <a:spAutoFit/>
          </a:bodyPr>
          <a:lstStyle/>
          <a:p>
            <a:pPr algn="justLow" rtl="1"/>
            <a:r>
              <a:rPr lang="fa-IR" sz="3200" dirty="0" smtClean="0">
                <a:cs typeface="B Nazanin" pitchFamily="2" charset="-78"/>
              </a:rPr>
              <a:t>چند نمونه گل و گیاه های زینتی: گل رز، میخک، آنتوریوم،وریزیا، ارکیده، ژرپرا،داوودی، لیسیانتوس، لیلیوم،گلایول، زنبق، لاله، سنبل آماریلیس، شیپوری،کوکب، آلسترومریا، فیکوس، فیتونیا،سیکلامن، اریکا،بنت انقنسول،بگونیا،ایمپیشن، شمعدانی، فوشیا، سانسوریا، کاکتوس و گیاهان گوشتی را شامل می شود.</a:t>
            </a:r>
            <a:endParaRPr lang="en-US" sz="3200" dirty="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kht system\Pictures\بگونیا.png"/>
          <p:cNvPicPr>
            <a:picLocks noChangeAspect="1" noChangeArrowheads="1"/>
          </p:cNvPicPr>
          <p:nvPr/>
        </p:nvPicPr>
        <p:blipFill>
          <a:blip r:embed="rId2" cstate="print"/>
          <a:srcRect/>
          <a:stretch>
            <a:fillRect/>
          </a:stretch>
        </p:blipFill>
        <p:spPr bwMode="auto">
          <a:xfrm>
            <a:off x="6876256" y="0"/>
            <a:ext cx="2267744"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امپشین.png"/>
          <p:cNvPicPr>
            <a:picLocks noChangeAspect="1"/>
          </p:cNvPicPr>
          <p:nvPr/>
        </p:nvPicPr>
        <p:blipFill>
          <a:blip r:embed="rId3" cstate="print"/>
          <a:stretch>
            <a:fillRect/>
          </a:stretch>
        </p:blipFill>
        <p:spPr>
          <a:xfrm>
            <a:off x="2267744" y="764704"/>
            <a:ext cx="2376264" cy="23089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C:\Users\sakht system\Pictures\لیلیوم1÷.png"/>
          <p:cNvPicPr>
            <a:picLocks noChangeAspect="1" noChangeArrowheads="1"/>
          </p:cNvPicPr>
          <p:nvPr/>
        </p:nvPicPr>
        <p:blipFill>
          <a:blip r:embed="rId4" cstate="print"/>
          <a:srcRect/>
          <a:stretch>
            <a:fillRect/>
          </a:stretch>
        </p:blipFill>
        <p:spPr bwMode="auto">
          <a:xfrm>
            <a:off x="0" y="260648"/>
            <a:ext cx="2483768" cy="30689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C:\Users\sakht system\Pictures\نح.png"/>
          <p:cNvPicPr>
            <a:picLocks noChangeAspect="1" noChangeArrowheads="1"/>
          </p:cNvPicPr>
          <p:nvPr/>
        </p:nvPicPr>
        <p:blipFill>
          <a:blip r:embed="rId5" cstate="print"/>
          <a:srcRect/>
          <a:stretch>
            <a:fillRect/>
          </a:stretch>
        </p:blipFill>
        <p:spPr bwMode="auto">
          <a:xfrm>
            <a:off x="107504" y="4221088"/>
            <a:ext cx="1547664" cy="25304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9" name="Picture 5" descr="C:\Users\sakht system\Pictures\وریزیا.png"/>
          <p:cNvPicPr>
            <a:picLocks noChangeAspect="1" noChangeArrowheads="1"/>
          </p:cNvPicPr>
          <p:nvPr/>
        </p:nvPicPr>
        <p:blipFill>
          <a:blip r:embed="rId6" cstate="print">
            <a:lum bright="10000" contrast="34000"/>
          </a:blip>
          <a:srcRect/>
          <a:stretch>
            <a:fillRect/>
          </a:stretch>
        </p:blipFill>
        <p:spPr bwMode="auto">
          <a:xfrm>
            <a:off x="1835696" y="3501008"/>
            <a:ext cx="2160240" cy="2880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0" name="Picture 6" descr="C:\Users\sakht system\Pictures\فیکوس.png"/>
          <p:cNvPicPr>
            <a:picLocks noChangeAspect="1" noChangeArrowheads="1"/>
          </p:cNvPicPr>
          <p:nvPr/>
        </p:nvPicPr>
        <p:blipFill>
          <a:blip r:embed="rId7" cstate="print"/>
          <a:srcRect/>
          <a:stretch>
            <a:fillRect/>
          </a:stretch>
        </p:blipFill>
        <p:spPr bwMode="auto">
          <a:xfrm>
            <a:off x="4139952" y="3268663"/>
            <a:ext cx="2416175" cy="35893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1" name="Picture 7" descr="C:\Users\sakht system\Pictures\شیپوری.png"/>
          <p:cNvPicPr>
            <a:picLocks noChangeAspect="1" noChangeArrowheads="1"/>
          </p:cNvPicPr>
          <p:nvPr/>
        </p:nvPicPr>
        <p:blipFill>
          <a:blip r:embed="rId8" cstate="print"/>
          <a:srcRect/>
          <a:stretch>
            <a:fillRect/>
          </a:stretch>
        </p:blipFill>
        <p:spPr bwMode="auto">
          <a:xfrm>
            <a:off x="6300192" y="3501008"/>
            <a:ext cx="2843808" cy="28771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2" name="Picture 8" descr="C:\Users\sakht system\Pictures\ل.png"/>
          <p:cNvPicPr>
            <a:picLocks noChangeAspect="1" noChangeArrowheads="1"/>
          </p:cNvPicPr>
          <p:nvPr/>
        </p:nvPicPr>
        <p:blipFill>
          <a:blip r:embed="rId9" cstate="print"/>
          <a:srcRect/>
          <a:stretch>
            <a:fillRect/>
          </a:stretch>
        </p:blipFill>
        <p:spPr bwMode="auto">
          <a:xfrm>
            <a:off x="4716016" y="188640"/>
            <a:ext cx="2096610" cy="30850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kht system\Pictures\shutterstock_09009.jpg"/>
          <p:cNvPicPr>
            <a:picLocks noChangeAspect="1" noChangeArrowheads="1"/>
          </p:cNvPicPr>
          <p:nvPr/>
        </p:nvPicPr>
        <p:blipFill>
          <a:blip r:embed="rId2" cstate="print"/>
          <a:srcRect/>
          <a:stretch>
            <a:fillRect/>
          </a:stretch>
        </p:blipFill>
        <p:spPr bwMode="auto">
          <a:xfrm>
            <a:off x="4211960" y="188640"/>
            <a:ext cx="4608512" cy="792088"/>
          </a:xfrm>
          <a:prstGeom prst="rect">
            <a:avLst/>
          </a:prstGeom>
          <a:noFill/>
        </p:spPr>
      </p:pic>
      <p:pic>
        <p:nvPicPr>
          <p:cNvPr id="6" name="Picture 2" descr="C:\Users\sakht system\Pictures\گیاهان دارویی.png1.png"/>
          <p:cNvPicPr>
            <a:picLocks noChangeAspect="1" noChangeArrowheads="1"/>
          </p:cNvPicPr>
          <p:nvPr/>
        </p:nvPicPr>
        <p:blipFill>
          <a:blip r:embed="rId3" cstate="print"/>
          <a:srcRect/>
          <a:stretch>
            <a:fillRect/>
          </a:stretch>
        </p:blipFill>
        <p:spPr bwMode="auto">
          <a:xfrm>
            <a:off x="0" y="5949280"/>
            <a:ext cx="9144000" cy="908720"/>
          </a:xfrm>
          <a:prstGeom prst="rect">
            <a:avLst/>
          </a:prstGeom>
          <a:noFill/>
        </p:spPr>
      </p:pic>
      <p:sp>
        <p:nvSpPr>
          <p:cNvPr id="7" name="TextBox 6"/>
          <p:cNvSpPr txBox="1"/>
          <p:nvPr/>
        </p:nvSpPr>
        <p:spPr>
          <a:xfrm>
            <a:off x="4644008" y="332656"/>
            <a:ext cx="4032448" cy="523220"/>
          </a:xfrm>
          <a:prstGeom prst="rect">
            <a:avLst/>
          </a:prstGeom>
          <a:noFill/>
        </p:spPr>
        <p:txBody>
          <a:bodyPr wrap="square" rtlCol="0">
            <a:spAutoFit/>
          </a:bodyPr>
          <a:lstStyle/>
          <a:p>
            <a:pPr fontAlgn="base"/>
            <a:r>
              <a:rPr lang="fa-IR" sz="2800" b="1" dirty="0">
                <a:solidFill>
                  <a:srgbClr val="FF0000"/>
                </a:solidFill>
              </a:rPr>
              <a:t>کشورهای صادرکننده گل و گیاه</a:t>
            </a:r>
          </a:p>
        </p:txBody>
      </p:sp>
      <p:pic>
        <p:nvPicPr>
          <p:cNvPr id="26" name="Picture 25" descr="ثصثل.png"/>
          <p:cNvPicPr>
            <a:picLocks noChangeAspect="1"/>
          </p:cNvPicPr>
          <p:nvPr/>
        </p:nvPicPr>
        <p:blipFill>
          <a:blip r:embed="rId4" cstate="print"/>
          <a:stretch>
            <a:fillRect/>
          </a:stretch>
        </p:blipFill>
        <p:spPr>
          <a:xfrm>
            <a:off x="683568" y="1340768"/>
            <a:ext cx="7620661" cy="457239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sp>
        <p:nvSpPr>
          <p:cNvPr id="6" name="Rectangle 5"/>
          <p:cNvSpPr/>
          <p:nvPr/>
        </p:nvSpPr>
        <p:spPr>
          <a:xfrm>
            <a:off x="179512" y="476672"/>
            <a:ext cx="8640960" cy="2677656"/>
          </a:xfrm>
          <a:prstGeom prst="rect">
            <a:avLst/>
          </a:prstGeom>
        </p:spPr>
        <p:txBody>
          <a:bodyPr wrap="square">
            <a:spAutoFit/>
          </a:bodyPr>
          <a:lstStyle/>
          <a:p>
            <a:pPr algn="r" rtl="1"/>
            <a:r>
              <a:rPr lang="fa-IR" sz="2800" dirty="0">
                <a:cs typeface="B Nazanin" pitchFamily="2" charset="-78"/>
              </a:rPr>
              <a:t>عمده صادرات گل و گیاه </a:t>
            </a:r>
            <a:r>
              <a:rPr lang="fa-IR" sz="2800" dirty="0" smtClean="0">
                <a:cs typeface="B Nazanin" pitchFamily="2" charset="-78"/>
              </a:rPr>
              <a:t>بازار جهانی</a:t>
            </a:r>
            <a:r>
              <a:rPr lang="fa-IR" sz="2800" dirty="0">
                <a:cs typeface="B Nazanin" pitchFamily="2" charset="-78"/>
              </a:rPr>
              <a:t> در دست </a:t>
            </a:r>
            <a:r>
              <a:rPr lang="fa-IR" sz="2800" dirty="0">
                <a:solidFill>
                  <a:srgbClr val="007A37"/>
                </a:solidFill>
                <a:cs typeface="B Nazanin" pitchFamily="2" charset="-78"/>
              </a:rPr>
              <a:t>هلند</a:t>
            </a:r>
            <a:r>
              <a:rPr lang="fa-IR" sz="2800" dirty="0">
                <a:cs typeface="B Nazanin" pitchFamily="2" charset="-78"/>
              </a:rPr>
              <a:t> است و بعد از </a:t>
            </a:r>
            <a:r>
              <a:rPr lang="fa-IR" sz="2800" dirty="0" smtClean="0">
                <a:cs typeface="B Nazanin" pitchFamily="2" charset="-78"/>
              </a:rPr>
              <a:t>آن کشورهای </a:t>
            </a:r>
            <a:r>
              <a:rPr lang="fa-IR" sz="2800" dirty="0" smtClean="0">
                <a:solidFill>
                  <a:srgbClr val="41B612"/>
                </a:solidFill>
                <a:cs typeface="B Nazanin" pitchFamily="2" charset="-78"/>
              </a:rPr>
              <a:t>آلمان</a:t>
            </a:r>
            <a:r>
              <a:rPr lang="fa-IR" sz="2800" dirty="0" smtClean="0">
                <a:cs typeface="B Nazanin" pitchFamily="2" charset="-78"/>
              </a:rPr>
              <a:t>، </a:t>
            </a:r>
            <a:r>
              <a:rPr lang="fa-IR" sz="2800" dirty="0">
                <a:solidFill>
                  <a:srgbClr val="41B612"/>
                </a:solidFill>
                <a:cs typeface="B Nazanin" pitchFamily="2" charset="-78"/>
              </a:rPr>
              <a:t>ایتالیا</a:t>
            </a:r>
            <a:r>
              <a:rPr lang="fa-IR" sz="2800" dirty="0">
                <a:cs typeface="B Nazanin" pitchFamily="2" charset="-78"/>
              </a:rPr>
              <a:t>،</a:t>
            </a:r>
            <a:r>
              <a:rPr lang="fa-IR" sz="2800" dirty="0">
                <a:solidFill>
                  <a:srgbClr val="41B612"/>
                </a:solidFill>
                <a:cs typeface="B Nazanin" pitchFamily="2" charset="-78"/>
              </a:rPr>
              <a:t> بلژیک </a:t>
            </a:r>
            <a:r>
              <a:rPr lang="fa-IR" sz="2800" dirty="0">
                <a:cs typeface="B Nazanin" pitchFamily="2" charset="-78"/>
              </a:rPr>
              <a:t>و </a:t>
            </a:r>
            <a:r>
              <a:rPr lang="fa-IR" sz="2800" dirty="0">
                <a:solidFill>
                  <a:srgbClr val="41B612"/>
                </a:solidFill>
                <a:cs typeface="B Nazanin" pitchFamily="2" charset="-78"/>
              </a:rPr>
              <a:t>اسپانیا</a:t>
            </a:r>
            <a:r>
              <a:rPr lang="fa-IR" sz="2800" dirty="0">
                <a:cs typeface="B Nazanin" pitchFamily="2" charset="-78"/>
              </a:rPr>
              <a:t> قرار دارند</a:t>
            </a:r>
            <a:r>
              <a:rPr lang="fa-IR" sz="2800" dirty="0" smtClean="0">
                <a:cs typeface="B Nazanin" pitchFamily="2" charset="-78"/>
              </a:rPr>
              <a:t>.</a:t>
            </a:r>
            <a:br>
              <a:rPr lang="fa-IR" sz="2800" dirty="0" smtClean="0">
                <a:cs typeface="B Nazanin" pitchFamily="2" charset="-78"/>
              </a:rPr>
            </a:br>
            <a:r>
              <a:rPr lang="fa-IR" sz="2800" dirty="0" smtClean="0">
                <a:cs typeface="B Nazanin" pitchFamily="2" charset="-78"/>
              </a:rPr>
              <a:t/>
            </a:r>
            <a:br>
              <a:rPr lang="fa-IR" sz="2800" dirty="0" smtClean="0">
                <a:cs typeface="B Nazanin" pitchFamily="2" charset="-78"/>
              </a:rPr>
            </a:br>
            <a:r>
              <a:rPr lang="fa-IR" sz="2800" dirty="0">
                <a:cs typeface="B Nazanin" pitchFamily="2" charset="-78"/>
              </a:rPr>
              <a:t>این دو کشور از </a:t>
            </a:r>
            <a:r>
              <a:rPr lang="fa-IR" sz="2800" dirty="0" smtClean="0">
                <a:cs typeface="B Nazanin" pitchFamily="2" charset="-78"/>
              </a:rPr>
              <a:t>عمل </a:t>
            </a:r>
            <a:r>
              <a:rPr lang="en-US" sz="2800" dirty="0" smtClean="0">
                <a:solidFill>
                  <a:srgbClr val="41B612"/>
                </a:solidFill>
                <a:cs typeface="B Nazanin" pitchFamily="2" charset="-78"/>
              </a:rPr>
              <a:t>Re Export</a:t>
            </a:r>
            <a:r>
              <a:rPr lang="fa-IR" sz="2800" dirty="0" smtClean="0">
                <a:solidFill>
                  <a:srgbClr val="41B612"/>
                </a:solidFill>
                <a:cs typeface="B Nazanin" pitchFamily="2" charset="-78"/>
              </a:rPr>
              <a:t> </a:t>
            </a:r>
            <a:r>
              <a:rPr lang="fa-IR" sz="2800" dirty="0" smtClean="0">
                <a:cs typeface="B Nazanin" pitchFamily="2" charset="-78"/>
              </a:rPr>
              <a:t>استفاده </a:t>
            </a:r>
            <a:r>
              <a:rPr lang="fa-IR" sz="2800" dirty="0">
                <a:cs typeface="B Nazanin" pitchFamily="2" charset="-78"/>
              </a:rPr>
              <a:t>می کنند. آنها گل گیاه را وارد کرده؛ پس انجام تغییرات (چه در بسته بندی و نام برند، چه در اصلاحات نژادی) یا بدون تغییرات آن را به دیگر کشور ها صادر می کنند.</a:t>
            </a:r>
            <a:endParaRPr lang="en-US" sz="2800" dirty="0">
              <a:cs typeface="B Nazanin" pitchFamily="2" charset="-78"/>
            </a:endParaRPr>
          </a:p>
        </p:txBody>
      </p:sp>
      <p:sp>
        <p:nvSpPr>
          <p:cNvPr id="4" name="Rectangle 3"/>
          <p:cNvSpPr/>
          <p:nvPr/>
        </p:nvSpPr>
        <p:spPr>
          <a:xfrm>
            <a:off x="395536" y="3429000"/>
            <a:ext cx="8496944" cy="2246769"/>
          </a:xfrm>
          <a:prstGeom prst="rect">
            <a:avLst/>
          </a:prstGeom>
        </p:spPr>
        <p:txBody>
          <a:bodyPr wrap="square">
            <a:spAutoFit/>
          </a:bodyPr>
          <a:lstStyle/>
          <a:p>
            <a:pPr algn="r"/>
            <a:r>
              <a:rPr lang="fa-IR" sz="2800" dirty="0" smtClean="0">
                <a:cs typeface="B Nazanin" pitchFamily="2" charset="-78"/>
              </a:rPr>
              <a:t>همانطور که مشاهده میکنید ؛کشور‌های هلند، آلمان،، ایتالیا، بلژیک، اسپانیاو آمریکا در حوزه تولید گل و گیاهان زینتی جایگاه خوبی در جهان دارند. این در حالی است که موقعیت ایران چه به لحاظ آب و هوایی و چه به لحاظ نیروی انسانی و محیط کشت شرایط بسیار بهتری نسبت به این کشور‌ها دارد اما با این وجود ما همچنان جایگاه مناسبی در این صنعت نداریم.</a:t>
            </a: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kht system\Pictures\shutterstock_09009.jpg"/>
          <p:cNvPicPr>
            <a:picLocks noChangeAspect="1" noChangeArrowheads="1"/>
          </p:cNvPicPr>
          <p:nvPr/>
        </p:nvPicPr>
        <p:blipFill>
          <a:blip r:embed="rId2" cstate="print"/>
          <a:srcRect/>
          <a:stretch>
            <a:fillRect/>
          </a:stretch>
        </p:blipFill>
        <p:spPr bwMode="auto">
          <a:xfrm>
            <a:off x="4716016" y="188640"/>
            <a:ext cx="4248472" cy="864096"/>
          </a:xfrm>
          <a:prstGeom prst="rect">
            <a:avLst/>
          </a:prstGeom>
          <a:noFill/>
        </p:spPr>
      </p:pic>
      <p:pic>
        <p:nvPicPr>
          <p:cNvPr id="5" name="Picture 2" descr="C:\Users\sakht system\Pictures\گیاهان دارویی.png1.png"/>
          <p:cNvPicPr>
            <a:picLocks noChangeAspect="1" noChangeArrowheads="1"/>
          </p:cNvPicPr>
          <p:nvPr/>
        </p:nvPicPr>
        <p:blipFill>
          <a:blip r:embed="rId3" cstate="print"/>
          <a:srcRect/>
          <a:stretch>
            <a:fillRect/>
          </a:stretch>
        </p:blipFill>
        <p:spPr bwMode="auto">
          <a:xfrm>
            <a:off x="0" y="5949280"/>
            <a:ext cx="9144000" cy="908720"/>
          </a:xfrm>
          <a:prstGeom prst="rect">
            <a:avLst/>
          </a:prstGeom>
          <a:noFill/>
        </p:spPr>
      </p:pic>
      <p:sp>
        <p:nvSpPr>
          <p:cNvPr id="6" name="Rectangle 5"/>
          <p:cNvSpPr/>
          <p:nvPr/>
        </p:nvSpPr>
        <p:spPr>
          <a:xfrm>
            <a:off x="5148064" y="332656"/>
            <a:ext cx="3517310" cy="584775"/>
          </a:xfrm>
          <a:prstGeom prst="rect">
            <a:avLst/>
          </a:prstGeom>
        </p:spPr>
        <p:txBody>
          <a:bodyPr wrap="none">
            <a:spAutoFit/>
          </a:bodyPr>
          <a:lstStyle/>
          <a:p>
            <a:pPr fontAlgn="base"/>
            <a:r>
              <a:rPr lang="fa-IR" sz="3200" b="1" dirty="0">
                <a:solidFill>
                  <a:srgbClr val="FF0000"/>
                </a:solidFill>
                <a:cs typeface="B Nazanin" pitchFamily="2" charset="-78"/>
              </a:rPr>
              <a:t>نرخ رشد واردات گل و گیاه</a:t>
            </a:r>
          </a:p>
        </p:txBody>
      </p:sp>
      <p:pic>
        <p:nvPicPr>
          <p:cNvPr id="11" name="Picture 10" descr="تصویر صفحه.png"/>
          <p:cNvPicPr>
            <a:picLocks noChangeAspect="1"/>
          </p:cNvPicPr>
          <p:nvPr/>
        </p:nvPicPr>
        <p:blipFill>
          <a:blip r:embed="rId4" cstate="print"/>
          <a:stretch>
            <a:fillRect/>
          </a:stretch>
        </p:blipFill>
        <p:spPr>
          <a:xfrm>
            <a:off x="395536" y="1196752"/>
            <a:ext cx="8118701" cy="45996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akht system\Pictures\گیاهان دارویی.png1.png"/>
          <p:cNvPicPr>
            <a:picLocks noChangeAspect="1" noChangeArrowheads="1"/>
          </p:cNvPicPr>
          <p:nvPr/>
        </p:nvPicPr>
        <p:blipFill>
          <a:blip r:embed="rId2" cstate="print"/>
          <a:srcRect/>
          <a:stretch>
            <a:fillRect/>
          </a:stretch>
        </p:blipFill>
        <p:spPr bwMode="auto">
          <a:xfrm>
            <a:off x="0" y="5949280"/>
            <a:ext cx="9144000" cy="908720"/>
          </a:xfrm>
          <a:prstGeom prst="rect">
            <a:avLst/>
          </a:prstGeom>
          <a:noFill/>
        </p:spPr>
      </p:pic>
      <p:sp>
        <p:nvSpPr>
          <p:cNvPr id="7" name="Rectangle 6"/>
          <p:cNvSpPr/>
          <p:nvPr/>
        </p:nvSpPr>
        <p:spPr>
          <a:xfrm>
            <a:off x="179512" y="404664"/>
            <a:ext cx="8568952" cy="1569660"/>
          </a:xfrm>
          <a:prstGeom prst="rect">
            <a:avLst/>
          </a:prstGeom>
        </p:spPr>
        <p:txBody>
          <a:bodyPr wrap="square">
            <a:spAutoFit/>
          </a:bodyPr>
          <a:lstStyle/>
          <a:p>
            <a:pPr algn="r"/>
            <a:r>
              <a:rPr lang="fa-IR" sz="3200" dirty="0" smtClean="0">
                <a:cs typeface="B Nazanin" pitchFamily="2" charset="-78"/>
              </a:rPr>
              <a:t>با توجه به نمودارکشور لهستان بهترین بازار رو به رشد به عنوان مقصد صادراتی گل و گیاهان را داراست. کشورهای هلند، آمریکا، سوئد، فرانسه و ایتالیا نیز در رتبه های بعدی قرار دارند.</a:t>
            </a:r>
            <a:endParaRPr lang="en-US" sz="3200" dirty="0">
              <a:cs typeface="B Nazanin" pitchFamily="2" charset="-78"/>
            </a:endParaRPr>
          </a:p>
        </p:txBody>
      </p:sp>
      <p:sp>
        <p:nvSpPr>
          <p:cNvPr id="8" name="Rectangle 7"/>
          <p:cNvSpPr/>
          <p:nvPr/>
        </p:nvSpPr>
        <p:spPr>
          <a:xfrm>
            <a:off x="323528" y="2348880"/>
            <a:ext cx="8496944" cy="1569660"/>
          </a:xfrm>
          <a:prstGeom prst="rect">
            <a:avLst/>
          </a:prstGeom>
        </p:spPr>
        <p:txBody>
          <a:bodyPr wrap="square">
            <a:spAutoFit/>
          </a:bodyPr>
          <a:lstStyle/>
          <a:p>
            <a:pPr algn="r"/>
            <a:r>
              <a:rPr lang="fa-IR" sz="3200" dirty="0">
                <a:solidFill>
                  <a:srgbClr val="41B612"/>
                </a:solidFill>
                <a:cs typeface="B Nazanin" pitchFamily="2" charset="-78"/>
              </a:rPr>
              <a:t>آلمان</a:t>
            </a:r>
            <a:r>
              <a:rPr lang="fa-IR" sz="3200" dirty="0">
                <a:cs typeface="B Nazanin" pitchFamily="2" charset="-78"/>
              </a:rPr>
              <a:t> ۱۶ درصد از سهم واردات گل و گیاه را در جهان دارد. </a:t>
            </a:r>
            <a:r>
              <a:rPr lang="fa-IR" sz="3200" dirty="0">
                <a:solidFill>
                  <a:srgbClr val="41B612"/>
                </a:solidFill>
                <a:cs typeface="B Nazanin" pitchFamily="2" charset="-78"/>
              </a:rPr>
              <a:t>هلند</a:t>
            </a:r>
            <a:r>
              <a:rPr lang="fa-IR" sz="3200" dirty="0">
                <a:cs typeface="B Nazanin" pitchFamily="2" charset="-78"/>
              </a:rPr>
              <a:t> با ۱۲ درصد و </a:t>
            </a:r>
            <a:r>
              <a:rPr lang="fa-IR" sz="3200" dirty="0">
                <a:solidFill>
                  <a:srgbClr val="41B612"/>
                </a:solidFill>
                <a:cs typeface="B Nazanin" pitchFamily="2" charset="-78"/>
              </a:rPr>
              <a:t>فرانسه</a:t>
            </a:r>
            <a:r>
              <a:rPr lang="fa-IR" sz="3200" dirty="0">
                <a:cs typeface="B Nazanin" pitchFamily="2" charset="-78"/>
              </a:rPr>
              <a:t> با ۸ درصد در رتبه های بعدی واردات این کالا قرار دارند.</a:t>
            </a:r>
            <a:endParaRPr lang="en-US" sz="3200" dirty="0">
              <a:cs typeface="B Nazani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1461</Words>
  <Application>Microsoft Office PowerPoint</Application>
  <PresentationFormat>On-screen Show (4:3)</PresentationFormat>
  <Paragraphs>78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13</cp:revision>
  <dcterms:created xsi:type="dcterms:W3CDTF">2020-12-17T14:19:36Z</dcterms:created>
  <dcterms:modified xsi:type="dcterms:W3CDTF">2020-12-18T18:53:12Z</dcterms:modified>
</cp:coreProperties>
</file>