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autoCompressPictures="0">
  <p:sldMasterIdLst>
    <p:sldMasterId id="2147483648" r:id="rId1"/>
  </p:sldMasterIdLst>
  <p:sldIdLst>
    <p:sldId id="261" r:id="rId2"/>
    <p:sldId id="283" r:id="rId3"/>
    <p:sldId id="256" r:id="rId4"/>
    <p:sldId id="272" r:id="rId5"/>
    <p:sldId id="273" r:id="rId6"/>
    <p:sldId id="274" r:id="rId7"/>
    <p:sldId id="284" r:id="rId8"/>
    <p:sldId id="259" r:id="rId9"/>
    <p:sldId id="260" r:id="rId10"/>
    <p:sldId id="280" r:id="rId11"/>
    <p:sldId id="265" r:id="rId12"/>
    <p:sldId id="262" r:id="rId13"/>
    <p:sldId id="276" r:id="rId14"/>
    <p:sldId id="263" r:id="rId15"/>
    <p:sldId id="264" r:id="rId16"/>
    <p:sldId id="277" r:id="rId17"/>
    <p:sldId id="266" r:id="rId18"/>
    <p:sldId id="278" r:id="rId19"/>
    <p:sldId id="267" r:id="rId20"/>
    <p:sldId id="279" r:id="rId21"/>
    <p:sldId id="275" r:id="rId22"/>
    <p:sldId id="282" r:id="rId23"/>
    <p:sldId id="271" r:id="rId24"/>
    <p:sldId id="281"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D6A51C"/>
    <a:srgbClr val="FF6699"/>
    <a:srgbClr val="FFCCCC"/>
    <a:srgbClr val="666699"/>
    <a:srgbClr val="990033"/>
    <a:srgbClr val="CCCC00"/>
    <a:srgbClr val="7B3805"/>
    <a:srgbClr val="713B0F"/>
    <a:srgbClr val="6B153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4639" autoAdjust="0"/>
    <p:restoredTop sz="94660"/>
  </p:normalViewPr>
  <p:slideViewPr>
    <p:cSldViewPr snapToGrid="0">
      <p:cViewPr>
        <p:scale>
          <a:sx n="80" d="100"/>
          <a:sy n="80" d="100"/>
        </p:scale>
        <p:origin x="-108" y="-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4/19/2018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4/19/2018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4/19/2018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301261"/>
            <a:ext cx="8323385" cy="41968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81107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027"/>
                                        </p:tgtEl>
                                        <p:attrNameLst>
                                          <p:attrName>style.visibility</p:attrName>
                                        </p:attrNameLst>
                                      </p:cBhvr>
                                      <p:to>
                                        <p:strVal val="visible"/>
                                      </p:to>
                                    </p:set>
                                    <p:animEffect transition="in" filter="wipe(down)">
                                      <p:cBhvr>
                                        <p:cTn id="7"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6728" y="918308"/>
            <a:ext cx="8596668" cy="1320800"/>
          </a:xfrm>
        </p:spPr>
        <p:txBody>
          <a:bodyPr>
            <a:normAutofit/>
          </a:bodyPr>
          <a:lstStyle/>
          <a:p>
            <a:pPr algn="ctr" rtl="1"/>
            <a:r>
              <a:rPr lang="fa-IR" b="1" dirty="0">
                <a:solidFill>
                  <a:schemeClr val="accent4">
                    <a:lumMod val="75000"/>
                  </a:schemeClr>
                </a:solidFill>
                <a:effectLst>
                  <a:outerShdw blurRad="38100" dist="38100" dir="2700000" algn="tl">
                    <a:srgbClr val="000000">
                      <a:alpha val="43137"/>
                    </a:srgbClr>
                  </a:outerShdw>
                </a:effectLst>
                <a:latin typeface="Arial Black" panose="020B0A04020102020204" pitchFamily="34" charset="0"/>
                <a:cs typeface="Titr" panose="00000700000000000000" pitchFamily="2" charset="-78"/>
              </a:rPr>
              <a:t>فعالیت های اقتصادی دولت</a:t>
            </a:r>
            <a:endParaRPr lang="en-US" b="1" dirty="0">
              <a:solidFill>
                <a:schemeClr val="accent4">
                  <a:lumMod val="75000"/>
                </a:schemeClr>
              </a:solidFill>
              <a:effectLst>
                <a:outerShdw blurRad="38100" dist="38100" dir="2700000" algn="tl">
                  <a:srgbClr val="000000">
                    <a:alpha val="43137"/>
                  </a:srgbClr>
                </a:outerShdw>
              </a:effectLst>
              <a:cs typeface="Titr" panose="00000700000000000000" pitchFamily="2" charset="-78"/>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7786" y="2239108"/>
            <a:ext cx="6834552" cy="32590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13078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4921" y="0"/>
            <a:ext cx="9169636" cy="6084605"/>
          </a:xfrm>
        </p:spPr>
        <p:txBody>
          <a:bodyPr>
            <a:normAutofit fontScale="90000"/>
          </a:bodyPr>
          <a:lstStyle/>
          <a:p>
            <a:pPr algn="r">
              <a:lnSpc>
                <a:spcPct val="150000"/>
              </a:lnSpc>
            </a:pPr>
            <a:r>
              <a:rPr lang="fa-IR" sz="3200" b="1" dirty="0">
                <a:solidFill>
                  <a:schemeClr val="tx1"/>
                </a:solidFill>
                <a:effectLst>
                  <a:outerShdw blurRad="38100" dist="38100" dir="2700000" algn="tl">
                    <a:srgbClr val="000000">
                      <a:alpha val="43137"/>
                    </a:srgbClr>
                  </a:outerShdw>
                </a:effectLst>
                <a:latin typeface="Arial Black" panose="020B0A04020102020204" pitchFamily="34" charset="0"/>
                <a:cs typeface="B Nazanin" panose="00000400000000000000" pitchFamily="2" charset="-78"/>
              </a:rPr>
              <a:t>فعالیت های اقتصادی دولت</a:t>
            </a:r>
            <a:r>
              <a:rPr lang="fa-IR" sz="2000" dirty="0">
                <a:solidFill>
                  <a:schemeClr val="tx1"/>
                </a:solidFill>
                <a:cs typeface="B Nazanin" panose="00000400000000000000" pitchFamily="2" charset="-78"/>
              </a:rPr>
              <a:t/>
            </a:r>
            <a:br>
              <a:rPr lang="fa-IR" sz="2000"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1-</a:t>
            </a:r>
            <a:r>
              <a:rPr lang="fa-IR" sz="2000" dirty="0" smtClean="0">
                <a:solidFill>
                  <a:schemeClr val="tx1"/>
                </a:solidFill>
                <a:cs typeface="B Nazanin" panose="00000400000000000000" pitchFamily="2" charset="-78"/>
              </a:rPr>
              <a:t> مالکیت، سرمایه گذاری </a:t>
            </a:r>
            <a:r>
              <a:rPr lang="fa-IR" sz="2000" dirty="0">
                <a:solidFill>
                  <a:schemeClr val="tx1"/>
                </a:solidFill>
                <a:cs typeface="B Nazanin" panose="00000400000000000000" pitchFamily="2" charset="-78"/>
              </a:rPr>
              <a:t>و مدیریت برای دولت به هر نحو و میزانی ممنوع است</a:t>
            </a:r>
            <a:r>
              <a:rPr lang="fa-IR" sz="2000" dirty="0" smtClean="0">
                <a:solidFill>
                  <a:schemeClr val="tx1"/>
                </a:solidFill>
                <a:cs typeface="B Nazanin" panose="00000400000000000000" pitchFamily="2" charset="-78"/>
              </a:rPr>
              <a:t>. وقتی </a:t>
            </a:r>
            <a:r>
              <a:rPr lang="fa-IR" sz="2000" dirty="0">
                <a:solidFill>
                  <a:schemeClr val="tx1"/>
                </a:solidFill>
                <a:cs typeface="B Nazanin" panose="00000400000000000000" pitchFamily="2" charset="-78"/>
              </a:rPr>
              <a:t>که در گروه یک این قانون قرار می گیرد</a:t>
            </a:r>
            <a:r>
              <a:rPr lang="fa-IR" sz="2000" dirty="0" smtClean="0">
                <a:solidFill>
                  <a:schemeClr val="tx1"/>
                </a:solidFill>
                <a:cs typeface="B Nazanin" panose="00000400000000000000" pitchFamily="2" charset="-78"/>
              </a:rPr>
              <a:t>، اعم </a:t>
            </a:r>
            <a:r>
              <a:rPr lang="fa-IR" sz="2000" dirty="0">
                <a:solidFill>
                  <a:schemeClr val="tx1"/>
                </a:solidFill>
                <a:cs typeface="B Nazanin" panose="00000400000000000000" pitchFamily="2" charset="-78"/>
              </a:rPr>
              <a:t>از طرح های تملک دارایی های سرمایه ای</a:t>
            </a:r>
            <a:r>
              <a:rPr lang="fa-IR" sz="2000" dirty="0" smtClean="0">
                <a:solidFill>
                  <a:schemeClr val="tx1"/>
                </a:solidFill>
                <a:cs typeface="B Nazanin" panose="00000400000000000000" pitchFamily="2" charset="-78"/>
              </a:rPr>
              <a:t>، تاسیس </a:t>
            </a:r>
            <a:r>
              <a:rPr lang="fa-IR" sz="2000" dirty="0">
                <a:solidFill>
                  <a:schemeClr val="tx1"/>
                </a:solidFill>
                <a:cs typeface="B Nazanin" panose="00000400000000000000" pitchFamily="2" charset="-78"/>
              </a:rPr>
              <a:t>موسسه و یا شرکت های دولتی</a:t>
            </a:r>
            <a:r>
              <a:rPr lang="fa-IR" sz="2000" dirty="0" smtClean="0">
                <a:solidFill>
                  <a:schemeClr val="tx1"/>
                </a:solidFill>
                <a:cs typeface="B Nazanin" panose="00000400000000000000" pitchFamily="2" charset="-78"/>
              </a:rPr>
              <a:t>، مشارکت </a:t>
            </a:r>
            <a:r>
              <a:rPr lang="fa-IR" sz="2000" dirty="0">
                <a:solidFill>
                  <a:schemeClr val="tx1"/>
                </a:solidFill>
                <a:cs typeface="B Nazanin" panose="00000400000000000000" pitchFamily="2" charset="-78"/>
              </a:rPr>
              <a:t>با بخش </a:t>
            </a:r>
            <a:r>
              <a:rPr lang="fa-IR" sz="2000" dirty="0" smtClean="0">
                <a:solidFill>
                  <a:schemeClr val="tx1"/>
                </a:solidFill>
                <a:cs typeface="B Nazanin" panose="00000400000000000000" pitchFamily="2" charset="-78"/>
              </a:rPr>
              <a:t>خصوصی و </a:t>
            </a:r>
            <a:r>
              <a:rPr lang="fa-IR" sz="2000" dirty="0">
                <a:solidFill>
                  <a:schemeClr val="tx1"/>
                </a:solidFill>
                <a:cs typeface="B Nazanin" panose="00000400000000000000" pitchFamily="2" charset="-78"/>
              </a:rPr>
              <a:t>تعاونی و بخش عمومی دولتی</a:t>
            </a:r>
            <a:br>
              <a:rPr lang="fa-IR" sz="2000"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2-</a:t>
            </a:r>
            <a:r>
              <a:rPr lang="fa-IR" sz="2000" dirty="0" smtClean="0">
                <a:solidFill>
                  <a:schemeClr val="tx1"/>
                </a:solidFill>
                <a:cs typeface="B Nazanin" panose="00000400000000000000" pitchFamily="2" charset="-78"/>
              </a:rPr>
              <a:t> دولت </a:t>
            </a:r>
            <a:r>
              <a:rPr lang="fa-IR" sz="2000" dirty="0">
                <a:solidFill>
                  <a:schemeClr val="tx1"/>
                </a:solidFill>
                <a:cs typeface="B Nazanin" panose="00000400000000000000" pitchFamily="2" charset="-78"/>
              </a:rPr>
              <a:t>وظیفه دارد سهم ،سهم الشرکه ویا حق تقدم ناشی از سهام و سهم الشرکه</a:t>
            </a:r>
            <a:r>
              <a:rPr lang="fa-IR" sz="2000" dirty="0" smtClean="0">
                <a:solidFill>
                  <a:schemeClr val="tx1"/>
                </a:solidFill>
                <a:cs typeface="B Nazanin" panose="00000400000000000000" pitchFamily="2" charset="-78"/>
              </a:rPr>
              <a:t>، حق </a:t>
            </a:r>
            <a:r>
              <a:rPr lang="fa-IR" sz="2000" dirty="0">
                <a:solidFill>
                  <a:schemeClr val="tx1"/>
                </a:solidFill>
                <a:cs typeface="B Nazanin" panose="00000400000000000000" pitchFamily="2" charset="-78"/>
              </a:rPr>
              <a:t>بهره برداری و مدیریت خود را در شرکت ها</a:t>
            </a:r>
            <a:r>
              <a:rPr lang="fa-IR" sz="2000" dirty="0" smtClean="0">
                <a:solidFill>
                  <a:schemeClr val="tx1"/>
                </a:solidFill>
                <a:cs typeface="B Nazanin" panose="00000400000000000000" pitchFamily="2" charset="-78"/>
              </a:rPr>
              <a:t>، بنگاه </a:t>
            </a:r>
            <a:r>
              <a:rPr lang="fa-IR" sz="2000" dirty="0">
                <a:solidFill>
                  <a:schemeClr val="tx1"/>
                </a:solidFill>
                <a:cs typeface="B Nazanin" panose="00000400000000000000" pitchFamily="2" charset="-78"/>
              </a:rPr>
              <a:t>ها و موسسات دولتی و غیر دولتی که موضوع فعالیت آن جزء گروه یک است تا </a:t>
            </a:r>
            <a:r>
              <a:rPr lang="fa-IR" sz="2000" dirty="0" smtClean="0">
                <a:solidFill>
                  <a:schemeClr val="tx1"/>
                </a:solidFill>
                <a:cs typeface="B Nazanin" panose="00000400000000000000" pitchFamily="2" charset="-78"/>
              </a:rPr>
              <a:t>پایان قانون </a:t>
            </a:r>
            <a:r>
              <a:rPr lang="fa-IR" sz="2000" dirty="0">
                <a:solidFill>
                  <a:schemeClr val="tx1"/>
                </a:solidFill>
                <a:cs typeface="B Nazanin" panose="00000400000000000000" pitchFamily="2" charset="-78"/>
              </a:rPr>
              <a:t>برنامه چهارم توسعه اقتصادی و اجتماعی و فرهنگی به بخش خصوصی و عمومی غیر دولتی واگذار نماید.</a:t>
            </a:r>
            <a:br>
              <a:rPr lang="fa-IR" sz="2000"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3- </a:t>
            </a:r>
            <a:r>
              <a:rPr lang="fa-IR" sz="2000" dirty="0" smtClean="0">
                <a:solidFill>
                  <a:schemeClr val="tx1"/>
                </a:solidFill>
                <a:cs typeface="B Nazanin" panose="00000400000000000000" pitchFamily="2" charset="-78"/>
              </a:rPr>
              <a:t>در </a:t>
            </a:r>
            <a:r>
              <a:rPr lang="fa-IR" sz="2000" dirty="0">
                <a:solidFill>
                  <a:schemeClr val="tx1"/>
                </a:solidFill>
                <a:cs typeface="B Nazanin" panose="00000400000000000000" pitchFamily="2" charset="-78"/>
              </a:rPr>
              <a:t>مناطق کمتر توسعه یافته دولت می تواند برای فعالیت های گروه </a:t>
            </a:r>
            <a:r>
              <a:rPr lang="fa-IR" sz="2000" dirty="0" smtClean="0">
                <a:solidFill>
                  <a:schemeClr val="tx1"/>
                </a:solidFill>
                <a:cs typeface="B Nazanin" panose="00000400000000000000" pitchFamily="2" charset="-78"/>
              </a:rPr>
              <a:t>یک،ا ز </a:t>
            </a:r>
            <a:r>
              <a:rPr lang="fa-IR" sz="2000" dirty="0">
                <a:solidFill>
                  <a:schemeClr val="tx1"/>
                </a:solidFill>
                <a:cs typeface="B Nazanin" panose="00000400000000000000" pitchFamily="2" charset="-78"/>
              </a:rPr>
              <a:t>طریق سازمان های توسعه ای مانند سازمان گسترش و نوسازی صنایع ایران تا سقف </a:t>
            </a:r>
            <a:r>
              <a:rPr lang="fa-IR" sz="2000" u="sng" dirty="0">
                <a:solidFill>
                  <a:schemeClr val="tx1"/>
                </a:solidFill>
                <a:cs typeface="B Nazanin" panose="00000400000000000000" pitchFamily="2" charset="-78"/>
              </a:rPr>
              <a:t>49</a:t>
            </a:r>
            <a:r>
              <a:rPr lang="fa-IR" sz="2000" u="sng" dirty="0" smtClean="0">
                <a:solidFill>
                  <a:schemeClr val="tx1"/>
                </a:solidFill>
                <a:cs typeface="B Nazanin" panose="00000400000000000000" pitchFamily="2" charset="-78"/>
              </a:rPr>
              <a:t>% </a:t>
            </a:r>
            <a:r>
              <a:rPr lang="fa-IR" sz="2000" dirty="0" smtClean="0">
                <a:solidFill>
                  <a:schemeClr val="tx1"/>
                </a:solidFill>
                <a:cs typeface="B Nazanin" panose="00000400000000000000" pitchFamily="2" charset="-78"/>
              </a:rPr>
              <a:t>با </a:t>
            </a:r>
            <a:r>
              <a:rPr lang="fa-IR" sz="2000" dirty="0">
                <a:solidFill>
                  <a:schemeClr val="tx1"/>
                </a:solidFill>
                <a:cs typeface="B Nazanin" panose="00000400000000000000" pitchFamily="2" charset="-78"/>
              </a:rPr>
              <a:t>بخش های  غیر دولتی </a:t>
            </a:r>
            <a:r>
              <a:rPr lang="fa-IR" sz="2000" dirty="0" smtClean="0">
                <a:solidFill>
                  <a:schemeClr val="tx1"/>
                </a:solidFill>
                <a:cs typeface="B Nazanin" panose="00000400000000000000" pitchFamily="2" charset="-78"/>
              </a:rPr>
              <a:t>مشترکا سرمایه </a:t>
            </a:r>
            <a:r>
              <a:rPr lang="fa-IR" sz="2000" dirty="0">
                <a:solidFill>
                  <a:schemeClr val="tx1"/>
                </a:solidFill>
                <a:cs typeface="B Nazanin" panose="00000400000000000000" pitchFamily="2" charset="-78"/>
              </a:rPr>
              <a:t>گذاری </a:t>
            </a:r>
            <a:r>
              <a:rPr lang="fa-IR" sz="2000" dirty="0" smtClean="0">
                <a:solidFill>
                  <a:schemeClr val="tx1"/>
                </a:solidFill>
                <a:cs typeface="B Nazanin" panose="00000400000000000000" pitchFamily="2" charset="-78"/>
              </a:rPr>
              <a:t>کند و </a:t>
            </a:r>
            <a:r>
              <a:rPr lang="fa-IR" sz="2000" dirty="0">
                <a:solidFill>
                  <a:schemeClr val="tx1"/>
                </a:solidFill>
                <a:cs typeface="B Nazanin" panose="00000400000000000000" pitchFamily="2" charset="-78"/>
              </a:rPr>
              <a:t>وظیفه دارد که سهام دولتی را در بنگاه های جدید حداکثر ظرف </a:t>
            </a:r>
            <a:r>
              <a:rPr lang="fa-IR" sz="2000" dirty="0" smtClean="0">
                <a:solidFill>
                  <a:schemeClr val="tx1"/>
                </a:solidFill>
                <a:cs typeface="B Nazanin" panose="00000400000000000000" pitchFamily="2" charset="-78"/>
              </a:rPr>
              <a:t>3سال پس </a:t>
            </a:r>
            <a:r>
              <a:rPr lang="fa-IR" sz="2000" dirty="0">
                <a:solidFill>
                  <a:schemeClr val="tx1"/>
                </a:solidFill>
                <a:cs typeface="B Nazanin" panose="00000400000000000000" pitchFamily="2" charset="-78"/>
              </a:rPr>
              <a:t>از بهره برداری به بخش غیردولتی واگذار کند.</a:t>
            </a:r>
            <a:br>
              <a:rPr lang="fa-IR" sz="2000"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4- </a:t>
            </a:r>
            <a:r>
              <a:rPr lang="fa-IR" sz="2000" dirty="0" smtClean="0">
                <a:solidFill>
                  <a:schemeClr val="tx1"/>
                </a:solidFill>
                <a:cs typeface="B Nazanin" panose="00000400000000000000" pitchFamily="2" charset="-78"/>
              </a:rPr>
              <a:t>وظیفه </a:t>
            </a:r>
            <a:r>
              <a:rPr lang="fa-IR" sz="2000" dirty="0">
                <a:solidFill>
                  <a:schemeClr val="tx1"/>
                </a:solidFill>
                <a:cs typeface="B Nazanin" panose="00000400000000000000" pitchFamily="2" charset="-78"/>
              </a:rPr>
              <a:t>دارد </a:t>
            </a:r>
            <a:r>
              <a:rPr lang="fa-IR" sz="2000" u="sng" dirty="0">
                <a:solidFill>
                  <a:schemeClr val="tx1"/>
                </a:solidFill>
                <a:cs typeface="B Nazanin" panose="00000400000000000000" pitchFamily="2" charset="-78"/>
              </a:rPr>
              <a:t>80</a:t>
            </a:r>
            <a:r>
              <a:rPr lang="fa-IR" sz="2000" u="sng" dirty="0" smtClean="0">
                <a:solidFill>
                  <a:schemeClr val="tx1"/>
                </a:solidFill>
                <a:cs typeface="B Nazanin" panose="00000400000000000000" pitchFamily="2" charset="-78"/>
              </a:rPr>
              <a:t>% </a:t>
            </a:r>
            <a:r>
              <a:rPr lang="fa-IR" sz="2000" dirty="0" smtClean="0">
                <a:solidFill>
                  <a:schemeClr val="tx1"/>
                </a:solidFill>
                <a:cs typeface="B Nazanin" panose="00000400000000000000" pitchFamily="2" charset="-78"/>
              </a:rPr>
              <a:t>از </a:t>
            </a:r>
            <a:r>
              <a:rPr lang="fa-IR" sz="2000" dirty="0">
                <a:solidFill>
                  <a:schemeClr val="tx1"/>
                </a:solidFill>
                <a:cs typeface="B Nazanin" panose="00000400000000000000" pitchFamily="2" charset="-78"/>
              </a:rPr>
              <a:t>ارزش مجموع سهام بنگاه های دولتی در هر فعالیتی که شامل گروه دو است به </a:t>
            </a:r>
            <a:r>
              <a:rPr lang="fa-IR" sz="2000" dirty="0" smtClean="0">
                <a:solidFill>
                  <a:schemeClr val="tx1"/>
                </a:solidFill>
                <a:cs typeface="B Nazanin" panose="00000400000000000000" pitchFamily="2" charset="-78"/>
              </a:rPr>
              <a:t>استثناء </a:t>
            </a:r>
            <a:r>
              <a:rPr lang="fa-IR" sz="2000" dirty="0">
                <a:solidFill>
                  <a:schemeClr val="tx1"/>
                </a:solidFill>
                <a:cs typeface="B Nazanin" panose="00000400000000000000" pitchFamily="2" charset="-78"/>
              </a:rPr>
              <a:t>راه </a:t>
            </a:r>
            <a:r>
              <a:rPr lang="fa-IR" sz="2000" dirty="0" smtClean="0">
                <a:solidFill>
                  <a:schemeClr val="tx1"/>
                </a:solidFill>
                <a:cs typeface="B Nazanin" panose="00000400000000000000" pitchFamily="2" charset="-78"/>
              </a:rPr>
              <a:t>و راه آهن </a:t>
            </a:r>
            <a:r>
              <a:rPr lang="fa-IR" sz="2000" dirty="0">
                <a:solidFill>
                  <a:schemeClr val="tx1"/>
                </a:solidFill>
                <a:cs typeface="B Nazanin" panose="00000400000000000000" pitchFamily="2" charset="-78"/>
              </a:rPr>
              <a:t>به بخش های خصوصی و تعاونی و عمومی غیر دولتی واگذار کند.</a:t>
            </a:r>
            <a:br>
              <a:rPr lang="fa-IR" sz="2000" dirty="0">
                <a:solidFill>
                  <a:schemeClr val="tx1"/>
                </a:solidFill>
                <a:cs typeface="B Nazanin" panose="00000400000000000000" pitchFamily="2" charset="-78"/>
              </a:rPr>
            </a:br>
            <a:r>
              <a:rPr lang="fa-IR" sz="2800" b="1" dirty="0" smtClean="0">
                <a:solidFill>
                  <a:schemeClr val="tx1"/>
                </a:solidFill>
                <a:cs typeface="B Nazanin" panose="00000400000000000000" pitchFamily="2" charset="-78"/>
              </a:rPr>
              <a:t>5- </a:t>
            </a:r>
            <a:r>
              <a:rPr lang="fa-IR" sz="2000" dirty="0" smtClean="0">
                <a:solidFill>
                  <a:schemeClr val="tx1"/>
                </a:solidFill>
                <a:cs typeface="B Nazanin" panose="00000400000000000000" pitchFamily="2" charset="-78"/>
              </a:rPr>
              <a:t>در </a:t>
            </a:r>
            <a:r>
              <a:rPr lang="fa-IR" sz="2000" dirty="0">
                <a:solidFill>
                  <a:schemeClr val="tx1"/>
                </a:solidFill>
                <a:cs typeface="B Nazanin" panose="00000400000000000000" pitchFamily="2" charset="-78"/>
              </a:rPr>
              <a:t>نهایت هم سرمایه گذاری و مالکیت و مدیریت در فعالیت های بنگاه های گروه سه منحصرا در اختیار دولت است.</a:t>
            </a:r>
            <a:endParaRPr lang="en-US" sz="2000" dirty="0">
              <a:solidFill>
                <a:schemeClr val="tx1"/>
              </a:solidFill>
            </a:endParaRPr>
          </a:p>
        </p:txBody>
      </p:sp>
    </p:spTree>
    <p:extLst>
      <p:ext uri="{BB962C8B-B14F-4D97-AF65-F5344CB8AC3E}">
        <p14:creationId xmlns:p14="http://schemas.microsoft.com/office/powerpoint/2010/main" val="132458403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323" y="196553"/>
            <a:ext cx="8936683" cy="6289705"/>
          </a:xfrm>
        </p:spPr>
        <p:txBody>
          <a:bodyPr>
            <a:normAutofit/>
          </a:bodyPr>
          <a:lstStyle/>
          <a:p>
            <a:pPr algn="r" rtl="1">
              <a:lnSpc>
                <a:spcPct val="150000"/>
              </a:lnSpc>
            </a:pPr>
            <a:r>
              <a:rPr lang="fa-IR" sz="2400" dirty="0" smtClean="0">
                <a:solidFill>
                  <a:schemeClr val="tx1"/>
                </a:solidFill>
                <a:latin typeface="Arial Black" panose="020B0A04020102020204" pitchFamily="34" charset="0"/>
                <a:cs typeface="B Nazanin" panose="00000400000000000000" pitchFamily="2" charset="-78"/>
              </a:rPr>
              <a:t> </a:t>
            </a:r>
            <a:r>
              <a:rPr lang="en-US" sz="2400" dirty="0" smtClean="0">
                <a:solidFill>
                  <a:schemeClr val="tx1"/>
                </a:solidFill>
                <a:latin typeface="Arial Black" panose="020B0A04020102020204" pitchFamily="34" charset="0"/>
                <a:cs typeface="B Nazanin" panose="00000400000000000000" pitchFamily="2" charset="-78"/>
              </a:rPr>
              <a:t/>
            </a:r>
            <a:br>
              <a:rPr lang="en-US" sz="2400" dirty="0" smtClean="0">
                <a:solidFill>
                  <a:schemeClr val="tx1"/>
                </a:solidFill>
                <a:latin typeface="Arial Black" panose="020B0A04020102020204" pitchFamily="34" charset="0"/>
                <a:cs typeface="B Nazanin" panose="00000400000000000000" pitchFamily="2" charset="-78"/>
              </a:rPr>
            </a:br>
            <a:r>
              <a:rPr lang="fa-IR" sz="2400" dirty="0" smtClean="0">
                <a:solidFill>
                  <a:schemeClr val="tx1"/>
                </a:solidFill>
                <a:cs typeface="B Nazanin" panose="00000400000000000000" pitchFamily="2" charset="-78"/>
              </a:rPr>
              <a:t/>
            </a:r>
            <a:br>
              <a:rPr lang="fa-IR" sz="2400" dirty="0" smtClean="0">
                <a:solidFill>
                  <a:schemeClr val="tx1"/>
                </a:solidFill>
                <a:cs typeface="B Nazanin" panose="00000400000000000000" pitchFamily="2" charset="-78"/>
              </a:rPr>
            </a:br>
            <a:r>
              <a:rPr lang="fa-IR" sz="2400" dirty="0" smtClean="0">
                <a:solidFill>
                  <a:schemeClr val="tx1"/>
                </a:solidFill>
                <a:cs typeface="B Nazanin" panose="00000400000000000000" pitchFamily="2" charset="-78"/>
              </a:rPr>
              <a:t/>
            </a:r>
            <a:br>
              <a:rPr lang="fa-IR" sz="2400" dirty="0" smtClean="0">
                <a:solidFill>
                  <a:schemeClr val="tx1"/>
                </a:solidFill>
                <a:cs typeface="B Nazanin" panose="00000400000000000000" pitchFamily="2" charset="-78"/>
              </a:rPr>
            </a:br>
            <a:r>
              <a:rPr lang="en-US" sz="2400" dirty="0" smtClean="0">
                <a:solidFill>
                  <a:schemeClr val="tx1"/>
                </a:solidFill>
                <a:cs typeface="B Nazanin" panose="00000400000000000000" pitchFamily="2" charset="-78"/>
              </a:rPr>
              <a:t/>
            </a:r>
            <a:br>
              <a:rPr lang="en-US" sz="2400" dirty="0" smtClean="0">
                <a:solidFill>
                  <a:schemeClr val="tx1"/>
                </a:solidFill>
                <a:cs typeface="B Nazanin" panose="00000400000000000000" pitchFamily="2" charset="-78"/>
              </a:rPr>
            </a:br>
            <a:r>
              <a:rPr lang="fa-IR" sz="2400" dirty="0" smtClean="0">
                <a:solidFill>
                  <a:schemeClr val="tx1"/>
                </a:solidFill>
                <a:cs typeface="B Nazanin" panose="00000400000000000000" pitchFamily="2" charset="-78"/>
              </a:rPr>
              <a:t/>
            </a:r>
            <a:br>
              <a:rPr lang="fa-IR" sz="2400" dirty="0" smtClean="0">
                <a:solidFill>
                  <a:schemeClr val="tx1"/>
                </a:solidFill>
                <a:cs typeface="B Nazanin" panose="00000400000000000000" pitchFamily="2" charset="-78"/>
              </a:rPr>
            </a:br>
            <a:r>
              <a:rPr lang="fa-IR" sz="2400" dirty="0" smtClean="0">
                <a:solidFill>
                  <a:schemeClr val="tx1"/>
                </a:solidFill>
                <a:cs typeface="B Nazanin" panose="00000400000000000000" pitchFamily="2" charset="-78"/>
              </a:rPr>
              <a:t/>
            </a:r>
            <a:br>
              <a:rPr lang="fa-IR" sz="2400" dirty="0" smtClean="0">
                <a:solidFill>
                  <a:schemeClr val="tx1"/>
                </a:solidFill>
                <a:cs typeface="B Nazanin" panose="00000400000000000000" pitchFamily="2" charset="-78"/>
              </a:rPr>
            </a:br>
            <a:r>
              <a:rPr lang="en-US" sz="2400" dirty="0" smtClean="0">
                <a:solidFill>
                  <a:schemeClr val="tx1"/>
                </a:solidFill>
                <a:cs typeface="B Nazanin" panose="00000400000000000000" pitchFamily="2" charset="-78"/>
              </a:rPr>
              <a:t/>
            </a:r>
            <a:br>
              <a:rPr lang="en-US" sz="2400" dirty="0" smtClean="0">
                <a:solidFill>
                  <a:schemeClr val="tx1"/>
                </a:solidFill>
                <a:cs typeface="B Nazanin" panose="00000400000000000000" pitchFamily="2" charset="-78"/>
              </a:rPr>
            </a:br>
            <a:r>
              <a:rPr lang="fa-IR" sz="2400" dirty="0" smtClean="0">
                <a:solidFill>
                  <a:schemeClr val="tx1"/>
                </a:solidFill>
                <a:cs typeface="B Nazanin" panose="00000400000000000000" pitchFamily="2" charset="-78"/>
              </a:rPr>
              <a:t/>
            </a:r>
            <a:br>
              <a:rPr lang="fa-IR" sz="2400" dirty="0" smtClean="0">
                <a:solidFill>
                  <a:schemeClr val="tx1"/>
                </a:solidFill>
                <a:cs typeface="B Nazanin" panose="00000400000000000000" pitchFamily="2" charset="-78"/>
              </a:rPr>
            </a:br>
            <a:r>
              <a:rPr lang="fa-IR" sz="2400" dirty="0" smtClean="0">
                <a:solidFill>
                  <a:schemeClr val="tx1"/>
                </a:solidFill>
                <a:cs typeface="B Nazanin" panose="00000400000000000000" pitchFamily="2" charset="-78"/>
              </a:rPr>
              <a:t/>
            </a:r>
            <a:br>
              <a:rPr lang="fa-IR" sz="2400" dirty="0" smtClean="0">
                <a:solidFill>
                  <a:schemeClr val="tx1"/>
                </a:solidFill>
                <a:cs typeface="B Nazanin" panose="00000400000000000000" pitchFamily="2" charset="-78"/>
              </a:rPr>
            </a:br>
            <a:r>
              <a:rPr lang="fa-IR" sz="2400" dirty="0" smtClean="0">
                <a:solidFill>
                  <a:schemeClr val="tx1"/>
                </a:solidFill>
                <a:cs typeface="B Nazanin" panose="00000400000000000000" pitchFamily="2" charset="-78"/>
              </a:rPr>
              <a:t/>
            </a:r>
            <a:br>
              <a:rPr lang="fa-IR" sz="2400" dirty="0" smtClean="0">
                <a:solidFill>
                  <a:schemeClr val="tx1"/>
                </a:solidFill>
                <a:cs typeface="B Nazanin" panose="00000400000000000000" pitchFamily="2" charset="-78"/>
              </a:rPr>
            </a:br>
            <a:endParaRPr lang="en-US" sz="2400" dirty="0">
              <a:solidFill>
                <a:schemeClr val="tx1"/>
              </a:solidFill>
              <a:cs typeface="B Nazanin" panose="00000400000000000000" pitchFamily="2" charset="-78"/>
            </a:endParaRPr>
          </a:p>
        </p:txBody>
      </p:sp>
      <p:sp>
        <p:nvSpPr>
          <p:cNvPr id="3" name="Rounded Rectangle 2"/>
          <p:cNvSpPr/>
          <p:nvPr/>
        </p:nvSpPr>
        <p:spPr>
          <a:xfrm>
            <a:off x="6025662" y="246185"/>
            <a:ext cx="3106615" cy="504092"/>
          </a:xfrm>
          <a:prstGeom prst="roundRect">
            <a:avLst/>
          </a:prstGeom>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r" rtl="1"/>
            <a:r>
              <a:rPr lang="fa-IR" b="1" dirty="0">
                <a:solidFill>
                  <a:schemeClr val="tx1"/>
                </a:solidFill>
                <a:latin typeface="Arial Black" panose="020B0A04020102020204" pitchFamily="34" charset="0"/>
                <a:cs typeface="B Nazanin" panose="00000400000000000000" pitchFamily="2" charset="-78"/>
              </a:rPr>
              <a:t>فصل سوم: </a:t>
            </a:r>
            <a:r>
              <a:rPr lang="fa-IR" dirty="0">
                <a:solidFill>
                  <a:schemeClr val="tx1"/>
                </a:solidFill>
                <a:latin typeface="Arial Black" panose="020B0A04020102020204" pitchFamily="34" charset="0"/>
                <a:cs typeface="B Nazanin" panose="00000400000000000000" pitchFamily="2" charset="-78"/>
              </a:rPr>
              <a:t>سیاست</a:t>
            </a:r>
            <a:r>
              <a:rPr lang="fa-IR" dirty="0">
                <a:solidFill>
                  <a:schemeClr val="tx1"/>
                </a:solidFill>
                <a:cs typeface="B Nazanin" panose="00000400000000000000" pitchFamily="2" charset="-78"/>
              </a:rPr>
              <a:t> های توسعه تعاون</a:t>
            </a:r>
            <a:endParaRPr lang="en-US" dirty="0"/>
          </a:p>
        </p:txBody>
      </p:sp>
      <p:sp>
        <p:nvSpPr>
          <p:cNvPr id="4" name="Rounded Rectangle 3"/>
          <p:cNvSpPr/>
          <p:nvPr/>
        </p:nvSpPr>
        <p:spPr>
          <a:xfrm>
            <a:off x="5064369" y="902678"/>
            <a:ext cx="4161693" cy="492369"/>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r" rtl="1"/>
            <a:r>
              <a:rPr lang="fa-IR" b="1" dirty="0">
                <a:solidFill>
                  <a:schemeClr val="tx1"/>
                </a:solidFill>
                <a:latin typeface="Arial Black" panose="020B0A04020102020204" pitchFamily="34" charset="0"/>
                <a:cs typeface="B Nazanin" panose="00000400000000000000" pitchFamily="2" charset="-78"/>
              </a:rPr>
              <a:t>فصل چهارم: </a:t>
            </a:r>
            <a:r>
              <a:rPr lang="fa-IR" dirty="0">
                <a:solidFill>
                  <a:schemeClr val="tx1"/>
                </a:solidFill>
                <a:cs typeface="B Nazanin" panose="00000400000000000000" pitchFamily="2" charset="-78"/>
              </a:rPr>
              <a:t>سازماندهی شرکت های دولتی</a:t>
            </a:r>
            <a:endParaRPr lang="en-US" dirty="0"/>
          </a:p>
        </p:txBody>
      </p:sp>
      <p:sp>
        <p:nvSpPr>
          <p:cNvPr id="5" name="Rounded Rectangle 4"/>
          <p:cNvSpPr/>
          <p:nvPr/>
        </p:nvSpPr>
        <p:spPr>
          <a:xfrm>
            <a:off x="4958862" y="1617785"/>
            <a:ext cx="4267200" cy="550984"/>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r" rtl="1"/>
            <a:r>
              <a:rPr lang="fa-IR" b="1" dirty="0">
                <a:solidFill>
                  <a:schemeClr val="tx1"/>
                </a:solidFill>
                <a:latin typeface="Arial Black" panose="020B0A04020102020204" pitchFamily="34" charset="0"/>
                <a:cs typeface="B Nazanin" panose="00000400000000000000" pitchFamily="2" charset="-78"/>
              </a:rPr>
              <a:t>فصل پنجم: </a:t>
            </a:r>
            <a:r>
              <a:rPr lang="fa-IR" dirty="0">
                <a:solidFill>
                  <a:schemeClr val="tx1"/>
                </a:solidFill>
                <a:cs typeface="B Nazanin" panose="00000400000000000000" pitchFamily="2" charset="-78"/>
              </a:rPr>
              <a:t>فرایند واگذاری بنگاه های دولتی</a:t>
            </a:r>
            <a:endParaRPr lang="en-US" dirty="0"/>
          </a:p>
        </p:txBody>
      </p:sp>
      <p:sp>
        <p:nvSpPr>
          <p:cNvPr id="6" name="Rounded Rectangle 5"/>
          <p:cNvSpPr/>
          <p:nvPr/>
        </p:nvSpPr>
        <p:spPr>
          <a:xfrm>
            <a:off x="5240214" y="2368062"/>
            <a:ext cx="3985846" cy="480645"/>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r" rtl="1"/>
            <a:r>
              <a:rPr lang="fa-IR" b="1" dirty="0">
                <a:solidFill>
                  <a:schemeClr val="tx1"/>
                </a:solidFill>
                <a:latin typeface="Arial Black" panose="020B0A04020102020204" pitchFamily="34" charset="0"/>
                <a:cs typeface="B Nazanin" panose="00000400000000000000" pitchFamily="2" charset="-78"/>
              </a:rPr>
              <a:t>فصل ششم</a:t>
            </a:r>
            <a:r>
              <a:rPr lang="fa-IR" dirty="0">
                <a:solidFill>
                  <a:schemeClr val="tx1"/>
                </a:solidFill>
                <a:latin typeface="Arial Black" panose="020B0A04020102020204" pitchFamily="34" charset="0"/>
                <a:cs typeface="B Nazanin" panose="00000400000000000000" pitchFamily="2" charset="-78"/>
              </a:rPr>
              <a:t>: </a:t>
            </a:r>
            <a:r>
              <a:rPr lang="fa-IR" dirty="0">
                <a:solidFill>
                  <a:schemeClr val="tx1"/>
                </a:solidFill>
                <a:cs typeface="B Nazanin" panose="00000400000000000000" pitchFamily="2" charset="-78"/>
              </a:rPr>
              <a:t>توزیع سهام عدالت</a:t>
            </a:r>
            <a:endParaRPr lang="en-US" dirty="0"/>
          </a:p>
        </p:txBody>
      </p:sp>
      <p:sp>
        <p:nvSpPr>
          <p:cNvPr id="7" name="Rounded Rectangle 6"/>
          <p:cNvSpPr/>
          <p:nvPr/>
        </p:nvSpPr>
        <p:spPr>
          <a:xfrm>
            <a:off x="5240216" y="3132993"/>
            <a:ext cx="3985846" cy="556846"/>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r" rtl="1"/>
            <a:r>
              <a:rPr lang="fa-IR" b="1" dirty="0">
                <a:solidFill>
                  <a:schemeClr val="tx1"/>
                </a:solidFill>
                <a:latin typeface="Arial Black" panose="020B0A04020102020204" pitchFamily="34" charset="0"/>
                <a:cs typeface="B Nazanin" panose="00000400000000000000" pitchFamily="2" charset="-78"/>
              </a:rPr>
              <a:t>فصل هفتم</a:t>
            </a:r>
            <a:r>
              <a:rPr lang="fa-IR" dirty="0">
                <a:solidFill>
                  <a:schemeClr val="tx1"/>
                </a:solidFill>
                <a:latin typeface="Arial Black" panose="020B0A04020102020204" pitchFamily="34" charset="0"/>
                <a:cs typeface="B Nazanin" panose="00000400000000000000" pitchFamily="2" charset="-78"/>
              </a:rPr>
              <a:t>: </a:t>
            </a:r>
            <a:r>
              <a:rPr lang="fa-IR" dirty="0">
                <a:solidFill>
                  <a:schemeClr val="tx1"/>
                </a:solidFill>
                <a:cs typeface="B Nazanin" panose="00000400000000000000" pitchFamily="2" charset="-78"/>
              </a:rPr>
              <a:t>هیأت واگذاری و وظایف آن</a:t>
            </a:r>
            <a:endParaRPr lang="en-US" dirty="0"/>
          </a:p>
        </p:txBody>
      </p:sp>
      <p:sp>
        <p:nvSpPr>
          <p:cNvPr id="8" name="Rounded Rectangle 7"/>
          <p:cNvSpPr/>
          <p:nvPr/>
        </p:nvSpPr>
        <p:spPr>
          <a:xfrm>
            <a:off x="2883877" y="3936022"/>
            <a:ext cx="6342185" cy="68580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r" rtl="1"/>
            <a:r>
              <a:rPr lang="fa-IR" b="1" dirty="0">
                <a:solidFill>
                  <a:schemeClr val="tx1"/>
                </a:solidFill>
                <a:latin typeface="Arial Black" panose="020B0A04020102020204" pitchFamily="34" charset="0"/>
                <a:cs typeface="B Nazanin" panose="00000400000000000000" pitchFamily="2" charset="-78"/>
              </a:rPr>
              <a:t>فصل هشتم: </a:t>
            </a:r>
            <a:r>
              <a:rPr lang="fa-IR" dirty="0">
                <a:solidFill>
                  <a:schemeClr val="tx1"/>
                </a:solidFill>
                <a:cs typeface="B Nazanin" panose="00000400000000000000" pitchFamily="2" charset="-78"/>
              </a:rPr>
              <a:t>شورای عالی اجراء سیاست های کلی اصل 44</a:t>
            </a:r>
            <a:r>
              <a:rPr lang="en-US" dirty="0">
                <a:solidFill>
                  <a:schemeClr val="tx1"/>
                </a:solidFill>
                <a:cs typeface="B Nazanin" panose="00000400000000000000" pitchFamily="2" charset="-78"/>
              </a:rPr>
              <a:t> </a:t>
            </a:r>
            <a:r>
              <a:rPr lang="fa-IR" dirty="0">
                <a:solidFill>
                  <a:schemeClr val="tx1"/>
                </a:solidFill>
                <a:cs typeface="B Nazanin" panose="00000400000000000000" pitchFamily="2" charset="-78"/>
              </a:rPr>
              <a:t>قانون اساسی و وظایف آن</a:t>
            </a:r>
            <a:endParaRPr lang="en-US" dirty="0"/>
          </a:p>
        </p:txBody>
      </p:sp>
      <p:sp>
        <p:nvSpPr>
          <p:cNvPr id="9" name="Rounded Rectangle 8"/>
          <p:cNvSpPr/>
          <p:nvPr/>
        </p:nvSpPr>
        <p:spPr>
          <a:xfrm>
            <a:off x="5931877" y="4882661"/>
            <a:ext cx="3294185" cy="45720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r" rtl="1"/>
            <a:r>
              <a:rPr lang="fa-IR" b="1" dirty="0">
                <a:solidFill>
                  <a:schemeClr val="tx1"/>
                </a:solidFill>
                <a:latin typeface="Arial Black" panose="020B0A04020102020204" pitchFamily="34" charset="0"/>
                <a:cs typeface="B Nazanin" panose="00000400000000000000" pitchFamily="2" charset="-78"/>
              </a:rPr>
              <a:t>فصل نهم: </a:t>
            </a:r>
            <a:r>
              <a:rPr lang="fa-IR" dirty="0">
                <a:solidFill>
                  <a:schemeClr val="tx1"/>
                </a:solidFill>
                <a:cs typeface="B Nazanin" panose="00000400000000000000" pitchFamily="2" charset="-78"/>
              </a:rPr>
              <a:t>تسهیل رقابت و منع انحصار</a:t>
            </a:r>
            <a:endParaRPr lang="en-US" dirty="0"/>
          </a:p>
        </p:txBody>
      </p:sp>
      <p:sp>
        <p:nvSpPr>
          <p:cNvPr id="10" name="Rounded Rectangle 9"/>
          <p:cNvSpPr/>
          <p:nvPr/>
        </p:nvSpPr>
        <p:spPr>
          <a:xfrm>
            <a:off x="5240215" y="5503985"/>
            <a:ext cx="3985845" cy="45720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r" rtl="1"/>
            <a:r>
              <a:rPr lang="fa-IR" b="1" dirty="0">
                <a:solidFill>
                  <a:schemeClr val="tx1"/>
                </a:solidFill>
                <a:latin typeface="Arial Black" panose="020B0A04020102020204" pitchFamily="34" charset="0"/>
                <a:cs typeface="B Nazanin" panose="00000400000000000000" pitchFamily="2" charset="-78"/>
              </a:rPr>
              <a:t>فصل دهم: </a:t>
            </a:r>
            <a:r>
              <a:rPr lang="fa-IR" dirty="0">
                <a:solidFill>
                  <a:schemeClr val="tx1"/>
                </a:solidFill>
                <a:cs typeface="B Nazanin" panose="00000400000000000000" pitchFamily="2" charset="-78"/>
              </a:rPr>
              <a:t>موارد متفرقه</a:t>
            </a:r>
            <a:endParaRPr lang="en-US" dirty="0"/>
          </a:p>
        </p:txBody>
      </p:sp>
    </p:spTree>
    <p:extLst>
      <p:ext uri="{BB962C8B-B14F-4D97-AF65-F5344CB8AC3E}">
        <p14:creationId xmlns:p14="http://schemas.microsoft.com/office/powerpoint/2010/main" val="4283960641"/>
      </p:ext>
    </p:extLst>
  </p:cSld>
  <p:clrMapOvr>
    <a:masterClrMapping/>
  </p:clrMapOvr>
  <mc:AlternateContent xmlns:mc="http://schemas.openxmlformats.org/markup-compatibility/2006" xmlns:p14="http://schemas.microsoft.com/office/powerpoint/2010/main">
    <mc:Choice Requires="p14">
      <p:transition spd="slow" p14:dur="2500">
        <p:checker dir="vert"/>
      </p:transition>
    </mc:Choice>
    <mc:Fallback xmlns="">
      <p:transition spd="slow">
        <p:checker dir="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656493"/>
            <a:ext cx="8596668" cy="5384870"/>
          </a:xfrm>
        </p:spPr>
        <p:txBody>
          <a:bodyPr/>
          <a:lstStyle/>
          <a:p>
            <a:pPr marL="0" indent="0" algn="ctr" rtl="1">
              <a:buNone/>
            </a:pPr>
            <a:r>
              <a:rPr lang="fa-IR" sz="6600" b="1" dirty="0" smtClean="0">
                <a:solidFill>
                  <a:srgbClr val="CC3300"/>
                </a:solidFill>
                <a:effectLst>
                  <a:outerShdw blurRad="38100" dist="38100" dir="2700000" algn="tl">
                    <a:srgbClr val="000000">
                      <a:alpha val="43137"/>
                    </a:srgbClr>
                  </a:outerShdw>
                </a:effectLst>
                <a:cs typeface="Titr" panose="00000700000000000000" pitchFamily="2" charset="-78"/>
              </a:rPr>
              <a:t>نقد</a:t>
            </a:r>
          </a:p>
          <a:p>
            <a:pPr marL="0" indent="0" algn="r" rtl="1">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2831" y="1922585"/>
            <a:ext cx="4208583" cy="3083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465346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641" y="247829"/>
            <a:ext cx="9203821" cy="6161518"/>
          </a:xfrm>
        </p:spPr>
        <p:txBody>
          <a:bodyPr>
            <a:normAutofit/>
          </a:bodyPr>
          <a:lstStyle/>
          <a:p>
            <a:pPr algn="r" rtl="1">
              <a:lnSpc>
                <a:spcPct val="150000"/>
              </a:lnSpc>
            </a:pPr>
            <a:r>
              <a:rPr lang="fa-IR" sz="2000" dirty="0" smtClean="0">
                <a:solidFill>
                  <a:schemeClr val="tx1"/>
                </a:solidFill>
                <a:cs typeface="B Nazanin" panose="00000400000000000000" pitchFamily="2" charset="-78"/>
              </a:rPr>
              <a:t/>
            </a:r>
            <a:br>
              <a:rPr lang="fa-IR" sz="2000" dirty="0" smtClean="0">
                <a:solidFill>
                  <a:schemeClr val="tx1"/>
                </a:solidFill>
                <a:cs typeface="B Nazanin" panose="00000400000000000000" pitchFamily="2" charset="-78"/>
              </a:rPr>
            </a:br>
            <a:r>
              <a:rPr lang="fa-IR" sz="2000" dirty="0" smtClean="0">
                <a:solidFill>
                  <a:schemeClr val="tx1"/>
                </a:solidFill>
                <a:cs typeface="B Nazanin" panose="00000400000000000000" pitchFamily="2" charset="-78"/>
              </a:rPr>
              <a:t>ارائه این پیش نویس به نوبه خود،گام مثبت و ارزشمندی جهت اجرایی کردن فرموده های مقام معظم رهبری دراجرای اصل 44 قانون اساسی تلقی می شود، هر چند با ملاحظه متن کاستی هایی هم دیده می شود.</a:t>
            </a:r>
            <a:br>
              <a:rPr lang="fa-IR" sz="2000" dirty="0" smtClean="0">
                <a:solidFill>
                  <a:schemeClr val="tx1"/>
                </a:solidFill>
                <a:cs typeface="B Nazanin" panose="00000400000000000000" pitchFamily="2" charset="-78"/>
              </a:rPr>
            </a:br>
            <a:r>
              <a:rPr lang="fa-IR" b="1" dirty="0" smtClean="0">
                <a:solidFill>
                  <a:schemeClr val="tx1"/>
                </a:solidFill>
                <a:cs typeface="B Nazanin" panose="00000400000000000000" pitchFamily="2" charset="-78"/>
              </a:rPr>
              <a:t>1-</a:t>
            </a:r>
            <a:r>
              <a:rPr lang="fa-IR" sz="2000" dirty="0" smtClean="0">
                <a:solidFill>
                  <a:schemeClr val="tx1"/>
                </a:solidFill>
                <a:cs typeface="B Nazanin" panose="00000400000000000000" pitchFamily="2" charset="-78"/>
              </a:rPr>
              <a:t> در تعریف بازار تکیه بیشتر برفضای جغرافیایی یا مجازی است در حالیکه این یک تعریف ناقص از بازاراست.بازار در علوم اقتصادی شامل مجموعه فضای جغرافیایی،قوانین،سنت ها و روش های جاری است که در آن خریداران و فروشندگان کالا و خدمات خود را مبادله می کنند. </a:t>
            </a:r>
            <a:br>
              <a:rPr lang="fa-IR" sz="2000" dirty="0" smtClean="0">
                <a:solidFill>
                  <a:schemeClr val="tx1"/>
                </a:solidFill>
                <a:cs typeface="B Nazanin" panose="00000400000000000000" pitchFamily="2" charset="-78"/>
              </a:rPr>
            </a:br>
            <a:r>
              <a:rPr lang="fa-IR" b="1" dirty="0" smtClean="0">
                <a:solidFill>
                  <a:schemeClr val="tx1"/>
                </a:solidFill>
                <a:cs typeface="B Nazanin" panose="00000400000000000000" pitchFamily="2" charset="-78"/>
              </a:rPr>
              <a:t>2-</a:t>
            </a:r>
            <a:r>
              <a:rPr lang="fa-IR" sz="2000" dirty="0" smtClean="0">
                <a:solidFill>
                  <a:schemeClr val="tx1"/>
                </a:solidFill>
                <a:cs typeface="B Nazanin" panose="00000400000000000000" pitchFamily="2" charset="-78"/>
              </a:rPr>
              <a:t> همانطور که دیدیم تعریف انحصارو وضعیت اقتصادی مسلط هر دو به یک معنا بودند لذا می توانیم یکی از هر دو مورد را حذف کنیم.</a:t>
            </a:r>
            <a:br>
              <a:rPr lang="fa-IR" sz="2000" dirty="0" smtClean="0">
                <a:solidFill>
                  <a:schemeClr val="tx1"/>
                </a:solidFill>
                <a:cs typeface="B Nazanin" panose="00000400000000000000" pitchFamily="2" charset="-78"/>
              </a:rPr>
            </a:br>
            <a:endParaRPr lang="en-US" sz="1800" dirty="0">
              <a:solidFill>
                <a:schemeClr val="tx1"/>
              </a:solidFill>
            </a:endParaRPr>
          </a:p>
        </p:txBody>
      </p:sp>
    </p:spTree>
    <p:extLst>
      <p:ext uri="{BB962C8B-B14F-4D97-AF65-F5344CB8AC3E}">
        <p14:creationId xmlns:p14="http://schemas.microsoft.com/office/powerpoint/2010/main" val="90150088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a:spLocks noGrp="1"/>
          </p:cNvSpPr>
          <p:nvPr>
            <p:ph type="title"/>
          </p:nvPr>
        </p:nvSpPr>
        <p:spPr>
          <a:xfrm>
            <a:off x="290513" y="222250"/>
            <a:ext cx="9058275" cy="6170613"/>
          </a:xfrm>
        </p:spPr>
        <p:txBody>
          <a:bodyPr>
            <a:normAutofit fontScale="90000"/>
          </a:bodyPr>
          <a:lstStyle/>
          <a:p>
            <a:pPr algn="r" rtl="1">
              <a:lnSpc>
                <a:spcPct val="150000"/>
              </a:lnSpc>
            </a:pPr>
            <a:r>
              <a:rPr lang="fa-IR" sz="4000" b="1" dirty="0">
                <a:solidFill>
                  <a:schemeClr val="tx1"/>
                </a:solidFill>
                <a:cs typeface="B Nazanin" panose="00000400000000000000" pitchFamily="2" charset="-78"/>
              </a:rPr>
              <a:t>3-</a:t>
            </a:r>
            <a:r>
              <a:rPr lang="fa-IR" sz="2000" dirty="0">
                <a:solidFill>
                  <a:schemeClr val="tx1"/>
                </a:solidFill>
                <a:cs typeface="B Nazanin" panose="00000400000000000000" pitchFamily="2" charset="-78"/>
              </a:rPr>
              <a:t> </a:t>
            </a:r>
            <a:r>
              <a:rPr lang="fa-IR" sz="2200" dirty="0">
                <a:solidFill>
                  <a:schemeClr val="tx1"/>
                </a:solidFill>
                <a:cs typeface="B Nazanin" panose="00000400000000000000" pitchFamily="2" charset="-78"/>
              </a:rPr>
              <a:t>طبقه بندی </a:t>
            </a:r>
            <a:r>
              <a:rPr lang="fa-IR" sz="2200" dirty="0" smtClean="0">
                <a:solidFill>
                  <a:schemeClr val="tx1"/>
                </a:solidFill>
                <a:cs typeface="B Nazanin" panose="00000400000000000000" pitchFamily="2" charset="-78"/>
              </a:rPr>
              <a:t>فعالیت </a:t>
            </a:r>
            <a:r>
              <a:rPr lang="fa-IR" sz="2200" dirty="0">
                <a:solidFill>
                  <a:schemeClr val="tx1"/>
                </a:solidFill>
                <a:cs typeface="B Nazanin" panose="00000400000000000000" pitchFamily="2" charset="-78"/>
              </a:rPr>
              <a:t>های اقتصادی </a:t>
            </a:r>
            <a:r>
              <a:rPr lang="fa-IR" sz="2200" dirty="0" smtClean="0">
                <a:solidFill>
                  <a:schemeClr val="tx1"/>
                </a:solidFill>
                <a:cs typeface="B Nazanin" panose="00000400000000000000" pitchFamily="2" charset="-78"/>
              </a:rPr>
              <a:t>ارائه </a:t>
            </a:r>
            <a:r>
              <a:rPr lang="fa-IR" sz="2200" dirty="0">
                <a:solidFill>
                  <a:schemeClr val="tx1"/>
                </a:solidFill>
                <a:cs typeface="B Nazanin" panose="00000400000000000000" pitchFamily="2" charset="-78"/>
              </a:rPr>
              <a:t>شده دارای اشکالات متعدد اساسی است:</a:t>
            </a:r>
            <a:br>
              <a:rPr lang="fa-IR" sz="2200" dirty="0">
                <a:solidFill>
                  <a:schemeClr val="tx1"/>
                </a:solidFill>
                <a:cs typeface="B Nazanin" panose="00000400000000000000" pitchFamily="2" charset="-78"/>
              </a:rPr>
            </a:br>
            <a:r>
              <a:rPr lang="fa-IR" sz="2200" dirty="0">
                <a:solidFill>
                  <a:schemeClr val="accent2">
                    <a:lumMod val="50000"/>
                  </a:schemeClr>
                </a:solidFill>
                <a:cs typeface="B Nazanin" panose="00000400000000000000" pitchFamily="2" charset="-78"/>
              </a:rPr>
              <a:t>الف-</a:t>
            </a:r>
            <a:r>
              <a:rPr lang="fa-IR" sz="2200" dirty="0">
                <a:solidFill>
                  <a:schemeClr val="tx1"/>
                </a:solidFill>
                <a:cs typeface="B Nazanin" panose="00000400000000000000" pitchFamily="2" charset="-78"/>
              </a:rPr>
              <a:t> در طول سالیان گذشته در گذشته در واگذاری تولیدو عرضه کالاها و خدمات به بخش دولتی،هیچ گاه این تقسیم بندی ملاک عمل مسئولان نبوده است.</a:t>
            </a:r>
            <a:br>
              <a:rPr lang="fa-IR" sz="2200" dirty="0">
                <a:solidFill>
                  <a:schemeClr val="tx1"/>
                </a:solidFill>
                <a:cs typeface="B Nazanin" panose="00000400000000000000" pitchFamily="2" charset="-78"/>
              </a:rPr>
            </a:br>
            <a:r>
              <a:rPr lang="fa-IR" sz="2200" dirty="0">
                <a:solidFill>
                  <a:schemeClr val="accent2">
                    <a:lumMod val="50000"/>
                  </a:schemeClr>
                </a:solidFill>
                <a:cs typeface="B Nazanin" panose="00000400000000000000" pitchFamily="2" charset="-78"/>
              </a:rPr>
              <a:t>ب- </a:t>
            </a:r>
            <a:r>
              <a:rPr lang="fa-IR" sz="2200" dirty="0">
                <a:solidFill>
                  <a:schemeClr val="tx1"/>
                </a:solidFill>
                <a:cs typeface="B Nazanin" panose="00000400000000000000" pitchFamily="2" charset="-78"/>
              </a:rPr>
              <a:t> تعریف طبقه بندی ارائه شده همه افراد جامعه رادر بر نمی گیرد.</a:t>
            </a:r>
            <a:br>
              <a:rPr lang="fa-IR" sz="2200" dirty="0">
                <a:solidFill>
                  <a:schemeClr val="tx1"/>
                </a:solidFill>
                <a:cs typeface="B Nazanin" panose="00000400000000000000" pitchFamily="2" charset="-78"/>
              </a:rPr>
            </a:br>
            <a:r>
              <a:rPr lang="fa-IR" sz="2200" dirty="0">
                <a:solidFill>
                  <a:schemeClr val="tx2"/>
                </a:solidFill>
                <a:cs typeface="B Nazanin" panose="00000400000000000000" pitchFamily="2" charset="-78"/>
              </a:rPr>
              <a:t>ج-</a:t>
            </a:r>
            <a:r>
              <a:rPr lang="fa-IR" sz="2200" dirty="0">
                <a:solidFill>
                  <a:schemeClr val="tx1"/>
                </a:solidFill>
                <a:cs typeface="B Nazanin" panose="00000400000000000000" pitchFamily="2" charset="-78"/>
              </a:rPr>
              <a:t> در بخش انحصار طبیعی برای محاسبه کردن قیمت تمام شده محصولات دولتی اشکالات متعددی همواره مانع دستیابی به این قیمت شده است:</a:t>
            </a:r>
            <a:br>
              <a:rPr lang="fa-IR" sz="2200" dirty="0">
                <a:solidFill>
                  <a:schemeClr val="tx1"/>
                </a:solidFill>
                <a:cs typeface="B Nazanin" panose="00000400000000000000" pitchFamily="2" charset="-78"/>
              </a:rPr>
            </a:br>
            <a:r>
              <a:rPr lang="fa-IR" sz="2200" dirty="0">
                <a:solidFill>
                  <a:schemeClr val="accent2">
                    <a:lumMod val="50000"/>
                  </a:schemeClr>
                </a:solidFill>
                <a:cs typeface="B Nazanin" panose="00000400000000000000" pitchFamily="2" charset="-78"/>
              </a:rPr>
              <a:t>1-</a:t>
            </a:r>
            <a:r>
              <a:rPr lang="fa-IR" sz="2200" dirty="0">
                <a:solidFill>
                  <a:schemeClr val="tx1"/>
                </a:solidFill>
                <a:cs typeface="B Nazanin" panose="00000400000000000000" pitchFamily="2" charset="-78"/>
              </a:rPr>
              <a:t> قوانین </a:t>
            </a:r>
            <a:r>
              <a:rPr lang="fa-IR" sz="2200" dirty="0" smtClean="0">
                <a:solidFill>
                  <a:schemeClr val="tx1"/>
                </a:solidFill>
                <a:cs typeface="B Nazanin" panose="00000400000000000000" pitchFamily="2" charset="-78"/>
              </a:rPr>
              <a:t>حسابداری شرکت </a:t>
            </a:r>
            <a:r>
              <a:rPr lang="fa-IR" sz="2200" dirty="0">
                <a:solidFill>
                  <a:schemeClr val="tx1"/>
                </a:solidFill>
                <a:cs typeface="B Nazanin" panose="00000400000000000000" pitchFamily="2" charset="-78"/>
              </a:rPr>
              <a:t>های دولتی عملا ناقص است.</a:t>
            </a:r>
            <a:br>
              <a:rPr lang="fa-IR" sz="2200" dirty="0">
                <a:solidFill>
                  <a:schemeClr val="tx1"/>
                </a:solidFill>
                <a:cs typeface="B Nazanin" panose="00000400000000000000" pitchFamily="2" charset="-78"/>
              </a:rPr>
            </a:br>
            <a:r>
              <a:rPr lang="fa-IR" sz="2200" dirty="0">
                <a:solidFill>
                  <a:schemeClr val="accent2">
                    <a:lumMod val="50000"/>
                  </a:schemeClr>
                </a:solidFill>
                <a:cs typeface="B Nazanin" panose="00000400000000000000" pitchFamily="2" charset="-78"/>
              </a:rPr>
              <a:t>2-</a:t>
            </a:r>
            <a:r>
              <a:rPr lang="fa-IR" sz="2200" dirty="0">
                <a:solidFill>
                  <a:schemeClr val="tx1"/>
                </a:solidFill>
                <a:cs typeface="B Nazanin" panose="00000400000000000000" pitchFamily="2" charset="-78"/>
              </a:rPr>
              <a:t> بسیاری از شرکت های دولتی از ارائه دقیق این آمار طفره می روند</a:t>
            </a:r>
            <a:r>
              <a:rPr lang="fa-IR" sz="2200" dirty="0" smtClean="0">
                <a:solidFill>
                  <a:schemeClr val="tx1"/>
                </a:solidFill>
                <a:cs typeface="B Nazanin" panose="00000400000000000000" pitchFamily="2" charset="-78"/>
              </a:rPr>
              <a:t>.</a:t>
            </a:r>
            <a:br>
              <a:rPr lang="fa-IR" sz="2200" dirty="0" smtClean="0">
                <a:solidFill>
                  <a:schemeClr val="tx1"/>
                </a:solidFill>
                <a:cs typeface="B Nazanin" panose="00000400000000000000" pitchFamily="2" charset="-78"/>
              </a:rPr>
            </a:br>
            <a:r>
              <a:rPr lang="fa-IR" sz="4000" b="1" dirty="0">
                <a:solidFill>
                  <a:schemeClr val="tx1"/>
                </a:solidFill>
                <a:cs typeface="B Nazanin" panose="00000400000000000000" pitchFamily="2" charset="-78"/>
              </a:rPr>
              <a:t>4</a:t>
            </a:r>
            <a:r>
              <a:rPr lang="fa-IR" sz="4000" b="1" dirty="0" smtClean="0">
                <a:solidFill>
                  <a:schemeClr val="tx1"/>
                </a:solidFill>
                <a:cs typeface="B Nazanin" panose="00000400000000000000" pitchFamily="2" charset="-78"/>
              </a:rPr>
              <a:t>-</a:t>
            </a:r>
            <a:r>
              <a:rPr lang="fa-IR" sz="2000" b="1" dirty="0" smtClean="0">
                <a:solidFill>
                  <a:schemeClr val="tx1"/>
                </a:solidFill>
                <a:cs typeface="B Nazanin" panose="00000400000000000000" pitchFamily="2" charset="-78"/>
              </a:rPr>
              <a:t> </a:t>
            </a:r>
            <a:r>
              <a:rPr lang="fa-IR" sz="2200" dirty="0" smtClean="0">
                <a:solidFill>
                  <a:schemeClr val="tx1"/>
                </a:solidFill>
                <a:cs typeface="B Nazanin" panose="00000400000000000000" pitchFamily="2" charset="-78"/>
              </a:rPr>
              <a:t>در این لایحه تاکید بیشتر روی واگذاری گروه های یک و دو است و گروه های سوم کمتر مورد توجه قرار    می گیرد؛ در حالیکه سیاست های کلی،توسعه بخش های غیردولتی و جلوگیری از بزرگ شدن بخش دولتی است که توسط مقام معظم رهبری ابلاغ گردیده است .به این معنی است که کلیه مواردی که در گروه سه ذکر کردیم باید به بخش های غیر دولتی مثل بخش های تعاونی و خصوصی وگذار شود بنابراین این مورد نیز ناقص است. </a:t>
            </a:r>
            <a:endParaRPr lang="en-US" sz="2200" dirty="0">
              <a:cs typeface="B Nazanin" panose="00000400000000000000" pitchFamily="2" charset="-78"/>
            </a:endParaRPr>
          </a:p>
        </p:txBody>
      </p:sp>
    </p:spTree>
    <p:extLst>
      <p:ext uri="{BB962C8B-B14F-4D97-AF65-F5344CB8AC3E}">
        <p14:creationId xmlns:p14="http://schemas.microsoft.com/office/powerpoint/2010/main" val="3750724596"/>
      </p:ext>
    </p:extLst>
  </p:cSld>
  <p:clrMapOvr>
    <a:masterClrMapping/>
  </p:clrMapOvr>
  <p:transition spd="slow">
    <p:wheel spokes="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b="1" dirty="0" smtClean="0">
                <a:solidFill>
                  <a:schemeClr val="accent5">
                    <a:lumMod val="75000"/>
                  </a:schemeClr>
                </a:solidFill>
                <a:effectLst>
                  <a:outerShdw blurRad="38100" dist="38100" dir="2700000" algn="tl">
                    <a:srgbClr val="000000">
                      <a:alpha val="43137"/>
                    </a:srgbClr>
                  </a:outerShdw>
                </a:effectLst>
                <a:cs typeface="Titr" panose="00000700000000000000" pitchFamily="2" charset="-78"/>
              </a:rPr>
              <a:t>اهداف اصل 44 قانون اساسی</a:t>
            </a:r>
            <a:endParaRPr lang="en-US" b="1" dirty="0">
              <a:solidFill>
                <a:schemeClr val="accent5">
                  <a:lumMod val="75000"/>
                </a:schemeClr>
              </a:solidFill>
              <a:effectLst>
                <a:outerShdw blurRad="38100" dist="38100" dir="2700000" algn="tl">
                  <a:srgbClr val="000000">
                    <a:alpha val="43137"/>
                  </a:srgbClr>
                </a:outerShdw>
              </a:effectLst>
              <a:cs typeface="Titr" panose="00000700000000000000" pitchFamily="2" charset="-78"/>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323" y="1899137"/>
            <a:ext cx="8675077" cy="40561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848273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0916" y="393106"/>
            <a:ext cx="9289278" cy="5956419"/>
          </a:xfrm>
        </p:spPr>
        <p:txBody>
          <a:bodyPr>
            <a:normAutofit/>
          </a:bodyPr>
          <a:lstStyle/>
          <a:p>
            <a:pPr algn="r">
              <a:lnSpc>
                <a:spcPct val="200000"/>
              </a:lnSpc>
            </a:pPr>
            <a:r>
              <a:rPr lang="fa-IR" sz="2000" dirty="0" smtClean="0">
                <a:solidFill>
                  <a:schemeClr val="accent2">
                    <a:lumMod val="50000"/>
                  </a:schemeClr>
                </a:solidFill>
                <a:cs typeface="B Nazanin" panose="00000400000000000000" pitchFamily="2" charset="-78"/>
              </a:rPr>
              <a:t/>
            </a:r>
            <a:br>
              <a:rPr lang="fa-IR" sz="2000" dirty="0" smtClean="0">
                <a:solidFill>
                  <a:schemeClr val="accent2">
                    <a:lumMod val="50000"/>
                  </a:schemeClr>
                </a:solidFill>
                <a:cs typeface="B Nazanin" panose="00000400000000000000" pitchFamily="2" charset="-78"/>
              </a:rPr>
            </a:br>
            <a:r>
              <a:rPr lang="fa-IR" sz="2400" dirty="0">
                <a:solidFill>
                  <a:schemeClr val="accent2">
                    <a:lumMod val="50000"/>
                  </a:schemeClr>
                </a:solidFill>
                <a:cs typeface="B Nazanin" panose="00000400000000000000" pitchFamily="2" charset="-78"/>
              </a:rPr>
              <a:t>1</a:t>
            </a:r>
            <a:r>
              <a:rPr lang="fa-IR" sz="2400" dirty="0" smtClean="0">
                <a:solidFill>
                  <a:schemeClr val="accent2">
                    <a:lumMod val="50000"/>
                  </a:schemeClr>
                </a:solidFill>
                <a:cs typeface="B Nazanin" panose="00000400000000000000" pitchFamily="2" charset="-78"/>
              </a:rPr>
              <a:t>- کاهش نقش مستقیم دولت</a:t>
            </a:r>
            <a:br>
              <a:rPr lang="fa-IR" sz="2400" dirty="0" smtClean="0">
                <a:solidFill>
                  <a:schemeClr val="accent2">
                    <a:lumMod val="50000"/>
                  </a:schemeClr>
                </a:solidFill>
                <a:cs typeface="B Nazanin" panose="00000400000000000000" pitchFamily="2" charset="-78"/>
              </a:rPr>
            </a:br>
            <a:r>
              <a:rPr lang="fa-IR" sz="2400" dirty="0" smtClean="0">
                <a:solidFill>
                  <a:schemeClr val="accent2">
                    <a:lumMod val="50000"/>
                  </a:schemeClr>
                </a:solidFill>
                <a:cs typeface="B Nazanin" panose="00000400000000000000" pitchFamily="2" charset="-78"/>
              </a:rPr>
              <a:t>2- افزایش رقابت و بهبود کارایی در مدیریت و عملیات موسسات اقتصادی</a:t>
            </a:r>
            <a:br>
              <a:rPr lang="fa-IR" sz="2400" dirty="0" smtClean="0">
                <a:solidFill>
                  <a:schemeClr val="accent2">
                    <a:lumMod val="50000"/>
                  </a:schemeClr>
                </a:solidFill>
                <a:cs typeface="B Nazanin" panose="00000400000000000000" pitchFamily="2" charset="-78"/>
              </a:rPr>
            </a:br>
            <a:r>
              <a:rPr lang="fa-IR" sz="2400" dirty="0" smtClean="0">
                <a:solidFill>
                  <a:schemeClr val="accent2">
                    <a:lumMod val="50000"/>
                  </a:schemeClr>
                </a:solidFill>
                <a:cs typeface="B Nazanin" panose="00000400000000000000" pitchFamily="2" charset="-78"/>
              </a:rPr>
              <a:t>3- تقلیل هزینه های بودجه ای دولت ناشی از پرداخت یارانه و هزینه های سرمایه ای</a:t>
            </a:r>
            <a:br>
              <a:rPr lang="fa-IR" sz="2400" dirty="0" smtClean="0">
                <a:solidFill>
                  <a:schemeClr val="accent2">
                    <a:lumMod val="50000"/>
                  </a:schemeClr>
                </a:solidFill>
                <a:cs typeface="B Nazanin" panose="00000400000000000000" pitchFamily="2" charset="-78"/>
              </a:rPr>
            </a:br>
            <a:r>
              <a:rPr lang="fa-IR" sz="2400" dirty="0" smtClean="0">
                <a:solidFill>
                  <a:schemeClr val="accent2">
                    <a:lumMod val="50000"/>
                  </a:schemeClr>
                </a:solidFill>
                <a:cs typeface="B Nazanin" panose="00000400000000000000" pitchFamily="2" charset="-78"/>
              </a:rPr>
              <a:t>4- توسعه بازارهای سرمایه داخلی و دستیابی به سرمایه، تکنولوژی و منابع مالی خارجی</a:t>
            </a:r>
            <a:endParaRPr lang="en-US" sz="2400" dirty="0">
              <a:solidFill>
                <a:schemeClr val="accent2">
                  <a:lumMod val="50000"/>
                </a:schemeClr>
              </a:solidFill>
              <a:cs typeface="B Nazanin" panose="00000400000000000000" pitchFamily="2" charset="-78"/>
            </a:endParaRPr>
          </a:p>
        </p:txBody>
      </p:sp>
    </p:spTree>
    <p:extLst>
      <p:ext uri="{BB962C8B-B14F-4D97-AF65-F5344CB8AC3E}">
        <p14:creationId xmlns:p14="http://schemas.microsoft.com/office/powerpoint/2010/main" val="349793480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477108"/>
          </a:xfrm>
        </p:spPr>
        <p:txBody>
          <a:bodyPr>
            <a:normAutofit fontScale="90000"/>
          </a:bodyPr>
          <a:lstStyle/>
          <a:p>
            <a:pPr algn="ctr" rtl="1"/>
            <a:r>
              <a:rPr lang="fa-IR" dirty="0" smtClean="0">
                <a:solidFill>
                  <a:srgbClr val="FFC000"/>
                </a:solidFill>
                <a:effectLst>
                  <a:outerShdw blurRad="38100" dist="38100" dir="2700000" algn="tl">
                    <a:srgbClr val="000000">
                      <a:alpha val="43137"/>
                    </a:srgbClr>
                  </a:outerShdw>
                </a:effectLst>
                <a:cs typeface="Titr" panose="00000700000000000000" pitchFamily="2" charset="-78"/>
              </a:rPr>
              <a:t/>
            </a:r>
            <a:br>
              <a:rPr lang="fa-IR" dirty="0" smtClean="0">
                <a:solidFill>
                  <a:srgbClr val="FFC000"/>
                </a:solidFill>
                <a:effectLst>
                  <a:outerShdw blurRad="38100" dist="38100" dir="2700000" algn="tl">
                    <a:srgbClr val="000000">
                      <a:alpha val="43137"/>
                    </a:srgbClr>
                  </a:outerShdw>
                </a:effectLst>
                <a:cs typeface="Titr" panose="00000700000000000000" pitchFamily="2" charset="-78"/>
              </a:rPr>
            </a:br>
            <a:r>
              <a:rPr lang="fa-IR" b="1" dirty="0" smtClean="0">
                <a:solidFill>
                  <a:srgbClr val="FFC000"/>
                </a:solidFill>
                <a:effectLst>
                  <a:outerShdw blurRad="38100" dist="38100" dir="2700000" algn="tl">
                    <a:srgbClr val="000000">
                      <a:alpha val="43137"/>
                    </a:srgbClr>
                  </a:outerShdw>
                </a:effectLst>
                <a:cs typeface="Titr" panose="00000700000000000000" pitchFamily="2" charset="-78"/>
              </a:rPr>
              <a:t>دلایل </a:t>
            </a:r>
            <a:r>
              <a:rPr lang="fa-IR" b="1" dirty="0">
                <a:solidFill>
                  <a:srgbClr val="FFC000"/>
                </a:solidFill>
                <a:effectLst>
                  <a:outerShdw blurRad="38100" dist="38100" dir="2700000" algn="tl">
                    <a:srgbClr val="000000">
                      <a:alpha val="43137"/>
                    </a:srgbClr>
                  </a:outerShdw>
                </a:effectLst>
                <a:cs typeface="Titr" panose="00000700000000000000" pitchFamily="2" charset="-78"/>
              </a:rPr>
              <a:t>سیاست گذاری اصل 44 قانون اساسی</a:t>
            </a:r>
            <a:r>
              <a:rPr lang="fa-IR" dirty="0">
                <a:solidFill>
                  <a:schemeClr val="accent2">
                    <a:lumMod val="75000"/>
                  </a:schemeClr>
                </a:solidFill>
                <a:cs typeface="B Nazanin" panose="00000400000000000000" pitchFamily="2" charset="-78"/>
              </a:rPr>
              <a:t/>
            </a:r>
            <a:br>
              <a:rPr lang="fa-IR" dirty="0">
                <a:solidFill>
                  <a:schemeClr val="accent2">
                    <a:lumMod val="75000"/>
                  </a:schemeClr>
                </a:solidFill>
                <a:cs typeface="B Nazanin" panose="00000400000000000000" pitchFamily="2" charset="-78"/>
              </a:rPr>
            </a:b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05561" y="2079696"/>
            <a:ext cx="5756031" cy="3727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305015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463" y="350377"/>
            <a:ext cx="9246548" cy="6272613"/>
          </a:xfrm>
        </p:spPr>
        <p:txBody>
          <a:bodyPr/>
          <a:lstStyle/>
          <a:p>
            <a:pPr algn="r">
              <a:lnSpc>
                <a:spcPct val="200000"/>
              </a:lnSpc>
            </a:pPr>
            <a:r>
              <a:rPr lang="fa-IR" sz="2000" dirty="0" smtClean="0">
                <a:solidFill>
                  <a:schemeClr val="tx1"/>
                </a:solidFill>
                <a:cs typeface="B Nazanin" panose="00000400000000000000" pitchFamily="2" charset="-78"/>
              </a:rPr>
              <a:t>چون 2/3بودجه کشور به کارخانجات و شرکت های دولتی اختصاص پیدا می کند باعث می شود که این کارخانجات و شرکت های دولتی بار سنگینی بر دوش دولت بگذارند؛و این موجب می شود که دولت نتواند دقت و توان کافی برای نظارت و هدایت جامعه اختصاص بدهد این امر موجب کاهش کارایی و بهره وری می شود.</a:t>
            </a:r>
            <a:br>
              <a:rPr lang="fa-IR" sz="2000" dirty="0" smtClean="0">
                <a:solidFill>
                  <a:schemeClr val="tx1"/>
                </a:solidFill>
                <a:cs typeface="B Nazanin" panose="00000400000000000000" pitchFamily="2" charset="-78"/>
              </a:rPr>
            </a:br>
            <a:r>
              <a:rPr lang="fa-IR" sz="2000" dirty="0" smtClean="0">
                <a:solidFill>
                  <a:schemeClr val="tx1"/>
                </a:solidFill>
                <a:cs typeface="B Nazanin" panose="00000400000000000000" pitchFamily="2" charset="-78"/>
              </a:rPr>
              <a:t>از طرفی هم تصوری که سرمایه گذاران از اقتصاد ایران دارند خودشان مانعی بر سر راه آنها برای سرمایه گذاری در بخش خصوصی شده بود و وقتی سرمایه گذاران داخلی و خارجی این قانون را مورد مطالعه قرار می دادند احساس می کردند که جایی برای آنها در اقتصاد ایران نیست و آنها مورد حمایت دولت نخواهند بود و قدرت رقابت را از دست می دادند و دلسرد می شدند و به محض آن که سرمایه هایشان رشد می کرد آنها را از کشور انتقال داده و در آنجا سرمایه گذاری می کردند. </a:t>
            </a:r>
            <a:endParaRPr lang="en-US" dirty="0">
              <a:solidFill>
                <a:schemeClr val="accent2">
                  <a:lumMod val="75000"/>
                </a:schemeClr>
              </a:solidFill>
              <a:cs typeface="B Nazanin" panose="00000400000000000000" pitchFamily="2" charset="-78"/>
            </a:endParaRPr>
          </a:p>
        </p:txBody>
      </p:sp>
    </p:spTree>
    <p:extLst>
      <p:ext uri="{BB962C8B-B14F-4D97-AF65-F5344CB8AC3E}">
        <p14:creationId xmlns:p14="http://schemas.microsoft.com/office/powerpoint/2010/main" val="1925572957"/>
      </p:ext>
    </p:extLst>
  </p:cSld>
  <p:clrMapOvr>
    <a:masterClrMapping/>
  </p:clrMapOvr>
  <mc:AlternateContent xmlns:mc="http://schemas.openxmlformats.org/markup-compatibility/2006" xmlns:p14="http://schemas.microsoft.com/office/powerpoint/2010/main">
    <mc:Choice Requires="p14">
      <p:transition spd="slow" p14:dur="1300">
        <p14:pan/>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3470031"/>
          </a:xfrm>
        </p:spPr>
        <p:txBody>
          <a:bodyPr>
            <a:noAutofit/>
          </a:bodyPr>
          <a:lstStyle/>
          <a:p>
            <a:pPr algn="ctr" rtl="1">
              <a:lnSpc>
                <a:spcPct val="200000"/>
              </a:lnSpc>
            </a:pPr>
            <a:r>
              <a:rPr lang="fa-IR" sz="4000" b="1" dirty="0" smtClean="0">
                <a:solidFill>
                  <a:schemeClr val="tx1"/>
                </a:solidFill>
                <a:effectLst>
                  <a:outerShdw blurRad="38100" dist="38100" dir="2700000" algn="tl">
                    <a:srgbClr val="000000">
                      <a:alpha val="43137"/>
                    </a:srgbClr>
                  </a:outerShdw>
                </a:effectLst>
                <a:cs typeface="Titr" panose="00000700000000000000" pitchFamily="2" charset="-78"/>
              </a:rPr>
              <a:t>اقتصادایران</a:t>
            </a:r>
            <a:r>
              <a:rPr lang="fa-IR" sz="4000" u="sng" dirty="0" smtClean="0">
                <a:solidFill>
                  <a:schemeClr val="tx1"/>
                </a:solidFill>
                <a:cs typeface="Titr" panose="00000700000000000000" pitchFamily="2" charset="-78"/>
              </a:rPr>
              <a:t/>
            </a:r>
            <a:br>
              <a:rPr lang="fa-IR" sz="4000" u="sng" dirty="0" smtClean="0">
                <a:solidFill>
                  <a:schemeClr val="tx1"/>
                </a:solidFill>
                <a:cs typeface="Titr" panose="00000700000000000000" pitchFamily="2" charset="-78"/>
              </a:rPr>
            </a:br>
            <a:r>
              <a:rPr lang="fa-IR" sz="2800" b="1" u="sng" dirty="0" smtClean="0">
                <a:solidFill>
                  <a:schemeClr val="tx1"/>
                </a:solidFill>
                <a:cs typeface="Titr" panose="00000700000000000000" pitchFamily="2" charset="-78"/>
              </a:rPr>
              <a:t>استاد گرامی: </a:t>
            </a:r>
            <a:r>
              <a:rPr lang="fa-IR" sz="2800" dirty="0" smtClean="0">
                <a:solidFill>
                  <a:schemeClr val="tx1"/>
                </a:solidFill>
                <a:effectLst>
                  <a:outerShdw blurRad="38100" dist="38100" dir="2700000" algn="tl">
                    <a:srgbClr val="000000">
                      <a:alpha val="43137"/>
                    </a:srgbClr>
                  </a:outerShdw>
                </a:effectLst>
                <a:cs typeface="Titr" panose="00000700000000000000" pitchFamily="2" charset="-78"/>
              </a:rPr>
              <a:t>جناب آقای دکترمستولی زاده</a:t>
            </a:r>
            <a:r>
              <a:rPr lang="fa-IR" sz="4000" u="sng" dirty="0" smtClean="0">
                <a:solidFill>
                  <a:schemeClr val="tx1"/>
                </a:solidFill>
                <a:cs typeface="Titr" panose="00000700000000000000" pitchFamily="2" charset="-78"/>
              </a:rPr>
              <a:t/>
            </a:r>
            <a:br>
              <a:rPr lang="fa-IR" sz="4000" u="sng" dirty="0" smtClean="0">
                <a:solidFill>
                  <a:schemeClr val="tx1"/>
                </a:solidFill>
                <a:cs typeface="Titr" panose="00000700000000000000" pitchFamily="2" charset="-78"/>
              </a:rPr>
            </a:br>
            <a:r>
              <a:rPr lang="fa-IR" sz="2800" b="1" u="sng" dirty="0" smtClean="0">
                <a:solidFill>
                  <a:schemeClr val="tx1"/>
                </a:solidFill>
                <a:cs typeface="Titr" panose="00000700000000000000" pitchFamily="2" charset="-78"/>
              </a:rPr>
              <a:t>تهیه و تنظیم </a:t>
            </a:r>
            <a:r>
              <a:rPr lang="fa-IR" sz="4000" dirty="0" smtClean="0">
                <a:solidFill>
                  <a:schemeClr val="tx1"/>
                </a:solidFill>
              </a:rPr>
              <a:t/>
            </a:r>
            <a:br>
              <a:rPr lang="fa-IR" sz="4000" dirty="0" smtClean="0">
                <a:solidFill>
                  <a:schemeClr val="tx1"/>
                </a:solidFill>
              </a:rPr>
            </a:br>
            <a:r>
              <a:rPr lang="fa-IR" sz="2000" b="1" dirty="0" smtClean="0">
                <a:solidFill>
                  <a:schemeClr val="tx1"/>
                </a:solidFill>
                <a:effectLst>
                  <a:outerShdw blurRad="38100" dist="38100" dir="2700000" algn="tl">
                    <a:srgbClr val="000000">
                      <a:alpha val="43137"/>
                    </a:srgbClr>
                  </a:outerShdw>
                </a:effectLst>
                <a:cs typeface="Titr" panose="00000700000000000000" pitchFamily="2" charset="-78"/>
              </a:rPr>
              <a:t>آوا فرهادی</a:t>
            </a:r>
            <a:br>
              <a:rPr lang="fa-IR" sz="2000" b="1" dirty="0" smtClean="0">
                <a:solidFill>
                  <a:schemeClr val="tx1"/>
                </a:solidFill>
                <a:effectLst>
                  <a:outerShdw blurRad="38100" dist="38100" dir="2700000" algn="tl">
                    <a:srgbClr val="000000">
                      <a:alpha val="43137"/>
                    </a:srgbClr>
                  </a:outerShdw>
                </a:effectLst>
                <a:cs typeface="Titr" panose="00000700000000000000" pitchFamily="2" charset="-78"/>
              </a:rPr>
            </a:br>
            <a:r>
              <a:rPr lang="fa-IR" sz="2000" b="1" dirty="0" smtClean="0">
                <a:solidFill>
                  <a:schemeClr val="tx1"/>
                </a:solidFill>
                <a:effectLst>
                  <a:outerShdw blurRad="38100" dist="38100" dir="2700000" algn="tl">
                    <a:srgbClr val="000000">
                      <a:alpha val="43137"/>
                    </a:srgbClr>
                  </a:outerShdw>
                </a:effectLst>
                <a:cs typeface="Titr" panose="00000700000000000000" pitchFamily="2" charset="-78"/>
              </a:rPr>
              <a:t>ندا پرنیان</a:t>
            </a:r>
            <a:br>
              <a:rPr lang="fa-IR" sz="2000" b="1" dirty="0" smtClean="0">
                <a:solidFill>
                  <a:schemeClr val="tx1"/>
                </a:solidFill>
                <a:effectLst>
                  <a:outerShdw blurRad="38100" dist="38100" dir="2700000" algn="tl">
                    <a:srgbClr val="000000">
                      <a:alpha val="43137"/>
                    </a:srgbClr>
                  </a:outerShdw>
                </a:effectLst>
                <a:cs typeface="Titr" panose="00000700000000000000" pitchFamily="2" charset="-78"/>
              </a:rPr>
            </a:br>
            <a:r>
              <a:rPr lang="fa-IR" sz="2000" b="1" dirty="0" smtClean="0">
                <a:solidFill>
                  <a:schemeClr val="tx1"/>
                </a:solidFill>
                <a:effectLst>
                  <a:outerShdw blurRad="38100" dist="38100" dir="2700000" algn="tl">
                    <a:srgbClr val="000000">
                      <a:alpha val="43137"/>
                    </a:srgbClr>
                  </a:outerShdw>
                </a:effectLst>
                <a:cs typeface="Titr" panose="00000700000000000000" pitchFamily="2" charset="-78"/>
              </a:rPr>
              <a:t>مهلا سینائیان</a:t>
            </a:r>
            <a:r>
              <a:rPr lang="fa-IR" sz="2000" dirty="0" smtClean="0">
                <a:solidFill>
                  <a:schemeClr val="tx1"/>
                </a:solidFill>
                <a:cs typeface="Titr" panose="00000700000000000000" pitchFamily="2" charset="-78"/>
              </a:rPr>
              <a:t/>
            </a:r>
            <a:br>
              <a:rPr lang="fa-IR" sz="2000" dirty="0" smtClean="0">
                <a:solidFill>
                  <a:schemeClr val="tx1"/>
                </a:solidFill>
                <a:cs typeface="Titr" panose="00000700000000000000" pitchFamily="2" charset="-78"/>
              </a:rPr>
            </a:br>
            <a:r>
              <a:rPr lang="fa-IR" sz="2000" dirty="0" smtClean="0">
                <a:solidFill>
                  <a:schemeClr val="tx1"/>
                </a:solidFill>
                <a:cs typeface="Titr" panose="00000700000000000000" pitchFamily="2" charset="-78"/>
              </a:rPr>
              <a:t/>
            </a:r>
            <a:br>
              <a:rPr lang="fa-IR" sz="2000" dirty="0" smtClean="0">
                <a:solidFill>
                  <a:schemeClr val="tx1"/>
                </a:solidFill>
                <a:cs typeface="Titr" panose="00000700000000000000" pitchFamily="2" charset="-78"/>
              </a:rPr>
            </a:br>
            <a:r>
              <a:rPr lang="fa-IR" sz="4000" dirty="0"/>
              <a:t/>
            </a:r>
            <a:br>
              <a:rPr lang="fa-IR" sz="4000" dirty="0"/>
            </a:br>
            <a:r>
              <a:rPr lang="fa-IR" sz="4000" dirty="0"/>
              <a:t/>
            </a:r>
            <a:br>
              <a:rPr lang="fa-IR" sz="4000" dirty="0"/>
            </a:br>
            <a:r>
              <a:rPr lang="fa-IR" sz="4000" dirty="0" smtClean="0"/>
              <a:t/>
            </a:r>
            <a:br>
              <a:rPr lang="fa-IR" sz="4000" dirty="0" smtClean="0"/>
            </a:br>
            <a:endParaRPr lang="en-US" sz="4000" dirty="0"/>
          </a:p>
        </p:txBody>
      </p:sp>
    </p:spTree>
    <p:extLst>
      <p:ext uri="{BB962C8B-B14F-4D97-AF65-F5344CB8AC3E}">
        <p14:creationId xmlns:p14="http://schemas.microsoft.com/office/powerpoint/2010/main" val="39332925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797168"/>
            <a:ext cx="8596668" cy="1133231"/>
          </a:xfrm>
        </p:spPr>
        <p:txBody>
          <a:bodyPr>
            <a:normAutofit/>
          </a:bodyPr>
          <a:lstStyle/>
          <a:p>
            <a:pPr algn="ctr"/>
            <a:r>
              <a:rPr lang="fa-IR" sz="3200" b="1" dirty="0" smtClean="0">
                <a:solidFill>
                  <a:schemeClr val="tx1"/>
                </a:solidFill>
                <a:effectLst>
                  <a:outerShdw blurRad="38100" dist="38100" dir="2700000" algn="tl">
                    <a:srgbClr val="000000">
                      <a:alpha val="43137"/>
                    </a:srgbClr>
                  </a:outerShdw>
                </a:effectLst>
                <a:cs typeface="Titr" panose="00000700000000000000" pitchFamily="2" charset="-78"/>
              </a:rPr>
              <a:t>موانع و راهکارها</a:t>
            </a:r>
            <a:endParaRPr lang="en-US" sz="3200" dirty="0">
              <a:solidFill>
                <a:schemeClr val="tx1"/>
              </a:solidFill>
              <a:cs typeface="Titr" panose="00000700000000000000" pitchFamily="2" charset="-78"/>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35015" y="2562225"/>
            <a:ext cx="6213231" cy="29827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83181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73723"/>
          </a:xfrm>
        </p:spPr>
        <p:txBody>
          <a:bodyPr>
            <a:normAutofit fontScale="90000"/>
          </a:bodyPr>
          <a:lstStyle/>
          <a:p>
            <a:pPr algn="r" rtl="1"/>
            <a:r>
              <a:rPr lang="fa-IR" b="1" dirty="0">
                <a:solidFill>
                  <a:schemeClr val="tx2">
                    <a:lumMod val="50000"/>
                  </a:schemeClr>
                </a:solidFill>
                <a:effectLst>
                  <a:outerShdw blurRad="38100" dist="38100" dir="2700000" algn="tl">
                    <a:srgbClr val="000000">
                      <a:alpha val="43137"/>
                    </a:srgbClr>
                  </a:outerShdw>
                </a:effectLst>
                <a:cs typeface="B Nazanin" panose="00000400000000000000" pitchFamily="2" charset="-78"/>
              </a:rPr>
              <a:t/>
            </a:r>
            <a:br>
              <a:rPr lang="fa-IR" b="1" dirty="0">
                <a:solidFill>
                  <a:schemeClr val="tx2">
                    <a:lumMod val="50000"/>
                  </a:schemeClr>
                </a:solidFill>
                <a:effectLst>
                  <a:outerShdw blurRad="38100" dist="38100" dir="2700000" algn="tl">
                    <a:srgbClr val="000000">
                      <a:alpha val="43137"/>
                    </a:srgbClr>
                  </a:outerShdw>
                </a:effectLst>
                <a:cs typeface="B Nazanin" panose="00000400000000000000" pitchFamily="2" charset="-78"/>
              </a:rPr>
            </a:br>
            <a:endParaRPr lang="en-US" dirty="0"/>
          </a:p>
        </p:txBody>
      </p:sp>
      <p:sp>
        <p:nvSpPr>
          <p:cNvPr id="3" name="Content Placeholder 2"/>
          <p:cNvSpPr>
            <a:spLocks noGrp="1"/>
          </p:cNvSpPr>
          <p:nvPr>
            <p:ph idx="1"/>
          </p:nvPr>
        </p:nvSpPr>
        <p:spPr>
          <a:xfrm>
            <a:off x="677334" y="94771"/>
            <a:ext cx="8596668" cy="6096000"/>
          </a:xfrm>
        </p:spPr>
        <p:txBody>
          <a:bodyPr>
            <a:normAutofit/>
          </a:bodyPr>
          <a:lstStyle/>
          <a:p>
            <a:pPr marL="0" indent="0" algn="r" rtl="1">
              <a:lnSpc>
                <a:spcPct val="170000"/>
              </a:lnSpc>
              <a:buNone/>
            </a:pPr>
            <a:r>
              <a:rPr lang="fa-IR" b="1" dirty="0">
                <a:solidFill>
                  <a:schemeClr val="tx2">
                    <a:lumMod val="50000"/>
                  </a:schemeClr>
                </a:solidFill>
                <a:cs typeface="B Nazanin" panose="00000400000000000000" pitchFamily="2" charset="-78"/>
              </a:rPr>
              <a:t>1- عدم ابراز توانمندی ها توسط بخش </a:t>
            </a:r>
            <a:r>
              <a:rPr lang="fa-IR" b="1" dirty="0" smtClean="0">
                <a:solidFill>
                  <a:schemeClr val="tx2">
                    <a:lumMod val="50000"/>
                  </a:schemeClr>
                </a:solidFill>
                <a:cs typeface="B Nazanin" panose="00000400000000000000" pitchFamily="2" charset="-78"/>
              </a:rPr>
              <a:t>خصوصی</a:t>
            </a:r>
            <a:endParaRPr lang="en-US" b="1" dirty="0" smtClean="0">
              <a:solidFill>
                <a:schemeClr val="tx2">
                  <a:lumMod val="50000"/>
                </a:schemeClr>
              </a:solidFill>
              <a:cs typeface="B Nazanin" panose="00000400000000000000" pitchFamily="2" charset="-78"/>
            </a:endParaRPr>
          </a:p>
          <a:p>
            <a:pPr marL="0" indent="0" algn="r" rtl="1">
              <a:lnSpc>
                <a:spcPct val="170000"/>
              </a:lnSpc>
              <a:buNone/>
            </a:pPr>
            <a:r>
              <a:rPr lang="fa-IR" b="1" dirty="0" smtClean="0">
                <a:solidFill>
                  <a:schemeClr val="tx2">
                    <a:lumMod val="50000"/>
                  </a:schemeClr>
                </a:solidFill>
                <a:cs typeface="B Nazanin" panose="00000400000000000000" pitchFamily="2" charset="-78"/>
              </a:rPr>
              <a:t>2- عدم اظمینان کافی به بخش خصوصی</a:t>
            </a:r>
          </a:p>
          <a:p>
            <a:pPr marL="0" indent="0" algn="r" rtl="1">
              <a:lnSpc>
                <a:spcPct val="170000"/>
              </a:lnSpc>
              <a:buNone/>
            </a:pPr>
            <a:r>
              <a:rPr lang="fa-IR" b="1" dirty="0" smtClean="0">
                <a:solidFill>
                  <a:schemeClr val="tx2">
                    <a:lumMod val="50000"/>
                  </a:schemeClr>
                </a:solidFill>
                <a:cs typeface="B Nazanin" panose="00000400000000000000" pitchFamily="2" charset="-78"/>
              </a:rPr>
              <a:t>3- مشکلات ساختاری برخی بنگاه های دولتی</a:t>
            </a:r>
          </a:p>
          <a:p>
            <a:pPr marL="0" indent="0" algn="r" rtl="1">
              <a:lnSpc>
                <a:spcPct val="170000"/>
              </a:lnSpc>
              <a:buNone/>
            </a:pPr>
            <a:r>
              <a:rPr lang="fa-IR" b="1" dirty="0" smtClean="0">
                <a:solidFill>
                  <a:schemeClr val="tx2">
                    <a:lumMod val="50000"/>
                  </a:schemeClr>
                </a:solidFill>
                <a:cs typeface="B Nazanin" panose="00000400000000000000" pitchFamily="2" charset="-78"/>
              </a:rPr>
              <a:t>4- مشکلات اجرایی</a:t>
            </a:r>
          </a:p>
          <a:p>
            <a:pPr marL="0" indent="0" algn="r" rtl="1">
              <a:lnSpc>
                <a:spcPct val="170000"/>
              </a:lnSpc>
              <a:buNone/>
            </a:pPr>
            <a:r>
              <a:rPr lang="fa-IR" b="1" dirty="0" smtClean="0">
                <a:solidFill>
                  <a:schemeClr val="tx2">
                    <a:lumMod val="50000"/>
                  </a:schemeClr>
                </a:solidFill>
                <a:cs typeface="B Nazanin" panose="00000400000000000000" pitchFamily="2" charset="-78"/>
              </a:rPr>
              <a:t>5- مشکلات قانونی</a:t>
            </a:r>
          </a:p>
          <a:p>
            <a:pPr marL="0" indent="0" algn="r" rtl="1">
              <a:lnSpc>
                <a:spcPct val="170000"/>
              </a:lnSpc>
              <a:buNone/>
            </a:pPr>
            <a:r>
              <a:rPr lang="fa-IR" b="1" dirty="0" smtClean="0">
                <a:solidFill>
                  <a:schemeClr val="tx2">
                    <a:lumMod val="50000"/>
                  </a:schemeClr>
                </a:solidFill>
                <a:cs typeface="B Nazanin" panose="00000400000000000000" pitchFamily="2" charset="-78"/>
              </a:rPr>
              <a:t>6- مشکلات سازمانی</a:t>
            </a:r>
          </a:p>
          <a:p>
            <a:pPr marL="0" indent="0" algn="r" rtl="1">
              <a:lnSpc>
                <a:spcPct val="170000"/>
              </a:lnSpc>
              <a:buNone/>
            </a:pPr>
            <a:r>
              <a:rPr lang="fa-IR" b="1" dirty="0" smtClean="0">
                <a:solidFill>
                  <a:schemeClr val="tx2">
                    <a:lumMod val="50000"/>
                  </a:schemeClr>
                </a:solidFill>
                <a:cs typeface="B Nazanin" panose="00000400000000000000" pitchFamily="2" charset="-78"/>
              </a:rPr>
              <a:t>7- مشکلات اجتماعی</a:t>
            </a:r>
          </a:p>
          <a:p>
            <a:pPr marL="0" indent="0" algn="r" rtl="1">
              <a:lnSpc>
                <a:spcPct val="170000"/>
              </a:lnSpc>
              <a:buNone/>
            </a:pPr>
            <a:r>
              <a:rPr lang="fa-IR" b="1" dirty="0" smtClean="0">
                <a:solidFill>
                  <a:schemeClr val="tx2">
                    <a:lumMod val="50000"/>
                  </a:schemeClr>
                </a:solidFill>
                <a:cs typeface="B Nazanin" panose="00000400000000000000" pitchFamily="2" charset="-78"/>
              </a:rPr>
              <a:t>8- مشکلات اداری</a:t>
            </a:r>
          </a:p>
          <a:p>
            <a:pPr marL="0" indent="0" algn="r" rtl="1">
              <a:lnSpc>
                <a:spcPct val="170000"/>
              </a:lnSpc>
              <a:buNone/>
            </a:pPr>
            <a:r>
              <a:rPr lang="fa-IR" b="1" dirty="0" smtClean="0">
                <a:solidFill>
                  <a:schemeClr val="tx2">
                    <a:lumMod val="50000"/>
                  </a:schemeClr>
                </a:solidFill>
                <a:cs typeface="B Nazanin" panose="00000400000000000000" pitchFamily="2" charset="-78"/>
              </a:rPr>
              <a:t>9- مشکلات سیاسی</a:t>
            </a:r>
          </a:p>
          <a:p>
            <a:pPr marL="0" indent="0" algn="r" rtl="1">
              <a:lnSpc>
                <a:spcPct val="170000"/>
              </a:lnSpc>
              <a:buNone/>
            </a:pPr>
            <a:r>
              <a:rPr lang="fa-IR" b="1" dirty="0" smtClean="0">
                <a:solidFill>
                  <a:schemeClr val="tx2">
                    <a:lumMod val="50000"/>
                  </a:schemeClr>
                </a:solidFill>
                <a:cs typeface="B Nazanin" panose="00000400000000000000" pitchFamily="2" charset="-78"/>
              </a:rPr>
              <a:t>10- عدم تمایل دولت به واگذاری واحدهای پر بازده</a:t>
            </a:r>
          </a:p>
        </p:txBody>
      </p:sp>
    </p:spTree>
    <p:extLst>
      <p:ext uri="{BB962C8B-B14F-4D97-AF65-F5344CB8AC3E}">
        <p14:creationId xmlns:p14="http://schemas.microsoft.com/office/powerpoint/2010/main" val="109890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randombar(horizont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randombar(horizontal)">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832338"/>
            <a:ext cx="8596668" cy="1098062"/>
          </a:xfrm>
        </p:spPr>
        <p:txBody>
          <a:bodyPr>
            <a:normAutofit/>
          </a:bodyPr>
          <a:lstStyle/>
          <a:p>
            <a:pPr algn="ctr" rtl="1"/>
            <a:r>
              <a:rPr lang="fa-IR" sz="4400" b="1" dirty="0" smtClean="0">
                <a:solidFill>
                  <a:schemeClr val="accent5">
                    <a:lumMod val="60000"/>
                    <a:lumOff val="40000"/>
                  </a:schemeClr>
                </a:solidFill>
                <a:effectLst>
                  <a:outerShdw blurRad="38100" dist="38100" dir="2700000" algn="tl">
                    <a:srgbClr val="000000">
                      <a:alpha val="43137"/>
                    </a:srgbClr>
                  </a:outerShdw>
                </a:effectLst>
                <a:cs typeface="Titr" panose="00000700000000000000" pitchFamily="2" charset="-78"/>
              </a:rPr>
              <a:t>نتیجه گیری</a:t>
            </a:r>
            <a:endParaRPr lang="en-US" sz="4400" b="1" dirty="0">
              <a:solidFill>
                <a:schemeClr val="accent5">
                  <a:lumMod val="60000"/>
                  <a:lumOff val="40000"/>
                </a:schemeClr>
              </a:solidFill>
              <a:effectLst>
                <a:outerShdw blurRad="38100" dist="38100" dir="2700000" algn="tl">
                  <a:srgbClr val="000000">
                    <a:alpha val="43137"/>
                  </a:srgbClr>
                </a:outerShdw>
              </a:effectLst>
              <a:cs typeface="Titr" panose="00000700000000000000" pitchFamily="2" charset="-78"/>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630" y="2600325"/>
            <a:ext cx="6963507" cy="2522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36978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8834" y="-218904"/>
            <a:ext cx="9118363" cy="5999147"/>
          </a:xfrm>
        </p:spPr>
        <p:txBody>
          <a:bodyPr>
            <a:normAutofit fontScale="90000"/>
          </a:bodyPr>
          <a:lstStyle/>
          <a:p>
            <a:pPr algn="r">
              <a:lnSpc>
                <a:spcPct val="150000"/>
              </a:lnSpc>
            </a:pPr>
            <a:r>
              <a:rPr lang="fa-IR" sz="2000" dirty="0" smtClean="0">
                <a:solidFill>
                  <a:schemeClr val="tx1"/>
                </a:solidFill>
                <a:cs typeface="B Nazanin" panose="00000400000000000000" pitchFamily="2" charset="-78"/>
              </a:rPr>
              <a:t/>
            </a:r>
            <a:br>
              <a:rPr lang="fa-IR" sz="2000" dirty="0" smtClean="0">
                <a:solidFill>
                  <a:schemeClr val="tx1"/>
                </a:solidFill>
                <a:cs typeface="B Nazanin" panose="00000400000000000000" pitchFamily="2" charset="-78"/>
              </a:rPr>
            </a:br>
            <a:r>
              <a:rPr lang="fa-IR" sz="2000" dirty="0" smtClean="0">
                <a:solidFill>
                  <a:schemeClr val="tx1"/>
                </a:solidFill>
                <a:cs typeface="B Nazanin" panose="00000400000000000000" pitchFamily="2" charset="-78"/>
              </a:rPr>
              <a:t>چیزی که مشخص است این است که اگر ما می خواهیم به اهداف چشم انداز </a:t>
            </a:r>
            <a:r>
              <a:rPr lang="fa-IR" sz="2000" b="1" dirty="0" smtClean="0">
                <a:solidFill>
                  <a:schemeClr val="tx1"/>
                </a:solidFill>
                <a:cs typeface="B Nazanin" panose="00000400000000000000" pitchFamily="2" charset="-78"/>
              </a:rPr>
              <a:t>20</a:t>
            </a:r>
            <a:r>
              <a:rPr lang="fa-IR" sz="2000" dirty="0" smtClean="0">
                <a:solidFill>
                  <a:schemeClr val="tx1"/>
                </a:solidFill>
                <a:cs typeface="B Nazanin" panose="00000400000000000000" pitchFamily="2" charset="-78"/>
              </a:rPr>
              <a:t>ساله برسیم باید شرایط اقتصادی را برای این روند آماده سازیم.</a:t>
            </a:r>
            <a:br>
              <a:rPr lang="fa-IR" sz="2000" dirty="0" smtClean="0">
                <a:solidFill>
                  <a:schemeClr val="tx1"/>
                </a:solidFill>
                <a:cs typeface="B Nazanin" panose="00000400000000000000" pitchFamily="2" charset="-78"/>
              </a:rPr>
            </a:br>
            <a:r>
              <a:rPr lang="fa-IR" sz="2000" dirty="0" smtClean="0">
                <a:solidFill>
                  <a:schemeClr val="tx1"/>
                </a:solidFill>
                <a:cs typeface="B Nazanin" panose="00000400000000000000" pitchFamily="2" charset="-78"/>
              </a:rPr>
              <a:t>سیاست گذاری اصل 44،ابزار و امکان موثری را در اختیار برنامه ریزان و مسئولان برای تحقق اهداف سند چشم انداز </a:t>
            </a:r>
            <a:r>
              <a:rPr lang="fa-IR" sz="2000" b="1" dirty="0" smtClean="0">
                <a:solidFill>
                  <a:schemeClr val="tx1"/>
                </a:solidFill>
                <a:cs typeface="B Nazanin" panose="00000400000000000000" pitchFamily="2" charset="-78"/>
              </a:rPr>
              <a:t>20</a:t>
            </a:r>
            <a:r>
              <a:rPr lang="fa-IR" sz="2000" dirty="0" smtClean="0">
                <a:solidFill>
                  <a:schemeClr val="tx1"/>
                </a:solidFill>
                <a:cs typeface="B Nazanin" panose="00000400000000000000" pitchFamily="2" charset="-78"/>
              </a:rPr>
              <a:t>ساله قرار می دهد، مثلا اگر طرح خصوصی سازی را که طی </a:t>
            </a:r>
            <a:r>
              <a:rPr lang="fa-IR" sz="2000" b="1" dirty="0" smtClean="0">
                <a:solidFill>
                  <a:schemeClr val="tx1"/>
                </a:solidFill>
                <a:cs typeface="B Nazanin" panose="00000400000000000000" pitchFamily="2" charset="-78"/>
              </a:rPr>
              <a:t>1988</a:t>
            </a:r>
            <a:r>
              <a:rPr lang="fa-IR" sz="2000" dirty="0" smtClean="0">
                <a:solidFill>
                  <a:schemeClr val="tx1"/>
                </a:solidFill>
                <a:cs typeface="B Nazanin" panose="00000400000000000000" pitchFamily="2" charset="-78"/>
              </a:rPr>
              <a:t> تا </a:t>
            </a:r>
            <a:r>
              <a:rPr lang="fa-IR" sz="2000" b="1" dirty="0" smtClean="0">
                <a:solidFill>
                  <a:schemeClr val="tx1"/>
                </a:solidFill>
                <a:cs typeface="B Nazanin" panose="00000400000000000000" pitchFamily="2" charset="-78"/>
              </a:rPr>
              <a:t>2003</a:t>
            </a:r>
            <a:r>
              <a:rPr lang="fa-IR" sz="2000" dirty="0" smtClean="0">
                <a:solidFill>
                  <a:schemeClr val="tx1"/>
                </a:solidFill>
                <a:cs typeface="B Nazanin" panose="00000400000000000000" pitchFamily="2" charset="-78"/>
              </a:rPr>
              <a:t> در </a:t>
            </a:r>
            <a:r>
              <a:rPr lang="fa-IR" sz="2000" b="1" dirty="0" smtClean="0">
                <a:solidFill>
                  <a:schemeClr val="tx1"/>
                </a:solidFill>
                <a:cs typeface="B Nazanin" panose="00000400000000000000" pitchFamily="2" charset="-78"/>
              </a:rPr>
              <a:t>120</a:t>
            </a:r>
            <a:r>
              <a:rPr lang="fa-IR" sz="2000" dirty="0" smtClean="0">
                <a:solidFill>
                  <a:schemeClr val="tx1"/>
                </a:solidFill>
                <a:cs typeface="B Nazanin" panose="00000400000000000000" pitchFamily="2" charset="-78"/>
              </a:rPr>
              <a:t>کشور از </a:t>
            </a:r>
            <a:r>
              <a:rPr lang="fa-IR" sz="2000" b="1" dirty="0" smtClean="0">
                <a:solidFill>
                  <a:schemeClr val="tx1"/>
                </a:solidFill>
                <a:cs typeface="B Nazanin" panose="00000400000000000000" pitchFamily="2" charset="-78"/>
              </a:rPr>
              <a:t>آمریکا و انگلیس </a:t>
            </a:r>
            <a:r>
              <a:rPr lang="fa-IR" sz="2000" dirty="0" smtClean="0">
                <a:solidFill>
                  <a:schemeClr val="tx1"/>
                </a:solidFill>
                <a:cs typeface="B Nazanin" panose="00000400000000000000" pitchFamily="2" charset="-78"/>
              </a:rPr>
              <a:t>گرفته تا</a:t>
            </a:r>
            <a:r>
              <a:rPr lang="fa-IR" sz="2000" b="1" dirty="0" smtClean="0">
                <a:solidFill>
                  <a:schemeClr val="tx1"/>
                </a:solidFill>
                <a:cs typeface="B Nazanin" panose="00000400000000000000" pitchFamily="2" charset="-78"/>
              </a:rPr>
              <a:t> چین و مالزی </a:t>
            </a:r>
            <a:r>
              <a:rPr lang="fa-IR" sz="2000" dirty="0" smtClean="0">
                <a:solidFill>
                  <a:schemeClr val="tx1"/>
                </a:solidFill>
                <a:cs typeface="B Nazanin" panose="00000400000000000000" pitchFamily="2" charset="-78"/>
              </a:rPr>
              <a:t>که طی این </a:t>
            </a:r>
            <a:r>
              <a:rPr lang="fa-IR" sz="2000" b="1" dirty="0" smtClean="0">
                <a:solidFill>
                  <a:schemeClr val="tx1"/>
                </a:solidFill>
                <a:cs typeface="B Nazanin" panose="00000400000000000000" pitchFamily="2" charset="-78"/>
              </a:rPr>
              <a:t>20</a:t>
            </a:r>
            <a:r>
              <a:rPr lang="fa-IR" sz="2000" dirty="0" smtClean="0">
                <a:solidFill>
                  <a:schemeClr val="tx1"/>
                </a:solidFill>
                <a:cs typeface="B Nazanin" panose="00000400000000000000" pitchFamily="2" charset="-78"/>
              </a:rPr>
              <a:t> سال بیش از </a:t>
            </a:r>
            <a:r>
              <a:rPr lang="fa-IR" sz="2000" b="1" dirty="0" smtClean="0">
                <a:solidFill>
                  <a:schemeClr val="tx1"/>
                </a:solidFill>
                <a:cs typeface="B Nazanin" panose="00000400000000000000" pitchFamily="2" charset="-78"/>
              </a:rPr>
              <a:t>140</a:t>
            </a:r>
            <a:r>
              <a:rPr lang="fa-IR" sz="2000" dirty="0" smtClean="0">
                <a:solidFill>
                  <a:schemeClr val="tx1"/>
                </a:solidFill>
                <a:cs typeface="B Nazanin" panose="00000400000000000000" pitchFamily="2" charset="-78"/>
              </a:rPr>
              <a:t>میلیارد دلار خصوصی سازی انجام داده اند را بررسی می کنیم به این نتیجه می رسیم که اگر کارخانجات و شرکت هایی که در اختیار دولت است بطور صحیح به مردم واگذار شود یعنی همان بخش خصوصی در اقتصاد شکل می گیرد و بازار سرمایه داران در ایران گسترش پیدا می کند؛و ضریب جذب سرمایه نیز در اقتصاد بالا می رود. از سوی دیگر چون خود مردم مالک می شوند به دلایل دلسوزی نسبت به اموال خود از بسیاری از زیان های اقتصادی وارد به جامعه می کاهند؛بعنوان مثال </a:t>
            </a:r>
            <a:r>
              <a:rPr lang="fa-IR" sz="2000" b="1" dirty="0" smtClean="0">
                <a:solidFill>
                  <a:schemeClr val="tx1"/>
                </a:solidFill>
                <a:cs typeface="B Nazanin" panose="00000400000000000000" pitchFamily="2" charset="-78"/>
              </a:rPr>
              <a:t>شیلی</a:t>
            </a:r>
            <a:r>
              <a:rPr lang="fa-IR" sz="2000" dirty="0" smtClean="0">
                <a:solidFill>
                  <a:schemeClr val="tx1"/>
                </a:solidFill>
                <a:cs typeface="B Nazanin" panose="00000400000000000000" pitchFamily="2" charset="-78"/>
              </a:rPr>
              <a:t> 2بار این سیاست را انجام داد و کاملا موفق بود و </a:t>
            </a:r>
            <a:r>
              <a:rPr lang="fa-IR" sz="2000" b="1" dirty="0" smtClean="0">
                <a:solidFill>
                  <a:schemeClr val="tx1"/>
                </a:solidFill>
                <a:cs typeface="B Nazanin" panose="00000400000000000000" pitchFamily="2" charset="-78"/>
              </a:rPr>
              <a:t>فرانسه</a:t>
            </a:r>
            <a:r>
              <a:rPr lang="fa-IR" sz="2000" dirty="0" smtClean="0">
                <a:solidFill>
                  <a:schemeClr val="tx1"/>
                </a:solidFill>
                <a:cs typeface="B Nazanin" panose="00000400000000000000" pitchFamily="2" charset="-78"/>
              </a:rPr>
              <a:t> نیز با اجرای این سیاست ها به موفقیت رسید. </a:t>
            </a:r>
            <a:br>
              <a:rPr lang="fa-IR" sz="2000" dirty="0" smtClean="0">
                <a:solidFill>
                  <a:schemeClr val="tx1"/>
                </a:solidFill>
                <a:cs typeface="B Nazanin" panose="00000400000000000000" pitchFamily="2" charset="-78"/>
              </a:rPr>
            </a:br>
            <a:r>
              <a:rPr lang="fa-IR" sz="2000" dirty="0" smtClean="0">
                <a:solidFill>
                  <a:schemeClr val="tx1"/>
                </a:solidFill>
                <a:cs typeface="B Nazanin" panose="00000400000000000000" pitchFamily="2" charset="-78"/>
              </a:rPr>
              <a:t>بنابراین چیزی که واضح و مشخص است این است که اصل خصوصی سازی درست است به شرطی که برنامه های اجرایی آن به درستی طراحی شود.</a:t>
            </a:r>
            <a:br>
              <a:rPr lang="fa-IR" sz="2000" dirty="0" smtClean="0">
                <a:solidFill>
                  <a:schemeClr val="tx1"/>
                </a:solidFill>
                <a:cs typeface="B Nazanin" panose="00000400000000000000" pitchFamily="2" charset="-78"/>
              </a:rPr>
            </a:br>
            <a:r>
              <a:rPr lang="fa-IR" sz="2000" dirty="0" smtClean="0">
                <a:solidFill>
                  <a:schemeClr val="tx1"/>
                </a:solidFill>
                <a:cs typeface="B Nazanin" panose="00000400000000000000" pitchFamily="2" charset="-78"/>
              </a:rPr>
              <a:t>در حال حاضر با توجه به شرایط سیاسی ویژه ایران از جمله صدور قطعنامه علیه ایران و تحریم کشور،اجرای سیاست های کلی اصل44 می تواند پاسخ جدی به هر فشار خارجی به اقتصادکشور باشد؛و بیگانگان میخواهند با ضعیف نگهداشتن اقتصاد کشور با ابزارهای اقتصادی به ایران فشار آورند اما اجرای این سیاست می تواندهمانند بیمه ای سیاست و اقتصاد کشور را در برابر هر نوع تهدید و فشاری حمایت کند.</a:t>
            </a:r>
            <a:endParaRPr lang="en-US" sz="2000" dirty="0">
              <a:solidFill>
                <a:schemeClr val="accent2">
                  <a:lumMod val="50000"/>
                </a:schemeClr>
              </a:solidFill>
              <a:cs typeface="B Nazanin" panose="00000400000000000000" pitchFamily="2" charset="-78"/>
            </a:endParaRPr>
          </a:p>
        </p:txBody>
      </p:sp>
    </p:spTree>
    <p:extLst>
      <p:ext uri="{BB962C8B-B14F-4D97-AF65-F5344CB8AC3E}">
        <p14:creationId xmlns:p14="http://schemas.microsoft.com/office/powerpoint/2010/main" val="25437243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5815" y="504094"/>
            <a:ext cx="8593015" cy="56153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761681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58781" y="675118"/>
            <a:ext cx="7998864" cy="4623275"/>
          </a:xfrm>
        </p:spPr>
        <p:txBody>
          <a:bodyPr>
            <a:normAutofit/>
          </a:bodyPr>
          <a:lstStyle/>
          <a:p>
            <a:endParaRPr lang="fa-IR" sz="6600" dirty="0" smtClean="0">
              <a:solidFill>
                <a:schemeClr val="accent3">
                  <a:lumMod val="50000"/>
                </a:schemeClr>
              </a:solidFill>
              <a:cs typeface="B Titr" panose="00000700000000000000" pitchFamily="2" charset="-78"/>
            </a:endParaRPr>
          </a:p>
          <a:p>
            <a:pPr rtl="1"/>
            <a:endParaRPr lang="en-US" sz="6600" b="1" dirty="0">
              <a:solidFill>
                <a:schemeClr val="accent3">
                  <a:lumMod val="50000"/>
                </a:schemeClr>
              </a:solidFill>
              <a:cs typeface="B Titr" panose="00000700000000000000" pitchFamily="2" charset="-78"/>
            </a:endParaRPr>
          </a:p>
          <a:p>
            <a:pPr rtl="1"/>
            <a:r>
              <a:rPr lang="en-US" sz="6600" b="1" dirty="0" smtClean="0">
                <a:solidFill>
                  <a:schemeClr val="accent3">
                    <a:lumMod val="50000"/>
                  </a:schemeClr>
                </a:solidFill>
                <a:cs typeface="B Titr" panose="00000700000000000000" pitchFamily="2" charset="-78"/>
              </a:rPr>
              <a:t>   </a:t>
            </a:r>
            <a:endParaRPr lang="fa-IR" sz="6600" dirty="0" smtClean="0">
              <a:solidFill>
                <a:schemeClr val="accent3">
                  <a:lumMod val="50000"/>
                </a:schemeClr>
              </a:solidFill>
              <a:cs typeface="B Nazanin" panose="00000400000000000000" pitchFamily="2" charset="-78"/>
            </a:endParaRPr>
          </a:p>
        </p:txBody>
      </p:sp>
      <p:sp>
        <p:nvSpPr>
          <p:cNvPr id="2" name="Down Ribbon 1"/>
          <p:cNvSpPr/>
          <p:nvPr/>
        </p:nvSpPr>
        <p:spPr>
          <a:xfrm>
            <a:off x="1031631" y="2309445"/>
            <a:ext cx="8932984" cy="1969477"/>
          </a:xfrm>
          <a:prstGeom prst="ribbon">
            <a:avLst/>
          </a:prstGeom>
        </p:spPr>
        <p:style>
          <a:lnRef idx="2">
            <a:schemeClr val="accent3">
              <a:shade val="50000"/>
            </a:schemeClr>
          </a:lnRef>
          <a:fillRef idx="1003">
            <a:schemeClr val="lt2"/>
          </a:fillRef>
          <a:effectRef idx="0">
            <a:schemeClr val="accent3"/>
          </a:effectRef>
          <a:fontRef idx="minor">
            <a:schemeClr val="lt1"/>
          </a:fontRef>
        </p:style>
        <p:txBody>
          <a:bodyPr rtlCol="0" anchor="ctr"/>
          <a:lstStyle/>
          <a:p>
            <a:pPr algn="ctr"/>
            <a:r>
              <a:rPr lang="fa-IR" sz="4000" b="1" dirty="0">
                <a:solidFill>
                  <a:schemeClr val="accent3">
                    <a:lumMod val="75000"/>
                  </a:schemeClr>
                </a:solidFill>
                <a:cs typeface="B Titr" panose="00000700000000000000" pitchFamily="2" charset="-78"/>
              </a:rPr>
              <a:t>اصل 44 قانون اساسی</a:t>
            </a:r>
          </a:p>
          <a:p>
            <a:pPr algn="ctr"/>
            <a:endParaRPr lang="en-US" dirty="0"/>
          </a:p>
        </p:txBody>
      </p:sp>
    </p:spTree>
    <p:extLst>
      <p:ext uri="{BB962C8B-B14F-4D97-AF65-F5344CB8AC3E}">
        <p14:creationId xmlns:p14="http://schemas.microsoft.com/office/powerpoint/2010/main" val="340095016"/>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961293"/>
            <a:ext cx="8596668" cy="5080070"/>
          </a:xfrm>
        </p:spPr>
        <p:txBody>
          <a:bodyPr>
            <a:normAutofit/>
          </a:bodyPr>
          <a:lstStyle/>
          <a:p>
            <a:pPr marL="0" indent="0" algn="r" rtl="1">
              <a:buNone/>
            </a:pPr>
            <a:r>
              <a:rPr lang="fa-IR" sz="4800" b="1" dirty="0" smtClean="0">
                <a:solidFill>
                  <a:schemeClr val="accent3">
                    <a:lumMod val="75000"/>
                  </a:schemeClr>
                </a:solidFill>
                <a:cs typeface="B Titr" panose="00000700000000000000" pitchFamily="2" charset="-78"/>
              </a:rPr>
              <a:t>خصوصی سازی:</a:t>
            </a:r>
          </a:p>
          <a:p>
            <a:pPr marL="0" indent="0" algn="just" rtl="1">
              <a:lnSpc>
                <a:spcPct val="200000"/>
              </a:lnSpc>
              <a:buNone/>
            </a:pPr>
            <a:r>
              <a:rPr lang="fa-IR" sz="2400" dirty="0" smtClean="0">
                <a:solidFill>
                  <a:schemeClr val="tx1"/>
                </a:solidFill>
                <a:cs typeface="B Mitra" panose="00000400000000000000" pitchFamily="2" charset="-78"/>
              </a:rPr>
              <a:t>سیاست خصوصی سازی با هدف ارتقاء کارایی فعالیت ها، تخصیص منابع، گسترش مشارکت های مردمی در بخش های مختلف تولید و تجارت شکل گرفته است و یک رویکرد مجدد به سیستم بازار است جهت جبران پیامدهای ناشی از شکست دولت در</a:t>
            </a:r>
            <a:r>
              <a:rPr lang="en-US" sz="2400" dirty="0" smtClean="0">
                <a:solidFill>
                  <a:schemeClr val="tx1"/>
                </a:solidFill>
                <a:cs typeface="B Mitra" panose="00000400000000000000" pitchFamily="2" charset="-78"/>
              </a:rPr>
              <a:t> </a:t>
            </a:r>
            <a:r>
              <a:rPr lang="fa-IR" sz="2400" dirty="0" smtClean="0">
                <a:solidFill>
                  <a:schemeClr val="tx1"/>
                </a:solidFill>
                <a:cs typeface="B Mitra" panose="00000400000000000000" pitchFamily="2" charset="-78"/>
              </a:rPr>
              <a:t>فعالیت های اقتصادی که بدون تردید هرگونه بی توجهی شکست دیگری را در اقتصاد پدید خواهد آورد.</a:t>
            </a:r>
            <a:endParaRPr lang="en-US" sz="2400" dirty="0" smtClean="0">
              <a:solidFill>
                <a:schemeClr val="tx1"/>
              </a:solidFill>
              <a:cs typeface="B Mitra" panose="00000400000000000000" pitchFamily="2" charset="-78"/>
            </a:endParaRPr>
          </a:p>
          <a:p>
            <a:pPr marL="0" indent="0" algn="r" rtl="1">
              <a:buNone/>
            </a:pPr>
            <a:endParaRPr lang="en-US" dirty="0">
              <a:solidFill>
                <a:schemeClr val="tx1"/>
              </a:solidFill>
              <a:cs typeface="B Nazanin" panose="00000400000000000000" pitchFamily="2" charset="-78"/>
            </a:endParaRPr>
          </a:p>
          <a:p>
            <a:pPr marL="0" indent="0" algn="r" rtl="1">
              <a:buNone/>
            </a:pPr>
            <a:endParaRPr lang="en-US" dirty="0" smtClean="0">
              <a:solidFill>
                <a:schemeClr val="tx1"/>
              </a:solidFill>
              <a:cs typeface="B Nazanin" panose="00000400000000000000" pitchFamily="2" charset="-78"/>
            </a:endParaRPr>
          </a:p>
          <a:p>
            <a:pPr marL="0" indent="0" algn="r" rtl="1">
              <a:buNone/>
            </a:pPr>
            <a:endParaRPr lang="en-US" dirty="0">
              <a:solidFill>
                <a:schemeClr val="tx1"/>
              </a:solidFill>
              <a:cs typeface="B Nazanin" panose="00000400000000000000" pitchFamily="2" charset="-78"/>
            </a:endParaRPr>
          </a:p>
          <a:p>
            <a:endParaRPr lang="en-US" dirty="0"/>
          </a:p>
        </p:txBody>
      </p:sp>
    </p:spTree>
    <p:extLst>
      <p:ext uri="{BB962C8B-B14F-4D97-AF65-F5344CB8AC3E}">
        <p14:creationId xmlns:p14="http://schemas.microsoft.com/office/powerpoint/2010/main" val="13098464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r" rtl="1">
              <a:buNone/>
            </a:pPr>
            <a:endParaRPr lang="fa-IR" dirty="0" smtClean="0">
              <a:solidFill>
                <a:schemeClr val="tx1"/>
              </a:solidFill>
              <a:cs typeface="B Nazanin" panose="00000400000000000000" pitchFamily="2" charset="-78"/>
            </a:endParaRPr>
          </a:p>
          <a:p>
            <a:endParaRPr lang="en-US" dirty="0"/>
          </a:p>
        </p:txBody>
      </p:sp>
      <p:sp>
        <p:nvSpPr>
          <p:cNvPr id="7" name="Wave 6"/>
          <p:cNvSpPr/>
          <p:nvPr/>
        </p:nvSpPr>
        <p:spPr>
          <a:xfrm flipH="1">
            <a:off x="879230" y="1559169"/>
            <a:ext cx="8534399" cy="2719754"/>
          </a:xfrm>
          <a:prstGeom prst="wav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fa-IR" sz="2400" dirty="0">
                <a:solidFill>
                  <a:srgbClr val="CC3300"/>
                </a:solidFill>
                <a:cs typeface="B Titr" panose="00000700000000000000" pitchFamily="2" charset="-78"/>
              </a:rPr>
              <a:t>قانون اصل44 به طور کامل دارای </a:t>
            </a:r>
            <a:r>
              <a:rPr lang="fa-IR" sz="2400" b="1" dirty="0">
                <a:solidFill>
                  <a:srgbClr val="CC3300"/>
                </a:solidFill>
                <a:cs typeface="B Titr" panose="00000700000000000000" pitchFamily="2" charset="-78"/>
              </a:rPr>
              <a:t>10</a:t>
            </a:r>
            <a:r>
              <a:rPr lang="fa-IR" sz="2400" dirty="0">
                <a:solidFill>
                  <a:srgbClr val="CC3300"/>
                </a:solidFill>
                <a:cs typeface="B Titr" panose="00000700000000000000" pitchFamily="2" charset="-78"/>
              </a:rPr>
              <a:t> فصل و از </a:t>
            </a:r>
            <a:r>
              <a:rPr lang="fa-IR" sz="2400" b="1" dirty="0">
                <a:solidFill>
                  <a:srgbClr val="CC3300"/>
                </a:solidFill>
                <a:cs typeface="B Titr" panose="00000700000000000000" pitchFamily="2" charset="-78"/>
              </a:rPr>
              <a:t>92</a:t>
            </a:r>
            <a:r>
              <a:rPr lang="fa-IR" sz="2400" dirty="0">
                <a:solidFill>
                  <a:srgbClr val="CC3300"/>
                </a:solidFill>
                <a:cs typeface="B Titr" panose="00000700000000000000" pitchFamily="2" charset="-78"/>
              </a:rPr>
              <a:t> ماده تشکیل شده </a:t>
            </a:r>
            <a:r>
              <a:rPr lang="fa-IR" sz="2400" dirty="0" smtClean="0">
                <a:solidFill>
                  <a:srgbClr val="CC3300"/>
                </a:solidFill>
                <a:cs typeface="B Titr" panose="00000700000000000000" pitchFamily="2" charset="-78"/>
              </a:rPr>
              <a:t>است.</a:t>
            </a:r>
            <a:endParaRPr lang="en-US" sz="2400" dirty="0">
              <a:solidFill>
                <a:srgbClr val="CC3300"/>
              </a:solidFill>
              <a:cs typeface="B Titr" panose="00000700000000000000" pitchFamily="2" charset="-78"/>
            </a:endParaRPr>
          </a:p>
          <a:p>
            <a:pPr algn="ctr"/>
            <a:endParaRPr lang="en-US" sz="2400" dirty="0">
              <a:solidFill>
                <a:srgbClr val="CC3300"/>
              </a:solidFill>
              <a:cs typeface="B Titr" panose="00000700000000000000" pitchFamily="2" charset="-78"/>
            </a:endParaRPr>
          </a:p>
        </p:txBody>
      </p:sp>
    </p:spTree>
    <p:extLst>
      <p:ext uri="{BB962C8B-B14F-4D97-AF65-F5344CB8AC3E}">
        <p14:creationId xmlns:p14="http://schemas.microsoft.com/office/powerpoint/2010/main" val="2429872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mph" presetSubtype="0" fill="hold" grpId="0" nodeType="clickEffect">
                                  <p:stCondLst>
                                    <p:cond delay="0"/>
                                  </p:stCondLst>
                                  <p:iterate type="lt">
                                    <p:tmPct val="4000"/>
                                  </p:iterate>
                                  <p:childTnLst>
                                    <p:set>
                                      <p:cBhvr override="childStyle">
                                        <p:cTn id="6" dur="500" fill="hold"/>
                                        <p:tgtEl>
                                          <p:spTgt spid="7"/>
                                        </p:tgtEl>
                                        <p:attrNameLst>
                                          <p:attrName>style.color</p:attrName>
                                        </p:attrNameLst>
                                      </p:cBhvr>
                                      <p:to>
                                        <p:clrVal>
                                          <a:schemeClr val="accent2"/>
                                        </p:clrVal>
                                      </p:to>
                                    </p:set>
                                    <p:set>
                                      <p:cBhvr>
                                        <p:cTn id="7" dur="500" fill="hold"/>
                                        <p:tgtEl>
                                          <p:spTgt spid="7"/>
                                        </p:tgtEl>
                                        <p:attrNameLst>
                                          <p:attrName>fillcolor</p:attrName>
                                        </p:attrNameLst>
                                      </p:cBhvr>
                                      <p:to>
                                        <p:clrVal>
                                          <a:schemeClr val="accent2"/>
                                        </p:clrVal>
                                      </p:to>
                                    </p:set>
                                    <p:set>
                                      <p:cBhvr>
                                        <p:cTn id="8" dur="500" fill="hold"/>
                                        <p:tgtEl>
                                          <p:spTgt spid="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9057" y="797169"/>
            <a:ext cx="8596668" cy="5244193"/>
          </a:xfrm>
        </p:spPr>
        <p:txBody>
          <a:bodyPr/>
          <a:lstStyle/>
          <a:p>
            <a:pPr marL="0" indent="0" algn="just" rtl="1">
              <a:lnSpc>
                <a:spcPct val="250000"/>
              </a:lnSpc>
              <a:buNone/>
            </a:pPr>
            <a:endParaRPr lang="en-US" dirty="0" smtClean="0">
              <a:solidFill>
                <a:schemeClr val="tx1"/>
              </a:solidFill>
              <a:effectLst>
                <a:outerShdw blurRad="38100" dist="38100" dir="2700000" algn="tl">
                  <a:srgbClr val="000000">
                    <a:alpha val="43137"/>
                  </a:srgbClr>
                </a:outerShdw>
              </a:effectLst>
            </a:endParaRPr>
          </a:p>
          <a:p>
            <a:pPr marL="0" indent="0" algn="just" rtl="1">
              <a:lnSpc>
                <a:spcPct val="200000"/>
              </a:lnSpc>
              <a:buNone/>
            </a:pPr>
            <a:endParaRPr lang="en-US" dirty="0">
              <a:solidFill>
                <a:schemeClr val="tx1"/>
              </a:solidFill>
              <a:effectLst>
                <a:outerShdw blurRad="38100" dist="38100" dir="2700000" algn="tl">
                  <a:srgbClr val="000000">
                    <a:alpha val="43137"/>
                  </a:srgbClr>
                </a:outerShdw>
              </a:effectLst>
            </a:endParaRPr>
          </a:p>
          <a:p>
            <a:pPr marL="0" indent="0" algn="just" rtl="1">
              <a:lnSpc>
                <a:spcPct val="200000"/>
              </a:lnSpc>
              <a:buNone/>
            </a:pPr>
            <a:r>
              <a:rPr lang="fa-IR" sz="2400" dirty="0" smtClean="0">
                <a:solidFill>
                  <a:schemeClr val="tx1"/>
                </a:solidFill>
                <a:cs typeface="B Mitra" panose="00000400000000000000" pitchFamily="2" charset="-78"/>
              </a:rPr>
              <a:t>بازار، کالا، خدمات، بنگاه، شرکت، سهام مدیریتی، سهام کنترلی، شرکت تعاونی، شرکت تعاونی سهام عام، شرکت تعاونی فراگیر ملی، رقابت، انحصار، انحصار طبیعی، انحصار قانونی، وضعیت اقتصادی مسلط، ادغام، تجزیه، بنگاه یا شرکت کنترل کننده، مدیران شرکت و اخلال در رقابت</a:t>
            </a:r>
          </a:p>
          <a:p>
            <a:pPr algn="r" rtl="1"/>
            <a:endParaRPr lang="en-US" dirty="0"/>
          </a:p>
        </p:txBody>
      </p:sp>
      <p:sp>
        <p:nvSpPr>
          <p:cNvPr id="2" name="Rounded Rectangular Callout 1"/>
          <p:cNvSpPr/>
          <p:nvPr/>
        </p:nvSpPr>
        <p:spPr>
          <a:xfrm>
            <a:off x="5990492" y="545122"/>
            <a:ext cx="3423139" cy="1201616"/>
          </a:xfrm>
          <a:prstGeom prst="wedgeRoundRectCallout">
            <a:avLst>
              <a:gd name="adj1" fmla="val 3199"/>
              <a:gd name="adj2" fmla="val 114014"/>
              <a:gd name="adj3" fmla="val 16667"/>
            </a:avLst>
          </a:prstGeom>
          <a:gradFill flip="none" rotWithShape="1">
            <a:gsLst>
              <a:gs pos="0">
                <a:schemeClr val="lt1">
                  <a:tint val="90000"/>
                  <a:lumMod val="104000"/>
                </a:schemeClr>
              </a:gs>
              <a:gs pos="94000">
                <a:schemeClr val="lt1">
                  <a:shade val="96000"/>
                  <a:lumMod val="82000"/>
                </a:schemeClr>
              </a:gs>
            </a:gsLst>
            <a:path path="circle">
              <a:fillToRect l="50000" t="50000" r="50000" b="50000"/>
            </a:path>
            <a:tileRect/>
          </a:gradFill>
          <a:ln>
            <a:solidFill>
              <a:srgbClr val="FFCCCC"/>
            </a:solidFill>
          </a:ln>
        </p:spPr>
        <p:style>
          <a:lnRef idx="1">
            <a:schemeClr val="accent4"/>
          </a:lnRef>
          <a:fillRef idx="1002">
            <a:schemeClr val="lt1"/>
          </a:fillRef>
          <a:effectRef idx="1">
            <a:schemeClr val="accent4"/>
          </a:effectRef>
          <a:fontRef idx="minor">
            <a:schemeClr val="dk1"/>
          </a:fontRef>
        </p:style>
        <p:txBody>
          <a:bodyPr rtlCol="0" anchor="ctr"/>
          <a:lstStyle/>
          <a:p>
            <a:pPr algn="ctr">
              <a:lnSpc>
                <a:spcPct val="150000"/>
              </a:lnSpc>
            </a:pPr>
            <a:r>
              <a:rPr lang="fa-IR" sz="3200" b="1" dirty="0">
                <a:solidFill>
                  <a:srgbClr val="D6A51C"/>
                </a:solidFill>
                <a:effectLst>
                  <a:outerShdw blurRad="38100" dist="38100" dir="2700000" algn="tl">
                    <a:srgbClr val="000000">
                      <a:alpha val="43137"/>
                    </a:srgbClr>
                  </a:outerShdw>
                </a:effectLst>
                <a:latin typeface="Arial" panose="020B0604020202020204" pitchFamily="34" charset="0"/>
                <a:cs typeface="B Titr" panose="00000700000000000000" pitchFamily="2" charset="-78"/>
              </a:rPr>
              <a:t>فصل اول : </a:t>
            </a:r>
            <a:r>
              <a:rPr lang="fa-IR" sz="3200" b="1" dirty="0">
                <a:solidFill>
                  <a:srgbClr val="D6A51C"/>
                </a:solidFill>
                <a:effectLst>
                  <a:outerShdw blurRad="38100" dist="38100" dir="2700000" algn="tl">
                    <a:srgbClr val="000000">
                      <a:alpha val="43137"/>
                    </a:srgbClr>
                  </a:outerShdw>
                </a:effectLst>
                <a:cs typeface="B Titr" panose="00000700000000000000" pitchFamily="2" charset="-78"/>
              </a:rPr>
              <a:t>تعاریف</a:t>
            </a:r>
          </a:p>
          <a:p>
            <a:pPr algn="ctr"/>
            <a:endParaRPr lang="en-US" dirty="0"/>
          </a:p>
        </p:txBody>
      </p:sp>
    </p:spTree>
    <p:extLst>
      <p:ext uri="{BB962C8B-B14F-4D97-AF65-F5344CB8AC3E}">
        <p14:creationId xmlns:p14="http://schemas.microsoft.com/office/powerpoint/2010/main" val="17478699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circle(in)">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609600"/>
            <a:ext cx="8825589" cy="5611738"/>
          </a:xfrm>
        </p:spPr>
        <p:txBody>
          <a:bodyPr>
            <a:normAutofit/>
          </a:bodyPr>
          <a:lstStyle/>
          <a:p>
            <a:pPr algn="r"/>
            <a:r>
              <a:rPr lang="fa-IR" sz="2000" b="1" dirty="0" smtClean="0">
                <a:solidFill>
                  <a:schemeClr val="tx1"/>
                </a:solidFill>
                <a:effectLst>
                  <a:outerShdw blurRad="38100" dist="38100" dir="2700000" algn="tl">
                    <a:srgbClr val="000000">
                      <a:alpha val="43137"/>
                    </a:srgbClr>
                  </a:outerShdw>
                </a:effectLst>
                <a:cs typeface="B Nazanin" panose="00000400000000000000" pitchFamily="2" charset="-78"/>
              </a:rPr>
              <a:t/>
            </a:r>
            <a:br>
              <a:rPr lang="fa-IR" sz="2000" b="1" dirty="0" smtClean="0">
                <a:solidFill>
                  <a:schemeClr val="tx1"/>
                </a:solidFill>
                <a:effectLst>
                  <a:outerShdw blurRad="38100" dist="38100" dir="2700000" algn="tl">
                    <a:srgbClr val="000000">
                      <a:alpha val="43137"/>
                    </a:srgbClr>
                  </a:outerShdw>
                </a:effectLst>
                <a:cs typeface="B Nazanin" panose="00000400000000000000" pitchFamily="2" charset="-78"/>
              </a:rPr>
            </a:br>
            <a:r>
              <a:rPr lang="fa-IR" sz="2000" b="1" dirty="0">
                <a:solidFill>
                  <a:schemeClr val="tx1"/>
                </a:solidFill>
                <a:effectLst>
                  <a:outerShdw blurRad="38100" dist="38100" dir="2700000" algn="tl">
                    <a:srgbClr val="000000">
                      <a:alpha val="43137"/>
                    </a:srgbClr>
                  </a:outerShdw>
                </a:effectLst>
                <a:cs typeface="B Nazanin" panose="00000400000000000000" pitchFamily="2" charset="-78"/>
              </a:rPr>
              <a:t/>
            </a:r>
            <a:br>
              <a:rPr lang="fa-IR" sz="2000" b="1" dirty="0">
                <a:solidFill>
                  <a:schemeClr val="tx1"/>
                </a:solidFill>
                <a:effectLst>
                  <a:outerShdw blurRad="38100" dist="38100" dir="2700000" algn="tl">
                    <a:srgbClr val="000000">
                      <a:alpha val="43137"/>
                    </a:srgbClr>
                  </a:outerShdw>
                </a:effectLst>
                <a:cs typeface="B Nazanin" panose="00000400000000000000" pitchFamily="2" charset="-78"/>
              </a:rPr>
            </a:br>
            <a:r>
              <a:rPr lang="fa-IR" sz="2400" b="1" dirty="0" smtClean="0">
                <a:solidFill>
                  <a:schemeClr val="tx1"/>
                </a:solidFill>
                <a:effectLst>
                  <a:outerShdw blurRad="38100" dist="38100" dir="2700000" algn="tl">
                    <a:srgbClr val="000000">
                      <a:alpha val="43137"/>
                    </a:srgbClr>
                  </a:outerShdw>
                </a:effectLst>
                <a:cs typeface="B Nazanin" panose="00000400000000000000" pitchFamily="2" charset="-78"/>
              </a:rPr>
              <a:t>بازار </a:t>
            </a:r>
            <a:r>
              <a:rPr lang="fa-IR" sz="2400" b="1" dirty="0">
                <a:solidFill>
                  <a:schemeClr val="tx1"/>
                </a:solidFill>
                <a:effectLst>
                  <a:outerShdw blurRad="38100" dist="38100" dir="2700000" algn="tl">
                    <a:srgbClr val="000000">
                      <a:alpha val="43137"/>
                    </a:srgbClr>
                  </a:outerShdw>
                </a:effectLst>
                <a:cs typeface="B Nazanin" panose="00000400000000000000" pitchFamily="2" charset="-78"/>
              </a:rPr>
              <a:t>: </a:t>
            </a:r>
            <a:r>
              <a:rPr lang="fa-IR" sz="2000" dirty="0">
                <a:solidFill>
                  <a:schemeClr val="tx1"/>
                </a:solidFill>
                <a:cs typeface="B Nazanin" panose="00000400000000000000" pitchFamily="2" charset="-78"/>
              </a:rPr>
              <a:t>به فضای جغرافیایی یا مجازی اطلاق می شود که در آن خریداران و فروشندگان،کالا ها و خدمات مشابه یا جانشین را با یکدیگرمبادله می کند</a:t>
            </a:r>
            <a:r>
              <a:rPr lang="fa-IR" sz="2000" dirty="0" smtClean="0">
                <a:solidFill>
                  <a:schemeClr val="tx1"/>
                </a:solidFill>
                <a:cs typeface="B Nazanin" panose="00000400000000000000" pitchFamily="2" charset="-78"/>
              </a:rPr>
              <a:t>.</a:t>
            </a:r>
            <a:br>
              <a:rPr lang="fa-IR" sz="2000" dirty="0" smtClean="0">
                <a:solidFill>
                  <a:schemeClr val="tx1"/>
                </a:solidFill>
                <a:cs typeface="B Nazanin" panose="00000400000000000000" pitchFamily="2" charset="-78"/>
              </a:rPr>
            </a:br>
            <a:r>
              <a:rPr lang="fa-IR" sz="2000" dirty="0" smtClean="0">
                <a:solidFill>
                  <a:schemeClr val="tx1"/>
                </a:solidFill>
                <a:cs typeface="B Nazanin" panose="00000400000000000000" pitchFamily="2" charset="-78"/>
              </a:rPr>
              <a:t/>
            </a:r>
            <a:br>
              <a:rPr lang="fa-IR" sz="2000" dirty="0" smtClean="0">
                <a:solidFill>
                  <a:schemeClr val="tx1"/>
                </a:solidFill>
                <a:cs typeface="B Nazanin" panose="00000400000000000000" pitchFamily="2" charset="-78"/>
              </a:rPr>
            </a:br>
            <a:r>
              <a:rPr lang="fa-IR" sz="2400" b="1" dirty="0">
                <a:solidFill>
                  <a:schemeClr val="tx1"/>
                </a:solidFill>
                <a:effectLst>
                  <a:outerShdw blurRad="38100" dist="38100" dir="2700000" algn="tl">
                    <a:srgbClr val="000000">
                      <a:alpha val="43137"/>
                    </a:srgbClr>
                  </a:outerShdw>
                </a:effectLst>
                <a:cs typeface="B Nazanin" panose="00000400000000000000" pitchFamily="2" charset="-78"/>
              </a:rPr>
              <a:t>انحصار: </a:t>
            </a:r>
            <a:r>
              <a:rPr lang="fa-IR" sz="2000" dirty="0">
                <a:solidFill>
                  <a:schemeClr val="tx1"/>
                </a:solidFill>
                <a:cs typeface="B Nazanin" panose="00000400000000000000" pitchFamily="2" charset="-78"/>
              </a:rPr>
              <a:t>وضعیتی در بازار که سهم یک یا چند بنگاه یا شرکت تولیدکننده،خریدار و فروشنده از عرضه و تقاضای بازار به میزانی باشد که قدرت تعیین قیمت و یا مقدار را در بازار داشته باشد،یا ورود بنگاه های جدید به بازار یا خروج از آن با محدودیت مواجه باشد</a:t>
            </a:r>
            <a:r>
              <a:rPr lang="fa-IR" sz="2000" dirty="0" smtClean="0">
                <a:solidFill>
                  <a:schemeClr val="tx1"/>
                </a:solidFill>
                <a:cs typeface="B Nazanin" panose="00000400000000000000" pitchFamily="2" charset="-78"/>
              </a:rPr>
              <a:t>.</a:t>
            </a:r>
            <a:br>
              <a:rPr lang="fa-IR" sz="2000" dirty="0" smtClean="0">
                <a:solidFill>
                  <a:schemeClr val="tx1"/>
                </a:solidFill>
                <a:cs typeface="B Nazanin" panose="00000400000000000000" pitchFamily="2" charset="-78"/>
              </a:rPr>
            </a:br>
            <a:r>
              <a:rPr lang="fa-IR" sz="2000" dirty="0" smtClean="0">
                <a:solidFill>
                  <a:schemeClr val="tx1"/>
                </a:solidFill>
                <a:cs typeface="B Nazanin" panose="00000400000000000000" pitchFamily="2" charset="-78"/>
              </a:rPr>
              <a:t/>
            </a:r>
            <a:br>
              <a:rPr lang="fa-IR" sz="2000" dirty="0" smtClean="0">
                <a:solidFill>
                  <a:schemeClr val="tx1"/>
                </a:solidFill>
                <a:cs typeface="B Nazanin" panose="00000400000000000000" pitchFamily="2" charset="-78"/>
              </a:rPr>
            </a:br>
            <a:r>
              <a:rPr lang="fa-IR" sz="2400" b="1" dirty="0">
                <a:solidFill>
                  <a:schemeClr val="tx1"/>
                </a:solidFill>
                <a:effectLst>
                  <a:outerShdw blurRad="38100" dist="38100" dir="2700000" algn="tl">
                    <a:srgbClr val="000000">
                      <a:alpha val="43137"/>
                    </a:srgbClr>
                  </a:outerShdw>
                </a:effectLst>
                <a:cs typeface="B Nazanin" panose="00000400000000000000" pitchFamily="2" charset="-78"/>
              </a:rPr>
              <a:t>وضعیت اقتصادی مسلط: </a:t>
            </a:r>
            <a:r>
              <a:rPr lang="fa-IR" sz="2000" dirty="0">
                <a:solidFill>
                  <a:schemeClr val="tx1"/>
                </a:solidFill>
                <a:cs typeface="B Nazanin" panose="00000400000000000000" pitchFamily="2" charset="-78"/>
              </a:rPr>
              <a:t>وضعیتی در بازار که در آن توانایی تعیین قیمت ،مقدار عرضه یا تقاضای کالا یا خدمت یاشرایط قرار داد در اختیار یک یا چند شخص حقیقی و یا حقوقی قرار گیرد</a:t>
            </a:r>
            <a:r>
              <a:rPr lang="fa-IR" sz="2000" dirty="0" smtClean="0">
                <a:solidFill>
                  <a:schemeClr val="tx1"/>
                </a:solidFill>
                <a:cs typeface="B Nazanin" panose="00000400000000000000" pitchFamily="2" charset="-78"/>
              </a:rPr>
              <a:t>.</a:t>
            </a:r>
            <a:br>
              <a:rPr lang="fa-IR" sz="2000" dirty="0" smtClean="0">
                <a:solidFill>
                  <a:schemeClr val="tx1"/>
                </a:solidFill>
                <a:cs typeface="B Nazanin" panose="00000400000000000000" pitchFamily="2" charset="-78"/>
              </a:rPr>
            </a:br>
            <a:r>
              <a:rPr lang="fa-IR" sz="2000" dirty="0" smtClean="0">
                <a:solidFill>
                  <a:schemeClr val="tx1"/>
                </a:solidFill>
                <a:cs typeface="B Nazanin" panose="00000400000000000000" pitchFamily="2" charset="-78"/>
              </a:rPr>
              <a:t/>
            </a:r>
            <a:br>
              <a:rPr lang="fa-IR" sz="2000" dirty="0" smtClean="0">
                <a:solidFill>
                  <a:schemeClr val="tx1"/>
                </a:solidFill>
                <a:cs typeface="B Nazanin" panose="00000400000000000000" pitchFamily="2" charset="-78"/>
              </a:rPr>
            </a:br>
            <a:r>
              <a:rPr lang="fa-IR" sz="2400" b="1" dirty="0">
                <a:solidFill>
                  <a:schemeClr val="tx1"/>
                </a:solidFill>
                <a:effectLst>
                  <a:outerShdw blurRad="38100" dist="38100" dir="2700000" algn="tl">
                    <a:srgbClr val="000000">
                      <a:alpha val="43137"/>
                    </a:srgbClr>
                  </a:outerShdw>
                </a:effectLst>
                <a:cs typeface="B Nazanin" panose="00000400000000000000" pitchFamily="2" charset="-78"/>
              </a:rPr>
              <a:t>انحصار طبیعی: </a:t>
            </a:r>
            <a:r>
              <a:rPr lang="fa-IR" sz="2000" dirty="0">
                <a:solidFill>
                  <a:schemeClr val="tx1"/>
                </a:solidFill>
                <a:cs typeface="B Nazanin" panose="00000400000000000000" pitchFamily="2" charset="-78"/>
              </a:rPr>
              <a:t>وضعیتی از بازار که یک بنگاه به دلیل نزولی بودن هزینه متوسط،می تواند کالا یا خدمت را به قیمتی عرضه کندکه بنگاه دیگری با آن قیمت قادر به ورود یا ادامه فعالیت در بازار نباشد.</a:t>
            </a:r>
            <a:endParaRPr lang="en-US" sz="2000" dirty="0">
              <a:cs typeface="B Nazanin" panose="00000400000000000000" pitchFamily="2" charset="-78"/>
            </a:endParaRPr>
          </a:p>
        </p:txBody>
      </p:sp>
    </p:spTree>
    <p:extLst>
      <p:ext uri="{BB962C8B-B14F-4D97-AF65-F5344CB8AC3E}">
        <p14:creationId xmlns:p14="http://schemas.microsoft.com/office/powerpoint/2010/main" val="10527922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833" y="196554"/>
            <a:ext cx="8973083" cy="6417890"/>
          </a:xfrm>
        </p:spPr>
        <p:txBody>
          <a:bodyPr>
            <a:normAutofit fontScale="90000"/>
          </a:bodyPr>
          <a:lstStyle/>
          <a:p>
            <a:pPr algn="r">
              <a:lnSpc>
                <a:spcPct val="200000"/>
              </a:lnSpc>
            </a:pPr>
            <a:r>
              <a:rPr lang="en-US" b="1" dirty="0" smtClean="0">
                <a:solidFill>
                  <a:schemeClr val="tx2">
                    <a:lumMod val="5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b="1" dirty="0" smtClean="0">
                <a:solidFill>
                  <a:schemeClr val="tx2">
                    <a:lumMod val="5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en-US" b="1" dirty="0" smtClean="0">
                <a:solidFill>
                  <a:schemeClr val="tx2">
                    <a:lumMod val="5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r>
            <a:br>
              <a:rPr lang="en-US" b="1" dirty="0" smtClean="0">
                <a:solidFill>
                  <a:schemeClr val="tx2">
                    <a:lumMod val="50000"/>
                  </a:schemeClr>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fa-IR" sz="2000" b="1" dirty="0" smtClean="0">
                <a:solidFill>
                  <a:schemeClr val="tx1"/>
                </a:solidFill>
                <a:cs typeface="B Nazanin" panose="00000400000000000000" pitchFamily="2" charset="-78"/>
              </a:rPr>
              <a:t>طبق اصل 44 قانون اساسی جمهوری اسلامی ایران، نظام ما به سه بخش </a:t>
            </a:r>
            <a:r>
              <a:rPr lang="fa-IR" sz="2400" b="1" dirty="0" smtClean="0">
                <a:solidFill>
                  <a:schemeClr val="tx1"/>
                </a:solidFill>
                <a:cs typeface="B Nazanin" panose="00000400000000000000" pitchFamily="2" charset="-78"/>
              </a:rPr>
              <a:t>آزاد،دولتی،تعاونی</a:t>
            </a:r>
            <a:r>
              <a:rPr lang="fa-IR" sz="2000" b="1" dirty="0" smtClean="0">
                <a:solidFill>
                  <a:schemeClr val="tx1"/>
                </a:solidFill>
                <a:cs typeface="B Nazanin" panose="00000400000000000000" pitchFamily="2" charset="-78"/>
              </a:rPr>
              <a:t> تقسیم می شود.حال فعالیت های اقتصادی، قلمرو هریک از بخش های دولتی و خصوصی و تعاونی بررسی می شود.</a:t>
            </a:r>
            <a:br>
              <a:rPr lang="fa-IR" sz="2000" b="1" dirty="0" smtClean="0">
                <a:solidFill>
                  <a:schemeClr val="tx1"/>
                </a:solidFill>
                <a:cs typeface="B Nazanin" panose="00000400000000000000" pitchFamily="2" charset="-78"/>
              </a:rPr>
            </a:br>
            <a:r>
              <a:rPr lang="fa-IR" sz="2000" b="1" dirty="0" smtClean="0">
                <a:solidFill>
                  <a:schemeClr val="tx1"/>
                </a:solidFill>
                <a:cs typeface="B Nazanin" panose="00000400000000000000" pitchFamily="2" charset="-78"/>
              </a:rPr>
              <a:t>فعالیت های اقتصادی در جمهوری اسلامی ایران شامل تولید، خرید و فروش کالا ها و خدمات می باشدکه به سه گروه تقسیم می شود:</a:t>
            </a:r>
            <a:br>
              <a:rPr lang="fa-IR" sz="2000" b="1" dirty="0" smtClean="0">
                <a:solidFill>
                  <a:schemeClr val="tx1"/>
                </a:solidFill>
                <a:cs typeface="B Nazanin" panose="00000400000000000000" pitchFamily="2" charset="-78"/>
              </a:rPr>
            </a:br>
            <a:r>
              <a:rPr lang="fa-IR" sz="2000" b="1" dirty="0" smtClean="0">
                <a:solidFill>
                  <a:schemeClr val="tx1"/>
                </a:solidFill>
                <a:cs typeface="Titr" panose="00000700000000000000" pitchFamily="2" charset="-78"/>
              </a:rPr>
              <a:t>گروه یک: </a:t>
            </a:r>
            <a:r>
              <a:rPr lang="fa-IR" sz="2000" b="1" dirty="0" smtClean="0">
                <a:solidFill>
                  <a:schemeClr val="tx1"/>
                </a:solidFill>
                <a:cs typeface="B Nazanin" panose="00000400000000000000" pitchFamily="2" charset="-78"/>
              </a:rPr>
              <a:t>تمامی فعالیت های اقتصادی را در بر می گیرد به جز مواردی که در گروه دو و سه ذکر می شود.</a:t>
            </a:r>
            <a:br>
              <a:rPr lang="fa-IR" sz="2000" b="1" dirty="0" smtClean="0">
                <a:solidFill>
                  <a:schemeClr val="tx1"/>
                </a:solidFill>
                <a:cs typeface="B Nazanin" panose="00000400000000000000" pitchFamily="2" charset="-78"/>
              </a:rPr>
            </a:br>
            <a:r>
              <a:rPr lang="fa-IR" sz="2000" b="1" dirty="0" smtClean="0">
                <a:solidFill>
                  <a:schemeClr val="tx1"/>
                </a:solidFill>
                <a:cs typeface="Titr" panose="00000700000000000000" pitchFamily="2" charset="-78"/>
              </a:rPr>
              <a:t>گروه دو: </a:t>
            </a:r>
            <a:r>
              <a:rPr lang="fa-IR" sz="2000" b="1" dirty="0" smtClean="0">
                <a:solidFill>
                  <a:schemeClr val="tx1"/>
                </a:solidFill>
                <a:cs typeface="B Nazanin" panose="00000400000000000000" pitchFamily="2" charset="-78"/>
              </a:rPr>
              <a:t>تمامی فعالیت های اقتصادی در صدر اصل 44 قانون اساسی به جز گروه سه</a:t>
            </a:r>
            <a:br>
              <a:rPr lang="fa-IR" sz="2000" b="1" dirty="0" smtClean="0">
                <a:solidFill>
                  <a:schemeClr val="tx1"/>
                </a:solidFill>
                <a:cs typeface="B Nazanin" panose="00000400000000000000" pitchFamily="2" charset="-78"/>
              </a:rPr>
            </a:br>
            <a:r>
              <a:rPr lang="fa-IR" sz="2000" b="1" dirty="0" smtClean="0">
                <a:solidFill>
                  <a:schemeClr val="tx1"/>
                </a:solidFill>
                <a:cs typeface="Titr" panose="00000700000000000000" pitchFamily="2" charset="-78"/>
              </a:rPr>
              <a:t>گروه سه: </a:t>
            </a:r>
            <a:r>
              <a:rPr lang="fa-IR" sz="2000" b="1" dirty="0" smtClean="0">
                <a:solidFill>
                  <a:schemeClr val="tx1"/>
                </a:solidFill>
                <a:cs typeface="B Nazanin" panose="00000400000000000000" pitchFamily="2" charset="-78"/>
              </a:rPr>
              <a:t>فعالیت موسسات و شرکت هایی که مشمول این گروه اند عبارتند از:</a:t>
            </a:r>
            <a:br>
              <a:rPr lang="fa-IR" sz="2000" b="1" dirty="0" smtClean="0">
                <a:solidFill>
                  <a:schemeClr val="tx1"/>
                </a:solidFill>
                <a:cs typeface="B Nazanin" panose="00000400000000000000" pitchFamily="2" charset="-78"/>
              </a:rPr>
            </a:br>
            <a:r>
              <a:rPr lang="fa-IR" sz="2000" b="1" dirty="0" smtClean="0">
                <a:solidFill>
                  <a:schemeClr val="tx1"/>
                </a:solidFill>
                <a:cs typeface="B Nazanin" panose="00000400000000000000" pitchFamily="2" charset="-78"/>
              </a:rPr>
              <a:t/>
            </a:r>
            <a:br>
              <a:rPr lang="fa-IR" sz="2000" b="1" dirty="0" smtClean="0">
                <a:solidFill>
                  <a:schemeClr val="tx1"/>
                </a:solidFill>
                <a:cs typeface="B Nazanin" panose="00000400000000000000" pitchFamily="2" charset="-78"/>
              </a:rPr>
            </a:br>
            <a:endParaRPr lang="en-US" sz="2000" b="1" dirty="0">
              <a:solidFill>
                <a:schemeClr val="tx1"/>
              </a:solidFill>
              <a:cs typeface="B Nazanin" panose="00000400000000000000" pitchFamily="2" charset="-78"/>
            </a:endParaRPr>
          </a:p>
        </p:txBody>
      </p:sp>
      <p:sp>
        <p:nvSpPr>
          <p:cNvPr id="3" name="Rounded Rectangular Callout 2"/>
          <p:cNvSpPr/>
          <p:nvPr/>
        </p:nvSpPr>
        <p:spPr>
          <a:xfrm>
            <a:off x="328247" y="128955"/>
            <a:ext cx="9097108" cy="1746738"/>
          </a:xfrm>
          <a:prstGeom prst="wedgeRoundRectCallout">
            <a:avLst>
              <a:gd name="adj1" fmla="val 6034"/>
              <a:gd name="adj2" fmla="val 79115"/>
              <a:gd name="adj3" fmla="val 16667"/>
            </a:avLst>
          </a:prstGeom>
          <a:gradFill flip="none" rotWithShape="1">
            <a:gsLst>
              <a:gs pos="0">
                <a:schemeClr val="lt1">
                  <a:tint val="90000"/>
                  <a:lumMod val="104000"/>
                </a:schemeClr>
              </a:gs>
              <a:gs pos="94000">
                <a:schemeClr val="lt1">
                  <a:shade val="96000"/>
                  <a:lumMod val="82000"/>
                </a:schemeClr>
              </a:gs>
            </a:gsLst>
            <a:path path="circle">
              <a:fillToRect l="50000" t="50000" r="50000" b="50000"/>
            </a:path>
            <a:tileRect/>
          </a:gradFill>
          <a:ln>
            <a:solidFill>
              <a:srgbClr val="FFCCCC"/>
            </a:solidFill>
          </a:ln>
        </p:spPr>
        <p:style>
          <a:lnRef idx="1">
            <a:schemeClr val="accent4"/>
          </a:lnRef>
          <a:fillRef idx="1002">
            <a:schemeClr val="lt1"/>
          </a:fillRef>
          <a:effectRef idx="1">
            <a:schemeClr val="accent4"/>
          </a:effectRef>
          <a:fontRef idx="minor">
            <a:schemeClr val="dk1"/>
          </a:fontRef>
        </p:style>
        <p:txBody>
          <a:bodyPr rtlCol="0" anchor="ctr"/>
          <a:lstStyle/>
          <a:p>
            <a:pPr algn="r" rtl="1">
              <a:lnSpc>
                <a:spcPct val="150000"/>
              </a:lnSpc>
            </a:pPr>
            <a:r>
              <a:rPr lang="fa-IR" sz="3200" b="1" dirty="0">
                <a:solidFill>
                  <a:srgbClr val="D6A51C"/>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فصل </a:t>
            </a:r>
            <a:r>
              <a:rPr lang="fa-IR" sz="3200" b="1" dirty="0" smtClean="0">
                <a:solidFill>
                  <a:srgbClr val="D6A51C"/>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دوم:</a:t>
            </a:r>
            <a:r>
              <a:rPr lang="fa-IR" sz="3200" b="1" dirty="0">
                <a:solidFill>
                  <a:srgbClr val="D6A51C"/>
                </a:solidFill>
                <a:cs typeface="B Nazanin" panose="00000400000000000000" pitchFamily="2" charset="-78"/>
              </a:rPr>
              <a:t/>
            </a:r>
            <a:br>
              <a:rPr lang="fa-IR" sz="3200" b="1" dirty="0">
                <a:solidFill>
                  <a:srgbClr val="D6A51C"/>
                </a:solidFill>
                <a:cs typeface="B Nazanin" panose="00000400000000000000" pitchFamily="2" charset="-78"/>
              </a:rPr>
            </a:br>
            <a:r>
              <a:rPr lang="fa-IR" sz="3200" b="1" dirty="0">
                <a:solidFill>
                  <a:srgbClr val="D6A51C"/>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قلمرو فعالیت های هریک از بخش های دولتی،تعاونی و خصوصی</a:t>
            </a:r>
            <a:r>
              <a:rPr lang="fa-IR" sz="3200" b="1" dirty="0">
                <a:solidFill>
                  <a:schemeClr val="tx1"/>
                </a:solidFill>
                <a:cs typeface="B Nazanin" panose="00000400000000000000" pitchFamily="2" charset="-78"/>
              </a:rPr>
              <a:t/>
            </a:r>
            <a:br>
              <a:rPr lang="fa-IR" sz="3200" b="1" dirty="0">
                <a:solidFill>
                  <a:schemeClr val="tx1"/>
                </a:solidFill>
                <a:cs typeface="B Nazanin" panose="00000400000000000000" pitchFamily="2" charset="-78"/>
              </a:rPr>
            </a:br>
            <a:endParaRPr lang="en-US" dirty="0"/>
          </a:p>
        </p:txBody>
      </p:sp>
    </p:spTree>
    <p:extLst>
      <p:ext uri="{BB962C8B-B14F-4D97-AF65-F5344CB8AC3E}">
        <p14:creationId xmlns:p14="http://schemas.microsoft.com/office/powerpoint/2010/main" val="1380357232"/>
      </p:ext>
    </p:extLst>
  </p:cSld>
  <p:clrMapOvr>
    <a:masterClrMapping/>
  </p:clrMapOvr>
  <p:transition spd="slow">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776" y="-89514"/>
            <a:ext cx="9232963" cy="5136023"/>
          </a:xfrm>
        </p:spPr>
        <p:txBody>
          <a:bodyPr>
            <a:normAutofit fontScale="90000"/>
          </a:bodyPr>
          <a:lstStyle/>
          <a:p>
            <a:pPr algn="r" rtl="1">
              <a:lnSpc>
                <a:spcPct val="200000"/>
              </a:lnSpc>
            </a:pPr>
            <a:r>
              <a:rPr lang="fa-IR" sz="2000" b="1" dirty="0">
                <a:solidFill>
                  <a:schemeClr val="tx1"/>
                </a:solidFill>
                <a:cs typeface="B Nazanin" panose="00000400000000000000" pitchFamily="2" charset="-78"/>
              </a:rPr>
              <a:t>1-شبکه های مادر مخابراتی و امور واگذاری بسامد</a:t>
            </a:r>
            <a:br>
              <a:rPr lang="fa-IR" sz="2000" b="1" dirty="0">
                <a:solidFill>
                  <a:schemeClr val="tx1"/>
                </a:solidFill>
                <a:cs typeface="B Nazanin" panose="00000400000000000000" pitchFamily="2" charset="-78"/>
              </a:rPr>
            </a:br>
            <a:r>
              <a:rPr lang="fa-IR" sz="2000" b="1" dirty="0">
                <a:solidFill>
                  <a:schemeClr val="tx1"/>
                </a:solidFill>
                <a:cs typeface="B Nazanin" panose="00000400000000000000" pitchFamily="2" charset="-78"/>
              </a:rPr>
              <a:t>2-شبکه های اصلی تجزیه و مبادلات و مدیریت توزیع خدمات پایه پستی</a:t>
            </a:r>
            <a:br>
              <a:rPr lang="fa-IR" sz="2000" b="1" dirty="0">
                <a:solidFill>
                  <a:schemeClr val="tx1"/>
                </a:solidFill>
                <a:cs typeface="B Nazanin" panose="00000400000000000000" pitchFamily="2" charset="-78"/>
              </a:rPr>
            </a:br>
            <a:r>
              <a:rPr lang="fa-IR" sz="2000" b="1" dirty="0">
                <a:solidFill>
                  <a:schemeClr val="tx1"/>
                </a:solidFill>
                <a:cs typeface="B Nazanin" panose="00000400000000000000" pitchFamily="2" charset="-78"/>
              </a:rPr>
              <a:t>3-تولیدات محرمانه یاضروری نظامی، انتظامی و امنیتی به تشخیص فرماندهی کل نیروهای مسلح</a:t>
            </a:r>
            <a:br>
              <a:rPr lang="fa-IR" sz="2000" b="1" dirty="0">
                <a:solidFill>
                  <a:schemeClr val="tx1"/>
                </a:solidFill>
                <a:cs typeface="B Nazanin" panose="00000400000000000000" pitchFamily="2" charset="-78"/>
              </a:rPr>
            </a:br>
            <a:r>
              <a:rPr lang="fa-IR" sz="2000" b="1" dirty="0">
                <a:solidFill>
                  <a:schemeClr val="tx1"/>
                </a:solidFill>
                <a:cs typeface="B Nazanin" panose="00000400000000000000" pitchFamily="2" charset="-78"/>
              </a:rPr>
              <a:t>4-شرکت ملی نفت ایران و شرکت های استخراج و تولید نفت خام و گاز </a:t>
            </a:r>
            <a:br>
              <a:rPr lang="fa-IR" sz="2000" b="1" dirty="0">
                <a:solidFill>
                  <a:schemeClr val="tx1"/>
                </a:solidFill>
                <a:cs typeface="B Nazanin" panose="00000400000000000000" pitchFamily="2" charset="-78"/>
              </a:rPr>
            </a:br>
            <a:r>
              <a:rPr lang="fa-IR" sz="2000" b="1" dirty="0">
                <a:solidFill>
                  <a:schemeClr val="tx1"/>
                </a:solidFill>
                <a:cs typeface="B Nazanin" panose="00000400000000000000" pitchFamily="2" charset="-78"/>
              </a:rPr>
              <a:t>5-معادن نفت و گاز</a:t>
            </a:r>
            <a:br>
              <a:rPr lang="fa-IR" sz="2000" b="1" dirty="0">
                <a:solidFill>
                  <a:schemeClr val="tx1"/>
                </a:solidFill>
                <a:cs typeface="B Nazanin" panose="00000400000000000000" pitchFamily="2" charset="-78"/>
              </a:rPr>
            </a:br>
            <a:r>
              <a:rPr lang="fa-IR" sz="2000" b="1" dirty="0">
                <a:solidFill>
                  <a:schemeClr val="tx1"/>
                </a:solidFill>
                <a:cs typeface="B Nazanin" panose="00000400000000000000" pitchFamily="2" charset="-78"/>
              </a:rPr>
              <a:t>6-بانک مرکزی جمهوری اسلامی ایران، بانک سپه، بانک صنعت و معدن، بانک توسعه صادرات، بانک کشاورزی، </a:t>
            </a:r>
            <a:r>
              <a:rPr lang="fa-IR" sz="2000" b="1" dirty="0" smtClean="0">
                <a:solidFill>
                  <a:schemeClr val="tx1"/>
                </a:solidFill>
                <a:cs typeface="B Nazanin" panose="00000400000000000000" pitchFamily="2" charset="-78"/>
              </a:rPr>
              <a:t>بانک </a:t>
            </a:r>
            <a:r>
              <a:rPr lang="fa-IR" sz="2000" b="1" dirty="0">
                <a:solidFill>
                  <a:schemeClr val="tx1"/>
                </a:solidFill>
                <a:cs typeface="B Nazanin" panose="00000400000000000000" pitchFamily="2" charset="-78"/>
              </a:rPr>
              <a:t>مسکن و بانک توسعه تعاون</a:t>
            </a:r>
            <a:br>
              <a:rPr lang="fa-IR" sz="2000" b="1" dirty="0">
                <a:solidFill>
                  <a:schemeClr val="tx1"/>
                </a:solidFill>
                <a:cs typeface="B Nazanin" panose="00000400000000000000" pitchFamily="2" charset="-78"/>
              </a:rPr>
            </a:br>
            <a:r>
              <a:rPr lang="fa-IR" sz="2000" b="1" dirty="0" smtClean="0">
                <a:solidFill>
                  <a:schemeClr val="tx1"/>
                </a:solidFill>
                <a:cs typeface="B Nazanin" panose="00000400000000000000" pitchFamily="2" charset="-78"/>
              </a:rPr>
              <a:t>7-بیمه مرکزی و شرکت بیمه ایران</a:t>
            </a:r>
            <a:br>
              <a:rPr lang="fa-IR" sz="2000" b="1" dirty="0" smtClean="0">
                <a:solidFill>
                  <a:schemeClr val="tx1"/>
                </a:solidFill>
                <a:cs typeface="B Nazanin" panose="00000400000000000000" pitchFamily="2" charset="-78"/>
              </a:rPr>
            </a:br>
            <a:r>
              <a:rPr lang="fa-IR" sz="2000" b="1" dirty="0" smtClean="0">
                <a:solidFill>
                  <a:schemeClr val="tx1"/>
                </a:solidFill>
                <a:cs typeface="B Nazanin" panose="00000400000000000000" pitchFamily="2" charset="-78"/>
              </a:rPr>
              <a:t>8-شبکه های اصلی انتقال برق</a:t>
            </a:r>
            <a:br>
              <a:rPr lang="fa-IR" sz="2000" b="1" dirty="0" smtClean="0">
                <a:solidFill>
                  <a:schemeClr val="tx1"/>
                </a:solidFill>
                <a:cs typeface="B Nazanin" panose="00000400000000000000" pitchFamily="2" charset="-78"/>
              </a:rPr>
            </a:br>
            <a:r>
              <a:rPr lang="fa-IR" sz="2000" b="1" dirty="0" smtClean="0">
                <a:solidFill>
                  <a:schemeClr val="tx1"/>
                </a:solidFill>
                <a:cs typeface="B Nazanin" panose="00000400000000000000" pitchFamily="2" charset="-78"/>
              </a:rPr>
              <a:t>9-سازمان هواپیمایی کشوری و سازمان بنادر و کشتیرانی جمهوری اسلامی ایران</a:t>
            </a:r>
            <a:br>
              <a:rPr lang="fa-IR" sz="2000" b="1" dirty="0" smtClean="0">
                <a:solidFill>
                  <a:schemeClr val="tx1"/>
                </a:solidFill>
                <a:cs typeface="B Nazanin" panose="00000400000000000000" pitchFamily="2" charset="-78"/>
              </a:rPr>
            </a:br>
            <a:r>
              <a:rPr lang="fa-IR" sz="2000" b="1" dirty="0" smtClean="0">
                <a:solidFill>
                  <a:schemeClr val="tx1"/>
                </a:solidFill>
                <a:cs typeface="B Nazanin" panose="00000400000000000000" pitchFamily="2" charset="-78"/>
              </a:rPr>
              <a:t>10-سدها و شبکه های بزرگ آبرسانی</a:t>
            </a:r>
            <a:br>
              <a:rPr lang="fa-IR" sz="2000" b="1" dirty="0" smtClean="0">
                <a:solidFill>
                  <a:schemeClr val="tx1"/>
                </a:solidFill>
                <a:cs typeface="B Nazanin" panose="00000400000000000000" pitchFamily="2" charset="-78"/>
              </a:rPr>
            </a:br>
            <a:r>
              <a:rPr lang="fa-IR" sz="2000" b="1" dirty="0" smtClean="0">
                <a:solidFill>
                  <a:schemeClr val="tx1"/>
                </a:solidFill>
                <a:cs typeface="B Nazanin" panose="00000400000000000000" pitchFamily="2" charset="-78"/>
              </a:rPr>
              <a:t>11-رادیو و تلویزیون</a:t>
            </a:r>
            <a:br>
              <a:rPr lang="fa-IR" sz="2000" b="1" dirty="0" smtClean="0">
                <a:solidFill>
                  <a:schemeClr val="tx1"/>
                </a:solidFill>
                <a:cs typeface="B Nazanin" panose="00000400000000000000" pitchFamily="2" charset="-78"/>
              </a:rPr>
            </a:br>
            <a:r>
              <a:rPr lang="fa-IR" sz="2000" b="1" dirty="0" smtClean="0">
                <a:solidFill>
                  <a:schemeClr val="tx1"/>
                </a:solidFill>
                <a:cs typeface="B Nazanin" panose="00000400000000000000" pitchFamily="2" charset="-78"/>
              </a:rPr>
              <a:t/>
            </a:r>
            <a:br>
              <a:rPr lang="fa-IR" sz="2000" b="1" dirty="0" smtClean="0">
                <a:solidFill>
                  <a:schemeClr val="tx1"/>
                </a:solidFill>
                <a:cs typeface="B Nazanin" panose="00000400000000000000" pitchFamily="2" charset="-78"/>
              </a:rPr>
            </a:br>
            <a:endParaRPr lang="en-US" b="1" dirty="0">
              <a:solidFill>
                <a:schemeClr val="tx1"/>
              </a:solidFill>
              <a:cs typeface="B Nazanin" panose="00000400000000000000" pitchFamily="2" charset="-78"/>
            </a:endParaRPr>
          </a:p>
        </p:txBody>
      </p:sp>
    </p:spTree>
    <p:extLst>
      <p:ext uri="{BB962C8B-B14F-4D97-AF65-F5344CB8AC3E}">
        <p14:creationId xmlns:p14="http://schemas.microsoft.com/office/powerpoint/2010/main" val="4191586651"/>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Oriel</Template>
  <TotalTime>699</TotalTime>
  <Words>366</Words>
  <Application>Microsoft Office PowerPoint</Application>
  <PresentationFormat>Custom</PresentationFormat>
  <Paragraphs>50</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Facet</vt:lpstr>
      <vt:lpstr>PowerPoint Presentation</vt:lpstr>
      <vt:lpstr>اقتصادایران استاد گرامی: جناب آقای دکترمستولی زاده تهیه و تنظیم  آوا فرهادی ندا پرنیان مهلا سینائیان     </vt:lpstr>
      <vt:lpstr>PowerPoint Presentation</vt:lpstr>
      <vt:lpstr>PowerPoint Presentation</vt:lpstr>
      <vt:lpstr>PowerPoint Presentation</vt:lpstr>
      <vt:lpstr>PowerPoint Presentation</vt:lpstr>
      <vt:lpstr>  بازار : به فضای جغرافیایی یا مجازی اطلاق می شود که در آن خریداران و فروشندگان،کالا ها و خدمات مشابه یا جانشین را با یکدیگرمبادله می کند.  انحصار: وضعیتی در بازار که سهم یک یا چند بنگاه یا شرکت تولیدکننده،خریدار و فروشنده از عرضه و تقاضای بازار به میزانی باشد که قدرت تعیین قیمت و یا مقدار را در بازار داشته باشد،یا ورود بنگاه های جدید به بازار یا خروج از آن با محدودیت مواجه باشد.  وضعیت اقتصادی مسلط: وضعیتی در بازار که در آن توانایی تعیین قیمت ،مقدار عرضه یا تقاضای کالا یا خدمت یاشرایط قرار داد در اختیار یک یا چند شخص حقیقی و یا حقوقی قرار گیرد.  انحصار طبیعی: وضعیتی از بازار که یک بنگاه به دلیل نزولی بودن هزینه متوسط،می تواند کالا یا خدمت را به قیمتی عرضه کندکه بنگاه دیگری با آن قیمت قادر به ورود یا ادامه فعالیت در بازار نباشد.</vt:lpstr>
      <vt:lpstr>  طبق اصل 44 قانون اساسی جمهوری اسلامی ایران، نظام ما به سه بخش آزاد،دولتی،تعاونی تقسیم می شود.حال فعالیت های اقتصادی، قلمرو هریک از بخش های دولتی و خصوصی و تعاونی بررسی می شود. فعالیت های اقتصادی در جمهوری اسلامی ایران شامل تولید، خرید و فروش کالا ها و خدمات می باشدکه به سه گروه تقسیم می شود: گروه یک: تمامی فعالیت های اقتصادی را در بر می گیرد به جز مواردی که در گروه دو و سه ذکر می شود. گروه دو: تمامی فعالیت های اقتصادی در صدر اصل 44 قانون اساسی به جز گروه سه گروه سه: فعالیت موسسات و شرکت هایی که مشمول این گروه اند عبارتند از:  </vt:lpstr>
      <vt:lpstr>1-شبکه های مادر مخابراتی و امور واگذاری بسامد 2-شبکه های اصلی تجزیه و مبادلات و مدیریت توزیع خدمات پایه پستی 3-تولیدات محرمانه یاضروری نظامی، انتظامی و امنیتی به تشخیص فرماندهی کل نیروهای مسلح 4-شرکت ملی نفت ایران و شرکت های استخراج و تولید نفت خام و گاز  5-معادن نفت و گاز 6-بانک مرکزی جمهوری اسلامی ایران، بانک سپه، بانک صنعت و معدن، بانک توسعه صادرات، بانک کشاورزی، بانک مسکن و بانک توسعه تعاون 7-بیمه مرکزی و شرکت بیمه ایران 8-شبکه های اصلی انتقال برق 9-سازمان هواپیمایی کشوری و سازمان بنادر و کشتیرانی جمهوری اسلامی ایران 10-سدها و شبکه های بزرگ آبرسانی 11-رادیو و تلویزیون  </vt:lpstr>
      <vt:lpstr>فعالیت های اقتصادی دولت</vt:lpstr>
      <vt:lpstr>فعالیت های اقتصادی دولت 1- مالکیت، سرمایه گذاری و مدیریت برای دولت به هر نحو و میزانی ممنوع است. وقتی که در گروه یک این قانون قرار می گیرد، اعم از طرح های تملک دارایی های سرمایه ای، تاسیس موسسه و یا شرکت های دولتی، مشارکت با بخش خصوصی و تعاونی و بخش عمومی دولتی 2- دولت وظیفه دارد سهم ،سهم الشرکه ویا حق تقدم ناشی از سهام و سهم الشرکه، حق بهره برداری و مدیریت خود را در شرکت ها، بنگاه ها و موسسات دولتی و غیر دولتی که موضوع فعالیت آن جزء گروه یک است تا پایان قانون برنامه چهارم توسعه اقتصادی و اجتماعی و فرهنگی به بخش خصوصی و عمومی غیر دولتی واگذار نماید. 3- در مناطق کمتر توسعه یافته دولت می تواند برای فعالیت های گروه یک،ا ز طریق سازمان های توسعه ای مانند سازمان گسترش و نوسازی صنایع ایران تا سقف 49% با بخش های  غیر دولتی مشترکا سرمایه گذاری کند و وظیفه دارد که سهام دولتی را در بنگاه های جدید حداکثر ظرف 3سال پس از بهره برداری به بخش غیردولتی واگذار کند. 4- وظیفه دارد 80% از ارزش مجموع سهام بنگاه های دولتی در هر فعالیتی که شامل گروه دو است به استثناء راه و راه آهن به بخش های خصوصی و تعاونی و عمومی غیر دولتی واگذار کند. 5- در نهایت هم سرمایه گذاری و مالکیت و مدیریت در فعالیت های بنگاه های گروه سه منحصرا در اختیار دولت است.</vt:lpstr>
      <vt:lpstr>           </vt:lpstr>
      <vt:lpstr>PowerPoint Presentation</vt:lpstr>
      <vt:lpstr> ارائه این پیش نویس به نوبه خود،گام مثبت و ارزشمندی جهت اجرایی کردن فرموده های مقام معظم رهبری دراجرای اصل 44 قانون اساسی تلقی می شود، هر چند با ملاحظه متن کاستی هایی هم دیده می شود. 1- در تعریف بازار تکیه بیشتر برفضای جغرافیایی یا مجازی است در حالیکه این یک تعریف ناقص از بازاراست.بازار در علوم اقتصادی شامل مجموعه فضای جغرافیایی،قوانین،سنت ها و روش های جاری است که در آن خریداران و فروشندگان کالا و خدمات خود را مبادله می کنند.  2- همانطور که دیدیم تعریف انحصارو وضعیت اقتصادی مسلط هر دو به یک معنا بودند لذا می توانیم یکی از هر دو مورد را حذف کنیم. </vt:lpstr>
      <vt:lpstr>3- طبقه بندی فعالیت های اقتصادی ارائه شده دارای اشکالات متعدد اساسی است: الف- در طول سالیان گذشته در گذشته در واگذاری تولیدو عرضه کالاها و خدمات به بخش دولتی،هیچ گاه این تقسیم بندی ملاک عمل مسئولان نبوده است. ب-  تعریف طبقه بندی ارائه شده همه افراد جامعه رادر بر نمی گیرد. ج- در بخش انحصار طبیعی برای محاسبه کردن قیمت تمام شده محصولات دولتی اشکالات متعددی همواره مانع دستیابی به این قیمت شده است: 1- قوانین حسابداری شرکت های دولتی عملا ناقص است. 2- بسیاری از شرکت های دولتی از ارائه دقیق این آمار طفره می روند. 4- در این لایحه تاکید بیشتر روی واگذاری گروه های یک و دو است و گروه های سوم کمتر مورد توجه قرار    می گیرد؛ در حالیکه سیاست های کلی،توسعه بخش های غیردولتی و جلوگیری از بزرگ شدن بخش دولتی است که توسط مقام معظم رهبری ابلاغ گردیده است .به این معنی است که کلیه مواردی که در گروه سه ذکر کردیم باید به بخش های غیر دولتی مثل بخش های تعاونی و خصوصی وگذار شود بنابراین این مورد نیز ناقص است. </vt:lpstr>
      <vt:lpstr>اهداف اصل 44 قانون اساسی</vt:lpstr>
      <vt:lpstr> 1- کاهش نقش مستقیم دولت 2- افزایش رقابت و بهبود کارایی در مدیریت و عملیات موسسات اقتصادی 3- تقلیل هزینه های بودجه ای دولت ناشی از پرداخت یارانه و هزینه های سرمایه ای 4- توسعه بازارهای سرمایه داخلی و دستیابی به سرمایه، تکنولوژی و منابع مالی خارجی</vt:lpstr>
      <vt:lpstr> دلایل سیاست گذاری اصل 44 قانون اساسی </vt:lpstr>
      <vt:lpstr>چون 2/3بودجه کشور به کارخانجات و شرکت های دولتی اختصاص پیدا می کند باعث می شود که این کارخانجات و شرکت های دولتی بار سنگینی بر دوش دولت بگذارند؛و این موجب می شود که دولت نتواند دقت و توان کافی برای نظارت و هدایت جامعه اختصاص بدهد این امر موجب کاهش کارایی و بهره وری می شود. از طرفی هم تصوری که سرمایه گذاران از اقتصاد ایران دارند خودشان مانعی بر سر راه آنها برای سرمایه گذاری در بخش خصوصی شده بود و وقتی سرمایه گذاران داخلی و خارجی این قانون را مورد مطالعه قرار می دادند احساس می کردند که جایی برای آنها در اقتصاد ایران نیست و آنها مورد حمایت دولت نخواهند بود و قدرت رقابت را از دست می دادند و دلسرد می شدند و به محض آن که سرمایه هایشان رشد می کرد آنها را از کشور انتقال داده و در آنجا سرمایه گذاری می کردند. </vt:lpstr>
      <vt:lpstr>موانع و راهکارها</vt:lpstr>
      <vt:lpstr> </vt:lpstr>
      <vt:lpstr>نتیجه گیری</vt:lpstr>
      <vt:lpstr> چیزی که مشخص است این است که اگر ما می خواهیم به اهداف چشم انداز 20ساله برسیم باید شرایط اقتصادی را برای این روند آماده سازیم. سیاست گذاری اصل 44،ابزار و امکان موثری را در اختیار برنامه ریزان و مسئولان برای تحقق اهداف سند چشم انداز 20ساله قرار می دهد، مثلا اگر طرح خصوصی سازی را که طی 1988 تا 2003 در 120کشور از آمریکا و انگلیس گرفته تا چین و مالزی که طی این 20 سال بیش از 140میلیارد دلار خصوصی سازی انجام داده اند را بررسی می کنیم به این نتیجه می رسیم که اگر کارخانجات و شرکت هایی که در اختیار دولت است بطور صحیح به مردم واگذار شود یعنی همان بخش خصوصی در اقتصاد شکل می گیرد و بازار سرمایه داران در ایران گسترش پیدا می کند؛و ضریب جذب سرمایه نیز در اقتصاد بالا می رود. از سوی دیگر چون خود مردم مالک می شوند به دلایل دلسوزی نسبت به اموال خود از بسیاری از زیان های اقتصادی وارد به جامعه می کاهند؛بعنوان مثال شیلی 2بار این سیاست را انجام داد و کاملا موفق بود و فرانسه نیز با اجرای این سیاست ها به موفقیت رسید.  بنابراین چیزی که واضح و مشخص است این است که اصل خصوصی سازی درست است به شرطی که برنامه های اجرایی آن به درستی طراحی شود. در حال حاضر با توجه به شرایط سیاسی ویژه ایران از جمله صدور قطعنامه علیه ایران و تحریم کشور،اجرای سیاست های کلی اصل44 می تواند پاسخ جدی به هر فشار خارجی به اقتصادکشور باشد؛و بیگانگان میخواهند با ضعیف نگهداشتن اقتصاد کشور با ابزارهای اقتصادی به ایران فشار آورند اما اجرای این سیاست می تواندهمانند بیمه ای سیاست و اقتصاد کشور را در برابر هر نوع تهدید و فشاری حمایت کند.</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Mohammad</cp:lastModifiedBy>
  <cp:revision>268</cp:revision>
  <dcterms:created xsi:type="dcterms:W3CDTF">2018-04-03T18:24:53Z</dcterms:created>
  <dcterms:modified xsi:type="dcterms:W3CDTF">2018-04-19T07:15:25Z</dcterms:modified>
</cp:coreProperties>
</file>