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0" r:id="rId2"/>
    <p:sldId id="279" r:id="rId3"/>
    <p:sldId id="278" r:id="rId4"/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255" y="1790959"/>
            <a:ext cx="7766936" cy="1096899"/>
          </a:xfrm>
        </p:spPr>
        <p:txBody>
          <a:bodyPr>
            <a:normAutofit/>
          </a:bodyPr>
          <a:lstStyle/>
          <a:p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</a:rPr>
              <a:t>تحلیل نظام آموزشی و مقایسه و ارائه نظام آموزشی کارآمد</a:t>
            </a:r>
            <a:endParaRPr lang="fa-I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1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3690"/>
            <a:ext cx="8895806" cy="6596743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پنج</a:t>
            </a:r>
            <a:r>
              <a:rPr lang="fa-IR" dirty="0">
                <a:solidFill>
                  <a:srgbClr val="002060"/>
                </a:solidFill>
              </a:rPr>
              <a:t>؛ بچه‌ها تنها تا سن ١٦سالگی، تحصیل اجباری داشته و پس از آن از میان سه مسیر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موجود</a:t>
            </a:r>
            <a:r>
              <a:rPr lang="fa-IR" dirty="0">
                <a:solidFill>
                  <a:srgbClr val="002060"/>
                </a:solidFill>
              </a:rPr>
              <a:t>، یکی را انتخاب می‌کنند.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سه </a:t>
            </a:r>
            <a:r>
              <a:rPr lang="fa-IR" dirty="0">
                <a:solidFill>
                  <a:srgbClr val="002060"/>
                </a:solidFill>
              </a:rPr>
              <a:t>سال تحصیل بیشتر برای آمادگی ورود به دانشگاه (در چند سال اخیر کمتر از ٤٠ درصد این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مسیر </a:t>
            </a:r>
            <a:r>
              <a:rPr lang="fa-IR" dirty="0">
                <a:solidFill>
                  <a:srgbClr val="002060"/>
                </a:solidFill>
              </a:rPr>
              <a:t>را انتخاب کرده‌اند!)؛ سه سال آموزش مهارت‌های فنی-حرفه‌ای (در چند سال اخیر کمتر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از </a:t>
            </a:r>
            <a:r>
              <a:rPr lang="fa-IR" dirty="0">
                <a:solidFill>
                  <a:srgbClr val="002060"/>
                </a:solidFill>
              </a:rPr>
              <a:t>٦٠ درصد این مسیر را انتخاب کرده‌اند!) و مسیر سوم که ورود به بازار کار است (در چند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سال </a:t>
            </a:r>
            <a:r>
              <a:rPr lang="fa-IR" dirty="0">
                <a:solidFill>
                  <a:srgbClr val="002060"/>
                </a:solidFill>
              </a:rPr>
              <a:t>اخیر کمتر از پنج درصد هم این مسیر را انتخاب کرده‌اند!).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پس</a:t>
            </a:r>
            <a:r>
              <a:rPr lang="fa-IR" dirty="0">
                <a:solidFill>
                  <a:srgbClr val="002060"/>
                </a:solidFill>
              </a:rPr>
              <a:t>، دانشگاه نه‌تنها یگانه آرزو و مسیر موفقیت متصور بچه‌ها نیست، بلکه اغلب آنها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آموزش‌ها </a:t>
            </a:r>
            <a:r>
              <a:rPr lang="fa-IR" dirty="0">
                <a:solidFill>
                  <a:srgbClr val="002060"/>
                </a:solidFill>
              </a:rPr>
              <a:t>و مهارت‌های فنی-حرفه‌ای را ترجیح می‌دهند</a:t>
            </a:r>
            <a:r>
              <a:rPr lang="fa-IR" dirty="0" smtClean="0">
                <a:solidFill>
                  <a:srgbClr val="002060"/>
                </a:solidFill>
              </a:rPr>
              <a:t>! </a:t>
            </a:r>
            <a:endParaRPr lang="fa-IR" dirty="0">
              <a:solidFill>
                <a:srgbClr val="002060"/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شش</a:t>
            </a:r>
            <a:r>
              <a:rPr lang="fa-IR" dirty="0">
                <a:solidFill>
                  <a:srgbClr val="002060"/>
                </a:solidFill>
              </a:rPr>
              <a:t>؛ موضوعات و مطالب درسی کم، اما عمق آنها و زمانی که به آنها اختصاص می‌یابد،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زیاد </a:t>
            </a:r>
            <a:r>
              <a:rPr lang="fa-IR" dirty="0">
                <a:solidFill>
                  <a:srgbClr val="002060"/>
                </a:solidFill>
              </a:rPr>
              <a:t>است. معمولا معلمان نگران عقب‌افتادن یک درس یا پوشش مطالب بیشتر درسی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نیستند.</a:t>
            </a:r>
            <a:endParaRPr lang="fa-IR" dirty="0">
              <a:solidFill>
                <a:srgbClr val="002060"/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و</a:t>
            </a:r>
            <a:r>
              <a:rPr lang="fa-IR" dirty="0">
                <a:solidFill>
                  <a:srgbClr val="002060"/>
                </a:solidFill>
              </a:rPr>
              <a:t>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هفت</a:t>
            </a:r>
            <a:r>
              <a:rPr lang="fa-IR" dirty="0" smtClean="0">
                <a:solidFill>
                  <a:schemeClr val="tx1"/>
                </a:solidFill>
              </a:rPr>
              <a:t>؛</a:t>
            </a:r>
            <a:r>
              <a:rPr lang="fa-IR" dirty="0" smtClean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که شاید مهم‌ترین جزء این نظام باشد، اعتماد است. جامعه به مدارس اعتماد دارد.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مدارس </a:t>
            </a:r>
            <a:r>
              <a:rPr lang="fa-IR" dirty="0">
                <a:solidFill>
                  <a:srgbClr val="002060"/>
                </a:solidFill>
              </a:rPr>
              <a:t>به معلمان اعتماد دارند تا متناسب با دانش‌آموزان‌شان در نحوه آموزش‌شان تصمیم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بگیرند</a:t>
            </a:r>
            <a:r>
              <a:rPr lang="fa-IR" dirty="0">
                <a:solidFill>
                  <a:srgbClr val="002060"/>
                </a:solidFill>
              </a:rPr>
              <a:t>. معلمان به دانش‌آموزان اعتماد دارند و دانش‌آموزان نیز به معلمان اعتماد دارند و بر این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باورند </a:t>
            </a:r>
            <a:r>
              <a:rPr lang="fa-IR" dirty="0">
                <a:solidFill>
                  <a:srgbClr val="002060"/>
                </a:solidFill>
              </a:rPr>
              <a:t>كه معلمان موفقیت آنها را می‌خواهند. والدین نیز به معلمان اعتماد دارند و فرضشان این </a:t>
            </a:r>
            <a:r>
              <a:rPr lang="fa-IR" dirty="0" smtClean="0">
                <a:solidFill>
                  <a:srgbClr val="002060"/>
                </a:solidFill>
              </a:rPr>
              <a:t>است </a:t>
            </a:r>
            <a:r>
              <a:rPr lang="fa-IR" dirty="0">
                <a:solidFill>
                  <a:srgbClr val="002060"/>
                </a:solidFill>
              </a:rPr>
              <a:t>كه آنها قطعا خیر و صلاح فرزندان‌شان را می‌خواهند. </a:t>
            </a:r>
          </a:p>
          <a:p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503" y="1"/>
            <a:ext cx="125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3233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034"/>
          </a:xfrm>
        </p:spPr>
      </p:pic>
    </p:spTree>
    <p:extLst>
      <p:ext uri="{BB962C8B-B14F-4D97-AF65-F5344CB8AC3E}">
        <p14:creationId xmlns:p14="http://schemas.microsoft.com/office/powerpoint/2010/main" val="2762157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0" y="156754"/>
            <a:ext cx="9235441" cy="658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</a:rPr>
              <a:t>   انگلیس و کانادا؛ چرت صبحگاهی آزاد است!</a:t>
            </a:r>
            <a:r>
              <a:rPr lang="fa-IR" dirty="0">
                <a:solidFill>
                  <a:srgbClr val="002060"/>
                </a:solidFill>
              </a:rPr>
              <a:t/>
            </a:r>
            <a:br>
              <a:rPr lang="fa-IR" dirty="0">
                <a:solidFill>
                  <a:srgbClr val="002060"/>
                </a:solidFill>
              </a:rPr>
            </a:b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شاید </a:t>
            </a:r>
            <a:r>
              <a:rPr lang="fa-IR" dirty="0">
                <a:solidFill>
                  <a:srgbClr val="002060"/>
                </a:solidFill>
              </a:rPr>
              <a:t>باور نکنید که در بعضی از مدارس دنیا بچه ها می توانند بدون استرس صبح زود بیدار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شدن</a:t>
            </a:r>
            <a:r>
              <a:rPr lang="fa-IR" dirty="0">
                <a:solidFill>
                  <a:srgbClr val="002060"/>
                </a:solidFill>
              </a:rPr>
              <a:t>، تا هر ساعتی که دل شان خواست در رختخواب بمانند. چند وقت پیش یک مدرسه در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لندن </a:t>
            </a:r>
            <a:r>
              <a:rPr lang="fa-IR" dirty="0">
                <a:solidFill>
                  <a:srgbClr val="002060"/>
                </a:solidFill>
              </a:rPr>
              <a:t>پیدا شد که به نوجوان ها اجازه می داد دیرتر به مدرسه بیایند. این سیاست گذاری خاص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بر </a:t>
            </a:r>
            <a:r>
              <a:rPr lang="fa-IR" dirty="0">
                <a:solidFill>
                  <a:srgbClr val="002060"/>
                </a:solidFill>
              </a:rPr>
              <a:t>مبنای پژوهشی بود که نشان می داد اگر نوجوانان فقط </a:t>
            </a:r>
            <a:r>
              <a:rPr lang="en-US" dirty="0">
                <a:solidFill>
                  <a:srgbClr val="002060"/>
                </a:solidFill>
              </a:rPr>
              <a:t>25</a:t>
            </a:r>
            <a:r>
              <a:rPr lang="fa-IR" dirty="0">
                <a:solidFill>
                  <a:srgbClr val="002060"/>
                </a:solidFill>
              </a:rPr>
              <a:t> دقیقه دیرتر به مدرسه بیایند،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هشیاری </a:t>
            </a:r>
            <a:r>
              <a:rPr lang="fa-IR" dirty="0">
                <a:solidFill>
                  <a:srgbClr val="002060"/>
                </a:solidFill>
              </a:rPr>
              <a:t>و گیرایی و تمرکزشان تا حد قابل توجهی بالاتر می رود و دیگر نیازی نیست خودشان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را </a:t>
            </a:r>
            <a:r>
              <a:rPr lang="fa-IR" dirty="0">
                <a:solidFill>
                  <a:srgbClr val="002060"/>
                </a:solidFill>
              </a:rPr>
              <a:t>به زور قهوه و کافئین سرپا نگه دارند.به همین دلیل آکادمی </a:t>
            </a:r>
            <a:r>
              <a:rPr lang="en-US" dirty="0">
                <a:solidFill>
                  <a:srgbClr val="002060"/>
                </a:solidFill>
              </a:rPr>
              <a:t>UCL</a:t>
            </a:r>
            <a:r>
              <a:rPr lang="fa-IR" dirty="0">
                <a:solidFill>
                  <a:srgbClr val="002060"/>
                </a:solidFill>
              </a:rPr>
              <a:t> در لندن ساعت شروع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کلاس </a:t>
            </a:r>
            <a:r>
              <a:rPr lang="fa-IR" dirty="0">
                <a:solidFill>
                  <a:srgbClr val="002060"/>
                </a:solidFill>
              </a:rPr>
              <a:t>هایش را به </a:t>
            </a:r>
            <a:r>
              <a:rPr lang="en-US" dirty="0">
                <a:solidFill>
                  <a:srgbClr val="002060"/>
                </a:solidFill>
              </a:rPr>
              <a:t>10</a:t>
            </a:r>
            <a:r>
              <a:rPr lang="fa-IR" dirty="0">
                <a:solidFill>
                  <a:srgbClr val="002060"/>
                </a:solidFill>
              </a:rPr>
              <a:t> صبح تغییر داد. گردانندگان این آکادمی تاکید داشتند که یکی دو ساعت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اضافه </a:t>
            </a:r>
            <a:r>
              <a:rPr lang="fa-IR" dirty="0">
                <a:solidFill>
                  <a:srgbClr val="002060"/>
                </a:solidFill>
              </a:rPr>
              <a:t>تر در رختخواب ماندن، یک عادت لاکچری نیست بلکه یک ضرورت است. البته این اولین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باری </a:t>
            </a:r>
            <a:r>
              <a:rPr lang="fa-IR" dirty="0">
                <a:solidFill>
                  <a:srgbClr val="002060"/>
                </a:solidFill>
              </a:rPr>
              <a:t>نبود که یک مدرسه زمان شروع کلاس هایش را به تعویق می انداخت؛ قبل از این هم در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سال </a:t>
            </a:r>
            <a:r>
              <a:rPr lang="en-US" dirty="0">
                <a:solidFill>
                  <a:srgbClr val="002060"/>
                </a:solidFill>
              </a:rPr>
              <a:t>2009</a:t>
            </a:r>
            <a:r>
              <a:rPr lang="fa-IR" dirty="0">
                <a:solidFill>
                  <a:srgbClr val="002060"/>
                </a:solidFill>
              </a:rPr>
              <a:t> یک مدرسه کانادایی به تین ایجرهای خوش خواب اجازه داد ساعت یازده و نیم به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مدرسه </a:t>
            </a:r>
            <a:r>
              <a:rPr lang="fa-IR" dirty="0">
                <a:solidFill>
                  <a:srgbClr val="002060"/>
                </a:solidFill>
              </a:rPr>
              <a:t>بیایند</a:t>
            </a:r>
            <a:r>
              <a:rPr lang="fa-IR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به </a:t>
            </a:r>
            <a:r>
              <a:rPr lang="fa-IR" dirty="0">
                <a:solidFill>
                  <a:srgbClr val="002060"/>
                </a:solidFill>
              </a:rPr>
              <a:t>گفته مدیر این مدرسه، در نتیجه این سیاست، دانش آموزان وقت شناس تر شدند و حضور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مرتب </a:t>
            </a:r>
            <a:r>
              <a:rPr lang="fa-IR" dirty="0">
                <a:solidFill>
                  <a:srgbClr val="002060"/>
                </a:solidFill>
              </a:rPr>
              <a:t>تری سر کلاس های درس داشتند. همچنین این دانش آموزان به شرکت در بحث ها علاقه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بیشتری </a:t>
            </a:r>
            <a:r>
              <a:rPr lang="fa-IR" dirty="0">
                <a:solidFill>
                  <a:srgbClr val="002060"/>
                </a:solidFill>
              </a:rPr>
              <a:t>نشان دادند و درس ها هم سریع تر پیش می رفت.</a:t>
            </a:r>
          </a:p>
          <a:p>
            <a:pPr marL="0" indent="0">
              <a:buNone/>
            </a:pP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4" y="130629"/>
            <a:ext cx="8843554" cy="6570617"/>
          </a:xfrm>
        </p:spPr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مدرسه دیگری در کانادا هم بعد از اجرای این برنامه شاهد یک تغییر باور نکردنی بود؛ آمار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غیبت </a:t>
            </a:r>
            <a:r>
              <a:rPr lang="fa-IR" dirty="0">
                <a:solidFill>
                  <a:srgbClr val="002060"/>
                </a:solidFill>
              </a:rPr>
              <a:t>های دانش آموزان به یک سوم کاهش پیدا کرد. هر چند این مسئله هنوز به یک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سبک </a:t>
            </a:r>
            <a:r>
              <a:rPr lang="fa-IR" dirty="0">
                <a:solidFill>
                  <a:srgbClr val="002060"/>
                </a:solidFill>
              </a:rPr>
              <a:t>مرسوم در کانادا یا انگلستان تبدیل نشده اما در تعدادی از مدارس این دو کشور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پیاده </a:t>
            </a:r>
            <a:r>
              <a:rPr lang="fa-IR" dirty="0">
                <a:solidFill>
                  <a:srgbClr val="002060"/>
                </a:solidFill>
              </a:rPr>
              <a:t>شده و نتایج مطلوبی هم گرفته است.</a:t>
            </a:r>
          </a:p>
          <a:p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274320"/>
            <a:ext cx="8843556" cy="6426925"/>
          </a:xfrm>
        </p:spPr>
        <p:txBody>
          <a:bodyPr/>
          <a:lstStyle/>
          <a:p>
            <a:r>
              <a:rPr lang="fa-IR" b="1" dirty="0">
                <a:solidFill>
                  <a:schemeClr val="accent1">
                    <a:lumMod val="50000"/>
                  </a:schemeClr>
                </a:solidFill>
              </a:rPr>
              <a:t>چین؛ ریاضی می خوانم، پس هستم!</a:t>
            </a:r>
            <a:r>
              <a:rPr lang="fa-IR" dirty="0">
                <a:solidFill>
                  <a:srgbClr val="002060"/>
                </a:solidFill>
              </a:rPr>
              <a:t/>
            </a:r>
            <a:br>
              <a:rPr lang="fa-IR" dirty="0">
                <a:solidFill>
                  <a:srgbClr val="002060"/>
                </a:solidFill>
              </a:rPr>
            </a:b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درس </a:t>
            </a:r>
            <a:r>
              <a:rPr lang="fa-IR" dirty="0">
                <a:solidFill>
                  <a:srgbClr val="002060"/>
                </a:solidFill>
              </a:rPr>
              <a:t>ریاضیات در انگلستان یکی از منفورترین درس ها در همه پایه های تحصیلی است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اما </a:t>
            </a:r>
            <a:r>
              <a:rPr lang="fa-IR" dirty="0">
                <a:solidFill>
                  <a:srgbClr val="002060"/>
                </a:solidFill>
              </a:rPr>
              <a:t>دانش </a:t>
            </a:r>
            <a:r>
              <a:rPr lang="fa-IR" dirty="0" smtClean="0">
                <a:solidFill>
                  <a:srgbClr val="002060"/>
                </a:solidFill>
              </a:rPr>
              <a:t>آموزان </a:t>
            </a:r>
            <a:r>
              <a:rPr lang="fa-IR" dirty="0">
                <a:solidFill>
                  <a:srgbClr val="002060"/>
                </a:solidFill>
              </a:rPr>
              <a:t>چینی درست برعکس انگلیسی ها هستند و اتفاقا به مهارت های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شان </a:t>
            </a:r>
            <a:r>
              <a:rPr lang="fa-IR" dirty="0">
                <a:solidFill>
                  <a:srgbClr val="002060"/>
                </a:solidFill>
              </a:rPr>
              <a:t>در علم ریاضیات شهرت پیدا کرده اند. دلیل این تفاوت به توقعات فرهنگی چینی ها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بر </a:t>
            </a:r>
            <a:r>
              <a:rPr lang="fa-IR" dirty="0">
                <a:solidFill>
                  <a:srgbClr val="002060"/>
                </a:solidFill>
              </a:rPr>
              <a:t>می گردد که بر نگرش آنها نه فقط نسبت به ریاضیات، بلکه به کل فرآیند آموزش تاثیر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گذاشته </a:t>
            </a:r>
            <a:r>
              <a:rPr lang="fa-IR" dirty="0">
                <a:solidFill>
                  <a:srgbClr val="002060"/>
                </a:solidFill>
              </a:rPr>
              <a:t>است. به عنوان مثال، اعمال سیاست تک فرزندی باعث شده که توقع والدین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از </a:t>
            </a:r>
            <a:r>
              <a:rPr lang="fa-IR" dirty="0">
                <a:solidFill>
                  <a:srgbClr val="002060"/>
                </a:solidFill>
              </a:rPr>
              <a:t>فرزندان شان بالاتر برود و انتظار داشته باشند فرزندان شان بهترین نتایج را در طول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دوران </a:t>
            </a:r>
            <a:r>
              <a:rPr lang="fa-IR" dirty="0">
                <a:solidFill>
                  <a:srgbClr val="002060"/>
                </a:solidFill>
              </a:rPr>
              <a:t>تحصیل شان کسب کنند. ریاضیات هم یکی از مهم ترین موضوعات آموزشی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است </a:t>
            </a:r>
            <a:r>
              <a:rPr lang="fa-IR" dirty="0">
                <a:solidFill>
                  <a:srgbClr val="002060"/>
                </a:solidFill>
              </a:rPr>
              <a:t>و دانش آموزان آنقدر روی این حوزه کار می کنند که از پایه در این زمینه توانمند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می </a:t>
            </a:r>
            <a:r>
              <a:rPr lang="fa-IR" dirty="0">
                <a:solidFill>
                  <a:srgbClr val="002060"/>
                </a:solidFill>
              </a:rPr>
              <a:t>شوند</a:t>
            </a:r>
            <a:r>
              <a:rPr lang="fa-IR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چینی ها برای تدریس ریاضیات متد کاملا متفاوتی دارند. معلم ها مسائل ریاضیات را در قالب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مثال </a:t>
            </a:r>
            <a:r>
              <a:rPr lang="fa-IR" dirty="0">
                <a:solidFill>
                  <a:srgbClr val="002060"/>
                </a:solidFill>
              </a:rPr>
              <a:t>ها و کیس ها و سناریوهای جذابی تدریس می </a:t>
            </a:r>
            <a:r>
              <a:rPr lang="fa-IR" dirty="0" smtClean="0">
                <a:solidFill>
                  <a:srgbClr val="002060"/>
                </a:solidFill>
              </a:rPr>
              <a:t>کنند.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17566"/>
            <a:ext cx="8961120" cy="66489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معماهایی </a:t>
            </a:r>
            <a:r>
              <a:rPr lang="fa-IR" dirty="0">
                <a:solidFill>
                  <a:srgbClr val="002060"/>
                </a:solidFill>
              </a:rPr>
              <a:t>را طرح می کنند و کل کلاس به صورت گروهی درگیر حل معماها می شوند. چینی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ها </a:t>
            </a:r>
            <a:r>
              <a:rPr lang="fa-IR" dirty="0">
                <a:solidFill>
                  <a:srgbClr val="002060"/>
                </a:solidFill>
              </a:rPr>
              <a:t>فارغ از رشته تحصیلی شان واحدهای مرتبط با ریاضیات را در طول دوران دبیرستان می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گذرانند </a:t>
            </a:r>
            <a:r>
              <a:rPr lang="fa-IR" dirty="0">
                <a:solidFill>
                  <a:srgbClr val="002060"/>
                </a:solidFill>
              </a:rPr>
              <a:t>و حدود </a:t>
            </a:r>
            <a:r>
              <a:rPr lang="en-US" dirty="0">
                <a:solidFill>
                  <a:srgbClr val="002060"/>
                </a:solidFill>
              </a:rPr>
              <a:t>15</a:t>
            </a:r>
            <a:r>
              <a:rPr lang="fa-IR" dirty="0">
                <a:solidFill>
                  <a:srgbClr val="002060"/>
                </a:solidFill>
              </a:rPr>
              <a:t> ساعت در هفته را به یادگیری درس ریاضی در کلاس و خانه اختصاص می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دهند</a:t>
            </a:r>
            <a:r>
              <a:rPr lang="fa-IR" dirty="0">
                <a:solidFill>
                  <a:srgbClr val="002060"/>
                </a:solidFill>
              </a:rPr>
              <a:t>. نتیجه این تمرکز، ملتی است که در دنیا به توانایی هایش در علم ریاضیات </a:t>
            </a:r>
            <a:r>
              <a:rPr lang="fa-IR" dirty="0" smtClean="0">
                <a:solidFill>
                  <a:srgbClr val="002060"/>
                </a:solidFill>
              </a:rPr>
              <a:t>مشهور </a:t>
            </a:r>
            <a:r>
              <a:rPr lang="fa-IR" dirty="0">
                <a:solidFill>
                  <a:srgbClr val="002060"/>
                </a:solidFill>
              </a:rPr>
              <a:t>شده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است</a:t>
            </a:r>
            <a:r>
              <a:rPr lang="fa-IR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</a:rPr>
              <a:t>  هلند 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</a:rPr>
              <a:t>و مدارس استیو جابزی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marL="0" indent="0">
              <a:buNone/>
            </a:pPr>
            <a:r>
              <a:rPr lang="fa-IR" dirty="0"/>
              <a:t/>
            </a:r>
            <a:br>
              <a:rPr lang="fa-IR" dirty="0"/>
            </a:br>
            <a:r>
              <a:rPr lang="fa-IR" dirty="0">
                <a:solidFill>
                  <a:srgbClr val="002060"/>
                </a:solidFill>
              </a:rPr>
              <a:t>هلند جایی است که تکنولوژی قرن بیست و یکمی را به معنای واقعی وارد سیستم آموزشی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خود </a:t>
            </a:r>
            <a:r>
              <a:rPr lang="fa-IR" dirty="0">
                <a:solidFill>
                  <a:srgbClr val="002060"/>
                </a:solidFill>
              </a:rPr>
              <a:t>کرده است. این مدل آموزشی «آموزش دوران مدرن» نام دارد و به راه اندازی مدارس آی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پدی </a:t>
            </a:r>
            <a:r>
              <a:rPr lang="fa-IR" dirty="0">
                <a:solidFill>
                  <a:srgbClr val="002060"/>
                </a:solidFill>
              </a:rPr>
              <a:t>یا مدارس استیو جابزی در هلند منجر شده است. در این مدارس آی پدها و اپلیکیشن ها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به </a:t>
            </a:r>
            <a:r>
              <a:rPr lang="fa-IR" dirty="0">
                <a:solidFill>
                  <a:srgbClr val="002060"/>
                </a:solidFill>
              </a:rPr>
              <a:t>کلی جایگزین کتاب ها و تخته سیاه ها می شوند. این مدارس ادعا می کنند در آماده سازی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دانش </a:t>
            </a:r>
            <a:r>
              <a:rPr lang="fa-IR" dirty="0">
                <a:solidFill>
                  <a:srgbClr val="002060"/>
                </a:solidFill>
              </a:rPr>
              <a:t>آموزان برای رویارویی با دنیای مدرن، بهترین هستند.</a:t>
            </a: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در اکثر مدارس دنیا همراه داشتن تلفن همراه سر کلاس های درس ممنوع است اما در مدارس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استیو </a:t>
            </a:r>
            <a:r>
              <a:rPr lang="fa-IR" dirty="0">
                <a:solidFill>
                  <a:srgbClr val="002060"/>
                </a:solidFill>
              </a:rPr>
              <a:t>جابزی یک لحظه هم لازم نیست آی پدتان را از خودتان جدا کنید. از آنجا که هر دانش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آموزی </a:t>
            </a:r>
            <a:r>
              <a:rPr lang="fa-IR" dirty="0">
                <a:solidFill>
                  <a:srgbClr val="002060"/>
                </a:solidFill>
              </a:rPr>
              <a:t>آی پد خودش را دارد، انگار از یک معلم خصوصی بهره می گیرد. این مدارس از تقسیم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بندی </a:t>
            </a:r>
            <a:r>
              <a:rPr lang="fa-IR" dirty="0">
                <a:solidFill>
                  <a:srgbClr val="002060"/>
                </a:solidFill>
              </a:rPr>
              <a:t>های سنی سنتی هم تبعیت نمی کنند و دانش آموزان را به دو گروه سنی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fa-IR" dirty="0">
                <a:solidFill>
                  <a:srgbClr val="002060"/>
                </a:solidFill>
              </a:rPr>
              <a:t> تا </a:t>
            </a:r>
            <a:r>
              <a:rPr lang="en-US" dirty="0">
                <a:solidFill>
                  <a:srgbClr val="002060"/>
                </a:solidFill>
              </a:rPr>
              <a:t>7</a:t>
            </a:r>
            <a:r>
              <a:rPr lang="fa-IR" dirty="0">
                <a:solidFill>
                  <a:srgbClr val="002060"/>
                </a:solidFill>
              </a:rPr>
              <a:t> سال </a:t>
            </a:r>
            <a:r>
              <a:rPr lang="fa-IR" dirty="0" smtClean="0">
                <a:solidFill>
                  <a:srgbClr val="002060"/>
                </a:solidFill>
              </a:rPr>
              <a:t>و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8</a:t>
            </a:r>
            <a:r>
              <a:rPr lang="fa-IR" dirty="0" smtClean="0">
                <a:solidFill>
                  <a:srgbClr val="002060"/>
                </a:solidFill>
              </a:rPr>
              <a:t> تا </a:t>
            </a:r>
            <a:r>
              <a:rPr lang="en-US" dirty="0">
                <a:solidFill>
                  <a:srgbClr val="002060"/>
                </a:solidFill>
              </a:rPr>
              <a:t>12</a:t>
            </a:r>
            <a:r>
              <a:rPr lang="fa-IR" dirty="0">
                <a:solidFill>
                  <a:srgbClr val="002060"/>
                </a:solidFill>
              </a:rPr>
              <a:t> سال تقسیم کرده ان</a:t>
            </a:r>
            <a:r>
              <a:rPr lang="fa-IR" dirty="0"/>
              <a:t>د.</a:t>
            </a:r>
            <a:br>
              <a:rPr lang="fa-IR" dirty="0"/>
            </a:b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43691"/>
            <a:ext cx="9078685" cy="6557555"/>
          </a:xfrm>
        </p:spPr>
        <p:txBody>
          <a:bodyPr>
            <a:normAutofit fontScale="92500" lnSpcReduction="10000"/>
          </a:bodyPr>
          <a:lstStyle/>
          <a:p>
            <a:pPr marL="0" indent="0" rtl="0">
              <a:buNone/>
            </a:pPr>
            <a:r>
              <a:rPr lang="fa-IR" dirty="0" smtClean="0">
                <a:solidFill>
                  <a:srgbClr val="002060"/>
                </a:solidFill>
              </a:rPr>
              <a:t>دانش </a:t>
            </a:r>
            <a:r>
              <a:rPr lang="fa-IR" dirty="0">
                <a:solidFill>
                  <a:srgbClr val="002060"/>
                </a:solidFill>
              </a:rPr>
              <a:t>آموزان مدارس استیو جابزی هم در کلاس های واقعی حضور دارند و هم در کلاس های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 rtl="0">
              <a:buNone/>
            </a:pPr>
            <a:r>
              <a:rPr lang="fa-IR" dirty="0" smtClean="0">
                <a:solidFill>
                  <a:srgbClr val="002060"/>
                </a:solidFill>
              </a:rPr>
              <a:t>مجازی</a:t>
            </a:r>
            <a:r>
              <a:rPr lang="fa-IR" dirty="0">
                <a:solidFill>
                  <a:srgbClr val="002060"/>
                </a:solidFill>
              </a:rPr>
              <a:t>. در چنین مدارسی معلم ها به جای این که جلوی کلاس بایستند و درس بدهند، نقش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 rtl="0">
              <a:buNone/>
            </a:pPr>
            <a:r>
              <a:rPr lang="fa-IR" dirty="0" smtClean="0">
                <a:solidFill>
                  <a:srgbClr val="002060"/>
                </a:solidFill>
              </a:rPr>
              <a:t>مربیانی </a:t>
            </a:r>
            <a:r>
              <a:rPr lang="fa-IR" dirty="0">
                <a:solidFill>
                  <a:srgbClr val="002060"/>
                </a:solidFill>
              </a:rPr>
              <a:t>را بازی می کنند که کودکان را در مسیر یادگیری شان هدایت می کنند. والدین هم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 rtl="0">
              <a:buNone/>
            </a:pPr>
            <a:r>
              <a:rPr lang="fa-IR" dirty="0" smtClean="0">
                <a:solidFill>
                  <a:srgbClr val="002060"/>
                </a:solidFill>
              </a:rPr>
              <a:t>می توانند </a:t>
            </a:r>
            <a:r>
              <a:rPr lang="fa-IR" dirty="0">
                <a:solidFill>
                  <a:srgbClr val="002060"/>
                </a:solidFill>
              </a:rPr>
              <a:t>از طریق یک اپ فعالیت فرزندانشان را کنترل کنند که البته این بخش قضیه ممکن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 rtl="0">
              <a:buNone/>
            </a:pPr>
            <a:r>
              <a:rPr lang="fa-IR" dirty="0" smtClean="0">
                <a:solidFill>
                  <a:srgbClr val="002060"/>
                </a:solidFill>
              </a:rPr>
              <a:t>است برای </a:t>
            </a:r>
            <a:r>
              <a:rPr lang="fa-IR" dirty="0">
                <a:solidFill>
                  <a:srgbClr val="002060"/>
                </a:solidFill>
              </a:rPr>
              <a:t>بعضی ها خوشایند نباشد. ساعت های درسی در این مدارس شناور است و </a:t>
            </a:r>
            <a:r>
              <a:rPr lang="fa-IR" dirty="0" smtClean="0">
                <a:solidFill>
                  <a:srgbClr val="002060"/>
                </a:solidFill>
              </a:rPr>
              <a:t>حتی</a:t>
            </a:r>
          </a:p>
          <a:p>
            <a:pPr marL="0" indent="0" rtl="0">
              <a:buNone/>
            </a:pPr>
            <a:r>
              <a:rPr lang="fa-IR" dirty="0" smtClean="0">
                <a:solidFill>
                  <a:srgbClr val="002060"/>
                </a:solidFill>
              </a:rPr>
              <a:t>می </a:t>
            </a:r>
            <a:r>
              <a:rPr lang="fa-IR" dirty="0">
                <a:solidFill>
                  <a:srgbClr val="002060"/>
                </a:solidFill>
              </a:rPr>
              <a:t>تواند در تعطیلات هم ادامه پیدا </a:t>
            </a:r>
            <a:r>
              <a:rPr lang="fa-IR" dirty="0" smtClean="0">
                <a:solidFill>
                  <a:srgbClr val="002060"/>
                </a:solidFill>
              </a:rPr>
              <a:t>کند</a:t>
            </a:r>
          </a:p>
          <a:p>
            <a:pPr marL="0" indent="0" rtl="0">
              <a:buNone/>
            </a:pP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b="1" dirty="0">
                <a:solidFill>
                  <a:schemeClr val="accent1">
                    <a:lumMod val="50000"/>
                  </a:schemeClr>
                </a:solidFill>
              </a:rPr>
              <a:t>ادغام کارمندی و دانش آموزی در استودیو اسکول های انگلیسی</a:t>
            </a:r>
            <a:r>
              <a:rPr lang="fa-IR" dirty="0"/>
              <a:t/>
            </a:r>
            <a:br>
              <a:rPr lang="fa-IR" dirty="0"/>
            </a:br>
            <a:endParaRPr lang="fa-IR" dirty="0" smtClean="0"/>
          </a:p>
          <a:p>
            <a:pPr marL="0" indent="0">
              <a:buNone/>
            </a:pPr>
            <a:r>
              <a:rPr lang="fa-IR" dirty="0"/>
              <a:t/>
            </a:r>
            <a:br>
              <a:rPr lang="fa-IR" dirty="0"/>
            </a:br>
            <a:r>
              <a:rPr lang="fa-IR" dirty="0" smtClean="0">
                <a:solidFill>
                  <a:srgbClr val="002060"/>
                </a:solidFill>
              </a:rPr>
              <a:t>چند </a:t>
            </a:r>
            <a:r>
              <a:rPr lang="fa-IR" dirty="0">
                <a:solidFill>
                  <a:srgbClr val="002060"/>
                </a:solidFill>
              </a:rPr>
              <a:t>سالی است در انگلستان نسل جدیدی از مدارس به نام استودیو اسکول یا مدارس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استودیویی </a:t>
            </a:r>
            <a:r>
              <a:rPr lang="fa-IR" dirty="0">
                <a:solidFill>
                  <a:srgbClr val="002060"/>
                </a:solidFill>
              </a:rPr>
              <a:t>به وجود آمده است که کار و تحصیل را با هم در می آمیزد. این مدارس دولتی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هستند</a:t>
            </a:r>
            <a:r>
              <a:rPr lang="fa-IR" dirty="0">
                <a:solidFill>
                  <a:srgbClr val="002060"/>
                </a:solidFill>
              </a:rPr>
              <a:t>، اما از ساختارهای سنتی آموزش فاصله گرفته اند و بر خلاقیت و آموزش مهارت های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زندگی </a:t>
            </a:r>
            <a:r>
              <a:rPr lang="fa-IR" dirty="0">
                <a:solidFill>
                  <a:srgbClr val="002060"/>
                </a:solidFill>
              </a:rPr>
              <a:t>تمرکز کرده اند. دانش </a:t>
            </a:r>
            <a:r>
              <a:rPr lang="fa-IR" dirty="0" smtClean="0">
                <a:solidFill>
                  <a:srgbClr val="002060"/>
                </a:solidFill>
              </a:rPr>
              <a:t>آموزان </a:t>
            </a:r>
            <a:r>
              <a:rPr lang="fa-IR" dirty="0">
                <a:solidFill>
                  <a:srgbClr val="002060"/>
                </a:solidFill>
              </a:rPr>
              <a:t>در این مدارس به جای نشستن روی نیمکت های کلاس و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گوش </a:t>
            </a:r>
            <a:r>
              <a:rPr lang="fa-IR" dirty="0">
                <a:solidFill>
                  <a:srgbClr val="002060"/>
                </a:solidFill>
              </a:rPr>
              <a:t>دادن به معلم شان، در گروه های کوچک روی پروژه های عملی کار می کنند. فضای این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مدارس </a:t>
            </a:r>
            <a:r>
              <a:rPr lang="fa-IR" dirty="0">
                <a:solidFill>
                  <a:srgbClr val="002060"/>
                </a:solidFill>
              </a:rPr>
              <a:t>طوری طراحی شده که حس محیط کار را به دانش آموزان القا کند. اسباب و ادوات کاری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در </a:t>
            </a:r>
            <a:r>
              <a:rPr lang="fa-IR" dirty="0">
                <a:solidFill>
                  <a:srgbClr val="002060"/>
                </a:solidFill>
              </a:rPr>
              <a:t>استودیو اسکول ها کنار ابزارهای سنتی مدارس قرار گرفته اند. این سیستم آموزشی جدید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طوری </a:t>
            </a:r>
            <a:r>
              <a:rPr lang="fa-IR" dirty="0">
                <a:solidFill>
                  <a:srgbClr val="002060"/>
                </a:solidFill>
              </a:rPr>
              <a:t>طراحی شده که دانش آموزان را برای زندگی واقعی خارج از کلاس های درسی آماده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کند</a:t>
            </a:r>
            <a:r>
              <a:rPr lang="fa-IR" dirty="0">
                <a:solidFill>
                  <a:srgbClr val="002060"/>
                </a:solidFill>
              </a:rPr>
              <a:t>.</a:t>
            </a:r>
          </a:p>
          <a:p>
            <a:endParaRPr lang="fa-IR" dirty="0"/>
          </a:p>
          <a:p>
            <a:endParaRPr lang="fa-IR" dirty="0"/>
          </a:p>
          <a:p>
            <a:pPr marL="0" indent="0" rtl="0">
              <a:buNone/>
            </a:pP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156754"/>
            <a:ext cx="8961120" cy="6544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در </a:t>
            </a:r>
            <a:r>
              <a:rPr lang="fa-IR" dirty="0">
                <a:solidFill>
                  <a:srgbClr val="002060"/>
                </a:solidFill>
              </a:rPr>
              <a:t>سیستم آموزشی ما دانش اموز از مقاطع ابتدایی تا پایان دوره تحصیلات ،فقط یک سری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علوم </a:t>
            </a:r>
            <a:r>
              <a:rPr lang="fa-IR" dirty="0">
                <a:solidFill>
                  <a:srgbClr val="002060"/>
                </a:solidFill>
              </a:rPr>
              <a:t>از شاخه های تجربی ،ریاضی و انسانی رو و فقط جهت کسب نمره و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حد نصاب فرا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میگیرد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fa-IR" dirty="0">
                <a:solidFill>
                  <a:srgbClr val="002060"/>
                </a:solidFill>
              </a:rPr>
              <a:t>و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هیچ گونه آموزش عملی وفنی دیگری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براش در نظر گرفته نشده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است</a:t>
            </a:r>
            <a:r>
              <a:rPr lang="en-US" dirty="0">
                <a:solidFill>
                  <a:srgbClr val="002060"/>
                </a:solidFill>
              </a:rPr>
              <a:t>.</a:t>
            </a:r>
            <a:r>
              <a:rPr lang="fa-IR" dirty="0">
                <a:solidFill>
                  <a:srgbClr val="002060"/>
                </a:solidFill>
              </a:rPr>
              <a:t>تا اوایل سال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73 </a:t>
            </a:r>
            <a:r>
              <a:rPr lang="fa-IR" dirty="0">
                <a:solidFill>
                  <a:srgbClr val="002060"/>
                </a:solidFill>
              </a:rPr>
              <a:t>(اول دبیرستان نظام قدیم) در دبیرستانها واحدی </a:t>
            </a:r>
            <a:r>
              <a:rPr lang="fa-IR" dirty="0" smtClean="0">
                <a:solidFill>
                  <a:srgbClr val="002060"/>
                </a:solidFill>
              </a:rPr>
              <a:t>بنام</a:t>
            </a:r>
            <a:r>
              <a:rPr lang="fa-IR" dirty="0">
                <a:solidFill>
                  <a:srgbClr val="002060"/>
                </a:solidFill>
              </a:rPr>
              <a:t> </a:t>
            </a:r>
            <a:r>
              <a:rPr lang="fa-IR" dirty="0" smtClean="0">
                <a:solidFill>
                  <a:srgbClr val="002060"/>
                </a:solidFill>
              </a:rPr>
              <a:t>(طرح </a:t>
            </a:r>
            <a:r>
              <a:rPr lang="fa-IR" dirty="0">
                <a:solidFill>
                  <a:srgbClr val="002060"/>
                </a:solidFill>
              </a:rPr>
              <a:t>کاد) وجود داشت و دانش اموز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هفته </a:t>
            </a:r>
            <a:r>
              <a:rPr lang="fa-IR" dirty="0">
                <a:solidFill>
                  <a:srgbClr val="002060"/>
                </a:solidFill>
              </a:rPr>
              <a:t>ای یکبار جهت فراگیری اصول فنی یک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رشته در آن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شرکت میکرد که متاسفانه به </a:t>
            </a:r>
            <a:r>
              <a:rPr lang="fa-IR" dirty="0" smtClean="0">
                <a:solidFill>
                  <a:srgbClr val="002060"/>
                </a:solidFill>
              </a:rPr>
              <a:t>دلایل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نامعلومی </a:t>
            </a:r>
            <a:r>
              <a:rPr lang="fa-IR" dirty="0">
                <a:solidFill>
                  <a:srgbClr val="002060"/>
                </a:solidFill>
              </a:rPr>
              <a:t>برداشته شد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و دانش اموز تا پایان مقطع دبیرستان هیچ آموزش عملی و فنی ای رو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فرا </a:t>
            </a:r>
            <a:r>
              <a:rPr lang="fa-IR" dirty="0">
                <a:solidFill>
                  <a:srgbClr val="002060"/>
                </a:solidFill>
              </a:rPr>
              <a:t>نمیگیرد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و پس از اتمام دوره دبیرستان (اکثریت) تنها راه موفق شدن رو ورود به حوزه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دانشگاه </a:t>
            </a:r>
            <a:r>
              <a:rPr lang="fa-IR" dirty="0">
                <a:solidFill>
                  <a:srgbClr val="002060"/>
                </a:solidFill>
              </a:rPr>
              <a:t>آن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هم به هر قیمت و هزینه ای میبینند و نتیجه نهایی و ماحصل این سیستم معیوب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که </a:t>
            </a:r>
            <a:r>
              <a:rPr lang="fa-IR" dirty="0">
                <a:solidFill>
                  <a:srgbClr val="002060"/>
                </a:solidFill>
              </a:rPr>
              <a:t>در حال حاضر داریم ،شده تعداد کثیری از فارغ التحصیلان مقاطع عالی و دانشگاهی که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برای </a:t>
            </a:r>
            <a:r>
              <a:rPr lang="fa-IR" dirty="0">
                <a:solidFill>
                  <a:srgbClr val="002060"/>
                </a:solidFill>
              </a:rPr>
              <a:t>رشته و تخصصشون شغلی در جامعه تعریف نشده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است</a:t>
            </a:r>
            <a:r>
              <a:rPr lang="en-US" dirty="0">
                <a:solidFill>
                  <a:srgbClr val="002060"/>
                </a:solidFill>
              </a:rPr>
              <a:t> .</a:t>
            </a:r>
            <a:r>
              <a:rPr lang="fa-IR" dirty="0">
                <a:solidFill>
                  <a:srgbClr val="002060"/>
                </a:solidFill>
              </a:rPr>
              <a:t>و سال به سال هم رو به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افزایش </a:t>
            </a:r>
            <a:r>
              <a:rPr lang="fa-IR" dirty="0">
                <a:solidFill>
                  <a:srgbClr val="002060"/>
                </a:solidFill>
              </a:rPr>
              <a:t>می باشد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نظام </a:t>
            </a:r>
            <a:r>
              <a:rPr lang="fa-IR" dirty="0">
                <a:solidFill>
                  <a:srgbClr val="002060"/>
                </a:solidFill>
              </a:rPr>
              <a:t>آموزشی باید به گونه ای باشد که خلاقیت را در دانش آموزان تقویت کند و کلاس های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درس </a:t>
            </a:r>
            <a:r>
              <a:rPr lang="fa-IR" dirty="0">
                <a:solidFill>
                  <a:srgbClr val="002060"/>
                </a:solidFill>
              </a:rPr>
              <a:t>باید دانش آموز محور باشند و معلم تنها نقش مربی و راهنما را ایفا کند. به عبارتی امر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آموزش </a:t>
            </a:r>
            <a:r>
              <a:rPr lang="fa-IR" dirty="0">
                <a:solidFill>
                  <a:srgbClr val="002060"/>
                </a:solidFill>
              </a:rPr>
              <a:t>دو طرفه می باشد و معلم نیزبه همراه دانش آموزان مطالب جدید یاد میگیرد. </a:t>
            </a:r>
          </a:p>
        </p:txBody>
      </p:sp>
    </p:spTree>
    <p:extLst>
      <p:ext uri="{BB962C8B-B14F-4D97-AF65-F5344CB8AC3E}">
        <p14:creationId xmlns:p14="http://schemas.microsoft.com/office/powerpoint/2010/main" val="4671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17" y="169817"/>
            <a:ext cx="9170126" cy="6701245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chemeClr val="accent1">
                    <a:lumMod val="50000"/>
                  </a:schemeClr>
                </a:solidFill>
              </a:rPr>
              <a:t>آموزش در ایران باستان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a-IR" dirty="0">
                <a:solidFill>
                  <a:srgbClr val="002060"/>
                </a:solidFill>
              </a:rPr>
              <a:t>در دوران هخامنشی، آموزش رسمی ویژه‌ی روحانیان زرتشتی(موبدان)، شاهزادگان و دولت‌مردان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بود</a:t>
            </a:r>
            <a:r>
              <a:rPr lang="fa-IR" dirty="0">
                <a:solidFill>
                  <a:srgbClr val="002060"/>
                </a:solidFill>
              </a:rPr>
              <a:t>. اما چون در آیین زرتشت آموزش و پرورش به مانند زندگی مهم شمرده شده بود، مردم ایران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به </a:t>
            </a:r>
            <a:r>
              <a:rPr lang="fa-IR" dirty="0">
                <a:solidFill>
                  <a:srgbClr val="002060"/>
                </a:solidFill>
              </a:rPr>
              <a:t>پیروی از گفتار حکیمانه‌ی زرتشت، یعنی پندار نیک، گفتار نیک و کردار نیک، اخلاق و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مهارت‌های </a:t>
            </a:r>
            <a:r>
              <a:rPr lang="fa-IR" dirty="0">
                <a:solidFill>
                  <a:srgbClr val="002060"/>
                </a:solidFill>
              </a:rPr>
              <a:t>سودمند را به فرزندان خود آموزش می‌دادند. در آن زمان آتشکده‌ها جایگاه رسمی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آموزش </a:t>
            </a:r>
            <a:r>
              <a:rPr lang="fa-IR" dirty="0">
                <a:solidFill>
                  <a:srgbClr val="002060"/>
                </a:solidFill>
              </a:rPr>
              <a:t>بودند و موبدان علاوه بر درس‌ها مذهبی، پزشکی، ریاضی و اخترشناسی نیز درس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می‌دادند.</a:t>
            </a:r>
          </a:p>
          <a:p>
            <a:r>
              <a:rPr lang="fa-IR" b="1" dirty="0">
                <a:solidFill>
                  <a:schemeClr val="accent1">
                    <a:lumMod val="50000"/>
                  </a:schemeClr>
                </a:solidFill>
              </a:rPr>
              <a:t>نخستین دانشگاه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  <a:cs typeface="+mj-cs"/>
              </a:rPr>
              <a:t>در دوره‌‌ی ساسانی فرهنگ و تمدن ایرانی به شرق و غرب گسترش یافت. اما هنوز هم آموزش به </a:t>
            </a:r>
            <a:endParaRPr lang="fa-IR" dirty="0" smtClean="0">
              <a:solidFill>
                <a:srgbClr val="002060"/>
              </a:solidFill>
              <a:cs typeface="+mj-cs"/>
            </a:endParaRPr>
          </a:p>
          <a:p>
            <a:r>
              <a:rPr lang="ar-SA" dirty="0" smtClean="0">
                <a:solidFill>
                  <a:srgbClr val="002060"/>
                </a:solidFill>
                <a:cs typeface="+mj-cs"/>
              </a:rPr>
              <a:t>گروهی </a:t>
            </a:r>
            <a:r>
              <a:rPr lang="ar-SA" dirty="0">
                <a:solidFill>
                  <a:srgbClr val="002060"/>
                </a:solidFill>
                <a:cs typeface="+mj-cs"/>
              </a:rPr>
              <a:t>خاص محدود می‌شد. در این دوران مهم‌ترین مرکز علمی و آموزشی دوران باستان، </a:t>
            </a:r>
            <a:endParaRPr lang="fa-IR" dirty="0" smtClean="0">
              <a:solidFill>
                <a:srgbClr val="002060"/>
              </a:solidFill>
              <a:cs typeface="+mj-cs"/>
            </a:endParaRPr>
          </a:p>
          <a:p>
            <a:r>
              <a:rPr lang="ar-SA" dirty="0" smtClean="0">
                <a:solidFill>
                  <a:srgbClr val="002060"/>
                </a:solidFill>
                <a:cs typeface="+mj-cs"/>
              </a:rPr>
              <a:t>دانشگاه</a:t>
            </a:r>
            <a:r>
              <a:rPr lang="fa-IR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fa-IR" dirty="0">
                <a:solidFill>
                  <a:srgbClr val="002060"/>
                </a:solidFill>
                <a:cs typeface="+mj-cs"/>
              </a:rPr>
              <a:t>دانشگاه گندی شاپور، در شهر گندی شاپور به وجود آمد. این شهر را شاپور ساسانی </a:t>
            </a:r>
            <a:endParaRPr lang="fa-IR" dirty="0" smtClean="0">
              <a:solidFill>
                <a:srgbClr val="002060"/>
              </a:solidFill>
              <a:cs typeface="+mj-cs"/>
            </a:endParaRPr>
          </a:p>
          <a:p>
            <a:r>
              <a:rPr lang="fa-IR" dirty="0" smtClean="0">
                <a:solidFill>
                  <a:srgbClr val="002060"/>
                </a:solidFill>
                <a:cs typeface="+mj-cs"/>
              </a:rPr>
              <a:t>بنیان </a:t>
            </a:r>
            <a:r>
              <a:rPr lang="fa-IR" dirty="0">
                <a:solidFill>
                  <a:srgbClr val="002060"/>
                </a:solidFill>
                <a:cs typeface="+mj-cs"/>
              </a:rPr>
              <a:t>نهاد و تا حدود قرن چهارم </a:t>
            </a:r>
            <a:r>
              <a:rPr lang="fa-IR" dirty="0" smtClean="0">
                <a:solidFill>
                  <a:srgbClr val="002060"/>
                </a:solidFill>
                <a:cs typeface="+mj-cs"/>
              </a:rPr>
              <a:t>پس </a:t>
            </a:r>
            <a:r>
              <a:rPr lang="fa-IR" dirty="0">
                <a:solidFill>
                  <a:srgbClr val="002060"/>
                </a:solidFill>
                <a:cs typeface="+mj-cs"/>
              </a:rPr>
              <a:t>از اسلام آباد بود. در دانشگاه گندی شاپور داشمندان ایرانی </a:t>
            </a:r>
            <a:endParaRPr lang="fa-IR" dirty="0" smtClean="0">
              <a:solidFill>
                <a:srgbClr val="002060"/>
              </a:solidFill>
              <a:cs typeface="+mj-cs"/>
            </a:endParaRPr>
          </a:p>
          <a:p>
            <a:r>
              <a:rPr lang="fa-IR" dirty="0" smtClean="0">
                <a:solidFill>
                  <a:srgbClr val="002060"/>
                </a:solidFill>
                <a:cs typeface="+mj-cs"/>
              </a:rPr>
              <a:t>در </a:t>
            </a:r>
            <a:r>
              <a:rPr lang="fa-IR" dirty="0">
                <a:solidFill>
                  <a:srgbClr val="002060"/>
                </a:solidFill>
                <a:cs typeface="+mj-cs"/>
              </a:rPr>
              <a:t>کنار دانشمندان هندی، </a:t>
            </a:r>
            <a:r>
              <a:rPr lang="fa-IR" dirty="0" smtClean="0">
                <a:solidFill>
                  <a:srgbClr val="002060"/>
                </a:solidFill>
                <a:cs typeface="+mj-cs"/>
              </a:rPr>
              <a:t>یونانی </a:t>
            </a:r>
            <a:r>
              <a:rPr lang="fa-IR" dirty="0">
                <a:solidFill>
                  <a:srgbClr val="002060"/>
                </a:solidFill>
                <a:cs typeface="+mj-cs"/>
              </a:rPr>
              <a:t>و رومی به فعالیت علمی و بحث و گفت و گو مشغول بودند. </a:t>
            </a:r>
            <a:endParaRPr lang="fa-IR" dirty="0" smtClean="0">
              <a:solidFill>
                <a:srgbClr val="002060"/>
              </a:solidFill>
              <a:cs typeface="+mj-cs"/>
            </a:endParaRPr>
          </a:p>
          <a:p>
            <a:r>
              <a:rPr lang="fa-IR" dirty="0" smtClean="0">
                <a:solidFill>
                  <a:srgbClr val="002060"/>
                </a:solidFill>
                <a:cs typeface="+mj-cs"/>
              </a:rPr>
              <a:t>وقتی </a:t>
            </a:r>
            <a:r>
              <a:rPr lang="fa-IR" dirty="0">
                <a:solidFill>
                  <a:srgbClr val="002060"/>
                </a:solidFill>
                <a:cs typeface="+mj-cs"/>
              </a:rPr>
              <a:t>مدرسه‌ی آتن در سال </a:t>
            </a:r>
            <a:r>
              <a:rPr lang="fa-IR" dirty="0" smtClean="0">
                <a:solidFill>
                  <a:srgbClr val="002060"/>
                </a:solidFill>
                <a:cs typeface="+mj-cs"/>
              </a:rPr>
              <a:t>529 میلادی بسته شد، بسیاری از دانشمندان یونانی به گندی </a:t>
            </a:r>
          </a:p>
          <a:p>
            <a:r>
              <a:rPr lang="fa-IR" dirty="0" smtClean="0">
                <a:solidFill>
                  <a:srgbClr val="002060"/>
                </a:solidFill>
                <a:cs typeface="+mj-cs"/>
              </a:rPr>
              <a:t>شاپور مهاجرت کردند. در زمان خسرو انوشیروان بیمارستانی در این شهر ساخته شد و آموزش </a:t>
            </a:r>
          </a:p>
          <a:p>
            <a:r>
              <a:rPr lang="fa-IR" dirty="0" smtClean="0">
                <a:solidFill>
                  <a:srgbClr val="002060"/>
                </a:solidFill>
                <a:cs typeface="+mj-cs"/>
              </a:rPr>
              <a:t>طب ایرانی، یونانی و هندی رونق گرفت. </a:t>
            </a:r>
            <a:endParaRPr lang="en-US" dirty="0" smtClean="0">
              <a:solidFill>
                <a:srgbClr val="002060"/>
              </a:solidFill>
              <a:cs typeface="+mj-cs"/>
            </a:endParaRPr>
          </a:p>
          <a:p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30629"/>
            <a:ext cx="9117873" cy="6727371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متاسفانه </a:t>
            </a:r>
            <a:r>
              <a:rPr lang="fa-IR" dirty="0">
                <a:solidFill>
                  <a:srgbClr val="002060"/>
                </a:solidFill>
              </a:rPr>
              <a:t>درمدارس کشور ما به کار گروهی و کار عملی بها داده نمی شود و دانش‌ آموز پس از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۱۲ سال </a:t>
            </a:r>
            <a:r>
              <a:rPr lang="fa-IR" dirty="0">
                <a:solidFill>
                  <a:srgbClr val="002060"/>
                </a:solidFill>
              </a:rPr>
              <a:t>تحصیل در مدرسه در نهایت بدون هیچ گونه مهارت عملی از مدرسه می رود و به تبع </a:t>
            </a:r>
            <a:r>
              <a:rPr lang="fa-IR" dirty="0" smtClean="0">
                <a:solidFill>
                  <a:srgbClr val="002060"/>
                </a:solidFill>
              </a:rPr>
              <a:t>آن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در دانشگاه </a:t>
            </a:r>
            <a:r>
              <a:rPr lang="fa-IR" dirty="0">
                <a:solidFill>
                  <a:srgbClr val="002060"/>
                </a:solidFill>
              </a:rPr>
              <a:t>نیز آموزش های مهارت های عملی حتی برای مهندسان مکانیک یا برق نیز که نیاز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به </a:t>
            </a:r>
            <a:r>
              <a:rPr lang="fa-IR" dirty="0">
                <a:solidFill>
                  <a:srgbClr val="002060"/>
                </a:solidFill>
              </a:rPr>
              <a:t>مهارت عملی بالایی دارند به صورت فرمالیته (از سر خودشون باز میکنن) آموزش داده می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شود</a:t>
            </a:r>
            <a:r>
              <a:rPr lang="fa-IR" dirty="0">
                <a:solidFill>
                  <a:srgbClr val="002060"/>
                </a:solidFill>
              </a:rPr>
              <a:t>. و این می شود که یک فرد پس از فارغ التحصیلی بیکار می ماند و به ناچار ادامه تحصیل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می </a:t>
            </a:r>
            <a:r>
              <a:rPr lang="fa-IR" dirty="0">
                <a:solidFill>
                  <a:srgbClr val="002060"/>
                </a:solidFill>
              </a:rPr>
              <a:t>دهد در مقاطع کارشناسی ارشد و دکترا و در مقاطع بالاتر نیز مهارتی فرا نمی </a:t>
            </a:r>
            <a:r>
              <a:rPr lang="fa-IR" dirty="0" smtClean="0">
                <a:solidFill>
                  <a:srgbClr val="002060"/>
                </a:solidFill>
              </a:rPr>
              <a:t>گیرد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باید </a:t>
            </a:r>
            <a:r>
              <a:rPr lang="fa-IR" dirty="0">
                <a:solidFill>
                  <a:srgbClr val="002060"/>
                </a:solidFill>
              </a:rPr>
              <a:t>در مدارس و دانشگاه ها به بحث کارآفرینی اهمیت داده شود و دانش آموزان و دانشجویان به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آن </a:t>
            </a:r>
            <a:r>
              <a:rPr lang="fa-IR" dirty="0">
                <a:solidFill>
                  <a:srgbClr val="002060"/>
                </a:solidFill>
              </a:rPr>
              <a:t>سمت سوق داده شوند. تا شاهد پیشرفت کشور باشیم.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روش </a:t>
            </a:r>
            <a:r>
              <a:rPr lang="fa-IR" dirty="0">
                <a:solidFill>
                  <a:srgbClr val="002060"/>
                </a:solidFill>
              </a:rPr>
              <a:t>و محتوای آموزشی در مدارس ما هم اکنون به شدت نیازمند تغییر است. بی تردید سرعت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تحولات </a:t>
            </a:r>
            <a:r>
              <a:rPr lang="fa-IR" dirty="0">
                <a:solidFill>
                  <a:srgbClr val="002060"/>
                </a:solidFill>
              </a:rPr>
              <a:t>علمی در دنیای امروز، تغییر متناسب ابزارهای آموزشی را می </a:t>
            </a:r>
            <a:r>
              <a:rPr lang="fa-IR" dirty="0" smtClean="0">
                <a:solidFill>
                  <a:srgbClr val="002060"/>
                </a:solidFill>
              </a:rPr>
              <a:t>طلبد</a:t>
            </a: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کتب درسی باید مهارت محور شوند و اطلاعات عمیق تری را در اختیار دانش آموزان قرار دهند.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باید </a:t>
            </a:r>
            <a:r>
              <a:rPr lang="fa-IR" dirty="0">
                <a:solidFill>
                  <a:srgbClr val="002060"/>
                </a:solidFill>
              </a:rPr>
              <a:t>روند تالیف کتاب ها تغییر کند و مولفان در تالیف کتب درسی به جای نگاه به گذشته، نگاه به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آینده </a:t>
            </a:r>
            <a:r>
              <a:rPr lang="fa-IR" dirty="0">
                <a:solidFill>
                  <a:srgbClr val="002060"/>
                </a:solidFill>
              </a:rPr>
              <a:t>داشته باشند تا کتاب های درسی به جای اطلاعات محور بودن، مهارت پژوهش و یادگیری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را </a:t>
            </a:r>
            <a:r>
              <a:rPr lang="fa-IR" dirty="0">
                <a:solidFill>
                  <a:srgbClr val="002060"/>
                </a:solidFill>
              </a:rPr>
              <a:t>به دانش آموزان بیاموزند. باید به جای انباشت اطلاعات قدیمی و به روز نشده در کتاب های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درسی</a:t>
            </a:r>
            <a:r>
              <a:rPr lang="fa-IR" dirty="0">
                <a:solidFill>
                  <a:srgbClr val="002060"/>
                </a:solidFill>
              </a:rPr>
              <a:t>، به دانش آموزان مهارت های علمی و شیوه های اندیشیدن را آموخت. </a:t>
            </a:r>
          </a:p>
        </p:txBody>
      </p:sp>
    </p:spTree>
    <p:extLst>
      <p:ext uri="{BB962C8B-B14F-4D97-AF65-F5344CB8AC3E}">
        <p14:creationId xmlns:p14="http://schemas.microsoft.com/office/powerpoint/2010/main" val="8930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567"/>
            <a:ext cx="8505856" cy="6609804"/>
          </a:xfrm>
        </p:spPr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با بررسي منابع متعدد و مختلف </a:t>
            </a:r>
            <a:r>
              <a:rPr lang="fa-IR" dirty="0" smtClean="0">
                <a:solidFill>
                  <a:srgbClr val="002060"/>
                </a:solidFill>
              </a:rPr>
              <a:t>مي‌توان </a:t>
            </a:r>
            <a:r>
              <a:rPr lang="fa-IR" dirty="0">
                <a:solidFill>
                  <a:srgbClr val="002060"/>
                </a:solidFill>
              </a:rPr>
              <a:t>ويژگي‌هاي سطوح بالاتري را با توجه به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تغييرات </a:t>
            </a:r>
            <a:r>
              <a:rPr lang="fa-IR" dirty="0">
                <a:solidFill>
                  <a:srgbClr val="002060"/>
                </a:solidFill>
              </a:rPr>
              <a:t>سريع و روزافزون اجتماعي براي نظام‌هاي آموزشي در نظر </a:t>
            </a:r>
            <a:r>
              <a:rPr lang="fa-IR" dirty="0" smtClean="0">
                <a:solidFill>
                  <a:srgbClr val="002060"/>
                </a:solidFill>
              </a:rPr>
              <a:t>گرفت</a:t>
            </a:r>
          </a:p>
        </p:txBody>
      </p:sp>
    </p:spTree>
    <p:extLst>
      <p:ext uri="{BB962C8B-B14F-4D97-AF65-F5344CB8AC3E}">
        <p14:creationId xmlns:p14="http://schemas.microsoft.com/office/powerpoint/2010/main" val="25512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95943"/>
            <a:ext cx="8921931" cy="6570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b="1" dirty="0" smtClean="0">
                <a:solidFill>
                  <a:schemeClr val="accent1">
                    <a:lumMod val="50000"/>
                  </a:schemeClr>
                </a:solidFill>
              </a:rPr>
              <a:t>نتیجه گیری شخصی</a:t>
            </a:r>
          </a:p>
          <a:p>
            <a:pPr marL="0" indent="0">
              <a:buNone/>
            </a:pP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اگر ما شیوه آموزش خود را تغییر ندهیم 30سال بعد دچار مشکل خواهیم شد شیوه آموزش ما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و چیزی که به کودکانمان آموزش میدهیم از200سال ثابت باقی مانده این شیوه آموزش بر پایه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افزودن دانش است ویادمان باشد که قرار نیست به کودکانمان آموزش دهیم تا آنها با ریاضی و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تنها در ارعرصه های استخدامی با یکدیگر رقابت کنند آن ها باهوش هستند معلمان باید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آموزش دانش را متوقف کنند ما باید به کودکانمان موضوعی منحصر به فرد آموزش دهیم چیزی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که ماشین آلات نتوانند آن را آنجام دهد آنچه باید به آن پرداخت وبه کودکانمان آموزش داد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مهارت های نرم هستند ( ارزش باور ها ، تفکر مستقل ،کار گروهی،مراقبت از دیگران ) این ها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مهارت های نرم هستند فراگیری دانش وتفکر استخدامی و ریاضی و پزشکی لینها را به آنها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یاد نمیدهد برای همین است که فکر میکنم باید به کودکانمان ورزش کردن موسیقی نقاشی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وهنر را آموزش دهیم تا مطمان شویم انشان ها متفاوت هستند وچیزی را آموزش میدهیم باید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متفاوت باشد از ربات ها اگر ربات ها میتوانند کار پزشک هارا بهتر انجام دهند و ریاضی را بهتر از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ما حل کنند ما نیاز داریم که در موردش فکر کنیم 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77" y="195943"/>
            <a:ext cx="8752114" cy="6518366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آموزش و پرورش نوین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r-SA" dirty="0">
                <a:solidFill>
                  <a:srgbClr val="002060"/>
                </a:solidFill>
              </a:rPr>
              <a:t>در بیش‌تر کشورها، گذراندن دوره‌ی مقدماتی برای کودکان پنج و شش ساله و گذراندن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دوره‌ی </a:t>
            </a:r>
            <a:r>
              <a:rPr lang="ar-SA" dirty="0">
                <a:solidFill>
                  <a:srgbClr val="002060"/>
                </a:solidFill>
              </a:rPr>
              <a:t>متوسطه برای نوجوانان سیزده ساله اجباری است. در بسیاری از کشورها حضور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دانش‌آموزان </a:t>
            </a:r>
            <a:r>
              <a:rPr lang="ar-SA" dirty="0">
                <a:solidFill>
                  <a:srgbClr val="002060"/>
                </a:solidFill>
              </a:rPr>
              <a:t>پس از یازده‌سالگی در مدرسه‌ها کم می‌شود؛ البته، آموزش تا بزرگ‌سالی در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دانشکده‌ها </a:t>
            </a:r>
            <a:r>
              <a:rPr lang="ar-SA" dirty="0">
                <a:solidFill>
                  <a:srgbClr val="002060"/>
                </a:solidFill>
              </a:rPr>
              <a:t>و دانشگاه‌ها و مرکز های آموزش مهارت‌های عملی ادامه می‌یابد. با وجود این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هنوز </a:t>
            </a:r>
            <a:r>
              <a:rPr lang="ar-SA" dirty="0">
                <a:solidFill>
                  <a:srgbClr val="002060"/>
                </a:solidFill>
              </a:rPr>
              <a:t>میلیون‌ها نفر در دنیا از مهارت‌های ابتدایی خواندن و نوشتن بی‌بهره‌اند. بر اساس قانون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اساسی </a:t>
            </a:r>
            <a:r>
              <a:rPr lang="ar-SA" dirty="0">
                <a:solidFill>
                  <a:srgbClr val="002060"/>
                </a:solidFill>
              </a:rPr>
              <a:t>ایران، آموزش و پرورش برای همه‌ی کودکان و نوجوانان ایرانی تا دوره‌ی متوسطه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رایگان </a:t>
            </a:r>
            <a:r>
              <a:rPr lang="ar-SA" dirty="0">
                <a:solidFill>
                  <a:srgbClr val="002060"/>
                </a:solidFill>
              </a:rPr>
              <a:t>است و دولت وظیفه دارد امکان تحصیل را برای همگان فراهم سازد. نظام آموزشی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ایران </a:t>
            </a:r>
            <a:r>
              <a:rPr lang="ar-SA" dirty="0">
                <a:solidFill>
                  <a:srgbClr val="002060"/>
                </a:solidFill>
              </a:rPr>
              <a:t>دارای دوره‌ی ابتدایی(پنج سال) دوره‌ی راهنمایی(سه سال) دوره متوسطه( سه سال)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و </a:t>
            </a:r>
            <a:r>
              <a:rPr lang="ar-SA" dirty="0">
                <a:solidFill>
                  <a:srgbClr val="002060"/>
                </a:solidFill>
              </a:rPr>
              <a:t>دوره‌ی پیش دانشگاهی است. علاقه‌مندان به کارهای عملی و فنی نیز می‌توانند مهارت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های </a:t>
            </a:r>
            <a:r>
              <a:rPr lang="ar-SA" dirty="0">
                <a:solidFill>
                  <a:srgbClr val="002060"/>
                </a:solidFill>
              </a:rPr>
              <a:t>لازم را در مدرسه‌ها و آموزشگاه‌های کارو دانش بگذرانند. دانش‌آموختگان دوره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ar-SA" dirty="0" smtClean="0">
                <a:solidFill>
                  <a:srgbClr val="002060"/>
                </a:solidFill>
              </a:rPr>
              <a:t>پیش‌دانشگاهی </a:t>
            </a:r>
            <a:r>
              <a:rPr lang="ar-SA" dirty="0">
                <a:solidFill>
                  <a:srgbClr val="002060"/>
                </a:solidFill>
              </a:rPr>
              <a:t>در صورت مموفقیت در آزمون‌های سراسری، به دانشگاه وارد می‌شوند.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143691"/>
            <a:ext cx="8882744" cy="6609806"/>
          </a:xfrm>
        </p:spPr>
        <p:txBody>
          <a:bodyPr/>
          <a:lstStyle/>
          <a:p>
            <a:r>
              <a:rPr lang="fa-IR" b="1" dirty="0">
                <a:solidFill>
                  <a:schemeClr val="accent1">
                    <a:lumMod val="50000"/>
                  </a:schemeClr>
                </a:solidFill>
              </a:rPr>
              <a:t>طرح وبحث اهمیت موضوع </a:t>
            </a:r>
          </a:p>
          <a:p>
            <a:r>
              <a:rPr lang="fa-IR" dirty="0">
                <a:solidFill>
                  <a:srgbClr val="002060"/>
                </a:solidFill>
              </a:rPr>
              <a:t>امروزه تقریبا تمام کسانی که به دنبال توسعه واصلاحات هستند در همه جای دنیا از آموزش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پرورش </a:t>
            </a:r>
            <a:r>
              <a:rPr lang="fa-IR" dirty="0">
                <a:solidFill>
                  <a:srgbClr val="002060"/>
                </a:solidFill>
              </a:rPr>
              <a:t>شروع </a:t>
            </a:r>
            <a:r>
              <a:rPr lang="fa-IR" dirty="0" smtClean="0">
                <a:solidFill>
                  <a:srgbClr val="002060"/>
                </a:solidFill>
              </a:rPr>
              <a:t>میکنند.</a:t>
            </a:r>
            <a:endParaRPr lang="fa-IR" dirty="0">
              <a:solidFill>
                <a:srgbClr val="002060"/>
              </a:solidFill>
            </a:endParaRPr>
          </a:p>
          <a:p>
            <a:r>
              <a:rPr lang="fa-IR" dirty="0">
                <a:solidFill>
                  <a:srgbClr val="002060"/>
                </a:solidFill>
              </a:rPr>
              <a:t>بررسی اسناد ها و کتاب های نوشته شده(عمدتا در کشور های پیشرفته)این واقعیت را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روشن میکند </a:t>
            </a:r>
            <a:r>
              <a:rPr lang="fa-IR" dirty="0">
                <a:solidFill>
                  <a:srgbClr val="002060"/>
                </a:solidFill>
              </a:rPr>
              <a:t>که نظام آموزشی و پرورشی تا اواسط قرن بیستم به بیراهه رفته وبین آموزش و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زندگی، شکاف </a:t>
            </a:r>
            <a:r>
              <a:rPr lang="fa-IR" dirty="0">
                <a:solidFill>
                  <a:srgbClr val="002060"/>
                </a:solidFill>
              </a:rPr>
              <a:t>عمیقی رابه وجود آورده </a:t>
            </a:r>
            <a:r>
              <a:rPr lang="fa-IR" dirty="0" smtClean="0">
                <a:solidFill>
                  <a:srgbClr val="002060"/>
                </a:solidFill>
              </a:rPr>
              <a:t>است.</a:t>
            </a:r>
            <a:endParaRPr lang="fa-IR" dirty="0">
              <a:solidFill>
                <a:srgbClr val="002060"/>
              </a:solidFill>
            </a:endParaRPr>
          </a:p>
          <a:p>
            <a:r>
              <a:rPr lang="fa-IR" dirty="0">
                <a:solidFill>
                  <a:srgbClr val="002060"/>
                </a:solidFill>
              </a:rPr>
              <a:t>معیار های مختلفی در ارزیابی نظام آموزشی در کشور های مختلف پرداخته شده </a:t>
            </a:r>
            <a:r>
              <a:rPr lang="fa-IR" dirty="0" smtClean="0">
                <a:solidFill>
                  <a:srgbClr val="002060"/>
                </a:solidFill>
              </a:rPr>
              <a:t>که:</a:t>
            </a:r>
          </a:p>
          <a:p>
            <a:r>
              <a:rPr lang="fa-IR" dirty="0" smtClean="0">
                <a:solidFill>
                  <a:srgbClr val="002060"/>
                </a:solidFill>
              </a:rPr>
              <a:t>1-دسترسی مردم </a:t>
            </a:r>
            <a:r>
              <a:rPr lang="fa-IR" dirty="0">
                <a:solidFill>
                  <a:srgbClr val="002060"/>
                </a:solidFill>
              </a:rPr>
              <a:t>کشور به دانش </a:t>
            </a:r>
            <a:r>
              <a:rPr lang="fa-IR" dirty="0" smtClean="0">
                <a:solidFill>
                  <a:srgbClr val="002060"/>
                </a:solidFill>
              </a:rPr>
              <a:t>پایه</a:t>
            </a:r>
          </a:p>
          <a:p>
            <a:r>
              <a:rPr lang="fa-IR" dirty="0" smtClean="0">
                <a:solidFill>
                  <a:srgbClr val="002060"/>
                </a:solidFill>
              </a:rPr>
              <a:t> 2-وضعیت </a:t>
            </a:r>
            <a:r>
              <a:rPr lang="fa-IR" dirty="0">
                <a:solidFill>
                  <a:srgbClr val="002060"/>
                </a:solidFill>
              </a:rPr>
              <a:t>آموزش در مدارس ابتدایی </a:t>
            </a:r>
            <a:endParaRPr lang="fa-IR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3-وضعیت </a:t>
            </a:r>
            <a:r>
              <a:rPr lang="fa-IR" dirty="0">
                <a:solidFill>
                  <a:srgbClr val="002060"/>
                </a:solidFill>
              </a:rPr>
              <a:t>مدارس راهنمایی و </a:t>
            </a:r>
            <a:r>
              <a:rPr lang="fa-IR" dirty="0" smtClean="0">
                <a:solidFill>
                  <a:srgbClr val="002060"/>
                </a:solidFill>
              </a:rPr>
              <a:t>دبیرستان</a:t>
            </a:r>
          </a:p>
          <a:p>
            <a:r>
              <a:rPr lang="fa-IR" dirty="0" smtClean="0">
                <a:solidFill>
                  <a:srgbClr val="002060"/>
                </a:solidFill>
              </a:rPr>
              <a:t>4-سطح </a:t>
            </a:r>
            <a:r>
              <a:rPr lang="fa-IR" dirty="0">
                <a:solidFill>
                  <a:srgbClr val="002060"/>
                </a:solidFill>
              </a:rPr>
              <a:t>و شرایط تحصیل زنان و دختران در </a:t>
            </a:r>
            <a:r>
              <a:rPr lang="fa-IR" dirty="0" smtClean="0">
                <a:solidFill>
                  <a:srgbClr val="002060"/>
                </a:solidFill>
              </a:rPr>
              <a:t>جامعه</a:t>
            </a:r>
          </a:p>
          <a:p>
            <a:r>
              <a:rPr lang="fa-IR" dirty="0" smtClean="0">
                <a:solidFill>
                  <a:srgbClr val="002060"/>
                </a:solidFill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5-میزان بودجه اختصاص یافته به </a:t>
            </a:r>
            <a:r>
              <a:rPr lang="fa-IR" dirty="0" smtClean="0">
                <a:solidFill>
                  <a:srgbClr val="002060"/>
                </a:solidFill>
              </a:rPr>
              <a:t>آموزش</a:t>
            </a:r>
          </a:p>
          <a:p>
            <a:r>
              <a:rPr lang="fa-IR" dirty="0" smtClean="0">
                <a:solidFill>
                  <a:srgbClr val="002060"/>
                </a:solidFill>
              </a:rPr>
              <a:t>6-میزان </a:t>
            </a:r>
            <a:r>
              <a:rPr lang="fa-IR" dirty="0">
                <a:solidFill>
                  <a:srgbClr val="002060"/>
                </a:solidFill>
              </a:rPr>
              <a:t>درآمد ناخالص داخلی </a:t>
            </a:r>
          </a:p>
          <a:p>
            <a:r>
              <a:rPr lang="fa-IR" dirty="0">
                <a:solidFill>
                  <a:srgbClr val="002060"/>
                </a:solidFill>
              </a:rPr>
              <a:t>نظامی که هیچ مهارتی را به دانش آموزان آموزش نمیدهد .</a:t>
            </a:r>
          </a:p>
          <a:p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69817"/>
            <a:ext cx="9065623" cy="6557554"/>
          </a:xfrm>
        </p:spPr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تغیراتی ظاهری وبدون مبنای علمی که نه تنها به روز نمیشود بلکه دانش آموزان را گیج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میکند </a:t>
            </a:r>
            <a:r>
              <a:rPr lang="fa-IR" dirty="0">
                <a:solidFill>
                  <a:srgbClr val="002060"/>
                </a:solidFill>
              </a:rPr>
              <a:t>وکار را سخت به صدا درآمدن خانواده ها به دلیل وضعیت کتاب های درسی حجیم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وقدیمی </a:t>
            </a:r>
            <a:r>
              <a:rPr lang="fa-IR" dirty="0">
                <a:solidFill>
                  <a:srgbClr val="002060"/>
                </a:solidFill>
              </a:rPr>
              <a:t>که با تغییرات ظاهری </a:t>
            </a:r>
            <a:r>
              <a:rPr lang="fa-IR" dirty="0" smtClean="0">
                <a:solidFill>
                  <a:srgbClr val="002060"/>
                </a:solidFill>
              </a:rPr>
              <a:t>حرف </a:t>
            </a:r>
            <a:r>
              <a:rPr lang="fa-IR" dirty="0">
                <a:solidFill>
                  <a:srgbClr val="002060"/>
                </a:solidFill>
              </a:rPr>
              <a:t>از تغییرات بنیادین محتوای کتاب ها میزنند وجود </a:t>
            </a:r>
            <a:r>
              <a:rPr lang="fa-IR" dirty="0" smtClean="0">
                <a:solidFill>
                  <a:srgbClr val="002060"/>
                </a:solidFill>
              </a:rPr>
              <a:t>مسئله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هایی </a:t>
            </a:r>
            <a:r>
              <a:rPr lang="fa-IR" dirty="0">
                <a:solidFill>
                  <a:srgbClr val="002060"/>
                </a:solidFill>
              </a:rPr>
              <a:t>که در کتاب های ابتدایی است را دانش آموزان راهنمایی شاید به سختی حل کنند در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حالی </a:t>
            </a:r>
            <a:r>
              <a:rPr lang="fa-IR" dirty="0">
                <a:solidFill>
                  <a:srgbClr val="002060"/>
                </a:solidFill>
              </a:rPr>
              <a:t>که ما باید دانش آموزان را حداقل برای 12سال آینده تربیت کنیم .کتاب های درسی ما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دانش </a:t>
            </a:r>
            <a:r>
              <a:rPr lang="fa-IR" dirty="0">
                <a:solidFill>
                  <a:srgbClr val="002060"/>
                </a:solidFill>
              </a:rPr>
              <a:t>آموزان را برای دیروز تربیت میکند نه برای فردا و حتی </a:t>
            </a:r>
            <a:r>
              <a:rPr lang="fa-IR" dirty="0" smtClean="0">
                <a:solidFill>
                  <a:srgbClr val="002060"/>
                </a:solidFill>
              </a:rPr>
              <a:t>امروز. </a:t>
            </a:r>
            <a:endParaRPr lang="fa-I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ما نباید بعد از 12 سال یک کاغذ به عنوان مدرک دست دانش آموزان بدهیم بلکه باید مهارتی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یاد </a:t>
            </a:r>
            <a:r>
              <a:rPr lang="fa-IR" dirty="0">
                <a:solidFill>
                  <a:srgbClr val="002060"/>
                </a:solidFill>
              </a:rPr>
              <a:t>بدهیم که بتوانند آن را به عنوان رشد و نمو دوران متوسط خود در محیط کار عرضه کنند </a:t>
            </a: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باید دانش آموزان علاقه مند به کار تحویل جامعه بدهیم البته این موضوع قابل ذکر است که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تغییر </a:t>
            </a:r>
            <a:r>
              <a:rPr lang="fa-IR" dirty="0">
                <a:solidFill>
                  <a:srgbClr val="002060"/>
                </a:solidFill>
              </a:rPr>
              <a:t>باید بر اساس تحقیق باشد اما متاسفانه در کشور ما به نتایج تحقیقات توجهی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نمیشود </a:t>
            </a:r>
            <a:r>
              <a:rPr lang="fa-IR" dirty="0">
                <a:solidFill>
                  <a:srgbClr val="002060"/>
                </a:solidFill>
              </a:rPr>
              <a:t>وهر تحقیقی که درنظام آموزشی ما به وجود آمده سلیقه ای و بر اساس نظر افراد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مختلفی </a:t>
            </a:r>
            <a:r>
              <a:rPr lang="fa-IR" dirty="0">
                <a:solidFill>
                  <a:srgbClr val="002060"/>
                </a:solidFill>
              </a:rPr>
              <a:t>بوده است به عقیده بسیاری نظام آموزشی ما یک نظام فرسوده تاریخ مصرف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گذشته </a:t>
            </a:r>
            <a:r>
              <a:rPr lang="fa-IR" dirty="0">
                <a:solidFill>
                  <a:srgbClr val="002060"/>
                </a:solidFill>
              </a:rPr>
              <a:t>وتقلیدی است وبحث اینکه نظام آموزشی باید بر اسا س نیاز های کشور باشد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ومهارت </a:t>
            </a:r>
            <a:r>
              <a:rPr lang="fa-IR" dirty="0">
                <a:solidFill>
                  <a:srgbClr val="002060"/>
                </a:solidFill>
              </a:rPr>
              <a:t>های زندگی را بیاموزد در حالی که ما در این 12 سال فقط عمر بچه ها را هدر </a:t>
            </a:r>
            <a:r>
              <a:rPr lang="fa-IR" dirty="0" smtClean="0">
                <a:solidFill>
                  <a:srgbClr val="002060"/>
                </a:solidFill>
              </a:rPr>
              <a:t>دادیم. 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91441"/>
            <a:ext cx="8673738" cy="6662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همانطور </a:t>
            </a:r>
            <a:r>
              <a:rPr lang="fa-IR" dirty="0">
                <a:solidFill>
                  <a:srgbClr val="002060"/>
                </a:solidFill>
              </a:rPr>
              <a:t>که قبلا نیز اشاره شد حکومتها به </a:t>
            </a:r>
            <a:r>
              <a:rPr lang="fa-IR" dirty="0" smtClean="0">
                <a:solidFill>
                  <a:srgbClr val="002060"/>
                </a:solidFill>
              </a:rPr>
              <a:t>مسائلی </a:t>
            </a:r>
            <a:r>
              <a:rPr lang="fa-IR" dirty="0">
                <a:solidFill>
                  <a:srgbClr val="002060"/>
                </a:solidFill>
              </a:rPr>
              <a:t>توجه دارند که متعلق به امروز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است </a:t>
            </a:r>
            <a:r>
              <a:rPr lang="fa-IR" dirty="0">
                <a:solidFill>
                  <a:srgbClr val="002060"/>
                </a:solidFill>
              </a:rPr>
              <a:t>نه آینده در نتیجه از پرداختن به امور اساسی وبنیادین غافل </a:t>
            </a:r>
            <a:r>
              <a:rPr lang="fa-IR" dirty="0" smtClean="0">
                <a:solidFill>
                  <a:srgbClr val="002060"/>
                </a:solidFill>
              </a:rPr>
              <a:t>میمانند.    </a:t>
            </a:r>
            <a:endParaRPr lang="fa-I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از این موضوع نیز نمیتوان </a:t>
            </a:r>
            <a:r>
              <a:rPr lang="fa-IR" dirty="0" smtClean="0">
                <a:solidFill>
                  <a:srgbClr val="002060"/>
                </a:solidFill>
              </a:rPr>
              <a:t>غافل </a:t>
            </a:r>
            <a:r>
              <a:rPr lang="fa-IR" dirty="0">
                <a:solidFill>
                  <a:srgbClr val="002060"/>
                </a:solidFill>
              </a:rPr>
              <a:t>شد که با کاهش ارزش زمان گذشته وافزایش ارزش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زمان </a:t>
            </a:r>
            <a:r>
              <a:rPr lang="fa-IR" dirty="0">
                <a:solidFill>
                  <a:srgbClr val="002060"/>
                </a:solidFill>
              </a:rPr>
              <a:t>حال با مشکلاتی نیز برخورد خواهیم کرد که از جمله اصول مهم در نظام آموزشی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سنتی </a:t>
            </a:r>
            <a:r>
              <a:rPr lang="fa-IR" dirty="0">
                <a:solidFill>
                  <a:srgbClr val="002060"/>
                </a:solidFill>
              </a:rPr>
              <a:t>جامعه ایران ، ارزش فوق‌العاده‌ای است که «زمان گذشته» دارا می‌باشد.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همواره </a:t>
            </a:r>
            <a:r>
              <a:rPr lang="fa-IR" dirty="0">
                <a:solidFill>
                  <a:srgbClr val="002060"/>
                </a:solidFill>
              </a:rPr>
              <a:t>در گفتمانها، از این ارزش </a:t>
            </a:r>
            <a:r>
              <a:rPr lang="fa-IR" dirty="0" smtClean="0">
                <a:solidFill>
                  <a:srgbClr val="002060"/>
                </a:solidFill>
              </a:rPr>
              <a:t>به عنوان </a:t>
            </a:r>
            <a:r>
              <a:rPr lang="fa-IR" dirty="0">
                <a:solidFill>
                  <a:srgbClr val="002060"/>
                </a:solidFill>
              </a:rPr>
              <a:t>«تجربه» یاد می‌شود و پیوسته افراد بزرگتر را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درس‌آموز </a:t>
            </a:r>
            <a:r>
              <a:rPr lang="fa-IR" dirty="0">
                <a:solidFill>
                  <a:srgbClr val="002060"/>
                </a:solidFill>
              </a:rPr>
              <a:t>و صاحبان تجربه دانسته و سعی همگانی بر این است که با استفاده از تجربه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ایشان</a:t>
            </a:r>
            <a:r>
              <a:rPr lang="fa-IR" dirty="0">
                <a:solidFill>
                  <a:srgbClr val="002060"/>
                </a:solidFill>
              </a:rPr>
              <a:t>، بر دانش خود بیفزایند. این تلقی، اصول نظری و عملی خاصی را در نظام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آموزشی </a:t>
            </a:r>
            <a:r>
              <a:rPr lang="fa-IR" dirty="0">
                <a:solidFill>
                  <a:srgbClr val="002060"/>
                </a:solidFill>
              </a:rPr>
              <a:t>حاکم ساخته که معمولاً </a:t>
            </a:r>
            <a:r>
              <a:rPr lang="fa-IR" dirty="0" smtClean="0">
                <a:solidFill>
                  <a:srgbClr val="002060"/>
                </a:solidFill>
              </a:rPr>
              <a:t>به عنوان </a:t>
            </a:r>
            <a:r>
              <a:rPr lang="fa-IR" dirty="0">
                <a:solidFill>
                  <a:srgbClr val="002060"/>
                </a:solidFill>
              </a:rPr>
              <a:t>«ادب تحصیل» از آن یاد می‌شود.</a:t>
            </a: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این در حالی است که تحولات رخ داده در عرصه فناوری و روش‌های نوین آموزشی، به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شدت </a:t>
            </a:r>
            <a:r>
              <a:rPr lang="fa-IR" dirty="0">
                <a:solidFill>
                  <a:srgbClr val="002060"/>
                </a:solidFill>
              </a:rPr>
              <a:t>این اصل را دستخوش تحول ساخته است. امروزه یک جوان با استفاده از امکانات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آموزشی </a:t>
            </a:r>
            <a:r>
              <a:rPr lang="fa-IR" dirty="0">
                <a:solidFill>
                  <a:srgbClr val="002060"/>
                </a:solidFill>
              </a:rPr>
              <a:t>و ارتباطی، به حجم بالایی از اطلاعات و دانش دست می‌یابد و این چنین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می‌شود </a:t>
            </a:r>
            <a:r>
              <a:rPr lang="fa-IR" dirty="0">
                <a:solidFill>
                  <a:srgbClr val="002060"/>
                </a:solidFill>
              </a:rPr>
              <a:t>که «ارزش زمان تجربه ‌شده» به شدت کاهش می‌یابد و در نتیجه ادب پیشین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نیز </a:t>
            </a:r>
            <a:r>
              <a:rPr lang="fa-IR" dirty="0">
                <a:solidFill>
                  <a:srgbClr val="002060"/>
                </a:solidFill>
              </a:rPr>
              <a:t>متحول می‌شود؛ چرا که جوان امروزی خود را نیازمند تجربه نسل قبل ندیده </a:t>
            </a:r>
            <a:r>
              <a:rPr lang="fa-IR" dirty="0" smtClean="0">
                <a:solidFill>
                  <a:srgbClr val="002060"/>
                </a:solidFill>
              </a:rPr>
              <a:t>و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احساس می‌کند به توانمندی‌ها و دانش‌هایی دست یافته که به مراتب بیشتر از</a:t>
            </a:r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91440"/>
            <a:ext cx="9065622" cy="6622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دانسته‌های نسل پیشین است. با توجه به سرعت فزاینده رشد امکانات جدید آموزشی و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ارتباطاتی </a:t>
            </a:r>
            <a:r>
              <a:rPr lang="fa-IR" dirty="0">
                <a:solidFill>
                  <a:srgbClr val="002060"/>
                </a:solidFill>
              </a:rPr>
              <a:t>در جامعه ما، این تحول در حال وقوع است. پس باید توجه داشت که نسل جدیدی از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دانش‌آموزان </a:t>
            </a:r>
            <a:r>
              <a:rPr lang="fa-IR" dirty="0">
                <a:solidFill>
                  <a:srgbClr val="002060"/>
                </a:solidFill>
              </a:rPr>
              <a:t>در راه هستند که تصور و تلقی متفاوتی از زمان گذشته </a:t>
            </a:r>
            <a:r>
              <a:rPr lang="fa-IR" dirty="0" smtClean="0">
                <a:solidFill>
                  <a:srgbClr val="002060"/>
                </a:solidFill>
              </a:rPr>
              <a:t>دارند.</a:t>
            </a:r>
          </a:p>
          <a:p>
            <a:pPr marL="0" indent="0">
              <a:buNone/>
            </a:pPr>
            <a:endParaRPr lang="fa-I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</a:rPr>
              <a:t>فنلاند؛ یادگیری فارغ از استرس امتحان و نمره</a:t>
            </a:r>
          </a:p>
          <a:p>
            <a:pPr marL="0" indent="0">
              <a:buNone/>
            </a:pP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سیستم </a:t>
            </a:r>
            <a:r>
              <a:rPr lang="fa-IR" dirty="0">
                <a:solidFill>
                  <a:srgbClr val="002060"/>
                </a:solidFill>
              </a:rPr>
              <a:t>آموزشی فنلاند بارها به عنوان بهترین سیستم آموزشی دنیا انتخاب شده است و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دانش </a:t>
            </a:r>
            <a:r>
              <a:rPr lang="fa-IR" dirty="0">
                <a:solidFill>
                  <a:srgbClr val="002060"/>
                </a:solidFill>
              </a:rPr>
              <a:t>آموزان فنلاندی اغلب در زمینه های علمی و فرهنگی سرآمد هستند. این مسئله حاصل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اصلاحاتی </a:t>
            </a:r>
            <a:r>
              <a:rPr lang="fa-IR" dirty="0">
                <a:solidFill>
                  <a:srgbClr val="002060"/>
                </a:solidFill>
              </a:rPr>
              <a:t>اساسی است که حدود 40 سال پیش در مدارس این کشور اتفاق افتاد.</a:t>
            </a: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در حالی که اکثر کشورهای دنیا محوریت خود را روی ارزیابی دانش آموزان از طریق آزمون های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مداوم </a:t>
            </a:r>
            <a:r>
              <a:rPr lang="fa-IR" dirty="0">
                <a:solidFill>
                  <a:srgbClr val="002060"/>
                </a:solidFill>
              </a:rPr>
              <a:t>قرار داده اند، دانش آموزان فنلاندی  40 سال است که از استرس امتحان و نمره رها شده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اند</a:t>
            </a:r>
            <a:r>
              <a:rPr lang="fa-IR" dirty="0">
                <a:solidFill>
                  <a:srgbClr val="002060"/>
                </a:solidFill>
              </a:rPr>
              <a:t>. سیستم آموزش و پرورش فنلاند صددرصد دولتی است و در قیاس با آمریکا، 30 درصد کمتر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برای </a:t>
            </a:r>
            <a:r>
              <a:rPr lang="fa-IR" dirty="0">
                <a:solidFill>
                  <a:srgbClr val="002060"/>
                </a:solidFill>
              </a:rPr>
              <a:t>هر دانش آموز هزینه می کند اما مدل آموزشی متفاوت و کارآمدی را طراحی کرده که با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کمترین </a:t>
            </a:r>
            <a:r>
              <a:rPr lang="fa-IR" dirty="0">
                <a:solidFill>
                  <a:srgbClr val="002060"/>
                </a:solidFill>
              </a:rPr>
              <a:t>هزینه، به بهترین نتیجه می رسد.</a:t>
            </a:r>
          </a:p>
          <a:p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235131"/>
            <a:ext cx="8934995" cy="643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آموزش </a:t>
            </a:r>
            <a:r>
              <a:rPr lang="fa-IR" dirty="0">
                <a:solidFill>
                  <a:srgbClr val="002060"/>
                </a:solidFill>
              </a:rPr>
              <a:t>رسمی برای کودکان فنلاندی از هفت سالگی شروع می شود؛ این در حالی است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که </a:t>
            </a:r>
            <a:r>
              <a:rPr lang="fa-IR" dirty="0">
                <a:solidFill>
                  <a:srgbClr val="002060"/>
                </a:solidFill>
              </a:rPr>
              <a:t>در اکثر کشورها کودکان تحت عنوان پیش دبستانی یا غیره از پنج سالگی به مدرسه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فرستاده </a:t>
            </a:r>
            <a:r>
              <a:rPr lang="fa-IR" dirty="0">
                <a:solidFill>
                  <a:srgbClr val="002060"/>
                </a:solidFill>
              </a:rPr>
              <a:t>می شوند. فنلاندی ها تا به 10 سالگی پا نگذارند، هیچ مشق شب یا امتحانی را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تجربه </a:t>
            </a:r>
            <a:r>
              <a:rPr lang="fa-IR" dirty="0">
                <a:solidFill>
                  <a:srgbClr val="002060"/>
                </a:solidFill>
              </a:rPr>
              <a:t>نمی کنند و در شش سال اول، اصلا مورد ارزیابی قرار نمی گیرند. این فقدان رقابت و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فشار </a:t>
            </a:r>
            <a:r>
              <a:rPr lang="fa-IR" dirty="0">
                <a:solidFill>
                  <a:srgbClr val="002060"/>
                </a:solidFill>
              </a:rPr>
              <a:t>آکادمیک به کودکان اجازه شکوفایی داده و یاد گرفتن را به آنها آموزش می دهد.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دانش </a:t>
            </a:r>
            <a:r>
              <a:rPr lang="fa-IR" dirty="0">
                <a:solidFill>
                  <a:srgbClr val="002060"/>
                </a:solidFill>
              </a:rPr>
              <a:t>آموزان فنلاندی به جای این که نگران قبول شدن در امتحان ها باشند، فرصتی برای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بروز </a:t>
            </a:r>
            <a:r>
              <a:rPr lang="fa-IR" dirty="0">
                <a:solidFill>
                  <a:srgbClr val="002060"/>
                </a:solidFill>
              </a:rPr>
              <a:t>استعدادهای شان پیدا می کنند. تنها آزمون اجباری کودکان فنلاندی در سن 16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سالگی </a:t>
            </a:r>
            <a:r>
              <a:rPr lang="fa-IR" dirty="0">
                <a:solidFill>
                  <a:srgbClr val="002060"/>
                </a:solidFill>
              </a:rPr>
              <a:t>و بعد از پایان دبیرستان از آنها گرفته می شود که چیزی شبیه به کنکور خودمان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است</a:t>
            </a:r>
            <a:r>
              <a:rPr lang="fa-IR" dirty="0">
                <a:solidFill>
                  <a:srgbClr val="002060"/>
                </a:solidFill>
              </a:rPr>
              <a:t>، البته نه با این ساز و کار استرس زا و آسیب رسان</a:t>
            </a:r>
            <a:r>
              <a:rPr lang="fa-IR" dirty="0" smtClean="0">
                <a:solidFill>
                  <a:srgbClr val="002060"/>
                </a:solidFill>
              </a:rPr>
              <a:t>.</a:t>
            </a:r>
            <a:endParaRPr lang="fa-I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>
                <a:solidFill>
                  <a:srgbClr val="002060"/>
                </a:solidFill>
              </a:rPr>
              <a:t>فنلاند از نظر سطح علمی دانش آموزان یک دست ترین دانش آموزان دنیا را دارد. کلاس ها به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شکلی </a:t>
            </a:r>
            <a:r>
              <a:rPr lang="fa-IR" dirty="0">
                <a:solidFill>
                  <a:srgbClr val="002060"/>
                </a:solidFill>
              </a:rPr>
              <a:t>دسته بندی شده که دانش آموزان با استعدادتر دائما با کم استعدادترها در تعامل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باشند </a:t>
            </a:r>
            <a:r>
              <a:rPr lang="fa-IR" dirty="0">
                <a:solidFill>
                  <a:srgbClr val="002060"/>
                </a:solidFill>
              </a:rPr>
              <a:t>و توانایی های خود را به آنها منتقل کنند. مسئله بعدی، کم تعداد بودن کلاس های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آموزشی </a:t>
            </a:r>
            <a:r>
              <a:rPr lang="fa-IR" dirty="0">
                <a:solidFill>
                  <a:srgbClr val="002060"/>
                </a:solidFill>
              </a:rPr>
              <a:t>فنلاند است. هر کلاسی حداکثر 16 دانش آموز دارد و همه آنها می توانند به آسانی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از </a:t>
            </a:r>
            <a:r>
              <a:rPr lang="fa-IR" dirty="0">
                <a:solidFill>
                  <a:srgbClr val="002060"/>
                </a:solidFill>
              </a:rPr>
              <a:t>امکانات آموزشی مدارس بهره مند شوند. مجموع این عوامل کنار هم باعث شده که 66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درصد </a:t>
            </a:r>
            <a:r>
              <a:rPr lang="fa-IR" dirty="0">
                <a:solidFill>
                  <a:srgbClr val="002060"/>
                </a:solidFill>
              </a:rPr>
              <a:t>از فارغ التحصیلان دبیرستان های فنلاند به دانشگاه بروند که این بالاترین نرخ ورود به </a:t>
            </a:r>
            <a:endParaRPr lang="fa-I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2060"/>
                </a:solidFill>
              </a:rPr>
              <a:t>دانشگاه </a:t>
            </a:r>
            <a:r>
              <a:rPr lang="fa-IR" dirty="0">
                <a:solidFill>
                  <a:srgbClr val="002060"/>
                </a:solidFill>
              </a:rPr>
              <a:t>در اروپاست.</a:t>
            </a:r>
          </a:p>
          <a:p>
            <a:endParaRPr lang="fa-I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209005"/>
            <a:ext cx="9130936" cy="6453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000" b="1" dirty="0" smtClean="0">
                <a:solidFill>
                  <a:schemeClr val="accent1">
                    <a:lumMod val="50000"/>
                  </a:schemeClr>
                </a:solidFill>
              </a:rPr>
              <a:t>  مقایسه </a:t>
            </a: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</a:rPr>
              <a:t>مدارس ایران با </a:t>
            </a:r>
            <a:r>
              <a:rPr lang="fa-IR" sz="2000" b="1" dirty="0" smtClean="0">
                <a:solidFill>
                  <a:schemeClr val="accent1">
                    <a:lumMod val="50000"/>
                  </a:schemeClr>
                </a:solidFill>
              </a:rPr>
              <a:t>فنلاند</a:t>
            </a:r>
          </a:p>
          <a:p>
            <a:pPr marL="0" indent="0">
              <a:buNone/>
            </a:pPr>
            <a:endParaRPr lang="fa-IR" dirty="0"/>
          </a:p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یک</a:t>
            </a:r>
            <a:r>
              <a:rPr lang="fa-IR" dirty="0"/>
              <a:t>؛ فنلاندی‌ها مدرسه خاص، گران‌قیمت، استعدادهای درخشان، باهوش‌ها، </a:t>
            </a:r>
            <a:r>
              <a:rPr lang="fa-IR" dirty="0" smtClean="0"/>
              <a:t>سختکوش‌ها، </a:t>
            </a:r>
          </a:p>
          <a:p>
            <a:pPr marL="0" indent="0">
              <a:buNone/>
            </a:pPr>
            <a:r>
              <a:rPr lang="fa-IR" dirty="0" smtClean="0"/>
              <a:t>متفاوت‌ها </a:t>
            </a:r>
            <a:r>
              <a:rPr lang="fa-IR" dirty="0"/>
              <a:t>یا اسامی دیگر نوآورانه ندارند! همه بچه‌ها یک‌جور مدرسه می‌روند</a:t>
            </a:r>
            <a:r>
              <a:rPr lang="fa-IR" dirty="0" smtClean="0"/>
              <a:t>.</a:t>
            </a:r>
            <a:endParaRPr lang="fa-IR" dirty="0"/>
          </a:p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دو</a:t>
            </a:r>
            <a:r>
              <a:rPr lang="fa-IR" dirty="0"/>
              <a:t>؛ معلمان مدارس در فنلاند، منزلت و شأن اجتماعی ویژه‌ای در حد پزشکان و جراحان دارند</a:t>
            </a:r>
            <a:r>
              <a:rPr lang="fa-IR" dirty="0" smtClean="0"/>
              <a:t>.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فرآیند </a:t>
            </a:r>
            <a:r>
              <a:rPr lang="fa-IR" dirty="0"/>
              <a:t>انتخاب معلمان به قدری رقابتی و دشوار است که تنها افراد با ضریب هوشی و هیجانی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بالا </a:t>
            </a:r>
            <a:r>
              <a:rPr lang="fa-IR" dirty="0"/>
              <a:t>توانایی گذراندن آن را دارند. می‌گویند تنها ١٠ درصد از متقاضیان موفق به پذیرش نهایی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می‌شوند</a:t>
            </a:r>
            <a:r>
              <a:rPr lang="fa-IR" dirty="0"/>
              <a:t>. یک معلم مقطع ابتدایی در فنلاند، بین سه تا شش سال، معلم ١٥ تا ٢٠ نفر از بچه‌ها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باقی </a:t>
            </a:r>
            <a:r>
              <a:rPr lang="fa-IR" dirty="0"/>
              <a:t>می‌ماند. پس عجیب نیست که در انتخاب‌شان تا جای ممکن دقت به کار برده شود</a:t>
            </a:r>
            <a:r>
              <a:rPr lang="fa-IR" dirty="0" smtClean="0"/>
              <a:t>.</a:t>
            </a:r>
            <a:endParaRPr lang="fa-IR" dirty="0"/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سه</a:t>
            </a:r>
            <a:r>
              <a:rPr lang="fa-IR" dirty="0"/>
              <a:t>؛ جدی‌ترین آزمونی که بچه‌های فنلاندی با آن مواجه می‌شوند، در سن ١٦سالگی است.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تا </a:t>
            </a:r>
            <a:r>
              <a:rPr lang="fa-IR" dirty="0"/>
              <a:t>پیش از آن، آزمون و امتحان جدی و استرس‌آوری وجود ندارد. هم بچه‌ها در آنچه دوست دارند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بیشتر </a:t>
            </a:r>
            <a:r>
              <a:rPr lang="fa-IR" dirty="0"/>
              <a:t>یاد بگیرند، آزادند و هم معلم‌ها در نحوه تدریس‌شان آزادی و ابتکار عمل بسیار زیادی دارند</a:t>
            </a:r>
            <a:r>
              <a:rPr lang="fa-IR" dirty="0" smtClean="0"/>
              <a:t>. </a:t>
            </a:r>
            <a:endParaRPr lang="fa-IR" dirty="0"/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چهار</a:t>
            </a:r>
            <a:r>
              <a:rPr lang="fa-IR" dirty="0"/>
              <a:t>؛ مشق و تکلیف بچه‌ها به‌طور قابل توجهی کم است</a:t>
            </a:r>
            <a:r>
              <a:rPr lang="fa-IR" dirty="0" smtClean="0"/>
              <a:t>.</a:t>
            </a:r>
            <a:endParaRPr lang="fa-IR" dirty="0"/>
          </a:p>
          <a:p>
            <a:pPr marL="0" indent="0">
              <a:buNone/>
            </a:pPr>
            <a:r>
              <a:rPr lang="fa-IR" dirty="0" smtClean="0"/>
              <a:t>همچنین </a:t>
            </a:r>
            <a:r>
              <a:rPr lang="fa-IR" dirty="0"/>
              <a:t>مطالعات زیادی انجام داده‌اند که بخش قابل‌توجهی از آموزش بچه‌ها با انجام </a:t>
            </a:r>
            <a:r>
              <a:rPr lang="fa-IR" dirty="0" smtClean="0"/>
              <a:t>بازی‌های </a:t>
            </a:r>
          </a:p>
          <a:p>
            <a:pPr marL="0" indent="0">
              <a:buNone/>
            </a:pPr>
            <a:r>
              <a:rPr lang="fa-IR" dirty="0" smtClean="0"/>
              <a:t>عملی </a:t>
            </a:r>
            <a:r>
              <a:rPr lang="fa-IR" dirty="0"/>
              <a:t>و تیمی صورت پذیرد و به اصطلاح خودمان، کمتر مشق بنویسند!</a:t>
            </a:r>
          </a:p>
          <a:p>
            <a:pPr marL="0" indent="0">
              <a:buNone/>
            </a:pPr>
            <a:r>
              <a:rPr lang="fa-I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1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2889</Words>
  <Application>Microsoft Office PowerPoint</Application>
  <PresentationFormat>Custom</PresentationFormat>
  <Paragraphs>243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</dc:creator>
  <cp:lastModifiedBy>Mohammad</cp:lastModifiedBy>
  <cp:revision>95</cp:revision>
  <dcterms:created xsi:type="dcterms:W3CDTF">2018-04-02T06:48:39Z</dcterms:created>
  <dcterms:modified xsi:type="dcterms:W3CDTF">2018-04-19T07:16:25Z</dcterms:modified>
</cp:coreProperties>
</file>