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8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28928F6-1B07-47C2-886E-78D8C3DAF6D8}"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28928F6-1B07-47C2-886E-78D8C3DAF6D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98B535-C040-4C9F-8F6E-9FBDEF0FF80A}" type="datetimeFigureOut">
              <a:rPr lang="en-US" smtClean="0"/>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28928F6-1B07-47C2-886E-78D8C3DAF6D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798B535-C040-4C9F-8F6E-9FBDEF0FF80A}" type="datetimeFigureOut">
              <a:rPr lang="en-US" smtClean="0"/>
              <a:t>5/5/2021</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28928F6-1B07-47C2-886E-78D8C3DAF6D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606716" y="1585026"/>
            <a:ext cx="5648623" cy="941661"/>
          </a:xfrm>
        </p:spPr>
        <p:txBody>
          <a:bodyPr/>
          <a:lstStyle/>
          <a:p>
            <a:r>
              <a:rPr lang="fa-IR" dirty="0">
                <a:cs typeface="+mn-cs"/>
              </a:rPr>
              <a:t>هویت شهروندی , پیشنیاز هویت ملی </a:t>
            </a:r>
            <a:endParaRPr lang="en-US" dirty="0">
              <a:cs typeface="+mn-cs"/>
            </a:endParaRPr>
          </a:p>
        </p:txBody>
      </p:sp>
      <p:sp>
        <p:nvSpPr>
          <p:cNvPr id="3" name="Subtitle 2"/>
          <p:cNvSpPr>
            <a:spLocks noGrp="1"/>
          </p:cNvSpPr>
          <p:nvPr>
            <p:ph type="subTitle" idx="1"/>
          </p:nvPr>
        </p:nvSpPr>
        <p:spPr>
          <a:xfrm rot="19145994">
            <a:off x="1222699" y="2368686"/>
            <a:ext cx="6511131" cy="586714"/>
          </a:xfrm>
        </p:spPr>
        <p:txBody>
          <a:bodyPr>
            <a:normAutofit/>
          </a:bodyPr>
          <a:lstStyle/>
          <a:p>
            <a:pPr rtl="1"/>
            <a:r>
              <a:rPr lang="fa-IR" sz="2000" dirty="0">
                <a:latin typeface="Stencil" pitchFamily="82" charset="0"/>
              </a:rPr>
              <a:t>چرا تنوع قومی سرمایه ای توسعه آفرین است ؟! </a:t>
            </a:r>
            <a:endParaRPr lang="en-US" sz="2000" dirty="0">
              <a:latin typeface="Stencil" pitchFamily="82" charset="0"/>
            </a:endParaRPr>
          </a:p>
        </p:txBody>
      </p:sp>
      <p:pic>
        <p:nvPicPr>
          <p:cNvPr id="1026" name="Picture 2" descr="C:\Users\IRPC\Desktop\Economics\قومیت-اینستا.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667000"/>
            <a:ext cx="3276599" cy="35052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947702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304800"/>
            <a:ext cx="8153400" cy="6096000"/>
          </a:xfrm>
        </p:spPr>
        <p:txBody>
          <a:bodyPr/>
          <a:lstStyle/>
          <a:p>
            <a:pPr algn="r" rtl="1"/>
            <a:r>
              <a:rPr lang="fa-IR" sz="2000" dirty="0">
                <a:cs typeface="+mn-cs"/>
              </a:rPr>
              <a:t>در ‌پیش‌گرفتن مسیر انحصار فرهنگی، همان‌گونه که الان حکومت ما در ‌پیش گرفته است و تنها بر بخشی از منابع فرهنگی فارس‌ها تکیه می‌کند، خطر دیگری را در پیش دارد و آن این است که عناصر ضد توسعه‌ و تضاد‌آمیز فرهنگ‌های قومی و مذهبی رشد کرده و به منبعی از اندیشه‌ها و رفتارهای ضد توسعه تبدیل می‌شوند. در حالیکه اگر رویه چند‌فرهنگی در پیش گرفته شود، خرده‌فرهنگ‌ها یکدیگر را تکمیل و تصحیح می‌کنند. بنابراین یکی از معیارهای توسعه‌‌خواه‌بودن حکومت در ایران این است که آیا آگاهانه با مسئله تنوع قومی برخورد می‌کند و آیا به جای انحصارگری فرهنگی می‌کوشد بر تنوع فرهنگی تکیه کند یا نه؟</a:t>
            </a:r>
            <a:br>
              <a:rPr lang="fa-IR" sz="2000" dirty="0">
                <a:cs typeface="+mn-cs"/>
              </a:rPr>
            </a:br>
            <a:r>
              <a:rPr lang="fa-IR" sz="2000" dirty="0">
                <a:cs typeface="+mn-cs"/>
              </a:rPr>
              <a:t>به گمان من یک شاخص خوب که می‌تواند رشد فرهنگی یک جامعه را منعکس کند و نشان دهد که آیا یک جامعه چندفرهنگی از دادوستد و تعامل فرهنگ‌های، محلی، قومی و مذهبی خود </a:t>
            </a:r>
            <a:r>
              <a:rPr lang="fa-IR" sz="2000" dirty="0" smtClean="0">
                <a:cs typeface="+mn-cs"/>
              </a:rPr>
              <a:t/>
            </a:r>
            <a:br>
              <a:rPr lang="fa-IR" sz="2000" dirty="0" smtClean="0">
                <a:cs typeface="+mn-cs"/>
              </a:rPr>
            </a:br>
            <a:r>
              <a:rPr lang="fa-IR" sz="2000" dirty="0" smtClean="0">
                <a:cs typeface="+mn-cs"/>
              </a:rPr>
              <a:t>در </a:t>
            </a:r>
            <a:r>
              <a:rPr lang="fa-IR" sz="2000" dirty="0">
                <a:cs typeface="+mn-cs"/>
              </a:rPr>
              <a:t>مسیر توسعه قرار گرفته است یا آنکه آن تنوع فرهنگی دارد به مسیری ضد توسعه </a:t>
            </a:r>
            <a:r>
              <a:rPr lang="fa-IR" sz="2000" dirty="0" smtClean="0">
                <a:cs typeface="+mn-cs"/>
              </a:rPr>
              <a:t/>
            </a:r>
            <a:br>
              <a:rPr lang="fa-IR" sz="2000" dirty="0" smtClean="0">
                <a:cs typeface="+mn-cs"/>
              </a:rPr>
            </a:br>
            <a:r>
              <a:rPr lang="fa-IR" sz="2000" dirty="0" smtClean="0">
                <a:cs typeface="+mn-cs"/>
              </a:rPr>
              <a:t>می‌رود،این </a:t>
            </a:r>
            <a:r>
              <a:rPr lang="fa-IR" sz="2000" dirty="0">
                <a:cs typeface="+mn-cs"/>
              </a:rPr>
              <a:t>است که جامعه و حکومت چگونه با ضعیف‌ترین حلقه‌های خود رفتار </a:t>
            </a:r>
            <a:r>
              <a:rPr lang="fa-IR" sz="2000" dirty="0" smtClean="0">
                <a:cs typeface="+mn-cs"/>
              </a:rPr>
              <a:t/>
            </a:r>
            <a:br>
              <a:rPr lang="fa-IR" sz="2000" dirty="0" smtClean="0">
                <a:cs typeface="+mn-cs"/>
              </a:rPr>
            </a:br>
            <a:r>
              <a:rPr lang="fa-IR" sz="2000" dirty="0" smtClean="0">
                <a:cs typeface="+mn-cs"/>
              </a:rPr>
              <a:t>می‌کنند</a:t>
            </a:r>
            <a:r>
              <a:rPr lang="fa-IR" sz="2000" dirty="0">
                <a:cs typeface="+mn-cs"/>
              </a:rPr>
              <a:t>. زندانیان، اقلیت‌ها، کودکان و حیوانات ضعیف‌ترین گروه‌ های یک جامعه </a:t>
            </a:r>
            <a:r>
              <a:rPr lang="fa-IR" sz="2000" dirty="0" smtClean="0">
                <a:cs typeface="+mn-cs"/>
              </a:rPr>
              <a:t/>
            </a:r>
            <a:br>
              <a:rPr lang="fa-IR" sz="2000" dirty="0" smtClean="0">
                <a:cs typeface="+mn-cs"/>
              </a:rPr>
            </a:br>
            <a:r>
              <a:rPr lang="fa-IR" sz="2000" dirty="0" smtClean="0">
                <a:cs typeface="+mn-cs"/>
              </a:rPr>
              <a:t>هستند</a:t>
            </a:r>
            <a:r>
              <a:rPr lang="fa-IR" sz="2000" dirty="0">
                <a:cs typeface="+mn-cs"/>
              </a:rPr>
              <a:t>. همان‌طور که قدرت یک زنجیر به ضعیف‌ترین حلقه‌اش وابسته است </a:t>
            </a:r>
            <a:r>
              <a:rPr lang="fa-IR" sz="2000" dirty="0" smtClean="0">
                <a:cs typeface="+mn-cs"/>
              </a:rPr>
              <a:t/>
            </a:r>
            <a:br>
              <a:rPr lang="fa-IR" sz="2000" dirty="0" smtClean="0">
                <a:cs typeface="+mn-cs"/>
              </a:rPr>
            </a:br>
            <a:r>
              <a:rPr lang="fa-IR" sz="2000" dirty="0" smtClean="0">
                <a:cs typeface="+mn-cs"/>
              </a:rPr>
              <a:t>( </a:t>
            </a:r>
            <a:r>
              <a:rPr lang="fa-IR" sz="2000" dirty="0">
                <a:cs typeface="+mn-cs"/>
              </a:rPr>
              <a:t>چون شکنندگی آن حلقه می‌تواند کل زنجیر را پاره کند ) قدرت فرهنگی و </a:t>
            </a:r>
            <a:r>
              <a:rPr lang="fa-IR" sz="2000" dirty="0" smtClean="0">
                <a:cs typeface="+mn-cs"/>
              </a:rPr>
              <a:t/>
            </a:r>
            <a:br>
              <a:rPr lang="fa-IR" sz="2000" dirty="0" smtClean="0">
                <a:cs typeface="+mn-cs"/>
              </a:rPr>
            </a:br>
            <a:r>
              <a:rPr lang="fa-IR" sz="2000" dirty="0" smtClean="0">
                <a:cs typeface="+mn-cs"/>
              </a:rPr>
              <a:t>توسعه </a:t>
            </a:r>
            <a:r>
              <a:rPr lang="fa-IR" sz="2000" dirty="0">
                <a:cs typeface="+mn-cs"/>
              </a:rPr>
              <a:t>فرهنگی یک جامعه نیز به برخورد آن جامعه با ضعیف‌ترین </a:t>
            </a:r>
            <a:r>
              <a:rPr lang="fa-IR" sz="2000" dirty="0" smtClean="0">
                <a:cs typeface="+mn-cs"/>
              </a:rPr>
              <a:t>حلقه‌‌هایش</a:t>
            </a:r>
            <a:br>
              <a:rPr lang="fa-IR" sz="2000" dirty="0" smtClean="0">
                <a:cs typeface="+mn-cs"/>
              </a:rPr>
            </a:br>
            <a:r>
              <a:rPr lang="fa-IR" sz="2000" dirty="0" smtClean="0">
                <a:cs typeface="+mn-cs"/>
              </a:rPr>
              <a:t> </a:t>
            </a:r>
            <a:r>
              <a:rPr lang="fa-IR" sz="2000" dirty="0">
                <a:cs typeface="+mn-cs"/>
              </a:rPr>
              <a:t>بستگی دارد . بنابراین برای فهم حال و روز توسعه یک کشورمی‌توان به </a:t>
            </a:r>
            <a:r>
              <a:rPr lang="fa-IR" sz="2000" dirty="0" smtClean="0">
                <a:cs typeface="+mn-cs"/>
              </a:rPr>
              <a:t/>
            </a:r>
            <a:br>
              <a:rPr lang="fa-IR" sz="2000" dirty="0" smtClean="0">
                <a:cs typeface="+mn-cs"/>
              </a:rPr>
            </a:br>
            <a:r>
              <a:rPr lang="fa-IR" sz="2000" dirty="0" smtClean="0">
                <a:cs typeface="+mn-cs"/>
              </a:rPr>
              <a:t>اوضاع </a:t>
            </a:r>
            <a:r>
              <a:rPr lang="fa-IR" sz="2000" dirty="0">
                <a:cs typeface="+mn-cs"/>
              </a:rPr>
              <a:t>و احوال ضعیف‌ترین حلقه‌های آن جامعه نگریست</a:t>
            </a:r>
            <a:br>
              <a:rPr lang="fa-IR" sz="2000" dirty="0">
                <a:cs typeface="+mn-cs"/>
              </a:rPr>
            </a:br>
            <a:endParaRPr lang="en-US" sz="2000" dirty="0">
              <a:cs typeface="+mn-cs"/>
            </a:endParaRPr>
          </a:p>
        </p:txBody>
      </p:sp>
    </p:spTree>
    <p:extLst>
      <p:ext uri="{BB962C8B-B14F-4D97-AF65-F5344CB8AC3E}">
        <p14:creationId xmlns:p14="http://schemas.microsoft.com/office/powerpoint/2010/main" val="3190729820"/>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534400" cy="6019800"/>
          </a:xfrm>
        </p:spPr>
        <p:txBody>
          <a:bodyPr/>
          <a:lstStyle/>
          <a:p>
            <a:pPr algn="r" rtl="1"/>
            <a:r>
              <a:rPr lang="fa-IR" sz="2000" dirty="0">
                <a:cs typeface="+mn-cs"/>
              </a:rPr>
              <a:t>در ایران مجرمان و زندانیان از بدو دستگیری عملاً با انبوهی از نقض حقوق‌ها روبرو می‌شوند که گاهی قدرت اثبات آن را هم ندارند. از بازداشت‌های بدون تفهیم اتهام، از بازداشت موقت‌های بلندمدت، از انفرادی‌های طولانی، از شکنجه‌های سفید، از زندان‌های بدون امکانات و نظایر آنها که زندانی نه می‌تواند ثابت کند و نه می‌تواند نسبت به آنها تظلم کند.همچنین ظلم به کودکان از خانواده شروع می‌شود و سپس در نظام آموزشی ادامه پیدا می‌کند. در جامعه‌ای که ولیِ کودک حق دارد کودک خود را تنبیه کند بدون آنکه مؤاخذه شود،‌ حقوق کودک چگونه محقق می‌شود؟به همین ترتیب تنها به‌عنوان یک نمونه، درحالیکه حق بنیادین اقلیت‌های قومی این است که بتواننددر محیط قومی خودشان با زبان مادری سخن بگویند و با زبان مادری‌شان آموزش ببینند ما این حق را از آنها دریغ کرده‌ایم (و البته می‌دانیم که این حق هیچ منافاتی با ترویج زبان فارسی به‌عنوان زبان رسمی کشور ندارد). و نهایتاً تنها قدرت و حقی که جامعه ما برای حیوانات قائل شده است قدرت و حق فرار است. برآیند میزان توسعه‌یافتگی ما، میراث فرهنگی توسعه‌آفرین ما و ارزش‌های اخلاقی ما در همین برخورد ما با حلقه‌های ضعیف جامعه معلوم می‌شود و نه در تعداد خودروهای آخرین‌مدل ما یا در تعداد موشک‌های بالستیک ما یا در تعداد صندوق‌های رأی‌گیری ما. پذیرش تنوع فرهنگی و تسهیل تعامل فرهنگی در یک جامعه، موجب افزایش رواداری فکری و مدارای رفتاری، موجب پذیرش دیگری و رعایت حق دیگری و نهایتاً موجب کاهش دوگانگی‌ها و تنش‌ها و تنفرهای میان گروه‌های مختلف مردم می‌شود. در فقدان این دوگانگی‌ها و تنش‌ها و تنفرهاست که در نهایت حقوق اقلیت‌ها و زندانیان، </a:t>
            </a:r>
            <a:r>
              <a:rPr lang="fa-IR" sz="2000" dirty="0" smtClean="0">
                <a:cs typeface="+mn-cs"/>
              </a:rPr>
              <a:t/>
            </a:r>
            <a:br>
              <a:rPr lang="fa-IR" sz="2000" dirty="0" smtClean="0">
                <a:cs typeface="+mn-cs"/>
              </a:rPr>
            </a:br>
            <a:r>
              <a:rPr lang="fa-IR" sz="2000" dirty="0" smtClean="0">
                <a:cs typeface="+mn-cs"/>
              </a:rPr>
              <a:t>که </a:t>
            </a:r>
            <a:r>
              <a:rPr lang="fa-IR" sz="2000" dirty="0">
                <a:cs typeface="+mn-cs"/>
              </a:rPr>
              <a:t>معمولاً متعلق به گروه‌های جمعیتی خاص هستند، رعایت می‌شود و وقتی </a:t>
            </a:r>
            <a:r>
              <a:rPr lang="fa-IR" sz="2000" dirty="0" smtClean="0">
                <a:cs typeface="+mn-cs"/>
              </a:rPr>
              <a:t>جامعه‌ای</a:t>
            </a:r>
            <a:br>
              <a:rPr lang="fa-IR" sz="2000" dirty="0" smtClean="0">
                <a:cs typeface="+mn-cs"/>
              </a:rPr>
            </a:br>
            <a:r>
              <a:rPr lang="fa-IR" sz="2000" dirty="0" smtClean="0">
                <a:cs typeface="+mn-cs"/>
              </a:rPr>
              <a:t> </a:t>
            </a:r>
            <a:r>
              <a:rPr lang="fa-IR" sz="2000" dirty="0">
                <a:cs typeface="+mn-cs"/>
              </a:rPr>
              <a:t>که در یک دوره بلند، رواداری و مدارای فرهنگی را تمرین کرد آنگاه نسبت به </a:t>
            </a:r>
            <a:r>
              <a:rPr lang="fa-IR" sz="2000" dirty="0" smtClean="0">
                <a:cs typeface="+mn-cs"/>
              </a:rPr>
              <a:t>بقیه</a:t>
            </a:r>
            <a:br>
              <a:rPr lang="fa-IR" sz="2000" dirty="0" smtClean="0">
                <a:cs typeface="+mn-cs"/>
              </a:rPr>
            </a:br>
            <a:r>
              <a:rPr lang="fa-IR" sz="2000" dirty="0" smtClean="0">
                <a:cs typeface="+mn-cs"/>
              </a:rPr>
              <a:t> </a:t>
            </a:r>
            <a:r>
              <a:rPr lang="fa-IR" sz="2000" dirty="0">
                <a:cs typeface="+mn-cs"/>
              </a:rPr>
              <a:t>باشندگان جامعه خویش از جمله کودکان و حیوانات نیز با مدارای بیشتری برخورد می‌کند.</a:t>
            </a:r>
            <a:endParaRPr lang="en-US" sz="2000" dirty="0">
              <a:cs typeface="+mn-cs"/>
            </a:endParaRPr>
          </a:p>
        </p:txBody>
      </p:sp>
    </p:spTree>
    <p:extLst>
      <p:ext uri="{BB962C8B-B14F-4D97-AF65-F5344CB8AC3E}">
        <p14:creationId xmlns:p14="http://schemas.microsoft.com/office/powerpoint/2010/main" val="253009365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59140" cy="4648200"/>
          </a:xfrm>
        </p:spPr>
        <p:txBody>
          <a:bodyPr/>
          <a:lstStyle/>
          <a:p>
            <a:pPr algn="r" rtl="1"/>
            <a:r>
              <a:rPr lang="fa-IR" sz="2000" dirty="0">
                <a:cs typeface="+mn-cs"/>
              </a:rPr>
              <a:t>درواقع ما نیاز به شهروند فضیلت‌مند داریم. شهروند فضیلت‌مند همان کسی است که حقوق دیگران را تنها و تنها به این سبب که شهروند این کشورند، تابع قانون این کشورند، انسان‌اند و جاندارند رعایت می‌کنند نه به این سبب که پیرو فلان مذهبند یا تابع فلان قومند. اما برای ما هنوز حتی خود مفهوم شهروند هم جا نیفتاده است. ما در تعریف ‌خودمان به اینکه شهروند یک جامعه هستیم اشاره نمی‌کنیم. ما می گوییم اهل فلان شهر یا روستاییم. یا به دین‌مان اشاره می‌کنیم که مسلمانم یا شیعه هستم یا سنی هستم یا مسیحی هستم. بدون وجود مفهوم شهروندی سخن‌گفتن از دموکراسی و آزادی بیهوده است. ما همان‌طور که در تلاش‌های‌مان بر آزادی و دموکراسی تأکید می‌کنیم باید برای شهروندی هم کوشش و پایداری کنیم. هر چقدر شهروندان یک جامعه فضیلت‌مند‌تر باشند هزینه تأمین آزادی و عدالت هم کمتر می‌شود. عدالت و آزادی دو آرمانی بوده‌اند که در طول تاریح بیشترین جنگ‌ها را برافروخته‌اند و بیشترین خون‌ها را ریخته‌اند. با وجود شهروندان فضیلت‌مند هزینه رسیدن به این عدالت و آزادی به مراتب کاهش خواهد یافت.</a:t>
            </a:r>
            <a:br>
              <a:rPr lang="fa-IR" sz="2000" dirty="0">
                <a:cs typeface="+mn-cs"/>
              </a:rPr>
            </a:br>
            <a:endParaRPr lang="en-US" sz="2000" dirty="0">
              <a:cs typeface="+mn-cs"/>
            </a:endParaRPr>
          </a:p>
        </p:txBody>
      </p:sp>
    </p:spTree>
    <p:extLst>
      <p:ext uri="{BB962C8B-B14F-4D97-AF65-F5344CB8AC3E}">
        <p14:creationId xmlns:p14="http://schemas.microsoft.com/office/powerpoint/2010/main" val="3325683509"/>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4"/>
          </p:nvPr>
        </p:nvSpPr>
        <p:spPr/>
      </p:sp>
      <p:sp>
        <p:nvSpPr>
          <p:cNvPr id="3" name="Title 2"/>
          <p:cNvSpPr>
            <a:spLocks noGrp="1"/>
          </p:cNvSpPr>
          <p:nvPr>
            <p:ph type="title"/>
          </p:nvPr>
        </p:nvSpPr>
        <p:spPr>
          <a:xfrm>
            <a:off x="-228600" y="228600"/>
            <a:ext cx="7162800" cy="3962400"/>
          </a:xfrm>
        </p:spPr>
        <p:txBody>
          <a:bodyPr/>
          <a:lstStyle/>
          <a:p>
            <a:pPr algn="r" rtl="1"/>
            <a:r>
              <a:rPr lang="fa-IR" sz="2400" dirty="0">
                <a:cs typeface="+mn-cs"/>
              </a:rPr>
              <a:t>ما باید برای شهروندسازی برنامه‌ریزی و سرمایه‌گذاری کنیم</a:t>
            </a:r>
            <a:r>
              <a:rPr lang="fa-IR" sz="2400" dirty="0" smtClean="0">
                <a:cs typeface="+mn-cs"/>
              </a:rPr>
              <a:t>.</a:t>
            </a:r>
            <a:br>
              <a:rPr lang="fa-IR" sz="2400" dirty="0" smtClean="0">
                <a:cs typeface="+mn-cs"/>
              </a:rPr>
            </a:br>
            <a:r>
              <a:rPr lang="fa-IR" sz="2400" dirty="0" smtClean="0">
                <a:cs typeface="+mn-cs"/>
              </a:rPr>
              <a:t>      تنها </a:t>
            </a:r>
            <a:r>
              <a:rPr lang="fa-IR" sz="2400" dirty="0">
                <a:cs typeface="+mn-cs"/>
              </a:rPr>
              <a:t>با ایجاد حس شهروندی است که دیگرخواهی </a:t>
            </a:r>
            <a:r>
              <a:rPr lang="fa-IR" sz="2400" dirty="0" smtClean="0">
                <a:cs typeface="+mn-cs"/>
              </a:rPr>
              <a:t>ایجاد</a:t>
            </a:r>
            <a:br>
              <a:rPr lang="fa-IR" sz="2400" dirty="0" smtClean="0">
                <a:cs typeface="+mn-cs"/>
              </a:rPr>
            </a:br>
            <a:r>
              <a:rPr lang="fa-IR" sz="2400" dirty="0">
                <a:cs typeface="+mn-cs"/>
              </a:rPr>
              <a:t> </a:t>
            </a:r>
            <a:r>
              <a:rPr lang="fa-IR" sz="2400" dirty="0" smtClean="0">
                <a:cs typeface="+mn-cs"/>
              </a:rPr>
              <a:t>          </a:t>
            </a:r>
            <a:r>
              <a:rPr lang="fa-IR" sz="2400" dirty="0">
                <a:cs typeface="+mn-cs"/>
              </a:rPr>
              <a:t>می شود.در غیر این صورت همه،«دیگریِ دیگری» </a:t>
            </a:r>
            <a:r>
              <a:rPr lang="fa-IR" sz="2400" dirty="0" smtClean="0">
                <a:cs typeface="+mn-cs"/>
              </a:rPr>
              <a:t/>
            </a:r>
            <a:br>
              <a:rPr lang="fa-IR" sz="2400" dirty="0" smtClean="0">
                <a:cs typeface="+mn-cs"/>
              </a:rPr>
            </a:br>
            <a:r>
              <a:rPr lang="fa-IR" sz="2400" dirty="0">
                <a:cs typeface="+mn-cs"/>
              </a:rPr>
              <a:t> </a:t>
            </a:r>
            <a:r>
              <a:rPr lang="fa-IR" sz="2400" dirty="0" smtClean="0">
                <a:cs typeface="+mn-cs"/>
              </a:rPr>
              <a:t>                هستند؛کُردها </a:t>
            </a:r>
            <a:r>
              <a:rPr lang="fa-IR" sz="2400" dirty="0">
                <a:cs typeface="+mn-cs"/>
              </a:rPr>
              <a:t>دیگری ترک‌ها، ترک‌ها دیگری لرها، </a:t>
            </a:r>
            <a:r>
              <a:rPr lang="fa-IR" sz="2400" dirty="0" smtClean="0">
                <a:cs typeface="+mn-cs"/>
              </a:rPr>
              <a:t/>
            </a:r>
            <a:br>
              <a:rPr lang="fa-IR" sz="2400" dirty="0" smtClean="0">
                <a:cs typeface="+mn-cs"/>
              </a:rPr>
            </a:br>
            <a:r>
              <a:rPr lang="fa-IR" sz="2400" dirty="0">
                <a:cs typeface="+mn-cs"/>
              </a:rPr>
              <a:t> </a:t>
            </a:r>
            <a:r>
              <a:rPr lang="fa-IR" sz="2400" dirty="0" smtClean="0">
                <a:cs typeface="+mn-cs"/>
              </a:rPr>
              <a:t>                     لرها </a:t>
            </a:r>
            <a:r>
              <a:rPr lang="fa-IR" sz="2400" dirty="0">
                <a:cs typeface="+mn-cs"/>
              </a:rPr>
              <a:t>دیگری اعراب و اعراب دیگری فارس‌ها </a:t>
            </a:r>
            <a:r>
              <a:rPr lang="fa-IR" sz="2400" dirty="0" smtClean="0">
                <a:cs typeface="+mn-cs"/>
              </a:rPr>
              <a:t/>
            </a:r>
            <a:br>
              <a:rPr lang="fa-IR" sz="2400" dirty="0" smtClean="0">
                <a:cs typeface="+mn-cs"/>
              </a:rPr>
            </a:br>
            <a:r>
              <a:rPr lang="fa-IR" sz="2400" dirty="0">
                <a:cs typeface="+mn-cs"/>
              </a:rPr>
              <a:t> </a:t>
            </a:r>
            <a:r>
              <a:rPr lang="fa-IR" sz="2400" dirty="0" smtClean="0">
                <a:cs typeface="+mn-cs"/>
              </a:rPr>
              <a:t>                       هستند</a:t>
            </a:r>
            <a:r>
              <a:rPr lang="fa-IR" sz="2400" dirty="0">
                <a:cs typeface="+mn-cs"/>
              </a:rPr>
              <a:t>. این چیزی است که حاکمیت باید آن را </a:t>
            </a:r>
            <a:r>
              <a:rPr lang="fa-IR" sz="2400" dirty="0" smtClean="0">
                <a:cs typeface="+mn-cs"/>
              </a:rPr>
              <a:t/>
            </a:r>
            <a:br>
              <a:rPr lang="fa-IR" sz="2400" dirty="0" smtClean="0">
                <a:cs typeface="+mn-cs"/>
              </a:rPr>
            </a:br>
            <a:r>
              <a:rPr lang="fa-IR" sz="2400" dirty="0">
                <a:cs typeface="+mn-cs"/>
              </a:rPr>
              <a:t> </a:t>
            </a:r>
            <a:r>
              <a:rPr lang="fa-IR" sz="2400" dirty="0" smtClean="0">
                <a:cs typeface="+mn-cs"/>
              </a:rPr>
              <a:t>                                     در </a:t>
            </a:r>
            <a:r>
              <a:rPr lang="fa-IR" sz="2400" dirty="0">
                <a:cs typeface="+mn-cs"/>
              </a:rPr>
              <a:t>نظر داشته باشد. </a:t>
            </a:r>
            <a:r>
              <a:rPr lang="fa-IR" sz="2400" dirty="0" smtClean="0">
                <a:cs typeface="+mn-cs"/>
              </a:rPr>
              <a:t/>
            </a:r>
            <a:br>
              <a:rPr lang="fa-IR" sz="2400" dirty="0" smtClean="0">
                <a:cs typeface="+mn-cs"/>
              </a:rPr>
            </a:br>
            <a:r>
              <a:rPr lang="fa-IR" sz="2600" dirty="0">
                <a:cs typeface="+mn-cs"/>
              </a:rPr>
              <a:t/>
            </a:r>
            <a:br>
              <a:rPr lang="fa-IR" sz="2600" dirty="0">
                <a:cs typeface="+mn-cs"/>
              </a:rPr>
            </a:br>
            <a:r>
              <a:rPr lang="fa-IR" dirty="0" smtClean="0">
                <a:cs typeface="+mn-cs"/>
              </a:rPr>
              <a:t/>
            </a:r>
            <a:br>
              <a:rPr lang="fa-IR" dirty="0" smtClean="0">
                <a:cs typeface="+mn-cs"/>
              </a:rPr>
            </a:br>
            <a:endParaRPr lang="en-US" dirty="0">
              <a:cs typeface="+mn-cs"/>
            </a:endParaRPr>
          </a:p>
        </p:txBody>
      </p:sp>
      <p:pic>
        <p:nvPicPr>
          <p:cNvPr id="2051" name="Picture 3" descr="C:\Users\IRPC\Desktop\Economics\IMG_20210505_105537_0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4964" y="2006600"/>
            <a:ext cx="4724400" cy="48514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728620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520940" cy="5562600"/>
          </a:xfrm>
        </p:spPr>
        <p:txBody>
          <a:bodyPr/>
          <a:lstStyle/>
          <a:p>
            <a:pPr algn="r" rtl="1"/>
            <a:r>
              <a:rPr lang="fa-IR" dirty="0">
                <a:cs typeface="+mn-cs"/>
              </a:rPr>
              <a:t>شهروندی باید از کودکی از طریق خانواده، نظام تربیتی، و سیاست‌مداران به افراد آموزش داده شود. ما تا وقتی که لطیفه‌های قومیتی می‌سازیم مفهوم شهروندی را درک نکرده‌ایم. پس پیش از سخن گفتن از ملیت ایرانی باید از هویت ایرانی مبتنی بر شهروندی سخن گفت. اگر همه اعضای قومیت‌ها و مذاهب، خود را شهروندان این کشور دانستند و از حقوق برابر برخوردار بودند، آن موقع می‌توان از ملیت ایرانی و توسعه ایران سخن گفت . </a:t>
            </a:r>
            <a:r>
              <a:rPr lang="fa-IR" dirty="0" smtClean="0">
                <a:cs typeface="+mn-cs"/>
              </a:rPr>
              <a:t/>
            </a:r>
            <a:br>
              <a:rPr lang="fa-IR" dirty="0" smtClean="0">
                <a:cs typeface="+mn-cs"/>
              </a:rPr>
            </a:br>
            <a:r>
              <a:rPr lang="fa-IR" dirty="0">
                <a:cs typeface="+mn-cs"/>
              </a:rPr>
              <a:t/>
            </a:r>
            <a:br>
              <a:rPr lang="fa-IR" dirty="0">
                <a:cs typeface="+mn-cs"/>
              </a:rPr>
            </a:br>
            <a:r>
              <a:rPr lang="fa-IR" dirty="0">
                <a:cs typeface="+mn-cs"/>
              </a:rPr>
              <a:t> </a:t>
            </a:r>
            <a:r>
              <a:rPr lang="fa-IR" dirty="0" smtClean="0">
                <a:cs typeface="+mn-cs"/>
              </a:rPr>
              <a:t>                                پایان</a:t>
            </a:r>
            <a:br>
              <a:rPr lang="fa-IR" dirty="0" smtClean="0">
                <a:cs typeface="+mn-cs"/>
              </a:rPr>
            </a:br>
            <a:r>
              <a:rPr lang="fa-IR" dirty="0">
                <a:cs typeface="+mn-cs"/>
              </a:rPr>
              <a:t/>
            </a:r>
            <a:br>
              <a:rPr lang="fa-IR" dirty="0">
                <a:cs typeface="+mn-cs"/>
              </a:rPr>
            </a:br>
            <a:r>
              <a:rPr lang="fa-IR" dirty="0" smtClean="0">
                <a:solidFill>
                  <a:schemeClr val="bg1"/>
                </a:solidFill>
                <a:cs typeface="+mn-cs"/>
              </a:rPr>
              <a:t>ملیکا تندسته </a:t>
            </a:r>
            <a:br>
              <a:rPr lang="fa-IR" dirty="0" smtClean="0">
                <a:solidFill>
                  <a:schemeClr val="bg1"/>
                </a:solidFill>
                <a:cs typeface="+mn-cs"/>
              </a:rPr>
            </a:br>
            <a:r>
              <a:rPr lang="fa-IR" dirty="0" smtClean="0">
                <a:solidFill>
                  <a:schemeClr val="bg1"/>
                </a:solidFill>
                <a:cs typeface="+mn-cs"/>
              </a:rPr>
              <a:t>ولی لطفی              </a:t>
            </a:r>
            <a:endParaRPr lang="en-US" dirty="0">
              <a:solidFill>
                <a:schemeClr val="bg1"/>
              </a:solidFill>
              <a:cs typeface="+mn-cs"/>
            </a:endParaRPr>
          </a:p>
        </p:txBody>
      </p:sp>
    </p:spTree>
    <p:extLst>
      <p:ext uri="{BB962C8B-B14F-4D97-AF65-F5344CB8AC3E}">
        <p14:creationId xmlns:p14="http://schemas.microsoft.com/office/powerpoint/2010/main" val="2295717192"/>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620000" cy="4191000"/>
          </a:xfrm>
        </p:spPr>
        <p:txBody>
          <a:bodyPr/>
          <a:lstStyle/>
          <a:p>
            <a:pPr algn="r" rtl="1"/>
            <a:r>
              <a:rPr lang="fa-IR" sz="4000" dirty="0" smtClean="0">
                <a:cs typeface="+mn-cs"/>
              </a:rPr>
              <a:t>مقدمه</a:t>
            </a:r>
            <a:r>
              <a:rPr lang="fa-IR" dirty="0" smtClean="0">
                <a:cs typeface="+mn-cs"/>
              </a:rPr>
              <a:t/>
            </a:r>
            <a:br>
              <a:rPr lang="fa-IR" dirty="0" smtClean="0">
                <a:cs typeface="+mn-cs"/>
              </a:rPr>
            </a:br>
            <a:r>
              <a:rPr lang="fa-IR" dirty="0">
                <a:cs typeface="+mn-cs"/>
              </a:rPr>
              <a:t/>
            </a:r>
            <a:br>
              <a:rPr lang="fa-IR" dirty="0">
                <a:cs typeface="+mn-cs"/>
              </a:rPr>
            </a:br>
            <a:r>
              <a:rPr lang="fa-IR" dirty="0">
                <a:cs typeface="+mn-cs"/>
              </a:rPr>
              <a:t>تنوع فرھنگی و </a:t>
            </a:r>
            <a:r>
              <a:rPr lang="fa-IR" dirty="0" smtClean="0">
                <a:cs typeface="+mn-cs"/>
              </a:rPr>
              <a:t>چند فرھنگ گرایی </a:t>
            </a:r>
            <a:r>
              <a:rPr lang="fa-IR" dirty="0">
                <a:cs typeface="+mn-cs"/>
              </a:rPr>
              <a:t>برای </a:t>
            </a:r>
            <a:r>
              <a:rPr lang="fa-IR" dirty="0" smtClean="0">
                <a:cs typeface="+mn-cs"/>
              </a:rPr>
              <a:t>توسعه </a:t>
            </a:r>
            <a:r>
              <a:rPr lang="fa-IR" dirty="0">
                <a:cs typeface="+mn-cs"/>
              </a:rPr>
              <a:t>یک </a:t>
            </a:r>
            <a:r>
              <a:rPr lang="fa-IR" dirty="0" smtClean="0">
                <a:cs typeface="+mn-cs"/>
              </a:rPr>
              <a:t>سرمایه </a:t>
            </a:r>
            <a:r>
              <a:rPr lang="fa-IR" dirty="0">
                <a:cs typeface="+mn-cs"/>
              </a:rPr>
              <a:t>است. در تبیین این ادعا ابتدا تعریف خود از </a:t>
            </a:r>
            <a:r>
              <a:rPr lang="fa-IR" dirty="0" smtClean="0">
                <a:cs typeface="+mn-cs"/>
              </a:rPr>
              <a:t>توسعه، </a:t>
            </a:r>
            <a:r>
              <a:rPr lang="fa-IR" dirty="0">
                <a:cs typeface="+mn-cs"/>
              </a:rPr>
              <a:t>انواع</a:t>
            </a:r>
            <a:br>
              <a:rPr lang="fa-IR" dirty="0">
                <a:cs typeface="+mn-cs"/>
              </a:rPr>
            </a:br>
            <a:r>
              <a:rPr lang="fa-IR" dirty="0" smtClean="0">
                <a:cs typeface="+mn-cs"/>
              </a:rPr>
              <a:t>سرمایه ھا</a:t>
            </a:r>
            <a:r>
              <a:rPr lang="fa-IR" dirty="0">
                <a:cs typeface="+mn-cs"/>
              </a:rPr>
              <a:t>، و ارتباط آنھا با </a:t>
            </a:r>
            <a:r>
              <a:rPr lang="fa-IR" dirty="0" smtClean="0">
                <a:cs typeface="+mn-cs"/>
              </a:rPr>
              <a:t>توسعه </a:t>
            </a:r>
            <a:r>
              <a:rPr lang="fa-IR" dirty="0">
                <a:cs typeface="+mn-cs"/>
              </a:rPr>
              <a:t>را بیان </a:t>
            </a:r>
            <a:r>
              <a:rPr lang="fa-IR" dirty="0" smtClean="0">
                <a:cs typeface="+mn-cs"/>
              </a:rPr>
              <a:t>میکنیم</a:t>
            </a:r>
            <a:r>
              <a:rPr lang="fa-IR" dirty="0">
                <a:cs typeface="+mn-cs"/>
              </a:rPr>
              <a:t>. سپس </a:t>
            </a:r>
            <a:r>
              <a:rPr lang="fa-IR" dirty="0" smtClean="0">
                <a:cs typeface="+mn-cs"/>
              </a:rPr>
              <a:t>به </a:t>
            </a:r>
            <a:r>
              <a:rPr lang="fa-IR" dirty="0">
                <a:cs typeface="+mn-cs"/>
              </a:rPr>
              <a:t>این بحث </a:t>
            </a:r>
            <a:r>
              <a:rPr lang="fa-IR" dirty="0" smtClean="0">
                <a:cs typeface="+mn-cs"/>
              </a:rPr>
              <a:t>میپردازیم که چرا </a:t>
            </a:r>
            <a:r>
              <a:rPr lang="fa-IR" dirty="0">
                <a:cs typeface="+mn-cs"/>
              </a:rPr>
              <a:t>و </a:t>
            </a:r>
            <a:r>
              <a:rPr lang="fa-IR" dirty="0" smtClean="0">
                <a:cs typeface="+mn-cs"/>
              </a:rPr>
              <a:t>چگونه قومیت ھا </a:t>
            </a:r>
            <a:r>
              <a:rPr lang="fa-IR" dirty="0">
                <a:cs typeface="+mn-cs"/>
              </a:rPr>
              <a:t>میتوانند </a:t>
            </a:r>
            <a:r>
              <a:rPr lang="fa-IR" dirty="0" smtClean="0">
                <a:cs typeface="+mn-cs"/>
              </a:rPr>
              <a:t>به مثابه</a:t>
            </a:r>
            <a:r>
              <a:rPr lang="fa-IR" dirty="0">
                <a:cs typeface="+mn-cs"/>
              </a:rPr>
              <a:t/>
            </a:r>
            <a:br>
              <a:rPr lang="fa-IR" dirty="0">
                <a:cs typeface="+mn-cs"/>
              </a:rPr>
            </a:br>
            <a:r>
              <a:rPr lang="fa-IR" dirty="0">
                <a:cs typeface="+mn-cs"/>
              </a:rPr>
              <a:t>«</a:t>
            </a:r>
            <a:r>
              <a:rPr lang="fa-IR" dirty="0" smtClean="0">
                <a:cs typeface="+mn-cs"/>
              </a:rPr>
              <a:t>سرمایه توسعه آفرین</a:t>
            </a:r>
            <a:r>
              <a:rPr lang="fa-IR" dirty="0">
                <a:cs typeface="+mn-cs"/>
              </a:rPr>
              <a:t>»</a:t>
            </a:r>
            <a:r>
              <a:rPr lang="fa-IR" dirty="0" smtClean="0">
                <a:cs typeface="+mn-cs"/>
              </a:rPr>
              <a:t> </a:t>
            </a:r>
            <a:r>
              <a:rPr lang="fa-IR" dirty="0">
                <a:cs typeface="+mn-cs"/>
              </a:rPr>
              <a:t>تلقی شوند و کارکرد </a:t>
            </a:r>
            <a:r>
              <a:rPr lang="fa-IR" dirty="0" smtClean="0">
                <a:cs typeface="+mn-cs"/>
              </a:rPr>
              <a:t>داشته باشند</a:t>
            </a:r>
            <a:r>
              <a:rPr lang="fa-IR" dirty="0">
                <a:cs typeface="+mn-cs"/>
              </a:rPr>
              <a:t>. در نھایت </a:t>
            </a:r>
            <a:r>
              <a:rPr lang="fa-IR" dirty="0" smtClean="0">
                <a:cs typeface="+mn-cs"/>
              </a:rPr>
              <a:t>بحث </a:t>
            </a:r>
            <a:r>
              <a:rPr lang="fa-IR" dirty="0">
                <a:cs typeface="+mn-cs"/>
              </a:rPr>
              <a:t>را با طرح موضوع ھویت شھروندی </a:t>
            </a:r>
            <a:r>
              <a:rPr lang="fa-IR" dirty="0" smtClean="0">
                <a:cs typeface="+mn-cs"/>
              </a:rPr>
              <a:t>به مثابه </a:t>
            </a:r>
            <a:r>
              <a:rPr lang="fa-IR" dirty="0">
                <a:cs typeface="+mn-cs"/>
              </a:rPr>
              <a:t>پیشنیاز</a:t>
            </a:r>
            <a:br>
              <a:rPr lang="fa-IR" dirty="0">
                <a:cs typeface="+mn-cs"/>
              </a:rPr>
            </a:br>
            <a:r>
              <a:rPr lang="fa-IR" dirty="0">
                <a:cs typeface="+mn-cs"/>
              </a:rPr>
              <a:t>ھویت ملی برای </a:t>
            </a:r>
            <a:r>
              <a:rPr lang="fa-IR" dirty="0" smtClean="0">
                <a:cs typeface="+mn-cs"/>
              </a:rPr>
              <a:t>انسجام بخشی </a:t>
            </a:r>
            <a:r>
              <a:rPr lang="fa-IR" dirty="0">
                <a:cs typeface="+mn-cs"/>
              </a:rPr>
              <a:t>اجتماعی و فرھنگی در </a:t>
            </a:r>
            <a:r>
              <a:rPr lang="fa-IR" dirty="0" smtClean="0">
                <a:cs typeface="+mn-cs"/>
              </a:rPr>
              <a:t>جامعه به </a:t>
            </a:r>
            <a:r>
              <a:rPr lang="fa-IR" dirty="0">
                <a:cs typeface="+mn-cs"/>
              </a:rPr>
              <a:t>پایان </a:t>
            </a:r>
            <a:r>
              <a:rPr lang="fa-IR" dirty="0" smtClean="0">
                <a:cs typeface="+mn-cs"/>
              </a:rPr>
              <a:t>خواھیم </a:t>
            </a:r>
            <a:r>
              <a:rPr lang="fa-IR" dirty="0">
                <a:cs typeface="+mn-cs"/>
              </a:rPr>
              <a:t>برد. </a:t>
            </a:r>
            <a:br>
              <a:rPr lang="fa-IR" dirty="0">
                <a:cs typeface="+mn-cs"/>
              </a:rPr>
            </a:br>
            <a:endParaRPr lang="en-US" dirty="0">
              <a:cs typeface="+mn-cs"/>
            </a:endParaRPr>
          </a:p>
        </p:txBody>
      </p:sp>
    </p:spTree>
    <p:extLst>
      <p:ext uri="{BB962C8B-B14F-4D97-AF65-F5344CB8AC3E}">
        <p14:creationId xmlns:p14="http://schemas.microsoft.com/office/powerpoint/2010/main" val="3244415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4953000"/>
          </a:xfrm>
        </p:spPr>
        <p:txBody>
          <a:bodyPr/>
          <a:lstStyle/>
          <a:p>
            <a:pPr algn="r" rtl="1"/>
            <a:r>
              <a:rPr lang="fa-IR" sz="2000" dirty="0" smtClean="0">
                <a:cs typeface="+mn-cs"/>
              </a:rPr>
              <a:t>توسعه چیست</a:t>
            </a:r>
            <a:r>
              <a:rPr lang="fa-IR" sz="2000" dirty="0">
                <a:cs typeface="+mn-cs"/>
              </a:rPr>
              <a:t>؟</a:t>
            </a:r>
            <a:br>
              <a:rPr lang="fa-IR" sz="2000" dirty="0">
                <a:cs typeface="+mn-cs"/>
              </a:rPr>
            </a:br>
            <a:r>
              <a:rPr lang="fa-IR" sz="2000" dirty="0">
                <a:cs typeface="+mn-cs"/>
              </a:rPr>
              <a:t>ابتدا </a:t>
            </a:r>
            <a:r>
              <a:rPr lang="fa-IR" sz="2000" dirty="0" smtClean="0">
                <a:cs typeface="+mn-cs"/>
              </a:rPr>
              <a:t>به </a:t>
            </a:r>
            <a:r>
              <a:rPr lang="fa-IR" sz="2000" dirty="0">
                <a:cs typeface="+mn-cs"/>
              </a:rPr>
              <a:t>این سؤال </a:t>
            </a:r>
            <a:r>
              <a:rPr lang="fa-IR" sz="2000" dirty="0" smtClean="0">
                <a:cs typeface="+mn-cs"/>
              </a:rPr>
              <a:t>که «توسعھ چیست؟» پاسخ </a:t>
            </a:r>
            <a:r>
              <a:rPr lang="fa-IR" sz="2000" dirty="0">
                <a:cs typeface="+mn-cs"/>
              </a:rPr>
              <a:t>کوتاھی میدھیم. </a:t>
            </a:r>
            <a:r>
              <a:rPr lang="fa-IR" sz="2000" dirty="0" smtClean="0">
                <a:cs typeface="+mn-cs"/>
              </a:rPr>
              <a:t>توسعه </a:t>
            </a:r>
            <a:r>
              <a:rPr lang="fa-IR" sz="2000" dirty="0">
                <a:cs typeface="+mn-cs"/>
              </a:rPr>
              <a:t>تحول </a:t>
            </a:r>
            <a:r>
              <a:rPr lang="fa-IR" sz="2000" dirty="0" smtClean="0">
                <a:cs typeface="+mn-cs"/>
              </a:rPr>
              <a:t>مستمر، عقلانی </a:t>
            </a:r>
            <a:r>
              <a:rPr lang="fa-IR" sz="2000" dirty="0">
                <a:cs typeface="+mn-cs"/>
              </a:rPr>
              <a:t>و </a:t>
            </a:r>
            <a:r>
              <a:rPr lang="fa-IR" sz="2000" dirty="0" smtClean="0">
                <a:cs typeface="+mn-cs"/>
              </a:rPr>
              <a:t>کم ھزینه در </a:t>
            </a:r>
            <a:r>
              <a:rPr lang="fa-IR" sz="2000" dirty="0">
                <a:cs typeface="+mn-cs"/>
              </a:rPr>
              <a:t>ُبعد </a:t>
            </a:r>
            <a:r>
              <a:rPr lang="fa-IR" sz="2000" dirty="0" smtClean="0">
                <a:cs typeface="+mn-cs"/>
              </a:rPr>
              <a:t>سخت زندگی </a:t>
            </a:r>
            <a:r>
              <a:rPr lang="fa-IR" sz="2000" dirty="0">
                <a:cs typeface="+mn-cs"/>
              </a:rPr>
              <a:t>اجتماعی  </a:t>
            </a:r>
            <a:r>
              <a:rPr lang="fa-IR" sz="2000" dirty="0" smtClean="0">
                <a:cs typeface="+mn-cs"/>
              </a:rPr>
              <a:t>(ُبعد </a:t>
            </a:r>
            <a:r>
              <a:rPr lang="fa-IR" sz="2000" dirty="0">
                <a:cs typeface="+mn-cs"/>
              </a:rPr>
              <a:t>فیزیکی و </a:t>
            </a:r>
            <a:r>
              <a:rPr lang="fa-IR" sz="2000" dirty="0" smtClean="0">
                <a:cs typeface="+mn-cs"/>
              </a:rPr>
              <a:t>مادی) </a:t>
            </a:r>
            <a:r>
              <a:rPr lang="fa-IR" sz="2000" dirty="0">
                <a:cs typeface="+mn-cs"/>
              </a:rPr>
              <a:t>و ُبعد نرم زندگی اجتماعی </a:t>
            </a:r>
            <a:r>
              <a:rPr lang="fa-IR" sz="2000" dirty="0" smtClean="0">
                <a:cs typeface="+mn-cs"/>
              </a:rPr>
              <a:t>( بعد </a:t>
            </a:r>
            <a:r>
              <a:rPr lang="fa-IR" sz="2000" dirty="0">
                <a:cs typeface="+mn-cs"/>
              </a:rPr>
              <a:t>فرھنگی، ذھنی و </a:t>
            </a:r>
            <a:r>
              <a:rPr lang="fa-IR" sz="2000" dirty="0" smtClean="0">
                <a:cs typeface="+mn-cs"/>
              </a:rPr>
              <a:t>رفتاری) </a:t>
            </a:r>
            <a:r>
              <a:rPr lang="fa-IR" sz="2000" dirty="0">
                <a:cs typeface="+mn-cs"/>
              </a:rPr>
              <a:t>است </a:t>
            </a:r>
            <a:r>
              <a:rPr lang="fa-IR" sz="2000" dirty="0" smtClean="0">
                <a:cs typeface="+mn-cs"/>
              </a:rPr>
              <a:t>به دو </a:t>
            </a:r>
            <a:r>
              <a:rPr lang="fa-IR" sz="2000" dirty="0">
                <a:cs typeface="+mn-cs"/>
              </a:rPr>
              <a:t>شرط زیر:</a:t>
            </a:r>
            <a:br>
              <a:rPr lang="fa-IR" sz="2000" dirty="0">
                <a:cs typeface="+mn-cs"/>
              </a:rPr>
            </a:br>
            <a:r>
              <a:rPr lang="fa-IR" sz="2000" dirty="0" smtClean="0">
                <a:cs typeface="+mn-cs"/>
              </a:rPr>
              <a:t>1_این </a:t>
            </a:r>
            <a:r>
              <a:rPr lang="fa-IR" sz="2000" dirty="0">
                <a:cs typeface="+mn-cs"/>
              </a:rPr>
              <a:t>تحول باید </a:t>
            </a:r>
            <a:r>
              <a:rPr lang="fa-IR" sz="2000" dirty="0" smtClean="0">
                <a:cs typeface="+mn-cs"/>
              </a:rPr>
              <a:t>محدودیت ھا و بخت آزمایی ھای </a:t>
            </a:r>
            <a:r>
              <a:rPr lang="fa-IR" sz="2000" dirty="0">
                <a:cs typeface="+mn-cs"/>
              </a:rPr>
              <a:t>طبیعی </a:t>
            </a:r>
            <a:r>
              <a:rPr lang="fa-IR" sz="2000" dirty="0" smtClean="0">
                <a:cs typeface="+mn-cs"/>
              </a:rPr>
              <a:t>(جسمی </a:t>
            </a:r>
            <a:r>
              <a:rPr lang="fa-IR" sz="2000" dirty="0">
                <a:cs typeface="+mn-cs"/>
              </a:rPr>
              <a:t>و </a:t>
            </a:r>
            <a:r>
              <a:rPr lang="fa-IR" sz="2000" dirty="0" smtClean="0">
                <a:cs typeface="+mn-cs"/>
              </a:rPr>
              <a:t>محیطی) و </a:t>
            </a:r>
            <a:r>
              <a:rPr lang="fa-IR" sz="2000" dirty="0">
                <a:cs typeface="+mn-cs"/>
              </a:rPr>
              <a:t>اجتماعی </a:t>
            </a:r>
            <a:r>
              <a:rPr lang="fa-IR" sz="2000" dirty="0" smtClean="0">
                <a:cs typeface="+mn-cs"/>
              </a:rPr>
              <a:t>(خانوادگی </a:t>
            </a:r>
            <a:r>
              <a:rPr lang="fa-IR" sz="2000" dirty="0">
                <a:cs typeface="+mn-cs"/>
              </a:rPr>
              <a:t>و محلی، ملی و </a:t>
            </a:r>
            <a:r>
              <a:rPr lang="fa-IR" sz="2000" dirty="0" smtClean="0">
                <a:cs typeface="+mn-cs"/>
              </a:rPr>
              <a:t>جھانی)</a:t>
            </a:r>
            <a:r>
              <a:rPr lang="fa-IR" sz="2000" dirty="0">
                <a:cs typeface="+mn-cs"/>
              </a:rPr>
              <a:t> </a:t>
            </a:r>
            <a:r>
              <a:rPr lang="fa-IR" sz="2000" dirty="0" smtClean="0">
                <a:cs typeface="+mn-cs"/>
              </a:rPr>
              <a:t>را </a:t>
            </a:r>
            <a:r>
              <a:rPr lang="fa-IR" sz="2000" dirty="0">
                <a:cs typeface="+mn-cs"/>
              </a:rPr>
              <a:t>برای ما کاھش بدھد. </a:t>
            </a:r>
            <a:br>
              <a:rPr lang="fa-IR" sz="2000" dirty="0">
                <a:cs typeface="+mn-cs"/>
              </a:rPr>
            </a:br>
            <a:r>
              <a:rPr lang="fa-IR" sz="2000" dirty="0" smtClean="0">
                <a:cs typeface="+mn-cs"/>
              </a:rPr>
              <a:t>٢_این </a:t>
            </a:r>
            <a:r>
              <a:rPr lang="fa-IR" sz="2000" dirty="0">
                <a:cs typeface="+mn-cs"/>
              </a:rPr>
              <a:t>تحول باید </a:t>
            </a:r>
            <a:r>
              <a:rPr lang="fa-IR" sz="2000" dirty="0" smtClean="0">
                <a:cs typeface="+mn-cs"/>
              </a:rPr>
              <a:t>سه  دستاورد «رفاه</a:t>
            </a:r>
            <a:r>
              <a:rPr lang="fa-IR" sz="2000" dirty="0">
                <a:cs typeface="+mn-cs"/>
              </a:rPr>
              <a:t>»</a:t>
            </a:r>
            <a:r>
              <a:rPr lang="fa-IR" sz="2000" dirty="0" smtClean="0">
                <a:cs typeface="+mn-cs"/>
              </a:rPr>
              <a:t>، «رضایت» </a:t>
            </a:r>
            <a:r>
              <a:rPr lang="fa-IR" sz="2000" dirty="0">
                <a:cs typeface="+mn-cs"/>
              </a:rPr>
              <a:t>و </a:t>
            </a:r>
            <a:r>
              <a:rPr lang="fa-IR" sz="2000" dirty="0" smtClean="0">
                <a:cs typeface="+mn-cs"/>
              </a:rPr>
              <a:t>«معنا» را به </a:t>
            </a:r>
            <a:r>
              <a:rPr lang="fa-IR" sz="2000" dirty="0">
                <a:cs typeface="+mn-cs"/>
              </a:rPr>
              <a:t>ھمراه </a:t>
            </a:r>
            <a:r>
              <a:rPr lang="fa-IR" sz="2000" dirty="0" smtClean="0">
                <a:cs typeface="+mn-cs"/>
              </a:rPr>
              <a:t>داشته باشد که این سه به </a:t>
            </a:r>
            <a:r>
              <a:rPr lang="fa-IR" sz="2000" dirty="0">
                <a:cs typeface="+mn-cs"/>
              </a:rPr>
              <a:t>ترتیب زندگی ما را در </a:t>
            </a:r>
            <a:r>
              <a:rPr lang="fa-IR" sz="2000" dirty="0" smtClean="0">
                <a:cs typeface="+mn-cs"/>
              </a:rPr>
              <a:t>برابر«طبیعت»،«جامعه» و «ھستی» </a:t>
            </a:r>
            <a:r>
              <a:rPr lang="fa-IR" sz="2000" dirty="0">
                <a:cs typeface="+mn-cs"/>
              </a:rPr>
              <a:t>تقویت، محافظت و </a:t>
            </a:r>
            <a:r>
              <a:rPr lang="fa-IR" sz="2000" dirty="0" smtClean="0">
                <a:cs typeface="+mn-cs"/>
              </a:rPr>
              <a:t>دلپذیر میکنند</a:t>
            </a:r>
            <a:r>
              <a:rPr lang="fa-IR" sz="2000" dirty="0">
                <a:cs typeface="+mn-cs"/>
              </a:rPr>
              <a:t>. از جمع رفاه و رضایت و معنا، سعادت پدیدار میشود. </a:t>
            </a:r>
            <a:br>
              <a:rPr lang="fa-IR" sz="2000" dirty="0">
                <a:cs typeface="+mn-cs"/>
              </a:rPr>
            </a:br>
            <a:r>
              <a:rPr lang="fa-IR" sz="1800" dirty="0" smtClean="0">
                <a:cs typeface="+mn-cs"/>
              </a:rPr>
              <a:t>البته </a:t>
            </a:r>
            <a:r>
              <a:rPr lang="fa-IR" sz="1800" dirty="0">
                <a:cs typeface="+mn-cs"/>
              </a:rPr>
              <a:t>یادمان نمیرود </a:t>
            </a:r>
            <a:r>
              <a:rPr lang="fa-IR" sz="1800" dirty="0" smtClean="0">
                <a:cs typeface="+mn-cs"/>
              </a:rPr>
              <a:t>که در </a:t>
            </a:r>
            <a:r>
              <a:rPr lang="fa-IR" sz="1800" dirty="0">
                <a:cs typeface="+mn-cs"/>
              </a:rPr>
              <a:t>کشورھای </a:t>
            </a:r>
            <a:r>
              <a:rPr lang="fa-IR" sz="1800" dirty="0" smtClean="0">
                <a:cs typeface="+mn-cs"/>
              </a:rPr>
              <a:t>توسعه یافته </a:t>
            </a:r>
            <a:r>
              <a:rPr lang="fa-IR" sz="1800" dirty="0">
                <a:cs typeface="+mn-cs"/>
              </a:rPr>
              <a:t>اینھا ھمزمان با ھم رخ </a:t>
            </a:r>
            <a:r>
              <a:rPr lang="fa-IR" sz="1800" dirty="0" smtClean="0">
                <a:cs typeface="+mn-cs"/>
              </a:rPr>
              <a:t>نداده اند بلکه </a:t>
            </a:r>
            <a:r>
              <a:rPr lang="fa-IR" sz="1800" dirty="0">
                <a:cs typeface="+mn-cs"/>
              </a:rPr>
              <a:t>برای دو قرن تنھا دستیابی </a:t>
            </a:r>
            <a:r>
              <a:rPr lang="fa-IR" sz="1800" dirty="0" smtClean="0">
                <a:cs typeface="+mn-cs"/>
              </a:rPr>
              <a:t>به </a:t>
            </a:r>
            <a:r>
              <a:rPr lang="fa-IR" sz="1800" dirty="0">
                <a:cs typeface="+mn-cs"/>
              </a:rPr>
              <a:t>رفاه </a:t>
            </a:r>
            <a:r>
              <a:rPr lang="fa-IR" sz="1800" dirty="0" smtClean="0">
                <a:cs typeface="+mn-cs"/>
              </a:rPr>
              <a:t>ھدف اصلی </a:t>
            </a:r>
            <a:r>
              <a:rPr lang="fa-IR" sz="1800" dirty="0">
                <a:cs typeface="+mn-cs"/>
              </a:rPr>
              <a:t>مردم و حکومت در آن کشورھا بود، بعد رضایت ھم </a:t>
            </a:r>
            <a:r>
              <a:rPr lang="fa-IR" sz="1800" dirty="0" smtClean="0">
                <a:cs typeface="+mn-cs"/>
              </a:rPr>
              <a:t>به عنوان </a:t>
            </a:r>
            <a:r>
              <a:rPr lang="fa-IR" sz="1800" dirty="0">
                <a:cs typeface="+mn-cs"/>
              </a:rPr>
              <a:t>ھدف بعدی مطرح شد </a:t>
            </a:r>
            <a:r>
              <a:rPr lang="fa-IR" sz="1800" dirty="0" smtClean="0">
                <a:cs typeface="+mn-cs"/>
              </a:rPr>
              <a:t>(به ویژه </a:t>
            </a:r>
            <a:r>
              <a:rPr lang="fa-IR" sz="1800" dirty="0">
                <a:cs typeface="+mn-cs"/>
              </a:rPr>
              <a:t>در قرن </a:t>
            </a:r>
            <a:r>
              <a:rPr lang="fa-IR" sz="1800" dirty="0" smtClean="0">
                <a:cs typeface="+mn-cs"/>
              </a:rPr>
              <a:t>بیستم) </a:t>
            </a:r>
            <a:r>
              <a:rPr lang="fa-IR" sz="1800" dirty="0">
                <a:cs typeface="+mn-cs"/>
              </a:rPr>
              <a:t>و سرانجام</a:t>
            </a:r>
            <a:br>
              <a:rPr lang="fa-IR" sz="1800" dirty="0">
                <a:cs typeface="+mn-cs"/>
              </a:rPr>
            </a:br>
            <a:r>
              <a:rPr lang="fa-IR" sz="1800" dirty="0">
                <a:cs typeface="+mn-cs"/>
              </a:rPr>
              <a:t>معنا نیز مورد </a:t>
            </a:r>
            <a:r>
              <a:rPr lang="fa-IR" sz="1800" dirty="0" smtClean="0">
                <a:cs typeface="+mn-cs"/>
              </a:rPr>
              <a:t>توجه </a:t>
            </a:r>
            <a:r>
              <a:rPr lang="fa-IR" sz="1800" dirty="0">
                <a:cs typeface="+mn-cs"/>
              </a:rPr>
              <a:t>قرار گرفت </a:t>
            </a:r>
            <a:r>
              <a:rPr lang="fa-IR" sz="1800" dirty="0" smtClean="0">
                <a:cs typeface="+mn-cs"/>
              </a:rPr>
              <a:t>(نیمه </a:t>
            </a:r>
            <a:r>
              <a:rPr lang="fa-IR" sz="1800" dirty="0">
                <a:cs typeface="+mn-cs"/>
              </a:rPr>
              <a:t>دوم قرن بیستم </a:t>
            </a:r>
            <a:r>
              <a:rPr lang="fa-IR" sz="1800" dirty="0" smtClean="0">
                <a:cs typeface="+mn-cs"/>
              </a:rPr>
              <a:t>به بعد). </a:t>
            </a:r>
            <a:r>
              <a:rPr lang="fa-IR" sz="1800" dirty="0">
                <a:cs typeface="+mn-cs"/>
              </a:rPr>
              <a:t>اما امروز اگر کشورھای </a:t>
            </a:r>
            <a:r>
              <a:rPr lang="fa-IR" sz="1800" dirty="0" smtClean="0">
                <a:cs typeface="+mn-cs"/>
              </a:rPr>
              <a:t>عقب مانده </a:t>
            </a:r>
            <a:r>
              <a:rPr lang="fa-IR" sz="1800" dirty="0">
                <a:cs typeface="+mn-cs"/>
              </a:rPr>
              <a:t>یا در حال </a:t>
            </a:r>
            <a:r>
              <a:rPr lang="fa-IR" sz="1800" dirty="0" smtClean="0">
                <a:cs typeface="+mn-cs"/>
              </a:rPr>
              <a:t>توسعه، </a:t>
            </a:r>
            <a:r>
              <a:rPr lang="fa-IR" sz="1800" dirty="0">
                <a:cs typeface="+mn-cs"/>
              </a:rPr>
              <a:t>تصمیم </a:t>
            </a:r>
            <a:r>
              <a:rPr lang="fa-IR" sz="1800" dirty="0" smtClean="0">
                <a:cs typeface="+mn-cs"/>
              </a:rPr>
              <a:t>به حرکت به سوی توسعه </a:t>
            </a:r>
            <a:r>
              <a:rPr lang="fa-IR" sz="1800" dirty="0">
                <a:cs typeface="+mn-cs"/>
              </a:rPr>
              <a:t>بگیرند باید </a:t>
            </a:r>
            <a:r>
              <a:rPr lang="fa-IR" sz="1800" dirty="0" smtClean="0">
                <a:cs typeface="+mn-cs"/>
              </a:rPr>
              <a:t>به گونه ای </a:t>
            </a:r>
            <a:r>
              <a:rPr lang="fa-IR" sz="1800" dirty="0">
                <a:cs typeface="+mn-cs"/>
              </a:rPr>
              <a:t>عمل کنند </a:t>
            </a:r>
            <a:r>
              <a:rPr lang="fa-IR" sz="1800" dirty="0" smtClean="0">
                <a:cs typeface="+mn-cs"/>
              </a:rPr>
              <a:t>که، گرچه </a:t>
            </a:r>
            <a:r>
              <a:rPr lang="fa-IR" sz="1800" dirty="0">
                <a:cs typeface="+mn-cs"/>
              </a:rPr>
              <a:t>ممکن است با سرعتی اندک، اما ھر </a:t>
            </a:r>
            <a:r>
              <a:rPr lang="fa-IR" sz="1800" dirty="0" smtClean="0">
                <a:cs typeface="+mn-cs"/>
              </a:rPr>
              <a:t>سه </a:t>
            </a:r>
            <a:r>
              <a:rPr lang="fa-IR" sz="1800" dirty="0">
                <a:cs typeface="+mn-cs"/>
              </a:rPr>
              <a:t>ھدف </a:t>
            </a:r>
            <a:r>
              <a:rPr lang="fa-IR" sz="1800" dirty="0" smtClean="0">
                <a:cs typeface="+mn-cs"/>
              </a:rPr>
              <a:t>به تدریج </a:t>
            </a:r>
            <a:r>
              <a:rPr lang="fa-IR" sz="1800" dirty="0">
                <a:cs typeface="+mn-cs"/>
              </a:rPr>
              <a:t>و با ھم</a:t>
            </a:r>
            <a:br>
              <a:rPr lang="fa-IR" sz="1800" dirty="0">
                <a:cs typeface="+mn-cs"/>
              </a:rPr>
            </a:br>
            <a:r>
              <a:rPr lang="fa-IR" sz="1800" dirty="0">
                <a:cs typeface="+mn-cs"/>
              </a:rPr>
              <a:t>محقق شوند؛ در غیر اینصورت، </a:t>
            </a:r>
            <a:r>
              <a:rPr lang="fa-IR" sz="1800" dirty="0" smtClean="0">
                <a:cs typeface="+mn-cs"/>
              </a:rPr>
              <a:t>جامعه مواجه </a:t>
            </a:r>
            <a:r>
              <a:rPr lang="fa-IR" sz="1800" dirty="0">
                <a:cs typeface="+mn-cs"/>
              </a:rPr>
              <a:t>با عدم تعادل و حتی </a:t>
            </a:r>
            <a:r>
              <a:rPr lang="fa-IR" sz="1800" dirty="0" smtClean="0">
                <a:cs typeface="+mn-cs"/>
              </a:rPr>
              <a:t>بی ثباتی </a:t>
            </a:r>
            <a:r>
              <a:rPr lang="fa-IR" sz="1800" dirty="0">
                <a:cs typeface="+mn-cs"/>
              </a:rPr>
              <a:t>و شورش میشود.</a:t>
            </a:r>
            <a:endParaRPr lang="en-US" sz="1800" dirty="0">
              <a:cs typeface="+mn-cs"/>
            </a:endParaRPr>
          </a:p>
        </p:txBody>
      </p:sp>
    </p:spTree>
    <p:extLst>
      <p:ext uri="{BB962C8B-B14F-4D97-AF65-F5344CB8AC3E}">
        <p14:creationId xmlns:p14="http://schemas.microsoft.com/office/powerpoint/2010/main" val="196180722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6019800"/>
          </a:xfrm>
        </p:spPr>
        <p:txBody>
          <a:bodyPr/>
          <a:lstStyle/>
          <a:p>
            <a:pPr algn="r" rtl="1"/>
            <a:r>
              <a:rPr lang="fa-IR" sz="2400" dirty="0">
                <a:cs typeface="+mn-cs"/>
              </a:rPr>
              <a:t>برای </a:t>
            </a:r>
            <a:r>
              <a:rPr lang="fa-IR" sz="2400" dirty="0" smtClean="0">
                <a:cs typeface="+mn-cs"/>
              </a:rPr>
              <a:t>توسعه به چه سرمایه ھایی </a:t>
            </a:r>
            <a:r>
              <a:rPr lang="fa-IR" sz="2400" dirty="0">
                <a:cs typeface="+mn-cs"/>
              </a:rPr>
              <a:t>نیاز داریم</a:t>
            </a:r>
            <a:r>
              <a:rPr lang="fa-IR" sz="2400" dirty="0" smtClean="0">
                <a:cs typeface="+mn-cs"/>
              </a:rPr>
              <a:t>؟ </a:t>
            </a:r>
            <a:br>
              <a:rPr lang="fa-IR" sz="2400" dirty="0" smtClean="0">
                <a:cs typeface="+mn-cs"/>
              </a:rPr>
            </a:br>
            <a:r>
              <a:rPr lang="fa-IR" sz="2400" dirty="0">
                <a:cs typeface="+mn-cs"/>
              </a:rPr>
              <a:t/>
            </a:r>
            <a:br>
              <a:rPr lang="fa-IR" sz="2400" dirty="0">
                <a:cs typeface="+mn-cs"/>
              </a:rPr>
            </a:br>
            <a:r>
              <a:rPr lang="fa-IR" sz="2000" dirty="0">
                <a:cs typeface="+mn-cs"/>
              </a:rPr>
              <a:t>برای </a:t>
            </a:r>
            <a:r>
              <a:rPr lang="fa-IR" sz="2000" dirty="0" smtClean="0">
                <a:cs typeface="+mn-cs"/>
              </a:rPr>
              <a:t>قدم برداشتن به سمت توسعه به </a:t>
            </a:r>
            <a:r>
              <a:rPr lang="fa-IR" sz="2000" dirty="0">
                <a:cs typeface="+mn-cs"/>
              </a:rPr>
              <a:t>پنج </a:t>
            </a:r>
            <a:r>
              <a:rPr lang="fa-IR" sz="2000" dirty="0" smtClean="0">
                <a:cs typeface="+mn-cs"/>
              </a:rPr>
              <a:t>سرمایه </a:t>
            </a:r>
            <a:r>
              <a:rPr lang="fa-IR" sz="2000" dirty="0">
                <a:cs typeface="+mn-cs"/>
              </a:rPr>
              <a:t>اصلی نیاز داریم: اقتصادی، انسانی، اجتماعی، فرھنگی و نمادین</a:t>
            </a:r>
            <a:r>
              <a:rPr lang="fa-IR" sz="2000" dirty="0" smtClean="0">
                <a:cs typeface="+mn-cs"/>
              </a:rPr>
              <a:t>.</a:t>
            </a:r>
            <a:br>
              <a:rPr lang="fa-IR" sz="2000" dirty="0" smtClean="0">
                <a:cs typeface="+mn-cs"/>
              </a:rPr>
            </a:br>
            <a:r>
              <a:rPr lang="fa-IR" sz="2000" dirty="0" smtClean="0">
                <a:cs typeface="+mn-cs"/>
              </a:rPr>
              <a:t> </a:t>
            </a:r>
            <a:r>
              <a:rPr lang="fa-IR" sz="2000" dirty="0">
                <a:cs typeface="+mn-cs"/>
              </a:rPr>
              <a:t>برای </a:t>
            </a:r>
            <a:r>
              <a:rPr lang="fa-IR" sz="2000" dirty="0" smtClean="0">
                <a:cs typeface="+mn-cs"/>
              </a:rPr>
              <a:t>تحقق مدرنیزاسیون</a:t>
            </a:r>
            <a:r>
              <a:rPr lang="fa-IR" sz="2000" dirty="0">
                <a:cs typeface="+mn-cs"/>
              </a:rPr>
              <a:t>، اصلیترین </a:t>
            </a:r>
            <a:r>
              <a:rPr lang="fa-IR" sz="2000" dirty="0" smtClean="0">
                <a:cs typeface="+mn-cs"/>
              </a:rPr>
              <a:t>سرمایه ھای </a:t>
            </a:r>
            <a:r>
              <a:rPr lang="fa-IR" sz="2000" dirty="0">
                <a:cs typeface="+mn-cs"/>
              </a:rPr>
              <a:t>اقتصادی و انسانی ھستند. </a:t>
            </a:r>
            <a:r>
              <a:rPr lang="fa-IR" sz="2000" dirty="0" smtClean="0">
                <a:cs typeface="+mn-cs"/>
              </a:rPr>
              <a:t>سرمایه </a:t>
            </a:r>
            <a:r>
              <a:rPr lang="fa-IR" sz="2000" dirty="0">
                <a:cs typeface="+mn-cs"/>
              </a:rPr>
              <a:t>اقتصادی ھر چیزیست </a:t>
            </a:r>
            <a:r>
              <a:rPr lang="fa-IR" sz="2000" dirty="0" smtClean="0">
                <a:cs typeface="+mn-cs"/>
              </a:rPr>
              <a:t>که </a:t>
            </a:r>
            <a:r>
              <a:rPr lang="fa-IR" sz="2000" dirty="0">
                <a:cs typeface="+mn-cs"/>
              </a:rPr>
              <a:t>از جنس دارایی و ثروت </a:t>
            </a:r>
            <a:r>
              <a:rPr lang="fa-IR" sz="2000" dirty="0" smtClean="0">
                <a:cs typeface="+mn-cs"/>
              </a:rPr>
              <a:t>است اما </a:t>
            </a:r>
            <a:r>
              <a:rPr lang="fa-IR" sz="2000" dirty="0">
                <a:cs typeface="+mn-cs"/>
              </a:rPr>
              <a:t>توانایی خلق ارزش را ھم دارد. پول، طلا، </a:t>
            </a:r>
            <a:r>
              <a:rPr lang="fa-IR" sz="2000" dirty="0" smtClean="0">
                <a:cs typeface="+mn-cs"/>
              </a:rPr>
              <a:t>ماشین آلات </a:t>
            </a:r>
            <a:r>
              <a:rPr lang="fa-IR" sz="2000" dirty="0">
                <a:cs typeface="+mn-cs"/>
              </a:rPr>
              <a:t>صنعتی، زمین و </a:t>
            </a:r>
            <a:r>
              <a:rPr lang="fa-IR" sz="2000" dirty="0" smtClean="0">
                <a:cs typeface="+mn-cs"/>
              </a:rPr>
              <a:t>کارخانه </a:t>
            </a:r>
            <a:r>
              <a:rPr lang="fa-IR" sz="2000" dirty="0">
                <a:cs typeface="+mn-cs"/>
              </a:rPr>
              <a:t>و منابع طبیعی، </a:t>
            </a:r>
            <a:r>
              <a:rPr lang="fa-IR" sz="2000" dirty="0" smtClean="0">
                <a:cs typeface="+mn-cs"/>
              </a:rPr>
              <a:t>سرمایه </a:t>
            </a:r>
            <a:r>
              <a:rPr lang="fa-IR" sz="2000" dirty="0">
                <a:cs typeface="+mn-cs"/>
              </a:rPr>
              <a:t>اقتصادی ھستند.</a:t>
            </a:r>
            <a:br>
              <a:rPr lang="fa-IR" sz="2000" dirty="0">
                <a:cs typeface="+mn-cs"/>
              </a:rPr>
            </a:br>
            <a:r>
              <a:rPr lang="fa-IR" sz="2000" dirty="0" smtClean="0">
                <a:cs typeface="+mn-cs"/>
              </a:rPr>
              <a:t>سرمایه </a:t>
            </a:r>
            <a:r>
              <a:rPr lang="fa-IR" sz="2000" dirty="0">
                <a:cs typeface="+mn-cs"/>
              </a:rPr>
              <a:t>انسانی در یک کشور افرادی ھستند </a:t>
            </a:r>
            <a:r>
              <a:rPr lang="fa-IR" sz="2000" dirty="0" smtClean="0">
                <a:cs typeface="+mn-cs"/>
              </a:rPr>
              <a:t>که </a:t>
            </a:r>
            <a:r>
              <a:rPr lang="fa-IR" sz="2000" dirty="0">
                <a:cs typeface="+mn-cs"/>
              </a:rPr>
              <a:t>دانش و </a:t>
            </a:r>
            <a:r>
              <a:rPr lang="fa-IR" sz="2000" dirty="0" smtClean="0">
                <a:cs typeface="+mn-cs"/>
              </a:rPr>
              <a:t>تجربه لازم </a:t>
            </a:r>
            <a:r>
              <a:rPr lang="fa-IR" sz="2000" dirty="0">
                <a:cs typeface="+mn-cs"/>
              </a:rPr>
              <a:t>برای خلق ارزش و تولید کالا یا خدمت دارند. </a:t>
            </a:r>
            <a:r>
              <a:rPr lang="fa-IR" sz="2000" dirty="0" smtClean="0">
                <a:cs typeface="+mn-cs"/>
              </a:rPr>
              <a:t/>
            </a:r>
            <a:br>
              <a:rPr lang="fa-IR" sz="2000" dirty="0" smtClean="0">
                <a:cs typeface="+mn-cs"/>
              </a:rPr>
            </a:br>
            <a:r>
              <a:rPr lang="fa-IR" sz="2000" dirty="0" smtClean="0">
                <a:cs typeface="+mn-cs"/>
              </a:rPr>
              <a:t>این </a:t>
            </a:r>
            <a:r>
              <a:rPr lang="fa-IR" sz="2000" dirty="0">
                <a:cs typeface="+mn-cs"/>
              </a:rPr>
              <a:t>دو </a:t>
            </a:r>
            <a:r>
              <a:rPr lang="fa-IR" sz="2000" dirty="0" smtClean="0">
                <a:cs typeface="+mn-cs"/>
              </a:rPr>
              <a:t>سرمایه مدرنیزاسیون </a:t>
            </a:r>
            <a:r>
              <a:rPr lang="fa-IR" sz="2000" dirty="0">
                <a:cs typeface="+mn-cs"/>
              </a:rPr>
              <a:t>یعنی رشد و پیشرفت </a:t>
            </a:r>
            <a:r>
              <a:rPr lang="fa-IR" sz="2000" dirty="0" smtClean="0">
                <a:cs typeface="+mn-cs"/>
              </a:rPr>
              <a:t>(بھبود </a:t>
            </a:r>
            <a:r>
              <a:rPr lang="fa-IR" sz="2000" dirty="0">
                <a:cs typeface="+mn-cs"/>
              </a:rPr>
              <a:t>کمیت و کیفیت بعد مادی </a:t>
            </a:r>
            <a:r>
              <a:rPr lang="fa-IR" sz="2000" dirty="0" smtClean="0">
                <a:cs typeface="+mn-cs"/>
              </a:rPr>
              <a:t>زندگی) </a:t>
            </a:r>
            <a:r>
              <a:rPr lang="fa-IR" sz="2000" dirty="0">
                <a:cs typeface="+mn-cs"/>
              </a:rPr>
              <a:t>را </a:t>
            </a:r>
            <a:r>
              <a:rPr lang="fa-IR" sz="2000" dirty="0" smtClean="0">
                <a:cs typeface="+mn-cs"/>
              </a:rPr>
              <a:t>به </a:t>
            </a:r>
            <a:r>
              <a:rPr lang="fa-IR" sz="2000" dirty="0">
                <a:cs typeface="+mn-cs"/>
              </a:rPr>
              <a:t>ھمراه </a:t>
            </a:r>
            <a:r>
              <a:rPr lang="fa-IR" sz="2000" dirty="0" smtClean="0">
                <a:cs typeface="+mn-cs"/>
              </a:rPr>
              <a:t>می آوردند</a:t>
            </a:r>
            <a:r>
              <a:rPr lang="fa-IR" sz="2000" dirty="0">
                <a:cs typeface="+mn-cs"/>
              </a:rPr>
              <a:t>. اما </a:t>
            </a:r>
            <a:r>
              <a:rPr lang="fa-IR" sz="2000" dirty="0" smtClean="0">
                <a:cs typeface="+mn-cs"/>
              </a:rPr>
              <a:t>مرحله </a:t>
            </a:r>
            <a:r>
              <a:rPr lang="fa-IR" sz="2000" dirty="0">
                <a:cs typeface="+mn-cs"/>
              </a:rPr>
              <a:t>سوم </a:t>
            </a:r>
            <a:r>
              <a:rPr lang="fa-IR" sz="2000" dirty="0" smtClean="0">
                <a:cs typeface="+mn-cs"/>
              </a:rPr>
              <a:t>که توسعه است </a:t>
            </a:r>
            <a:r>
              <a:rPr lang="fa-IR" sz="2000" dirty="0">
                <a:cs typeface="+mn-cs"/>
              </a:rPr>
              <a:t>مستلزم تحول در </a:t>
            </a:r>
            <a:r>
              <a:rPr lang="fa-IR" sz="2000" dirty="0" smtClean="0">
                <a:cs typeface="+mn-cs"/>
              </a:rPr>
              <a:t>ذھنیت ھا</a:t>
            </a:r>
            <a:r>
              <a:rPr lang="fa-IR" sz="2000" dirty="0">
                <a:cs typeface="+mn-cs"/>
              </a:rPr>
              <a:t>، کیفیت </a:t>
            </a:r>
            <a:r>
              <a:rPr lang="fa-IR" sz="2000" dirty="0" smtClean="0">
                <a:cs typeface="+mn-cs"/>
              </a:rPr>
              <a:t>خلق وخو </a:t>
            </a:r>
            <a:r>
              <a:rPr lang="fa-IR" sz="2000" dirty="0">
                <a:cs typeface="+mn-cs"/>
              </a:rPr>
              <a:t>و رفتارھا، الگوھا و </a:t>
            </a:r>
            <a:r>
              <a:rPr lang="fa-IR" sz="2000" dirty="0" smtClean="0">
                <a:cs typeface="+mn-cs"/>
              </a:rPr>
              <a:t>سنتھا است</a:t>
            </a:r>
            <a:r>
              <a:rPr lang="fa-IR" sz="2000" dirty="0">
                <a:cs typeface="+mn-cs"/>
              </a:rPr>
              <a:t>. این ھمان ُبعد </a:t>
            </a:r>
            <a:r>
              <a:rPr lang="fa-IR" sz="2000" dirty="0" smtClean="0">
                <a:cs typeface="+mn-cs"/>
              </a:rPr>
              <a:t>مدرنیته </a:t>
            </a:r>
            <a:r>
              <a:rPr lang="fa-IR" sz="2000" dirty="0">
                <a:cs typeface="+mn-cs"/>
              </a:rPr>
              <a:t>یا نوگرایی است.</a:t>
            </a:r>
            <a:br>
              <a:rPr lang="fa-IR" sz="2000" dirty="0">
                <a:cs typeface="+mn-cs"/>
              </a:rPr>
            </a:br>
            <a:r>
              <a:rPr lang="fa-IR" sz="2000" dirty="0">
                <a:cs typeface="+mn-cs"/>
              </a:rPr>
              <a:t>برای تحول در ُبعد </a:t>
            </a:r>
            <a:r>
              <a:rPr lang="fa-IR" sz="2000" dirty="0" smtClean="0">
                <a:cs typeface="+mn-cs"/>
              </a:rPr>
              <a:t>مدرنیته </a:t>
            </a:r>
            <a:r>
              <a:rPr lang="fa-IR" sz="2000" dirty="0">
                <a:cs typeface="+mn-cs"/>
              </a:rPr>
              <a:t>ما </a:t>
            </a:r>
            <a:r>
              <a:rPr lang="fa-IR" sz="2000" dirty="0" smtClean="0">
                <a:cs typeface="+mn-cs"/>
              </a:rPr>
              <a:t>به سه سرمایه </a:t>
            </a:r>
            <a:r>
              <a:rPr lang="fa-IR" sz="2000" dirty="0">
                <a:cs typeface="+mn-cs"/>
              </a:rPr>
              <a:t>دیگر احتیاج داریم: </a:t>
            </a:r>
            <a:r>
              <a:rPr lang="fa-IR" sz="2000" dirty="0" smtClean="0">
                <a:cs typeface="+mn-cs"/>
              </a:rPr>
              <a:t>سرمایه </a:t>
            </a:r>
            <a:r>
              <a:rPr lang="fa-IR" sz="2000" dirty="0">
                <a:cs typeface="+mn-cs"/>
              </a:rPr>
              <a:t>اجتماعی، </a:t>
            </a:r>
            <a:r>
              <a:rPr lang="fa-IR" sz="2000" dirty="0" smtClean="0">
                <a:cs typeface="+mn-cs"/>
              </a:rPr>
              <a:t>سرمایه </a:t>
            </a:r>
            <a:r>
              <a:rPr lang="fa-IR" sz="2000" dirty="0">
                <a:cs typeface="+mn-cs"/>
              </a:rPr>
              <a:t>فرھنگی و </a:t>
            </a:r>
            <a:r>
              <a:rPr lang="fa-IR" sz="2000" dirty="0" smtClean="0">
                <a:cs typeface="+mn-cs"/>
              </a:rPr>
              <a:t>سرمایه </a:t>
            </a:r>
            <a:r>
              <a:rPr lang="fa-IR" sz="2000" dirty="0">
                <a:cs typeface="+mn-cs"/>
              </a:rPr>
              <a:t>نمادین. از </a:t>
            </a:r>
            <a:r>
              <a:rPr lang="fa-IR" sz="2000" dirty="0" smtClean="0">
                <a:cs typeface="+mn-cs"/>
              </a:rPr>
              <a:t>ترکیب این سه سرمایه </a:t>
            </a:r>
            <a:r>
              <a:rPr lang="fa-IR" sz="2000" dirty="0">
                <a:cs typeface="+mn-cs"/>
              </a:rPr>
              <a:t>در ُبعد رفتاری، فکری و </a:t>
            </a:r>
            <a:r>
              <a:rPr lang="fa-IR" sz="2000" dirty="0" smtClean="0">
                <a:cs typeface="+mn-cs"/>
              </a:rPr>
              <a:t>فرهنگی جامعه تحول </a:t>
            </a:r>
            <a:r>
              <a:rPr lang="fa-IR" sz="2000" dirty="0">
                <a:cs typeface="+mn-cs"/>
              </a:rPr>
              <a:t>ایجاد میشود. در </a:t>
            </a:r>
            <a:r>
              <a:rPr lang="fa-IR" sz="2000" dirty="0" smtClean="0">
                <a:cs typeface="+mn-cs"/>
              </a:rPr>
              <a:t>جامعه ما اگرچه </a:t>
            </a:r>
            <a:r>
              <a:rPr lang="fa-IR" sz="2000" dirty="0">
                <a:cs typeface="+mn-cs"/>
              </a:rPr>
              <a:t>منابع فرھنگی و </a:t>
            </a:r>
            <a:r>
              <a:rPr lang="fa-IR" sz="2000" dirty="0" smtClean="0">
                <a:cs typeface="+mn-cs"/>
              </a:rPr>
              <a:t>اجتماعی متعددی </a:t>
            </a:r>
            <a:r>
              <a:rPr lang="fa-IR" sz="2000" dirty="0">
                <a:cs typeface="+mn-cs"/>
              </a:rPr>
              <a:t>وجود دارد اما این منابع تبدیل </a:t>
            </a:r>
            <a:r>
              <a:rPr lang="fa-IR" sz="2000" dirty="0" smtClean="0">
                <a:cs typeface="+mn-cs"/>
              </a:rPr>
              <a:t>به سرمایه نشده اند.</a:t>
            </a:r>
            <a:r>
              <a:rPr lang="fa-IR" sz="2000" dirty="0">
                <a:cs typeface="+mn-cs"/>
              </a:rPr>
              <a:t/>
            </a:r>
            <a:br>
              <a:rPr lang="fa-IR" sz="2000" dirty="0">
                <a:cs typeface="+mn-cs"/>
              </a:rPr>
            </a:br>
            <a:r>
              <a:rPr lang="fa-IR" sz="2000" dirty="0">
                <a:cs typeface="+mn-cs"/>
              </a:rPr>
              <a:t>منابع فرھنگی ھم میتوانند مانند منابع اقتصادی </a:t>
            </a:r>
            <a:r>
              <a:rPr lang="fa-IR" sz="2000" dirty="0" smtClean="0">
                <a:cs typeface="+mn-cs"/>
              </a:rPr>
              <a:t>به سرمایه </a:t>
            </a:r>
            <a:r>
              <a:rPr lang="fa-IR" sz="2000" dirty="0">
                <a:cs typeface="+mn-cs"/>
              </a:rPr>
              <a:t>تبدیل شوند </a:t>
            </a:r>
            <a:r>
              <a:rPr lang="fa-IR" sz="2000" dirty="0" smtClean="0">
                <a:cs typeface="+mn-cs"/>
              </a:rPr>
              <a:t/>
            </a:r>
            <a:br>
              <a:rPr lang="fa-IR" sz="2000" dirty="0" smtClean="0">
                <a:cs typeface="+mn-cs"/>
              </a:rPr>
            </a:br>
            <a:r>
              <a:rPr lang="fa-IR" sz="2000" dirty="0" smtClean="0">
                <a:cs typeface="+mn-cs"/>
              </a:rPr>
              <a:t>که </a:t>
            </a:r>
            <a:r>
              <a:rPr lang="fa-IR" sz="2000" dirty="0">
                <a:cs typeface="+mn-cs"/>
              </a:rPr>
              <a:t>این امر بستگی </a:t>
            </a:r>
            <a:r>
              <a:rPr lang="fa-IR" sz="2000" dirty="0" smtClean="0">
                <a:cs typeface="+mn-cs"/>
              </a:rPr>
              <a:t>به توانایی ھای </a:t>
            </a:r>
            <a:r>
              <a:rPr lang="fa-IR" sz="2000" dirty="0">
                <a:cs typeface="+mn-cs"/>
              </a:rPr>
              <a:t>ما دارد</a:t>
            </a:r>
            <a:r>
              <a:rPr lang="fa-IR" sz="2000" dirty="0" smtClean="0">
                <a:cs typeface="+mn-cs"/>
              </a:rPr>
              <a:t>. </a:t>
            </a:r>
            <a:br>
              <a:rPr lang="fa-IR" sz="2000" dirty="0" smtClean="0">
                <a:cs typeface="+mn-cs"/>
              </a:rPr>
            </a:br>
            <a:r>
              <a:rPr lang="fa-IR" sz="2000" dirty="0" smtClean="0">
                <a:cs typeface="+mn-cs"/>
              </a:rPr>
              <a:t>تبدیل دارایی ھای </a:t>
            </a:r>
            <a:r>
              <a:rPr lang="fa-IR" sz="2000" dirty="0">
                <a:cs typeface="+mn-cs"/>
              </a:rPr>
              <a:t>انسانی، فرھنگی </a:t>
            </a:r>
            <a:r>
              <a:rPr lang="fa-IR" sz="2000" dirty="0" smtClean="0">
                <a:cs typeface="+mn-cs"/>
              </a:rPr>
              <a:t>و اجتماعی</a:t>
            </a:r>
            <a:r>
              <a:rPr lang="fa-IR" sz="2000" dirty="0">
                <a:cs typeface="+mn-cs"/>
              </a:rPr>
              <a:t> </a:t>
            </a:r>
            <a:r>
              <a:rPr lang="fa-IR" sz="2000" dirty="0" smtClean="0">
                <a:cs typeface="+mn-cs"/>
              </a:rPr>
              <a:t>به سرمایه ھای نمادین</a:t>
            </a:r>
            <a:r>
              <a:rPr lang="fa-IR" sz="2000" dirty="0">
                <a:cs typeface="+mn-cs"/>
              </a:rPr>
              <a:t>، </a:t>
            </a:r>
            <a:r>
              <a:rPr lang="fa-IR" sz="2000" dirty="0" smtClean="0">
                <a:cs typeface="+mn-cs"/>
              </a:rPr>
              <a:t/>
            </a:r>
            <a:br>
              <a:rPr lang="fa-IR" sz="2000" dirty="0" smtClean="0">
                <a:cs typeface="+mn-cs"/>
              </a:rPr>
            </a:br>
            <a:r>
              <a:rPr lang="fa-IR" sz="2000" dirty="0" smtClean="0">
                <a:cs typeface="+mn-cs"/>
              </a:rPr>
              <a:t>یک </a:t>
            </a:r>
            <a:r>
              <a:rPr lang="fa-IR" sz="2000" dirty="0">
                <a:cs typeface="+mn-cs"/>
              </a:rPr>
              <a:t>ھنر و مھارت است </a:t>
            </a:r>
            <a:r>
              <a:rPr lang="fa-IR" sz="2000" dirty="0" smtClean="0">
                <a:cs typeface="+mn-cs"/>
              </a:rPr>
              <a:t/>
            </a:r>
            <a:br>
              <a:rPr lang="fa-IR" sz="2000" dirty="0" smtClean="0">
                <a:cs typeface="+mn-cs"/>
              </a:rPr>
            </a:br>
            <a:r>
              <a:rPr lang="fa-IR" sz="2000" dirty="0" smtClean="0">
                <a:cs typeface="+mn-cs"/>
              </a:rPr>
              <a:t>که </a:t>
            </a:r>
            <a:r>
              <a:rPr lang="fa-IR" sz="2000" dirty="0">
                <a:cs typeface="+mn-cs"/>
              </a:rPr>
              <a:t>عقلانیت اجتماعی و خلاقیت ملی میطلبد.</a:t>
            </a:r>
            <a:endParaRPr lang="en-US" sz="2000" dirty="0">
              <a:cs typeface="+mn-cs"/>
            </a:endParaRPr>
          </a:p>
        </p:txBody>
      </p:sp>
    </p:spTree>
    <p:extLst>
      <p:ext uri="{BB962C8B-B14F-4D97-AF65-F5344CB8AC3E}">
        <p14:creationId xmlns:p14="http://schemas.microsoft.com/office/powerpoint/2010/main" val="436518122"/>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937328" y="1880903"/>
            <a:ext cx="5212080" cy="1089427"/>
          </a:xfrm>
        </p:spPr>
        <p:txBody>
          <a:bodyPr/>
          <a:lstStyle/>
          <a:p>
            <a:pPr algn="ctr"/>
            <a:r>
              <a:rPr lang="fa-IR" sz="3200" dirty="0"/>
              <a:t>هویت شهروندی</a:t>
            </a:r>
            <a:r>
              <a:rPr lang="fa-IR" dirty="0"/>
              <a:t> </a:t>
            </a:r>
            <a:br>
              <a:rPr lang="fa-IR" dirty="0"/>
            </a:br>
            <a:endParaRPr lang="en-US" dirty="0"/>
          </a:p>
        </p:txBody>
      </p:sp>
      <p:sp>
        <p:nvSpPr>
          <p:cNvPr id="4" name="Text Placeholder 3"/>
          <p:cNvSpPr>
            <a:spLocks noGrp="1"/>
          </p:cNvSpPr>
          <p:nvPr>
            <p:ph type="body" sz="half" idx="2"/>
          </p:nvPr>
        </p:nvSpPr>
        <p:spPr>
          <a:xfrm>
            <a:off x="2791691" y="381000"/>
            <a:ext cx="6276109" cy="6248400"/>
          </a:xfrm>
        </p:spPr>
        <p:txBody>
          <a:bodyPr>
            <a:noAutofit/>
          </a:bodyPr>
          <a:lstStyle/>
          <a:p>
            <a:pPr algn="r" rtl="1"/>
            <a:r>
              <a:rPr lang="fa-IR" sz="1700" dirty="0" smtClean="0">
                <a:solidFill>
                  <a:schemeClr val="tx1"/>
                </a:solidFill>
              </a:rPr>
              <a:t>هویت </a:t>
            </a:r>
            <a:r>
              <a:rPr lang="fa-IR" sz="1700" dirty="0">
                <a:solidFill>
                  <a:schemeClr val="tx1"/>
                </a:solidFill>
              </a:rPr>
              <a:t>شهروندی </a:t>
            </a:r>
            <a:r>
              <a:rPr lang="fa-IR" sz="1700" dirty="0" smtClean="0">
                <a:solidFill>
                  <a:schemeClr val="tx1"/>
                </a:solidFill>
              </a:rPr>
              <a:t>یکی</a:t>
            </a:r>
          </a:p>
          <a:p>
            <a:pPr algn="r" rtl="1"/>
            <a:r>
              <a:rPr lang="fa-IR" sz="1700" dirty="0" smtClean="0">
                <a:solidFill>
                  <a:schemeClr val="tx1"/>
                </a:solidFill>
              </a:rPr>
              <a:t> </a:t>
            </a:r>
            <a:r>
              <a:rPr lang="fa-IR" sz="1700" dirty="0">
                <a:solidFill>
                  <a:schemeClr val="tx1"/>
                </a:solidFill>
              </a:rPr>
              <a:t>از مولفه های هویت اجتماعی </a:t>
            </a:r>
            <a:endParaRPr lang="fa-IR" sz="1700" dirty="0" smtClean="0">
              <a:solidFill>
                <a:schemeClr val="tx1"/>
              </a:solidFill>
            </a:endParaRPr>
          </a:p>
          <a:p>
            <a:pPr algn="r" rtl="1"/>
            <a:r>
              <a:rPr lang="fa-IR" sz="1700" dirty="0" smtClean="0">
                <a:solidFill>
                  <a:schemeClr val="tx1"/>
                </a:solidFill>
              </a:rPr>
              <a:t>محسوب </a:t>
            </a:r>
            <a:r>
              <a:rPr lang="fa-IR" sz="1700" dirty="0">
                <a:solidFill>
                  <a:schemeClr val="tx1"/>
                </a:solidFill>
              </a:rPr>
              <a:t>میشود که ممکن است </a:t>
            </a:r>
            <a:endParaRPr lang="fa-IR" sz="1700" dirty="0" smtClean="0">
              <a:solidFill>
                <a:schemeClr val="tx1"/>
              </a:solidFill>
            </a:endParaRPr>
          </a:p>
          <a:p>
            <a:pPr algn="r" rtl="1"/>
            <a:r>
              <a:rPr lang="fa-IR" sz="1700" dirty="0" smtClean="0">
                <a:solidFill>
                  <a:schemeClr val="tx1"/>
                </a:solidFill>
              </a:rPr>
              <a:t>افرادی </a:t>
            </a:r>
            <a:r>
              <a:rPr lang="fa-IR" sz="1700" dirty="0">
                <a:solidFill>
                  <a:schemeClr val="tx1"/>
                </a:solidFill>
              </a:rPr>
              <a:t>در شهر قرار بگیرند و با یکدیگر </a:t>
            </a:r>
            <a:endParaRPr lang="fa-IR" sz="1700" dirty="0" smtClean="0">
              <a:solidFill>
                <a:schemeClr val="tx1"/>
              </a:solidFill>
            </a:endParaRPr>
          </a:p>
          <a:p>
            <a:pPr algn="r" rtl="1"/>
            <a:r>
              <a:rPr lang="fa-IR" sz="1700" dirty="0" smtClean="0">
                <a:solidFill>
                  <a:schemeClr val="tx1"/>
                </a:solidFill>
              </a:rPr>
              <a:t>تعاملات </a:t>
            </a:r>
            <a:r>
              <a:rPr lang="fa-IR" sz="1700" dirty="0">
                <a:solidFill>
                  <a:schemeClr val="tx1"/>
                </a:solidFill>
              </a:rPr>
              <a:t>اجتماعی داشته باشند و همچنین </a:t>
            </a:r>
            <a:r>
              <a:rPr lang="fa-IR" sz="1700" dirty="0" smtClean="0">
                <a:solidFill>
                  <a:schemeClr val="tx1"/>
                </a:solidFill>
              </a:rPr>
              <a:t>تداعی </a:t>
            </a:r>
          </a:p>
          <a:p>
            <a:pPr algn="r" rtl="1"/>
            <a:r>
              <a:rPr lang="fa-IR" sz="1700" dirty="0" smtClean="0">
                <a:solidFill>
                  <a:schemeClr val="tx1"/>
                </a:solidFill>
              </a:rPr>
              <a:t>بخش </a:t>
            </a:r>
            <a:r>
              <a:rPr lang="fa-IR" sz="1700" dirty="0">
                <a:solidFill>
                  <a:schemeClr val="tx1"/>
                </a:solidFill>
              </a:rPr>
              <a:t>یکسری خاطرات عمومی را در نظر افرادی </a:t>
            </a:r>
            <a:r>
              <a:rPr lang="fa-IR" sz="1700" dirty="0" smtClean="0">
                <a:solidFill>
                  <a:schemeClr val="tx1"/>
                </a:solidFill>
              </a:rPr>
              <a:t>که</a:t>
            </a:r>
          </a:p>
          <a:p>
            <a:pPr algn="r" rtl="1"/>
            <a:r>
              <a:rPr lang="fa-IR" sz="1700" dirty="0" smtClean="0">
                <a:solidFill>
                  <a:schemeClr val="tx1"/>
                </a:solidFill>
              </a:rPr>
              <a:t> </a:t>
            </a:r>
            <a:r>
              <a:rPr lang="fa-IR" sz="1700" dirty="0">
                <a:solidFill>
                  <a:schemeClr val="tx1"/>
                </a:solidFill>
              </a:rPr>
              <a:t>در شهر قرار گرفته اند تداعی میکند و باعث به وجود </a:t>
            </a:r>
            <a:r>
              <a:rPr lang="fa-IR" sz="1700" dirty="0" smtClean="0">
                <a:solidFill>
                  <a:schemeClr val="tx1"/>
                </a:solidFill>
              </a:rPr>
              <a:t>آمدن </a:t>
            </a:r>
          </a:p>
          <a:p>
            <a:pPr algn="r" rtl="1"/>
            <a:r>
              <a:rPr lang="fa-IR" sz="1700" dirty="0" smtClean="0">
                <a:solidFill>
                  <a:schemeClr val="tx1"/>
                </a:solidFill>
              </a:rPr>
              <a:t>تعاملات </a:t>
            </a:r>
            <a:r>
              <a:rPr lang="fa-IR" sz="1700" dirty="0">
                <a:solidFill>
                  <a:schemeClr val="tx1"/>
                </a:solidFill>
              </a:rPr>
              <a:t>اجتماعی در جامعه میشود که نمایانگر قدرت و وابستگی </a:t>
            </a:r>
            <a:endParaRPr lang="fa-IR" sz="1700" dirty="0" smtClean="0">
              <a:solidFill>
                <a:schemeClr val="tx1"/>
              </a:solidFill>
            </a:endParaRPr>
          </a:p>
          <a:p>
            <a:pPr algn="r" rtl="1"/>
            <a:r>
              <a:rPr lang="fa-IR" sz="1700" dirty="0" smtClean="0">
                <a:solidFill>
                  <a:schemeClr val="tx1"/>
                </a:solidFill>
              </a:rPr>
              <a:t>شهرنشینان </a:t>
            </a:r>
            <a:r>
              <a:rPr lang="fa-IR" sz="1700" dirty="0">
                <a:solidFill>
                  <a:schemeClr val="tx1"/>
                </a:solidFill>
              </a:rPr>
              <a:t>به محل زندگی و سکونتشان واقع و پدیدار میشود .</a:t>
            </a:r>
          </a:p>
          <a:p>
            <a:pPr algn="r" rtl="1"/>
            <a:r>
              <a:rPr lang="fa-IR" sz="1700" dirty="0">
                <a:solidFill>
                  <a:schemeClr val="tx1"/>
                </a:solidFill>
              </a:rPr>
              <a:t>شهروندی اشاره به زندگی روزمره ، فعالیت های فردی و کسب و کار افراد </a:t>
            </a:r>
            <a:endParaRPr lang="fa-IR" sz="1700" dirty="0" smtClean="0">
              <a:solidFill>
                <a:schemeClr val="tx1"/>
              </a:solidFill>
            </a:endParaRPr>
          </a:p>
          <a:p>
            <a:pPr algn="r" rtl="1"/>
            <a:r>
              <a:rPr lang="fa-IR" sz="1700" dirty="0" smtClean="0">
                <a:solidFill>
                  <a:schemeClr val="tx1"/>
                </a:solidFill>
              </a:rPr>
              <a:t>اجتماع </a:t>
            </a:r>
            <a:r>
              <a:rPr lang="fa-IR" sz="1700" dirty="0">
                <a:solidFill>
                  <a:schemeClr val="tx1"/>
                </a:solidFill>
              </a:rPr>
              <a:t>و همچنین فعالیت های اجتماعی ایشان دارد و به طور کلی </a:t>
            </a:r>
            <a:r>
              <a:rPr lang="fa-IR" sz="1700" dirty="0" smtClean="0">
                <a:solidFill>
                  <a:schemeClr val="tx1"/>
                </a:solidFill>
              </a:rPr>
              <a:t>مجموعه ای </a:t>
            </a:r>
            <a:r>
              <a:rPr lang="fa-IR" sz="1700" dirty="0">
                <a:solidFill>
                  <a:schemeClr val="tx1"/>
                </a:solidFill>
              </a:rPr>
              <a:t>از </a:t>
            </a:r>
            <a:endParaRPr lang="fa-IR" sz="1700" dirty="0" smtClean="0">
              <a:solidFill>
                <a:schemeClr val="tx1"/>
              </a:solidFill>
            </a:endParaRPr>
          </a:p>
          <a:p>
            <a:pPr algn="r" rtl="1"/>
            <a:r>
              <a:rPr lang="fa-IR" sz="1700" dirty="0" smtClean="0">
                <a:solidFill>
                  <a:schemeClr val="tx1"/>
                </a:solidFill>
              </a:rPr>
              <a:t>رفتار </a:t>
            </a:r>
            <a:r>
              <a:rPr lang="fa-IR" sz="1700" dirty="0">
                <a:solidFill>
                  <a:schemeClr val="tx1"/>
                </a:solidFill>
              </a:rPr>
              <a:t>و اعمال افراد است.</a:t>
            </a:r>
          </a:p>
          <a:p>
            <a:pPr algn="r" rtl="1"/>
            <a:r>
              <a:rPr lang="fa-IR" sz="1700" dirty="0">
                <a:solidFill>
                  <a:schemeClr val="tx1"/>
                </a:solidFill>
              </a:rPr>
              <a:t>شهروندی پویا یا شهروندی فعال در واقع از این نگرش برخاسته است شهروندی از این منظر مجموعه گستردهای از فعالیتهای فردی و اجتماعی است. فعالیت هایی که اگرچه فردی باشند اما برآیند آنها به پیشرفت وضعیت اجتماعی کمک خواهد کرد. همچنین است مشارکت های اقتصادی، خدمات عمومی، فعالیت های داوطلبانه، فعالیت های اجتماعی که در بهبود وضعیت اجتماعی کمک خواهد کرد و به بهبود وضعیت زندگی همه شهروندان موثر و قابل اثر خواهد </a:t>
            </a:r>
            <a:r>
              <a:rPr lang="fa-IR" sz="1700" dirty="0" smtClean="0">
                <a:solidFill>
                  <a:schemeClr val="tx1"/>
                </a:solidFill>
              </a:rPr>
              <a:t>بود.</a:t>
            </a:r>
            <a:endParaRPr lang="en-US" sz="1700" dirty="0">
              <a:solidFill>
                <a:schemeClr val="tx1"/>
              </a:solidFill>
            </a:endParaRPr>
          </a:p>
        </p:txBody>
      </p:sp>
    </p:spTree>
    <p:extLst>
      <p:ext uri="{BB962C8B-B14F-4D97-AF65-F5344CB8AC3E}">
        <p14:creationId xmlns:p14="http://schemas.microsoft.com/office/powerpoint/2010/main" val="111853424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99127" y="2185703"/>
            <a:ext cx="5212080" cy="1089427"/>
          </a:xfrm>
        </p:spPr>
        <p:txBody>
          <a:bodyPr/>
          <a:lstStyle/>
          <a:p>
            <a:pPr algn="ctr"/>
            <a:r>
              <a:rPr lang="fa-IR" sz="3200" dirty="0"/>
              <a:t>هویت ملّی</a:t>
            </a:r>
            <a:r>
              <a:rPr lang="fa-IR" dirty="0"/>
              <a:t> </a:t>
            </a:r>
            <a:br>
              <a:rPr lang="fa-IR" dirty="0"/>
            </a:br>
            <a:endParaRPr lang="en-US" dirty="0"/>
          </a:p>
        </p:txBody>
      </p:sp>
      <p:sp>
        <p:nvSpPr>
          <p:cNvPr id="4" name="Text Placeholder 3"/>
          <p:cNvSpPr>
            <a:spLocks noGrp="1"/>
          </p:cNvSpPr>
          <p:nvPr>
            <p:ph type="body" sz="half" idx="2"/>
          </p:nvPr>
        </p:nvSpPr>
        <p:spPr>
          <a:xfrm>
            <a:off x="3048000" y="152400"/>
            <a:ext cx="6089072" cy="6324600"/>
          </a:xfrm>
        </p:spPr>
        <p:txBody>
          <a:bodyPr>
            <a:noAutofit/>
          </a:bodyPr>
          <a:lstStyle/>
          <a:p>
            <a:pPr algn="r" rtl="1"/>
            <a:r>
              <a:rPr lang="fa-IR" sz="1700" dirty="0" smtClean="0">
                <a:solidFill>
                  <a:schemeClr val="tx1"/>
                </a:solidFill>
              </a:rPr>
              <a:t>هویت </a:t>
            </a:r>
            <a:r>
              <a:rPr lang="fa-IR" sz="1700" dirty="0">
                <a:solidFill>
                  <a:schemeClr val="tx1"/>
                </a:solidFill>
              </a:rPr>
              <a:t>ملی را به معنی </a:t>
            </a:r>
            <a:endParaRPr lang="fa-IR" sz="1700" dirty="0" smtClean="0">
              <a:solidFill>
                <a:schemeClr val="tx1"/>
              </a:solidFill>
            </a:endParaRPr>
          </a:p>
          <a:p>
            <a:pPr algn="r" rtl="1"/>
            <a:r>
              <a:rPr lang="fa-IR" sz="1700" dirty="0" smtClean="0">
                <a:solidFill>
                  <a:schemeClr val="tx1"/>
                </a:solidFill>
              </a:rPr>
              <a:t>عبور </a:t>
            </a:r>
            <a:r>
              <a:rPr lang="fa-IR" sz="1700" dirty="0">
                <a:solidFill>
                  <a:schemeClr val="tx1"/>
                </a:solidFill>
              </a:rPr>
              <a:t>از هویت های سنتی </a:t>
            </a:r>
            <a:endParaRPr lang="fa-IR" sz="1700" dirty="0" smtClean="0">
              <a:solidFill>
                <a:schemeClr val="tx1"/>
              </a:solidFill>
            </a:endParaRPr>
          </a:p>
          <a:p>
            <a:pPr algn="r" rtl="1"/>
            <a:r>
              <a:rPr lang="fa-IR" sz="1700" dirty="0" smtClean="0">
                <a:solidFill>
                  <a:schemeClr val="tx1"/>
                </a:solidFill>
              </a:rPr>
              <a:t>همچون </a:t>
            </a:r>
            <a:r>
              <a:rPr lang="fa-IR" sz="1700" dirty="0">
                <a:solidFill>
                  <a:schemeClr val="tx1"/>
                </a:solidFill>
              </a:rPr>
              <a:t>مذهب، قوم، قبیله به هویت </a:t>
            </a:r>
            <a:endParaRPr lang="fa-IR" sz="1700" dirty="0" smtClean="0">
              <a:solidFill>
                <a:schemeClr val="tx1"/>
              </a:solidFill>
            </a:endParaRPr>
          </a:p>
          <a:p>
            <a:pPr algn="r" rtl="1"/>
            <a:r>
              <a:rPr lang="fa-IR" sz="1700" dirty="0" smtClean="0">
                <a:solidFill>
                  <a:schemeClr val="tx1"/>
                </a:solidFill>
              </a:rPr>
              <a:t>های فراگیرتر </a:t>
            </a:r>
            <a:r>
              <a:rPr lang="fa-IR" sz="1700" dirty="0">
                <a:solidFill>
                  <a:schemeClr val="tx1"/>
                </a:solidFill>
              </a:rPr>
              <a:t>است. هویت ملی </a:t>
            </a:r>
            <a:r>
              <a:rPr lang="fa-IR" sz="1700" dirty="0" smtClean="0">
                <a:solidFill>
                  <a:schemeClr val="tx1"/>
                </a:solidFill>
              </a:rPr>
              <a:t>هویتی </a:t>
            </a:r>
          </a:p>
          <a:p>
            <a:pPr algn="r" rtl="1"/>
            <a:r>
              <a:rPr lang="fa-IR" sz="1700" dirty="0" smtClean="0">
                <a:solidFill>
                  <a:schemeClr val="tx1"/>
                </a:solidFill>
              </a:rPr>
              <a:t>است </a:t>
            </a:r>
            <a:r>
              <a:rPr lang="fa-IR" sz="1700" dirty="0">
                <a:solidFill>
                  <a:schemeClr val="tx1"/>
                </a:solidFill>
              </a:rPr>
              <a:t>که </a:t>
            </a:r>
            <a:r>
              <a:rPr lang="fa-IR" sz="1700" dirty="0" smtClean="0">
                <a:solidFill>
                  <a:schemeClr val="tx1"/>
                </a:solidFill>
              </a:rPr>
              <a:t>فراد </a:t>
            </a:r>
            <a:r>
              <a:rPr lang="fa-IR" sz="1700" dirty="0">
                <a:solidFill>
                  <a:schemeClr val="tx1"/>
                </a:solidFill>
              </a:rPr>
              <a:t>به جای اینکه خود را </a:t>
            </a:r>
            <a:r>
              <a:rPr lang="fa-IR" sz="1700" dirty="0" smtClean="0">
                <a:solidFill>
                  <a:schemeClr val="tx1"/>
                </a:solidFill>
              </a:rPr>
              <a:t>براساس</a:t>
            </a:r>
          </a:p>
          <a:p>
            <a:pPr algn="r" rtl="1"/>
            <a:r>
              <a:rPr lang="fa-IR" sz="1700" dirty="0" smtClean="0">
                <a:solidFill>
                  <a:schemeClr val="tx1"/>
                </a:solidFill>
              </a:rPr>
              <a:t> تعلقات قومی </a:t>
            </a:r>
            <a:r>
              <a:rPr lang="fa-IR" sz="1700" dirty="0">
                <a:solidFill>
                  <a:schemeClr val="tx1"/>
                </a:solidFill>
              </a:rPr>
              <a:t>قبیله ای شناسایی کنند برمبنای تعلق </a:t>
            </a:r>
            <a:endParaRPr lang="fa-IR" sz="1700" dirty="0" smtClean="0">
              <a:solidFill>
                <a:schemeClr val="tx1"/>
              </a:solidFill>
            </a:endParaRPr>
          </a:p>
          <a:p>
            <a:pPr algn="r" rtl="1"/>
            <a:r>
              <a:rPr lang="fa-IR" sz="1700" dirty="0" smtClean="0">
                <a:solidFill>
                  <a:schemeClr val="tx1"/>
                </a:solidFill>
              </a:rPr>
              <a:t>به ملتی خاص </a:t>
            </a:r>
            <a:r>
              <a:rPr lang="fa-IR" sz="1700" dirty="0">
                <a:solidFill>
                  <a:schemeClr val="tx1"/>
                </a:solidFill>
              </a:rPr>
              <a:t>با جغرافیایی معین و نظام حکومتی </a:t>
            </a:r>
            <a:r>
              <a:rPr lang="fa-IR" sz="1700" dirty="0" smtClean="0">
                <a:solidFill>
                  <a:schemeClr val="tx1"/>
                </a:solidFill>
              </a:rPr>
              <a:t>معین</a:t>
            </a:r>
          </a:p>
          <a:p>
            <a:pPr algn="r" rtl="1"/>
            <a:r>
              <a:rPr lang="fa-IR" sz="1700" dirty="0" smtClean="0">
                <a:solidFill>
                  <a:schemeClr val="tx1"/>
                </a:solidFill>
              </a:rPr>
              <a:t> </a:t>
            </a:r>
            <a:r>
              <a:rPr lang="fa-IR" sz="1700" dirty="0">
                <a:solidFill>
                  <a:schemeClr val="tx1"/>
                </a:solidFill>
              </a:rPr>
              <a:t>شناسایی </a:t>
            </a:r>
            <a:r>
              <a:rPr lang="fa-IR" sz="1700" dirty="0" smtClean="0">
                <a:solidFill>
                  <a:schemeClr val="tx1"/>
                </a:solidFill>
              </a:rPr>
              <a:t>می </a:t>
            </a:r>
            <a:r>
              <a:rPr lang="fa-IR" sz="1700" dirty="0">
                <a:solidFill>
                  <a:schemeClr val="tx1"/>
                </a:solidFill>
              </a:rPr>
              <a:t>کنند. هویت ملی باید چنان فراگیر باشد که تعارضی </a:t>
            </a:r>
            <a:endParaRPr lang="fa-IR" sz="1700" dirty="0" smtClean="0">
              <a:solidFill>
                <a:schemeClr val="tx1"/>
              </a:solidFill>
            </a:endParaRPr>
          </a:p>
          <a:p>
            <a:pPr algn="r" rtl="1"/>
            <a:r>
              <a:rPr lang="fa-IR" sz="1700" dirty="0" smtClean="0">
                <a:solidFill>
                  <a:schemeClr val="tx1"/>
                </a:solidFill>
              </a:rPr>
              <a:t>بین </a:t>
            </a:r>
            <a:r>
              <a:rPr lang="fa-IR" sz="1700" dirty="0">
                <a:solidFill>
                  <a:schemeClr val="tx1"/>
                </a:solidFill>
              </a:rPr>
              <a:t>هویت </a:t>
            </a:r>
            <a:r>
              <a:rPr lang="fa-IR" sz="1700" dirty="0" smtClean="0">
                <a:solidFill>
                  <a:schemeClr val="tx1"/>
                </a:solidFill>
              </a:rPr>
              <a:t>اولیه </a:t>
            </a:r>
            <a:r>
              <a:rPr lang="fa-IR" sz="1700" dirty="0">
                <a:solidFill>
                  <a:schemeClr val="tx1"/>
                </a:solidFill>
              </a:rPr>
              <a:t>(فردی- قومی) و هویت فراگیر (ملی) ایجاد نکند. </a:t>
            </a:r>
            <a:endParaRPr lang="fa-IR" sz="1700" dirty="0" smtClean="0">
              <a:solidFill>
                <a:schemeClr val="tx1"/>
              </a:solidFill>
            </a:endParaRPr>
          </a:p>
          <a:p>
            <a:pPr algn="r" rtl="1"/>
            <a:r>
              <a:rPr lang="fa-IR" sz="1700" dirty="0" smtClean="0">
                <a:solidFill>
                  <a:schemeClr val="tx1"/>
                </a:solidFill>
              </a:rPr>
              <a:t>طبق </a:t>
            </a:r>
            <a:r>
              <a:rPr lang="fa-IR" sz="1700" dirty="0">
                <a:solidFill>
                  <a:schemeClr val="tx1"/>
                </a:solidFill>
              </a:rPr>
              <a:t>این </a:t>
            </a:r>
            <a:r>
              <a:rPr lang="fa-IR" sz="1700" dirty="0" smtClean="0">
                <a:solidFill>
                  <a:schemeClr val="tx1"/>
                </a:solidFill>
              </a:rPr>
              <a:t>تعریف </a:t>
            </a:r>
            <a:r>
              <a:rPr lang="fa-IR" sz="1700" dirty="0">
                <a:solidFill>
                  <a:schemeClr val="tx1"/>
                </a:solidFill>
              </a:rPr>
              <a:t>ویژگیهای هویت ملی را می توان به </a:t>
            </a:r>
            <a:r>
              <a:rPr lang="fa-IR" sz="1700" dirty="0" smtClean="0">
                <a:solidFill>
                  <a:schemeClr val="tx1"/>
                </a:solidFill>
              </a:rPr>
              <a:t>داشتن</a:t>
            </a:r>
          </a:p>
          <a:p>
            <a:pPr algn="r" rtl="1"/>
            <a:r>
              <a:rPr lang="fa-IR" sz="1700" dirty="0" smtClean="0">
                <a:solidFill>
                  <a:schemeClr val="tx1"/>
                </a:solidFill>
              </a:rPr>
              <a:t> </a:t>
            </a:r>
            <a:r>
              <a:rPr lang="fa-IR" sz="1700" dirty="0">
                <a:solidFill>
                  <a:schemeClr val="tx1"/>
                </a:solidFill>
              </a:rPr>
              <a:t>۱- ملتی خاص ۲- جغرافیای میهن و ۳- نظام حکومتی معین خلاصه کرد.</a:t>
            </a:r>
          </a:p>
          <a:p>
            <a:pPr algn="r" rtl="1"/>
            <a:r>
              <a:rPr lang="fa-IR" sz="1700" dirty="0">
                <a:solidFill>
                  <a:schemeClr val="tx1"/>
                </a:solidFill>
              </a:rPr>
              <a:t>در دیگر تقسیم بندی از هویت ، هویت را به ۳ سطح : </a:t>
            </a:r>
          </a:p>
          <a:p>
            <a:pPr algn="r" rtl="1"/>
            <a:r>
              <a:rPr lang="fa-IR" sz="1700" dirty="0">
                <a:solidFill>
                  <a:schemeClr val="tx1"/>
                </a:solidFill>
              </a:rPr>
              <a:t> ۱- فردی</a:t>
            </a:r>
          </a:p>
          <a:p>
            <a:pPr algn="r" rtl="1"/>
            <a:r>
              <a:rPr lang="fa-IR" sz="1700" dirty="0">
                <a:solidFill>
                  <a:schemeClr val="tx1"/>
                </a:solidFill>
              </a:rPr>
              <a:t> ۲- گروهی</a:t>
            </a:r>
          </a:p>
          <a:p>
            <a:pPr algn="r" rtl="1"/>
            <a:r>
              <a:rPr lang="fa-IR" sz="1700" dirty="0">
                <a:solidFill>
                  <a:schemeClr val="tx1"/>
                </a:solidFill>
              </a:rPr>
              <a:t> ۳- هویت </a:t>
            </a:r>
            <a:r>
              <a:rPr lang="fa-IR" sz="1700" dirty="0" smtClean="0">
                <a:solidFill>
                  <a:schemeClr val="tx1"/>
                </a:solidFill>
              </a:rPr>
              <a:t>ملی  </a:t>
            </a:r>
          </a:p>
          <a:p>
            <a:pPr algn="r" rtl="1"/>
            <a:r>
              <a:rPr lang="fa-IR" sz="1700" dirty="0" smtClean="0">
                <a:solidFill>
                  <a:schemeClr val="tx1"/>
                </a:solidFill>
              </a:rPr>
              <a:t> تقسیم </a:t>
            </a:r>
            <a:r>
              <a:rPr lang="fa-IR" sz="1700" dirty="0">
                <a:solidFill>
                  <a:schemeClr val="tx1"/>
                </a:solidFill>
              </a:rPr>
              <a:t>می </a:t>
            </a:r>
            <a:r>
              <a:rPr lang="fa-IR" sz="1700" dirty="0" smtClean="0">
                <a:solidFill>
                  <a:schemeClr val="tx1"/>
                </a:solidFill>
              </a:rPr>
              <a:t>نمایند. </a:t>
            </a:r>
            <a:r>
              <a:rPr lang="fa-IR" sz="1700" dirty="0">
                <a:solidFill>
                  <a:schemeClr val="tx1"/>
                </a:solidFill>
              </a:rPr>
              <a:t>چنانکه ملاحظه می شود نوعی تدرج اعتلایی در این تقسیم بندی به </a:t>
            </a:r>
            <a:r>
              <a:rPr lang="fa-IR" sz="1700" dirty="0" smtClean="0">
                <a:solidFill>
                  <a:schemeClr val="tx1"/>
                </a:solidFill>
              </a:rPr>
              <a:t>چشم </a:t>
            </a:r>
            <a:r>
              <a:rPr lang="fa-IR" sz="1700" dirty="0">
                <a:solidFill>
                  <a:schemeClr val="tx1"/>
                </a:solidFill>
              </a:rPr>
              <a:t>می خورد که </a:t>
            </a:r>
            <a:r>
              <a:rPr lang="fa-IR" sz="1700" dirty="0" smtClean="0">
                <a:solidFill>
                  <a:schemeClr val="tx1"/>
                </a:solidFill>
              </a:rPr>
              <a:t>از خرد </a:t>
            </a:r>
            <a:r>
              <a:rPr lang="fa-IR" sz="1700" dirty="0">
                <a:solidFill>
                  <a:schemeClr val="tx1"/>
                </a:solidFill>
              </a:rPr>
              <a:t>به کلان و کلان تر می گراید بدین سان، هویت ملی مرکب </a:t>
            </a:r>
            <a:r>
              <a:rPr lang="fa-IR" sz="1700" dirty="0" smtClean="0">
                <a:solidFill>
                  <a:schemeClr val="tx1"/>
                </a:solidFill>
              </a:rPr>
              <a:t>از </a:t>
            </a:r>
            <a:r>
              <a:rPr lang="fa-IR" sz="1700" dirty="0">
                <a:solidFill>
                  <a:schemeClr val="tx1"/>
                </a:solidFill>
              </a:rPr>
              <a:t>مجموعه هویت </a:t>
            </a:r>
            <a:r>
              <a:rPr lang="fa-IR" sz="1700" dirty="0" smtClean="0">
                <a:solidFill>
                  <a:schemeClr val="tx1"/>
                </a:solidFill>
              </a:rPr>
              <a:t>های محققی </a:t>
            </a:r>
            <a:r>
              <a:rPr lang="fa-IR" sz="1700" dirty="0">
                <a:solidFill>
                  <a:schemeClr val="tx1"/>
                </a:solidFill>
              </a:rPr>
              <a:t>است که در طی مراحل متعدد زندگی در « خود » </a:t>
            </a:r>
            <a:r>
              <a:rPr lang="fa-IR" sz="1700" dirty="0" smtClean="0">
                <a:solidFill>
                  <a:schemeClr val="tx1"/>
                </a:solidFill>
              </a:rPr>
              <a:t>انباشت می </a:t>
            </a:r>
            <a:r>
              <a:rPr lang="fa-IR" sz="1700" dirty="0">
                <a:solidFill>
                  <a:schemeClr val="tx1"/>
                </a:solidFill>
              </a:rPr>
              <a:t>کنیم. </a:t>
            </a:r>
            <a:r>
              <a:rPr lang="fa-IR" sz="1700" dirty="0" smtClean="0">
                <a:solidFill>
                  <a:schemeClr val="tx1"/>
                </a:solidFill>
              </a:rPr>
              <a:t>هویت متأخر </a:t>
            </a:r>
            <a:r>
              <a:rPr lang="fa-IR" sz="1700" dirty="0">
                <a:solidFill>
                  <a:schemeClr val="tx1"/>
                </a:solidFill>
              </a:rPr>
              <a:t>الزاماً نافی هویت های متقدم نیست. </a:t>
            </a:r>
            <a:endParaRPr lang="en-US" sz="1700" dirty="0">
              <a:solidFill>
                <a:schemeClr val="tx1"/>
              </a:solidFill>
            </a:endParaRPr>
          </a:p>
        </p:txBody>
      </p:sp>
    </p:spTree>
    <p:extLst>
      <p:ext uri="{BB962C8B-B14F-4D97-AF65-F5344CB8AC3E}">
        <p14:creationId xmlns:p14="http://schemas.microsoft.com/office/powerpoint/2010/main" val="1339854905"/>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4"/>
          </p:nvPr>
        </p:nvSpPr>
        <p:spPr/>
      </p:sp>
      <p:sp>
        <p:nvSpPr>
          <p:cNvPr id="3" name="Title 2"/>
          <p:cNvSpPr>
            <a:spLocks noGrp="1"/>
          </p:cNvSpPr>
          <p:nvPr>
            <p:ph type="title"/>
          </p:nvPr>
        </p:nvSpPr>
        <p:spPr>
          <a:xfrm rot="19140000">
            <a:off x="802280" y="1845455"/>
            <a:ext cx="5719485" cy="867444"/>
          </a:xfrm>
        </p:spPr>
        <p:txBody>
          <a:bodyPr/>
          <a:lstStyle/>
          <a:p>
            <a:r>
              <a:rPr lang="fa-IR" dirty="0">
                <a:solidFill>
                  <a:srgbClr val="002060"/>
                </a:solidFill>
                <a:cs typeface="+mn-cs"/>
              </a:rPr>
              <a:t>چرا تنوع قومی ، سرمایه‌ای توسعه‌آفرین است ؟</a:t>
            </a:r>
            <a:endParaRPr lang="en-US" dirty="0">
              <a:solidFill>
                <a:srgbClr val="002060"/>
              </a:solidFill>
              <a:cs typeface="+mn-cs"/>
            </a:endParaRPr>
          </a:p>
        </p:txBody>
      </p:sp>
    </p:spTree>
    <p:extLst>
      <p:ext uri="{BB962C8B-B14F-4D97-AF65-F5344CB8AC3E}">
        <p14:creationId xmlns:p14="http://schemas.microsoft.com/office/powerpoint/2010/main" val="151260442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6324600"/>
          </a:xfrm>
        </p:spPr>
        <p:txBody>
          <a:bodyPr/>
          <a:lstStyle/>
          <a:p>
            <a:pPr algn="r" rtl="1"/>
            <a:r>
              <a:rPr lang="fa-IR" sz="2000" dirty="0">
                <a:cs typeface="+mn-cs"/>
              </a:rPr>
              <a:t>اکنون بحث من این است که قومیت و تنوع فرهنگی یک سرمایه است و این هنر ماست که بتوانیم آن را به سرمایه توسعه‌آفرین یا ابزار جنگ‌آفرین تبدیل کنیم. همان‌طور که با پول نفت هم می‌توان تسلیحات نظامی خرید هم کارخانه تأسیس کرد، با تنوع قومی نیز، هم می‌توان دشمنی و ستیز ایجاد کرد و هم می‌توان همبستگی و اقتدار ملی را تقویت کرد. اینکه کدام‌یک بر دیگری غالب شود محصول هنر ما و سیاست‌گذاری ماست.</a:t>
            </a:r>
            <a:br>
              <a:rPr lang="fa-IR" sz="2000" dirty="0">
                <a:cs typeface="+mn-cs"/>
              </a:rPr>
            </a:br>
            <a:r>
              <a:rPr lang="fa-IR" sz="2000" dirty="0">
                <a:cs typeface="+mn-cs"/>
              </a:rPr>
              <a:t>اما چرا تنوع قومی می‌تواند سرمایه باشد؟ همان‌طور که اگر یک کشور منابع اقتصادی متنوع‌تری داشته باشد پایداری اقتصادی بالایی دارد، کشوری که تنوع قومی و مذهبی و فرهنگی دارد هم در دراز‌مدت از مزایای این تنوع بهره‌مند می‌شود. بحرانی که در ایران با آن مواجه هستیم تک‌منبع‌بودن اقتصاد است. همه زندگی ما وابسته به قیمت و درآمد نفت است. بیماری هلندی، تورم مزمن، رانت‌خواری و انواع فساد، همه محصولات این اقتصاد تک‌محصولی هستند. برای رهایی از بیماری هلندی و فساد و رانت، راهی نداریم جز آنکه نفت را از سبد درآمدهای دولت حذف کنیم و اقتصادمان را بر مبنای توانایی‌های علمی و تولیدی و نوآفرینانه مردم این کشور بنا کنیم. تنوع فرهنگی، تنوع زبان‌ها، تنوع اقوام، تنوع آداب‌و‌رسوم، تنوع موسیقی و رقص ایرانی همه اینها سرمایه هستند. اما متأسفانه همان‌طور که اکنون ما در اقتصاد بر نفت متمرکز شده‌ایم و همه ساختار بودجه دولت و اقتصاد ملی را بر نفت بنا کرده‌ایم، در فرهنگ هم تنها بر دارایی‌های فرهنگی که مرتبط با فارس‌هاست تمرکز کرده‌ایم. زبان، پوشش، گویش، خورش و منش </a:t>
            </a:r>
            <a:r>
              <a:rPr lang="fa-IR" sz="2000" dirty="0" smtClean="0">
                <a:cs typeface="+mn-cs"/>
              </a:rPr>
              <a:t/>
            </a:r>
            <a:br>
              <a:rPr lang="fa-IR" sz="2000" dirty="0" smtClean="0">
                <a:cs typeface="+mn-cs"/>
              </a:rPr>
            </a:br>
            <a:r>
              <a:rPr lang="fa-IR" sz="2000" dirty="0">
                <a:cs typeface="+mn-cs"/>
              </a:rPr>
              <a:t/>
            </a:r>
            <a:br>
              <a:rPr lang="fa-IR" sz="2000" dirty="0">
                <a:cs typeface="+mn-cs"/>
              </a:rPr>
            </a:br>
            <a:r>
              <a:rPr lang="fa-IR" sz="2000" dirty="0" smtClean="0">
                <a:cs typeface="+mn-cs"/>
              </a:rPr>
              <a:t>فارس‌ها </a:t>
            </a:r>
            <a:r>
              <a:rPr lang="fa-IR" sz="2000" dirty="0">
                <a:cs typeface="+mn-cs"/>
              </a:rPr>
              <a:t>را معیار قرار داده‌ایم و تمامی دارایی‌های دیگر ایران که متعلق به انواع </a:t>
            </a:r>
            <a:r>
              <a:rPr lang="fa-IR" sz="2000" dirty="0" smtClean="0">
                <a:cs typeface="+mn-cs"/>
              </a:rPr>
              <a:t/>
            </a:r>
            <a:br>
              <a:rPr lang="fa-IR" sz="2000" dirty="0" smtClean="0">
                <a:cs typeface="+mn-cs"/>
              </a:rPr>
            </a:br>
            <a:r>
              <a:rPr lang="fa-IR" sz="2000" dirty="0" smtClean="0">
                <a:cs typeface="+mn-cs"/>
              </a:rPr>
              <a:t>اقوام </a:t>
            </a:r>
            <a:r>
              <a:rPr lang="fa-IR" sz="2000" dirty="0">
                <a:cs typeface="+mn-cs"/>
              </a:rPr>
              <a:t>ایرانی است </a:t>
            </a:r>
            <a:r>
              <a:rPr lang="fa-IR" sz="2000" dirty="0" smtClean="0">
                <a:cs typeface="+mn-cs"/>
              </a:rPr>
              <a:t>را </a:t>
            </a:r>
            <a:r>
              <a:rPr lang="fa-IR" sz="2000" dirty="0">
                <a:cs typeface="+mn-cs"/>
              </a:rPr>
              <a:t>کتمان کرده‌ایم. در مقایسه با جمعیت اقوام ما، چند ساعت موسیقی‌های </a:t>
            </a:r>
            <a:r>
              <a:rPr lang="fa-IR" sz="2000" dirty="0" smtClean="0">
                <a:cs typeface="+mn-cs"/>
              </a:rPr>
              <a:t/>
            </a:r>
            <a:br>
              <a:rPr lang="fa-IR" sz="2000" dirty="0" smtClean="0">
                <a:cs typeface="+mn-cs"/>
              </a:rPr>
            </a:br>
            <a:r>
              <a:rPr lang="fa-IR" sz="2000" dirty="0" smtClean="0">
                <a:cs typeface="+mn-cs"/>
              </a:rPr>
              <a:t>قومی </a:t>
            </a:r>
            <a:r>
              <a:rPr lang="fa-IR" sz="2000" dirty="0">
                <a:cs typeface="+mn-cs"/>
              </a:rPr>
              <a:t>در </a:t>
            </a:r>
            <a:r>
              <a:rPr lang="fa-IR" sz="2000" dirty="0" smtClean="0">
                <a:cs typeface="+mn-cs"/>
              </a:rPr>
              <a:t>صداوسیما </a:t>
            </a:r>
            <a:r>
              <a:rPr lang="fa-IR" sz="2000" dirty="0">
                <a:cs typeface="+mn-cs"/>
              </a:rPr>
              <a:t>پخش می‌شود؟ کدام شاعر ترک، شاعر عرب، شاعر لر،‌ شاعر ترکمن</a:t>
            </a:r>
            <a:r>
              <a:rPr lang="fa-IR" sz="2000" dirty="0" smtClean="0">
                <a:cs typeface="+mn-cs"/>
              </a:rPr>
              <a:t>،</a:t>
            </a:r>
            <a:br>
              <a:rPr lang="fa-IR" sz="2000" dirty="0" smtClean="0">
                <a:cs typeface="+mn-cs"/>
              </a:rPr>
            </a:br>
            <a:r>
              <a:rPr lang="fa-IR" sz="2000" dirty="0" smtClean="0">
                <a:cs typeface="+mn-cs"/>
              </a:rPr>
              <a:t> </a:t>
            </a:r>
            <a:r>
              <a:rPr lang="fa-IR" sz="2000" dirty="0">
                <a:cs typeface="+mn-cs"/>
              </a:rPr>
              <a:t>شاعر کُرد را در رسانه‌های ملی تکریم کردیم؟ کدام‌یک از شخصیت‌های تاریخی اقوام </a:t>
            </a:r>
            <a:r>
              <a:rPr lang="fa-IR" sz="2000" dirty="0" smtClean="0">
                <a:cs typeface="+mn-cs"/>
              </a:rPr>
              <a:t>را</a:t>
            </a:r>
            <a:br>
              <a:rPr lang="fa-IR" sz="2000" dirty="0" smtClean="0">
                <a:cs typeface="+mn-cs"/>
              </a:rPr>
            </a:br>
            <a:r>
              <a:rPr lang="fa-IR" sz="2000" dirty="0" smtClean="0">
                <a:cs typeface="+mn-cs"/>
              </a:rPr>
              <a:t> </a:t>
            </a:r>
            <a:r>
              <a:rPr lang="fa-IR" sz="2000" dirty="0">
                <a:cs typeface="+mn-cs"/>
              </a:rPr>
              <a:t>به مردم معرفی کردیم؟ کدام لباس و سنت و رسم قومی را بزرگ داشتیم؟</a:t>
            </a:r>
            <a:br>
              <a:rPr lang="fa-IR" sz="2000" dirty="0">
                <a:cs typeface="+mn-cs"/>
              </a:rPr>
            </a:br>
            <a:endParaRPr lang="en-US" sz="2000" dirty="0">
              <a:cs typeface="+mn-cs"/>
            </a:endParaRPr>
          </a:p>
        </p:txBody>
      </p:sp>
    </p:spTree>
    <p:extLst>
      <p:ext uri="{BB962C8B-B14F-4D97-AF65-F5344CB8AC3E}">
        <p14:creationId xmlns:p14="http://schemas.microsoft.com/office/powerpoint/2010/main" val="3083421069"/>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81000"/>
            <a:ext cx="8534400" cy="6248400"/>
          </a:xfrm>
        </p:spPr>
        <p:txBody>
          <a:bodyPr/>
          <a:lstStyle/>
          <a:p>
            <a:pPr algn="r" rtl="1"/>
            <a:r>
              <a:rPr lang="fa-IR" sz="2000" dirty="0">
                <a:cs typeface="+mn-cs"/>
              </a:rPr>
              <a:t>من از نظریه سیستم‌ها برای تبیین بیشتر کمک می‌گیرم. نظریه سیستم‌ها می‌گوید سیستمی پایدار است که دو ویژگی کنترل‌پذیری و انعطاف‌پذیری داشته باشد. اگر این دو ویژگی با هم و متناسب با هم رشد نکنند سیستم بیمار می‌شود. کودک را در نظر بگیرید. کودک انعطاف‌پذیری بالایی دارد اما کنترل‌پذیری ندارد. به‌تدریج که بزرگ می‌شود کنترل‌پذیری او افزایش و از انعطاف پذیری‌اش کم می شود. در یک مرحله این دو به تناسب می‌رسند و در پایان با ورود به دوره سالمندی انعطاف‌پذیری و کنترل پذیری هر دو به حداقل می‌رسند. یک سیستم سالم میزان متعادلی از این دو ویژگی را دارد. حال یک جامعه تک‌فرهنگی یا تک‌منبعی ممکن است مزیت کنترل‌پذیری را داشته باشد اما خطر عدم انعطاف‌پذیری </a:t>
            </a:r>
            <a:r>
              <a:rPr lang="fa-IR" sz="2000" dirty="0" smtClean="0">
                <a:cs typeface="+mn-cs"/>
              </a:rPr>
              <a:t/>
            </a:r>
            <a:br>
              <a:rPr lang="fa-IR" sz="2000" dirty="0" smtClean="0">
                <a:cs typeface="+mn-cs"/>
              </a:rPr>
            </a:br>
            <a:r>
              <a:rPr lang="fa-IR" sz="2000" dirty="0" smtClean="0">
                <a:cs typeface="+mn-cs"/>
              </a:rPr>
              <a:t>هم </a:t>
            </a:r>
            <a:r>
              <a:rPr lang="fa-IR" sz="2000" dirty="0">
                <a:cs typeface="+mn-cs"/>
              </a:rPr>
              <a:t>همراه اوست. به عبارت دیگر، جامعه‌ای که همبستگی‌اش با تکیه بر یک فرهنگ، یک زبان</a:t>
            </a:r>
            <a:r>
              <a:rPr lang="fa-IR" sz="2000" dirty="0" smtClean="0">
                <a:cs typeface="+mn-cs"/>
              </a:rPr>
              <a:t>،</a:t>
            </a:r>
            <a:br>
              <a:rPr lang="fa-IR" sz="2000" dirty="0" smtClean="0">
                <a:cs typeface="+mn-cs"/>
              </a:rPr>
            </a:br>
            <a:r>
              <a:rPr lang="fa-IR" sz="2000" dirty="0" smtClean="0">
                <a:cs typeface="+mn-cs"/>
              </a:rPr>
              <a:t> </a:t>
            </a:r>
            <a:r>
              <a:rPr lang="fa-IR" sz="2000" dirty="0">
                <a:cs typeface="+mn-cs"/>
              </a:rPr>
              <a:t>یک مذهب و یک قوم شکل گرفته است یک جامعه تک‌فرهنگی است؛شاید در ظاهر منسجم </a:t>
            </a:r>
            <a:r>
              <a:rPr lang="fa-IR" sz="2000" dirty="0" smtClean="0">
                <a:cs typeface="+mn-cs"/>
              </a:rPr>
              <a:t/>
            </a:r>
            <a:br>
              <a:rPr lang="fa-IR" sz="2000" dirty="0" smtClean="0">
                <a:cs typeface="+mn-cs"/>
              </a:rPr>
            </a:br>
            <a:r>
              <a:rPr lang="fa-IR" sz="2000" dirty="0" smtClean="0">
                <a:cs typeface="+mn-cs"/>
              </a:rPr>
              <a:t>به </a:t>
            </a:r>
            <a:r>
              <a:rPr lang="fa-IR" sz="2000" dirty="0">
                <a:cs typeface="+mn-cs"/>
              </a:rPr>
              <a:t>نظر برسد اما هر لحظه ممکن است از هم پاشیده شود چرا که انسجام آن از نوع شکننده </a:t>
            </a:r>
            <a:r>
              <a:rPr lang="fa-IR" sz="2000" dirty="0" smtClean="0">
                <a:cs typeface="+mn-cs"/>
              </a:rPr>
              <a:t/>
            </a:r>
            <a:br>
              <a:rPr lang="fa-IR" sz="2000" dirty="0" smtClean="0">
                <a:cs typeface="+mn-cs"/>
              </a:rPr>
            </a:br>
            <a:r>
              <a:rPr lang="fa-IR" sz="2000" dirty="0" smtClean="0">
                <a:cs typeface="+mn-cs"/>
              </a:rPr>
              <a:t>و </a:t>
            </a:r>
            <a:r>
              <a:rPr lang="fa-IR" sz="2000" dirty="0">
                <a:cs typeface="+mn-cs"/>
              </a:rPr>
              <a:t>ایستاست. اما وقتی منابع فرهنگی متعدد باشند به شرط اینکه این منابع به نقاط </a:t>
            </a:r>
            <a:r>
              <a:rPr lang="fa-IR" sz="2000" dirty="0" smtClean="0">
                <a:cs typeface="+mn-cs"/>
              </a:rPr>
              <a:t>مشترک </a:t>
            </a:r>
            <a:br>
              <a:rPr lang="fa-IR" sz="2000" dirty="0" smtClean="0">
                <a:cs typeface="+mn-cs"/>
              </a:rPr>
            </a:br>
            <a:r>
              <a:rPr lang="fa-IR" sz="2000" dirty="0" smtClean="0">
                <a:cs typeface="+mn-cs"/>
              </a:rPr>
              <a:t>و </a:t>
            </a:r>
            <a:r>
              <a:rPr lang="fa-IR" sz="2000" dirty="0">
                <a:cs typeface="+mn-cs"/>
              </a:rPr>
              <a:t>وحدت‌بخش خود متصل باشند، انسجامی پویا شکل می‌گیرد که ماحصل آن </a:t>
            </a:r>
            <a:br>
              <a:rPr lang="fa-IR" sz="2000" dirty="0">
                <a:cs typeface="+mn-cs"/>
              </a:rPr>
            </a:br>
            <a:r>
              <a:rPr lang="fa-IR" sz="2000" dirty="0" smtClean="0">
                <a:cs typeface="+mn-cs"/>
              </a:rPr>
              <a:t>رواداری </a:t>
            </a:r>
            <a:r>
              <a:rPr lang="fa-IR" sz="2000" dirty="0">
                <a:cs typeface="+mn-cs"/>
              </a:rPr>
              <a:t>و دگرپذیری است که از مقدمات توسعه است. قومیت‌ها، ادبیات قومی، </a:t>
            </a:r>
            <a:r>
              <a:rPr lang="fa-IR" sz="2000" dirty="0" smtClean="0">
                <a:cs typeface="+mn-cs"/>
              </a:rPr>
              <a:t/>
            </a:r>
            <a:br>
              <a:rPr lang="fa-IR" sz="2000" dirty="0" smtClean="0">
                <a:cs typeface="+mn-cs"/>
              </a:rPr>
            </a:br>
            <a:r>
              <a:rPr lang="fa-IR" sz="2000" dirty="0" smtClean="0">
                <a:cs typeface="+mn-cs"/>
              </a:rPr>
              <a:t>آداب‌و‌رسوم</a:t>
            </a:r>
            <a:r>
              <a:rPr lang="fa-IR" sz="2000" dirty="0">
                <a:cs typeface="+mn-cs"/>
              </a:rPr>
              <a:t>، پوشش‌های قومی، زبان‌های قومی همه و همه منابع هویت </a:t>
            </a:r>
            <a:r>
              <a:rPr lang="fa-IR" sz="2000" dirty="0" smtClean="0">
                <a:cs typeface="+mn-cs"/>
              </a:rPr>
              <a:t>فرهنگی</a:t>
            </a:r>
            <a:br>
              <a:rPr lang="fa-IR" sz="2000" dirty="0" smtClean="0">
                <a:cs typeface="+mn-cs"/>
              </a:rPr>
            </a:br>
            <a:r>
              <a:rPr lang="fa-IR" sz="2000" dirty="0" smtClean="0">
                <a:cs typeface="+mn-cs"/>
              </a:rPr>
              <a:t> </a:t>
            </a:r>
            <a:r>
              <a:rPr lang="fa-IR" sz="2000" dirty="0">
                <a:cs typeface="+mn-cs"/>
              </a:rPr>
              <a:t>هستند. پس تنوع فرهنگی خودش یک سرمایه امنیت‌بخش است.</a:t>
            </a:r>
            <a:br>
              <a:rPr lang="fa-IR" sz="2000" dirty="0">
                <a:cs typeface="+mn-cs"/>
              </a:rPr>
            </a:br>
            <a:r>
              <a:rPr lang="fa-IR" sz="2000" dirty="0">
                <a:cs typeface="+mn-cs"/>
              </a:rPr>
              <a:t> در جامعه‌ای که رنگین‌کمانی از اقوام و مذاهب وجود دارد، تکیه </a:t>
            </a:r>
            <a:r>
              <a:rPr lang="fa-IR" sz="2000" dirty="0" smtClean="0">
                <a:cs typeface="+mn-cs"/>
              </a:rPr>
              <a:t>انحصاری</a:t>
            </a:r>
            <a:br>
              <a:rPr lang="fa-IR" sz="2000" dirty="0" smtClean="0">
                <a:cs typeface="+mn-cs"/>
              </a:rPr>
            </a:br>
            <a:r>
              <a:rPr lang="fa-IR" sz="2000" dirty="0" smtClean="0">
                <a:cs typeface="+mn-cs"/>
              </a:rPr>
              <a:t> </a:t>
            </a:r>
            <a:r>
              <a:rPr lang="fa-IR" sz="2000" dirty="0">
                <a:cs typeface="+mn-cs"/>
              </a:rPr>
              <a:t>بر یک زبان و فرهنگ یک قوم،‌ موجب می‌شود که منابع متنوع </a:t>
            </a:r>
            <a:r>
              <a:rPr lang="fa-IR" sz="2000" dirty="0" smtClean="0">
                <a:cs typeface="+mn-cs"/>
              </a:rPr>
              <a:t/>
            </a:r>
            <a:br>
              <a:rPr lang="fa-IR" sz="2000" dirty="0" smtClean="0">
                <a:cs typeface="+mn-cs"/>
              </a:rPr>
            </a:br>
            <a:r>
              <a:rPr lang="fa-IR" sz="2000" dirty="0" smtClean="0">
                <a:cs typeface="+mn-cs"/>
              </a:rPr>
              <a:t>فرهنگی </a:t>
            </a:r>
            <a:r>
              <a:rPr lang="fa-IR" sz="2000" dirty="0">
                <a:cs typeface="+mn-cs"/>
              </a:rPr>
              <a:t>به عوامل تضاد ملی تبدیل شوند؛ یعنی نه‌تنها نقش سرمایه را </a:t>
            </a:r>
            <a:r>
              <a:rPr lang="fa-IR" sz="2000" dirty="0" smtClean="0">
                <a:cs typeface="+mn-cs"/>
              </a:rPr>
              <a:t/>
            </a:r>
            <a:br>
              <a:rPr lang="fa-IR" sz="2000" dirty="0" smtClean="0">
                <a:cs typeface="+mn-cs"/>
              </a:rPr>
            </a:br>
            <a:r>
              <a:rPr lang="fa-IR" sz="2000" dirty="0" smtClean="0">
                <a:cs typeface="+mn-cs"/>
              </a:rPr>
              <a:t>بازی </a:t>
            </a:r>
            <a:r>
              <a:rPr lang="fa-IR" sz="2000" dirty="0">
                <a:cs typeface="+mn-cs"/>
              </a:rPr>
              <a:t>نکنند بلکه به تهدید ملی تبدیل شوند.</a:t>
            </a:r>
            <a:endParaRPr lang="en-US" sz="2000" dirty="0">
              <a:cs typeface="+mn-cs"/>
            </a:endParaRPr>
          </a:p>
        </p:txBody>
      </p:sp>
    </p:spTree>
    <p:extLst>
      <p:ext uri="{BB962C8B-B14F-4D97-AF65-F5344CB8AC3E}">
        <p14:creationId xmlns:p14="http://schemas.microsoft.com/office/powerpoint/2010/main" val="1966232512"/>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176</TotalTime>
  <Words>1299</Words>
  <Application>Microsoft Office PowerPoint</Application>
  <PresentationFormat>On-screen Show (4:3)</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Angles</vt:lpstr>
      <vt:lpstr>هویت شهروندی , پیشنیاز هویت ملی </vt:lpstr>
      <vt:lpstr>مقدمه  تنوع فرھنگی و چند فرھنگ گرایی برای توسعه یک سرمایه است. در تبیین این ادعا ابتدا تعریف خود از توسعه، انواع سرمایه ھا، و ارتباط آنھا با توسعه را بیان میکنیم. سپس به این بحث میپردازیم که چرا و چگونه قومیت ھا میتوانند به مثابه «سرمایه توسعه آفرین» تلقی شوند و کارکرد داشته باشند. در نھایت بحث را با طرح موضوع ھویت شھروندی به مثابه پیشنیاز ھویت ملی برای انسجام بخشی اجتماعی و فرھنگی در جامعه به پایان خواھیم برد.  </vt:lpstr>
      <vt:lpstr>توسعه چیست؟ ابتدا به این سؤال که «توسعھ چیست؟» پاسخ کوتاھی میدھیم. توسعه تحول مستمر، عقلانی و کم ھزینه در ُبعد سخت زندگی اجتماعی  (ُبعد فیزیکی و مادی) و ُبعد نرم زندگی اجتماعی ( بعد فرھنگی، ذھنی و رفتاری) است به دو شرط زیر: 1_این تحول باید محدودیت ھا و بخت آزمایی ھای طبیعی (جسمی و محیطی) و اجتماعی (خانوادگی و محلی، ملی و جھانی) را برای ما کاھش بدھد.  ٢_این تحول باید سه  دستاورد «رفاه»، «رضایت» و «معنا» را به ھمراه داشته باشد که این سه به ترتیب زندگی ما را در برابر«طبیعت»،«جامعه» و «ھستی» تقویت، محافظت و دلپذیر میکنند. از جمع رفاه و رضایت و معنا، سعادت پدیدار میشود.  البته یادمان نمیرود که در کشورھای توسعه یافته اینھا ھمزمان با ھم رخ نداده اند بلکه برای دو قرن تنھا دستیابی به رفاه ھدف اصلی مردم و حکومت در آن کشورھا بود، بعد رضایت ھم به عنوان ھدف بعدی مطرح شد (به ویژه در قرن بیستم) و سرانجام معنا نیز مورد توجه قرار گرفت (نیمه دوم قرن بیستم به بعد). اما امروز اگر کشورھای عقب مانده یا در حال توسعه، تصمیم به حرکت به سوی توسعه بگیرند باید به گونه ای عمل کنند که، گرچه ممکن است با سرعتی اندک، اما ھر سه ھدف به تدریج و با ھم محقق شوند؛ در غیر اینصورت، جامعه مواجه با عدم تعادل و حتی بی ثباتی و شورش میشود.</vt:lpstr>
      <vt:lpstr>برای توسعه به چه سرمایه ھایی نیاز داریم؟   برای قدم برداشتن به سمت توسعه به پنج سرمایه اصلی نیاز داریم: اقتصادی، انسانی، اجتماعی، فرھنگی و نمادین.  برای تحقق مدرنیزاسیون، اصلیترین سرمایه ھای اقتصادی و انسانی ھستند. سرمایه اقتصادی ھر چیزیست که از جنس دارایی و ثروت است اما توانایی خلق ارزش را ھم دارد. پول، طلا، ماشین آلات صنعتی، زمین و کارخانه و منابع طبیعی، سرمایه اقتصادی ھستند. سرمایه انسانی در یک کشور افرادی ھستند که دانش و تجربه لازم برای خلق ارزش و تولید کالا یا خدمت دارند.  این دو سرمایه مدرنیزاسیون یعنی رشد و پیشرفت (بھبود کمیت و کیفیت بعد مادی زندگی) را به ھمراه می آوردند. اما مرحله سوم که توسعه است مستلزم تحول در ذھنیت ھا، کیفیت خلق وخو و رفتارھا، الگوھا و سنتھا است. این ھمان ُبعد مدرنیته یا نوگرایی است. برای تحول در ُبعد مدرنیته ما به سه سرمایه دیگر احتیاج داریم: سرمایه اجتماعی، سرمایه فرھنگی و سرمایه نمادین. از ترکیب این سه سرمایه در ُبعد رفتاری، فکری و فرهنگی جامعه تحول ایجاد میشود. در جامعه ما اگرچه منابع فرھنگی و اجتماعی متعددی وجود دارد اما این منابع تبدیل به سرمایه نشده اند. منابع فرھنگی ھم میتوانند مانند منابع اقتصادی به سرمایه تبدیل شوند  که این امر بستگی به توانایی ھای ما دارد.  تبدیل دارایی ھای انسانی، فرھنگی و اجتماعی به سرمایه ھای نمادین،  یک ھنر و مھارت است  که عقلانیت اجتماعی و خلاقیت ملی میطلبد.</vt:lpstr>
      <vt:lpstr>هویت شهروندی  </vt:lpstr>
      <vt:lpstr>هویت ملّی  </vt:lpstr>
      <vt:lpstr>چرا تنوع قومی ، سرمایه‌ای توسعه‌آفرین است ؟</vt:lpstr>
      <vt:lpstr>اکنون بحث من این است که قومیت و تنوع فرهنگی یک سرمایه است و این هنر ماست که بتوانیم آن را به سرمایه توسعه‌آفرین یا ابزار جنگ‌آفرین تبدیل کنیم. همان‌طور که با پول نفت هم می‌توان تسلیحات نظامی خرید هم کارخانه تأسیس کرد، با تنوع قومی نیز، هم می‌توان دشمنی و ستیز ایجاد کرد و هم می‌توان همبستگی و اقتدار ملی را تقویت کرد. اینکه کدام‌یک بر دیگری غالب شود محصول هنر ما و سیاست‌گذاری ماست. اما چرا تنوع قومی می‌تواند سرمایه باشد؟ همان‌طور که اگر یک کشور منابع اقتصادی متنوع‌تری داشته باشد پایداری اقتصادی بالایی دارد، کشوری که تنوع قومی و مذهبی و فرهنگی دارد هم در دراز‌مدت از مزایای این تنوع بهره‌مند می‌شود. بحرانی که در ایران با آن مواجه هستیم تک‌منبع‌بودن اقتصاد است. همه زندگی ما وابسته به قیمت و درآمد نفت است. بیماری هلندی، تورم مزمن، رانت‌خواری و انواع فساد، همه محصولات این اقتصاد تک‌محصولی هستند. برای رهایی از بیماری هلندی و فساد و رانت، راهی نداریم جز آنکه نفت را از سبد درآمدهای دولت حذف کنیم و اقتصادمان را بر مبنای توانایی‌های علمی و تولیدی و نوآفرینانه مردم این کشور بنا کنیم. تنوع فرهنگی، تنوع زبان‌ها، تنوع اقوام، تنوع آداب‌و‌رسوم، تنوع موسیقی و رقص ایرانی همه اینها سرمایه هستند. اما متأسفانه همان‌طور که اکنون ما در اقتصاد بر نفت متمرکز شده‌ایم و همه ساختار بودجه دولت و اقتصاد ملی را بر نفت بنا کرده‌ایم، در فرهنگ هم تنها بر دارایی‌های فرهنگی که مرتبط با فارس‌هاست تمرکز کرده‌ایم. زبان، پوشش، گویش، خورش و منش   فارس‌ها را معیار قرار داده‌ایم و تمامی دارایی‌های دیگر ایران که متعلق به انواع  اقوام ایرانی است را کتمان کرده‌ایم. در مقایسه با جمعیت اقوام ما، چند ساعت موسیقی‌های  قومی در صداوسیما پخش می‌شود؟ کدام شاعر ترک، شاعر عرب، شاعر لر،‌ شاعر ترکمن،  شاعر کُرد را در رسانه‌های ملی تکریم کردیم؟ کدام‌یک از شخصیت‌های تاریخی اقوام را  به مردم معرفی کردیم؟ کدام لباس و سنت و رسم قومی را بزرگ داشتیم؟ </vt:lpstr>
      <vt:lpstr>من از نظریه سیستم‌ها برای تبیین بیشتر کمک می‌گیرم. نظریه سیستم‌ها می‌گوید سیستمی پایدار است که دو ویژگی کنترل‌پذیری و انعطاف‌پذیری داشته باشد. اگر این دو ویژگی با هم و متناسب با هم رشد نکنند سیستم بیمار می‌شود. کودک را در نظر بگیرید. کودک انعطاف‌پذیری بالایی دارد اما کنترل‌پذیری ندارد. به‌تدریج که بزرگ می‌شود کنترل‌پذیری او افزایش و از انعطاف پذیری‌اش کم می شود. در یک مرحله این دو به تناسب می‌رسند و در پایان با ورود به دوره سالمندی انعطاف‌پذیری و کنترل پذیری هر دو به حداقل می‌رسند. یک سیستم سالم میزان متعادلی از این دو ویژگی را دارد. حال یک جامعه تک‌فرهنگی یا تک‌منبعی ممکن است مزیت کنترل‌پذیری را داشته باشد اما خطر عدم انعطاف‌پذیری  هم همراه اوست. به عبارت دیگر، جامعه‌ای که همبستگی‌اش با تکیه بر یک فرهنگ، یک زبان،  یک مذهب و یک قوم شکل گرفته است یک جامعه تک‌فرهنگی است؛شاید در ظاهر منسجم  به نظر برسد اما هر لحظه ممکن است از هم پاشیده شود چرا که انسجام آن از نوع شکننده  و ایستاست. اما وقتی منابع فرهنگی متعدد باشند به شرط اینکه این منابع به نقاط مشترک  و وحدت‌بخش خود متصل باشند، انسجامی پویا شکل می‌گیرد که ماحصل آن  رواداری و دگرپذیری است که از مقدمات توسعه است. قومیت‌ها، ادبیات قومی،  آداب‌و‌رسوم، پوشش‌های قومی، زبان‌های قومی همه و همه منابع هویت فرهنگی  هستند. پس تنوع فرهنگی خودش یک سرمایه امنیت‌بخش است.  در جامعه‌ای که رنگین‌کمانی از اقوام و مذاهب وجود دارد، تکیه انحصاری  بر یک زبان و فرهنگ یک قوم،‌ موجب می‌شود که منابع متنوع  فرهنگی به عوامل تضاد ملی تبدیل شوند؛ یعنی نه‌تنها نقش سرمایه را  بازی نکنند بلکه به تهدید ملی تبدیل شوند.</vt:lpstr>
      <vt:lpstr>در ‌پیش‌گرفتن مسیر انحصار فرهنگی، همان‌گونه که الان حکومت ما در ‌پیش گرفته است و تنها بر بخشی از منابع فرهنگی فارس‌ها تکیه می‌کند، خطر دیگری را در پیش دارد و آن این است که عناصر ضد توسعه‌ و تضاد‌آمیز فرهنگ‌های قومی و مذهبی رشد کرده و به منبعی از اندیشه‌ها و رفتارهای ضد توسعه تبدیل می‌شوند. در حالیکه اگر رویه چند‌فرهنگی در پیش گرفته شود، خرده‌فرهنگ‌ها یکدیگر را تکمیل و تصحیح می‌کنند. بنابراین یکی از معیارهای توسعه‌‌خواه‌بودن حکومت در ایران این است که آیا آگاهانه با مسئله تنوع قومی برخورد می‌کند و آیا به جای انحصارگری فرهنگی می‌کوشد بر تنوع فرهنگی تکیه کند یا نه؟ به گمان من یک شاخص خوب که می‌تواند رشد فرهنگی یک جامعه را منعکس کند و نشان دهد که آیا یک جامعه چندفرهنگی از دادوستد و تعامل فرهنگ‌های، محلی، قومی و مذهبی خود  در مسیر توسعه قرار گرفته است یا آنکه آن تنوع فرهنگی دارد به مسیری ضد توسعه  می‌رود،این است که جامعه و حکومت چگونه با ضعیف‌ترین حلقه‌های خود رفتار  می‌کنند. زندانیان، اقلیت‌ها، کودکان و حیوانات ضعیف‌ترین گروه‌ های یک جامعه  هستند. همان‌طور که قدرت یک زنجیر به ضعیف‌ترین حلقه‌اش وابسته است  ( چون شکنندگی آن حلقه می‌تواند کل زنجیر را پاره کند ) قدرت فرهنگی و  توسعه فرهنگی یک جامعه نیز به برخورد آن جامعه با ضعیف‌ترین حلقه‌‌هایش  بستگی دارد . بنابراین برای فهم حال و روز توسعه یک کشورمی‌توان به  اوضاع و احوال ضعیف‌ترین حلقه‌های آن جامعه نگریست </vt:lpstr>
      <vt:lpstr>در ایران مجرمان و زندانیان از بدو دستگیری عملاً با انبوهی از نقض حقوق‌ها روبرو می‌شوند که گاهی قدرت اثبات آن را هم ندارند. از بازداشت‌های بدون تفهیم اتهام، از بازداشت موقت‌های بلندمدت، از انفرادی‌های طولانی، از شکنجه‌های سفید، از زندان‌های بدون امکانات و نظایر آنها که زندانی نه می‌تواند ثابت کند و نه می‌تواند نسبت به آنها تظلم کند.همچنین ظلم به کودکان از خانواده شروع می‌شود و سپس در نظام آموزشی ادامه پیدا می‌کند. در جامعه‌ای که ولیِ کودک حق دارد کودک خود را تنبیه کند بدون آنکه مؤاخذه شود،‌ حقوق کودک چگونه محقق می‌شود؟به همین ترتیب تنها به‌عنوان یک نمونه، درحالیکه حق بنیادین اقلیت‌های قومی این است که بتواننددر محیط قومی خودشان با زبان مادری سخن بگویند و با زبان مادری‌شان آموزش ببینند ما این حق را از آنها دریغ کرده‌ایم (و البته می‌دانیم که این حق هیچ منافاتی با ترویج زبان فارسی به‌عنوان زبان رسمی کشور ندارد). و نهایتاً تنها قدرت و حقی که جامعه ما برای حیوانات قائل شده است قدرت و حق فرار است. برآیند میزان توسعه‌یافتگی ما، میراث فرهنگی توسعه‌آفرین ما و ارزش‌های اخلاقی ما در همین برخورد ما با حلقه‌های ضعیف جامعه معلوم می‌شود و نه در تعداد خودروهای آخرین‌مدل ما یا در تعداد موشک‌های بالستیک ما یا در تعداد صندوق‌های رأی‌گیری ما. پذیرش تنوع فرهنگی و تسهیل تعامل فرهنگی در یک جامعه، موجب افزایش رواداری فکری و مدارای رفتاری، موجب پذیرش دیگری و رعایت حق دیگری و نهایتاً موجب کاهش دوگانگی‌ها و تنش‌ها و تنفرهای میان گروه‌های مختلف مردم می‌شود. در فقدان این دوگانگی‌ها و تنش‌ها و تنفرهاست که در نهایت حقوق اقلیت‌ها و زندانیان،  که معمولاً متعلق به گروه‌های جمعیتی خاص هستند، رعایت می‌شود و وقتی جامعه‌ای  که در یک دوره بلند، رواداری و مدارای فرهنگی را تمرین کرد آنگاه نسبت به بقیه  باشندگان جامعه خویش از جمله کودکان و حیوانات نیز با مدارای بیشتری برخورد می‌کند.</vt:lpstr>
      <vt:lpstr>درواقع ما نیاز به شهروند فضیلت‌مند داریم. شهروند فضیلت‌مند همان کسی است که حقوق دیگران را تنها و تنها به این سبب که شهروند این کشورند، تابع قانون این کشورند، انسان‌اند و جاندارند رعایت می‌کنند نه به این سبب که پیرو فلان مذهبند یا تابع فلان قومند. اما برای ما هنوز حتی خود مفهوم شهروند هم جا نیفتاده است. ما در تعریف ‌خودمان به اینکه شهروند یک جامعه هستیم اشاره نمی‌کنیم. ما می گوییم اهل فلان شهر یا روستاییم. یا به دین‌مان اشاره می‌کنیم که مسلمانم یا شیعه هستم یا سنی هستم یا مسیحی هستم. بدون وجود مفهوم شهروندی سخن‌گفتن از دموکراسی و آزادی بیهوده است. ما همان‌طور که در تلاش‌های‌مان بر آزادی و دموکراسی تأکید می‌کنیم باید برای شهروندی هم کوشش و پایداری کنیم. هر چقدر شهروندان یک جامعه فضیلت‌مند‌تر باشند هزینه تأمین آزادی و عدالت هم کمتر می‌شود. عدالت و آزادی دو آرمانی بوده‌اند که در طول تاریح بیشترین جنگ‌ها را برافروخته‌اند و بیشترین خون‌ها را ریخته‌اند. با وجود شهروندان فضیلت‌مند هزینه رسیدن به این عدالت و آزادی به مراتب کاهش خواهد یافت. </vt:lpstr>
      <vt:lpstr>ما باید برای شهروندسازی برنامه‌ریزی و سرمایه‌گذاری کنیم.       تنها با ایجاد حس شهروندی است که دیگرخواهی ایجاد            می شود.در غیر این صورت همه،«دیگریِ دیگری»                   هستند؛کُردها دیگری ترک‌ها، ترک‌ها دیگری لرها،                        لرها دیگری اعراب و اعراب دیگری فارس‌ها                          هستند. این چیزی است که حاکمیت باید آن را                                        در نظر داشته باشد.    </vt:lpstr>
      <vt:lpstr>شهروندی باید از کودکی از طریق خانواده، نظام تربیتی، و سیاست‌مداران به افراد آموزش داده شود. ما تا وقتی که لطیفه‌های قومیتی می‌سازیم مفهوم شهروندی را درک نکرده‌ایم. پس پیش از سخن گفتن از ملیت ایرانی باید از هویت ایرانی مبتنی بر شهروندی سخن گفت. اگر همه اعضای قومیت‌ها و مذاهب، خود را شهروندان این کشور دانستند و از حقوق برابر برخوردار بودند، آن موقع می‌توان از ملیت ایرانی و توسعه ایران سخن گفت .                                    پایان  ملیکا تندسته  ولی لطفی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هویت شهروندی , پیشنیاز هویت ملی</dc:title>
  <dc:creator>IRPC</dc:creator>
  <cp:lastModifiedBy>IRPC</cp:lastModifiedBy>
  <cp:revision>15</cp:revision>
  <dcterms:created xsi:type="dcterms:W3CDTF">2021-05-05T18:48:57Z</dcterms:created>
  <dcterms:modified xsi:type="dcterms:W3CDTF">2021-05-05T21:46:33Z</dcterms:modified>
</cp:coreProperties>
</file>