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handoutMasterIdLst>
    <p:handoutMasterId r:id="rId21"/>
  </p:handoutMasterIdLst>
  <p:sldIdLst>
    <p:sldId id="257" r:id="rId5"/>
    <p:sldId id="273" r:id="rId6"/>
    <p:sldId id="272" r:id="rId7"/>
    <p:sldId id="265" r:id="rId8"/>
    <p:sldId id="275" r:id="rId9"/>
    <p:sldId id="258" r:id="rId10"/>
    <p:sldId id="267" r:id="rId11"/>
    <p:sldId id="264" r:id="rId12"/>
    <p:sldId id="269" r:id="rId13"/>
    <p:sldId id="276" r:id="rId14"/>
    <p:sldId id="262" r:id="rId15"/>
    <p:sldId id="277" r:id="rId16"/>
    <p:sldId id="278" r:id="rId17"/>
    <p:sldId id="279" r:id="rId18"/>
    <p:sldId id="280" r:id="rId19"/>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280" autoAdjust="0"/>
  </p:normalViewPr>
  <p:slideViewPr>
    <p:cSldViewPr>
      <p:cViewPr>
        <p:scale>
          <a:sx n="81" d="100"/>
          <a:sy n="81" d="100"/>
        </p:scale>
        <p:origin x="-78" y="654"/>
      </p:cViewPr>
      <p:guideLst>
        <p:guide orient="horz" pos="2160"/>
        <p:guide pos="3839"/>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dLbls>
          <c:showLegendKey val="0"/>
          <c:showVal val="0"/>
          <c:showCatName val="0"/>
          <c:showSerName val="0"/>
          <c:showPercent val="0"/>
          <c:showBubbleSize val="0"/>
        </c:dLbls>
        <c:gapWidth val="80"/>
        <c:overlap val="25"/>
        <c:axId val="75465088"/>
        <c:axId val="75466624"/>
      </c:barChart>
      <c:catAx>
        <c:axId val="75465088"/>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accent1">
                    <a:lumMod val="50000"/>
                  </a:schemeClr>
                </a:solidFill>
                <a:latin typeface="+mn-lt"/>
                <a:ea typeface="+mn-ea"/>
                <a:cs typeface="+mn-cs"/>
              </a:defRPr>
            </a:pPr>
            <a:endParaRPr lang="en-US"/>
          </a:p>
        </c:txPr>
        <c:crossAx val="75466624"/>
        <c:crosses val="autoZero"/>
        <c:auto val="1"/>
        <c:lblAlgn val="ctr"/>
        <c:lblOffset val="100"/>
        <c:noMultiLvlLbl val="0"/>
      </c:catAx>
      <c:valAx>
        <c:axId val="7546662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accent1">
                    <a:lumMod val="50000"/>
                  </a:schemeClr>
                </a:solidFill>
                <a:latin typeface="+mn-lt"/>
                <a:ea typeface="+mn-ea"/>
                <a:cs typeface="+mn-cs"/>
              </a:defRPr>
            </a:pPr>
            <a:endParaRPr lang="en-US"/>
          </a:p>
        </c:txPr>
        <c:crossAx val="75465088"/>
        <c:crosses val="autoZero"/>
        <c:crossBetween val="between"/>
      </c:valAx>
      <c:spPr>
        <a:noFill/>
        <a:ln w="25400">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accent1">
                  <a:lumMod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D46BDD-CA72-48F2-BE8C-F82CCFFB0DBE}" type="doc">
      <dgm:prSet loTypeId="urn:microsoft.com/office/officeart/2005/8/layout/hList9" loCatId="list" qsTypeId="urn:microsoft.com/office/officeart/2005/8/quickstyle/simple4" qsCatId="simple" csTypeId="urn:microsoft.com/office/officeart/2005/8/colors/colorful1" csCatId="colorful" phldr="1"/>
      <dgm:spPr/>
      <dgm:t>
        <a:bodyPr/>
        <a:lstStyle/>
        <a:p>
          <a:endParaRPr lang="en-US"/>
        </a:p>
      </dgm:t>
    </dgm:pt>
    <dgm:pt modelId="{E6A0252F-27F3-486D-A278-6B92C212A3A8}" type="pres">
      <dgm:prSet presAssocID="{6DD46BDD-CA72-48F2-BE8C-F82CCFFB0DBE}" presName="list" presStyleCnt="0">
        <dgm:presLayoutVars>
          <dgm:dir/>
          <dgm:animLvl val="lvl"/>
        </dgm:presLayoutVars>
      </dgm:prSet>
      <dgm:spPr/>
      <dgm:t>
        <a:bodyPr/>
        <a:lstStyle/>
        <a:p>
          <a:endParaRPr lang="en-US"/>
        </a:p>
      </dgm:t>
    </dgm:pt>
  </dgm:ptLst>
  <dgm:cxnLst>
    <dgm:cxn modelId="{01923391-779E-4964-AE54-107B62209B7B}" type="presOf" srcId="{6DD46BDD-CA72-48F2-BE8C-F82CCFFB0DBE}" destId="{E6A0252F-27F3-486D-A278-6B92C212A3A8}" srcOrd="0"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A5A207F-0F91-42F2-96D0-049C6003623B}" type="datetimeFigureOut">
              <a:rPr lang="en-US"/>
              <a:t>4/28/2021</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C567D4A-04CB-4EDF-8FB1-342A02FC8EC5}" type="slidenum">
              <a:rPr/>
              <a:t>‹#›</a:t>
            </a:fld>
            <a:endParaRPr/>
          </a:p>
        </p:txBody>
      </p:sp>
    </p:spTree>
    <p:extLst>
      <p:ext uri="{BB962C8B-B14F-4D97-AF65-F5344CB8AC3E}">
        <p14:creationId xmlns:p14="http://schemas.microsoft.com/office/powerpoint/2010/main" val="1580125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CC13F5-F2B1-464B-BE8F-27ABFBD2FBDE}" type="datetimeFigureOut">
              <a:rPr lang="en-US"/>
              <a:t>4/28/2021</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61351F-DBB1-4664-ADA9-83BC7CB8848D}" type="slidenum">
              <a:rPr/>
              <a:t>‹#›</a:t>
            </a:fld>
            <a:endParaRPr/>
          </a:p>
        </p:txBody>
      </p:sp>
    </p:spTree>
    <p:extLst>
      <p:ext uri="{BB962C8B-B14F-4D97-AF65-F5344CB8AC3E}">
        <p14:creationId xmlns:p14="http://schemas.microsoft.com/office/powerpoint/2010/main" val="3642362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61351F-DBB1-4664-ADA9-83BC7CB8848D}" type="slidenum">
              <a:rPr lang="en-US" smtClean="0"/>
              <a:t>7</a:t>
            </a:fld>
            <a:endParaRPr lang="en-US"/>
          </a:p>
        </p:txBody>
      </p:sp>
    </p:spTree>
    <p:extLst>
      <p:ext uri="{BB962C8B-B14F-4D97-AF65-F5344CB8AC3E}">
        <p14:creationId xmlns:p14="http://schemas.microsoft.com/office/powerpoint/2010/main" val="2255883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D00EA6-0821-4AC5-933C-321AA6545349}" type="slidenum">
              <a:rPr lang="en-US" smtClean="0"/>
              <a:t>11</a:t>
            </a:fld>
            <a:endParaRPr lang="en-US" dirty="0"/>
          </a:p>
        </p:txBody>
      </p:sp>
    </p:spTree>
    <p:extLst>
      <p:ext uri="{BB962C8B-B14F-4D97-AF65-F5344CB8AC3E}">
        <p14:creationId xmlns:p14="http://schemas.microsoft.com/office/powerpoint/2010/main" val="40107723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93814" y="990600"/>
            <a:ext cx="8458200" cy="3200400"/>
          </a:xfrm>
        </p:spPr>
        <p:txBody>
          <a:bodyPr>
            <a:normAutofit/>
          </a:bodyPr>
          <a:lstStyle>
            <a:lvl1pPr>
              <a:defRPr sz="6000"/>
            </a:lvl1pPr>
          </a:lstStyle>
          <a:p>
            <a:r>
              <a:rPr lang="en-US" smtClean="0"/>
              <a:t>Click to edit Master title style</a:t>
            </a:r>
            <a:endParaRPr/>
          </a:p>
        </p:txBody>
      </p:sp>
      <p:sp>
        <p:nvSpPr>
          <p:cNvPr id="3" name="Subtitle 2"/>
          <p:cNvSpPr>
            <a:spLocks noGrp="1"/>
          </p:cNvSpPr>
          <p:nvPr>
            <p:ph type="subTitle" idx="1"/>
          </p:nvPr>
        </p:nvSpPr>
        <p:spPr>
          <a:xfrm>
            <a:off x="1293813" y="4267200"/>
            <a:ext cx="8458200" cy="1371600"/>
          </a:xfrm>
        </p:spPr>
        <p:txBody>
          <a:bodyPr>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4/28/2021</a:t>
            </a:fld>
            <a:endParaRPr lang="en-US" dirty="0"/>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2413538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2160" userDrawn="1">
          <p15:clr>
            <a:srgbClr val="FBAE40"/>
          </p15:clr>
        </p15:guide>
        <p15:guide id="2"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1600200">
              <a:defRPr/>
            </a:lvl6pPr>
            <a:lvl7pPr marL="1874520">
              <a:defRPr/>
            </a:lvl7pPr>
            <a:lvl8pPr marL="2148840">
              <a:defRPr/>
            </a:lvl8pPr>
            <a:lvl9pPr marL="2423160">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4/28/2021</a:t>
            </a:fld>
            <a:endParaRPr lang="en-US"/>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2857575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52014" y="381000"/>
            <a:ext cx="1904998" cy="57912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293814" y="381000"/>
            <a:ext cx="8305800" cy="5791200"/>
          </a:xfrm>
        </p:spPr>
        <p:txBody>
          <a:bodyPr vert="eaVert"/>
          <a:lstStyle>
            <a:lvl5pPr>
              <a:defRPr/>
            </a:lvl5pPr>
            <a:lvl6pPr>
              <a:defRPr/>
            </a:lvl6pPr>
            <a:lvl7pPr>
              <a:defRPr/>
            </a:lvl7pPr>
            <a:lvl8pPr>
              <a:defRPr/>
            </a:lvl8pPr>
            <a:lvl9pPr>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4/28/2021</a:t>
            </a:fld>
            <a:endParaRPr lang="en-US"/>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2132264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4/28/2021</a:t>
            </a:fld>
            <a:endParaRPr lang="en-US" dirty="0"/>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1594768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3813" y="2057400"/>
            <a:ext cx="8458201" cy="2666999"/>
          </a:xfrm>
        </p:spPr>
        <p:txBody>
          <a:bodyPr anchor="b">
            <a:normAutofit/>
          </a:bodyPr>
          <a:lstStyle>
            <a:lvl1pPr algn="l">
              <a:defRPr sz="4800" b="0" i="0" cap="none" baseline="0"/>
            </a:lvl1pPr>
          </a:lstStyle>
          <a:p>
            <a:r>
              <a:rPr lang="en-US" smtClean="0"/>
              <a:t>Click to edit Master title style</a:t>
            </a:r>
            <a:endParaRPr/>
          </a:p>
        </p:txBody>
      </p:sp>
      <p:sp>
        <p:nvSpPr>
          <p:cNvPr id="3" name="Text Placeholder 2"/>
          <p:cNvSpPr>
            <a:spLocks noGrp="1"/>
          </p:cNvSpPr>
          <p:nvPr>
            <p:ph type="body" idx="1"/>
          </p:nvPr>
        </p:nvSpPr>
        <p:spPr>
          <a:xfrm>
            <a:off x="1293813" y="4876800"/>
            <a:ext cx="8458201"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4/28/2021</a:t>
            </a:fld>
            <a:endParaRPr lang="en-US"/>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37862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293812" y="1676400"/>
            <a:ext cx="4700016"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02035" y="1676401"/>
            <a:ext cx="4700016"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lvl1pPr>
              <a:defRPr sz="1100"/>
            </a:lvl1pPr>
          </a:lstStyle>
          <a:p>
            <a:fld id="{3CD9712D-992A-4AB1-A5C2-575F75921AA2}" type="datetimeFigureOut">
              <a:rPr lang="en-US" smtClean="0"/>
              <a:pPr/>
              <a:t>4/28/2021</a:t>
            </a:fld>
            <a:endParaRPr lang="en-US" dirty="0"/>
          </a:p>
        </p:txBody>
      </p:sp>
      <p:sp>
        <p:nvSpPr>
          <p:cNvPr id="6" name="Footer Placeholder 5"/>
          <p:cNvSpPr>
            <a:spLocks noGrp="1"/>
          </p:cNvSpPr>
          <p:nvPr>
            <p:ph type="ftr" sz="quarter" idx="11"/>
          </p:nvPr>
        </p:nvSpPr>
        <p:spPr/>
        <p:txBody>
          <a:bodyPr/>
          <a:lstStyle>
            <a:lvl1pPr>
              <a:defRPr sz="1100"/>
            </a:lvl1pPr>
          </a:lstStyle>
          <a:p>
            <a:endParaRPr lang="en-US"/>
          </a:p>
        </p:txBody>
      </p:sp>
      <p:sp>
        <p:nvSpPr>
          <p:cNvPr id="7" name="Slide Number Placeholder 6"/>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107462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293813" y="1676399"/>
            <a:ext cx="4701142"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3813" y="2516457"/>
            <a:ext cx="4701142"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191754" y="1676399"/>
            <a:ext cx="4703259"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91754" y="2516457"/>
            <a:ext cx="4703259"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lvl1pPr>
              <a:defRPr sz="1100"/>
            </a:lvl1pPr>
          </a:lstStyle>
          <a:p>
            <a:fld id="{3CD9712D-992A-4AB1-A5C2-575F75921AA2}" type="datetimeFigureOut">
              <a:rPr lang="en-US" smtClean="0"/>
              <a:pPr/>
              <a:t>4/28/2021</a:t>
            </a:fld>
            <a:endParaRPr lang="en-US" dirty="0"/>
          </a:p>
        </p:txBody>
      </p:sp>
      <p:sp>
        <p:nvSpPr>
          <p:cNvPr id="8" name="Footer Placeholder 7"/>
          <p:cNvSpPr>
            <a:spLocks noGrp="1"/>
          </p:cNvSpPr>
          <p:nvPr>
            <p:ph type="ftr" sz="quarter" idx="11"/>
          </p:nvPr>
        </p:nvSpPr>
        <p:spPr/>
        <p:txBody>
          <a:bodyPr/>
          <a:lstStyle>
            <a:lvl1pPr>
              <a:defRPr sz="1100"/>
            </a:lvl1pPr>
          </a:lstStyle>
          <a:p>
            <a:endParaRPr lang="en-US"/>
          </a:p>
        </p:txBody>
      </p:sp>
      <p:sp>
        <p:nvSpPr>
          <p:cNvPr id="9" name="Slide Number Placeholder 8"/>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1688552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lvl1pPr>
              <a:defRPr sz="1100"/>
            </a:lvl1pPr>
          </a:lstStyle>
          <a:p>
            <a:fld id="{3CD9712D-992A-4AB1-A5C2-575F75921AA2}" type="datetimeFigureOut">
              <a:rPr lang="en-US" smtClean="0"/>
              <a:pPr/>
              <a:t>4/28/2021</a:t>
            </a:fld>
            <a:endParaRPr lang="en-US" dirty="0"/>
          </a:p>
        </p:txBody>
      </p:sp>
      <p:sp>
        <p:nvSpPr>
          <p:cNvPr id="4" name="Footer Placeholder 3"/>
          <p:cNvSpPr>
            <a:spLocks noGrp="1"/>
          </p:cNvSpPr>
          <p:nvPr>
            <p:ph type="ftr" sz="quarter" idx="11"/>
          </p:nvPr>
        </p:nvSpPr>
        <p:spPr/>
        <p:txBody>
          <a:bodyPr/>
          <a:lstStyle>
            <a:lvl1pPr>
              <a:defRPr sz="1100"/>
            </a:lvl1pPr>
          </a:lstStyle>
          <a:p>
            <a:endParaRPr lang="en-US"/>
          </a:p>
        </p:txBody>
      </p:sp>
      <p:sp>
        <p:nvSpPr>
          <p:cNvPr id="5" name="Slide Number Placeholder 4"/>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261595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1100"/>
            </a:lvl1pPr>
          </a:lstStyle>
          <a:p>
            <a:fld id="{3CD9712D-992A-4AB1-A5C2-575F75921AA2}" type="datetimeFigureOut">
              <a:rPr lang="en-US" smtClean="0"/>
              <a:pPr/>
              <a:t>4/28/2021</a:t>
            </a:fld>
            <a:endParaRPr lang="en-US" dirty="0"/>
          </a:p>
        </p:txBody>
      </p:sp>
      <p:sp>
        <p:nvSpPr>
          <p:cNvPr id="3" name="Footer Placeholder 2"/>
          <p:cNvSpPr>
            <a:spLocks noGrp="1"/>
          </p:cNvSpPr>
          <p:nvPr>
            <p:ph type="ftr" sz="quarter" idx="11"/>
          </p:nvPr>
        </p:nvSpPr>
        <p:spPr/>
        <p:txBody>
          <a:bodyPr/>
          <a:lstStyle>
            <a:lvl1pPr>
              <a:defRPr sz="1100"/>
            </a:lvl1pPr>
          </a:lstStyle>
          <a:p>
            <a:endParaRPr lang="en-US"/>
          </a:p>
        </p:txBody>
      </p:sp>
      <p:sp>
        <p:nvSpPr>
          <p:cNvPr id="4" name="Slide Number Placeholder 3"/>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743399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0811" y="1676400"/>
            <a:ext cx="3810000" cy="2438400"/>
          </a:xfrm>
        </p:spPr>
        <p:txBody>
          <a:bodyPr anchor="b">
            <a:normAutofit/>
          </a:bodyPr>
          <a:lstStyle>
            <a:lvl1pPr algn="l">
              <a:defRPr sz="3200" b="0"/>
            </a:lvl1pPr>
          </a:lstStyle>
          <a:p>
            <a:r>
              <a:rPr lang="en-US" smtClean="0"/>
              <a:t>Click to edit Master title style</a:t>
            </a:r>
            <a:endParaRPr dirty="0"/>
          </a:p>
        </p:txBody>
      </p:sp>
      <p:sp>
        <p:nvSpPr>
          <p:cNvPr id="3" name="Content Placeholder 2"/>
          <p:cNvSpPr>
            <a:spLocks noGrp="1"/>
          </p:cNvSpPr>
          <p:nvPr>
            <p:ph idx="1"/>
          </p:nvPr>
        </p:nvSpPr>
        <p:spPr>
          <a:xfrm>
            <a:off x="1293813" y="685800"/>
            <a:ext cx="61722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7770811" y="4191000"/>
            <a:ext cx="3810000"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sz="1100"/>
            </a:lvl1pPr>
          </a:lstStyle>
          <a:p>
            <a:fld id="{3CD9712D-992A-4AB1-A5C2-575F75921AA2}" type="datetimeFigureOut">
              <a:rPr lang="en-US" smtClean="0"/>
              <a:pPr/>
              <a:t>4/28/2021</a:t>
            </a:fld>
            <a:endParaRPr lang="en-US"/>
          </a:p>
        </p:txBody>
      </p:sp>
      <p:sp>
        <p:nvSpPr>
          <p:cNvPr id="6" name="Footer Placeholder 5"/>
          <p:cNvSpPr>
            <a:spLocks noGrp="1"/>
          </p:cNvSpPr>
          <p:nvPr>
            <p:ph type="ftr" sz="quarter" idx="11"/>
          </p:nvPr>
        </p:nvSpPr>
        <p:spPr/>
        <p:txBody>
          <a:bodyPr/>
          <a:lstStyle>
            <a:lvl1pPr>
              <a:defRPr sz="1100"/>
            </a:lvl1pPr>
          </a:lstStyle>
          <a:p>
            <a:endParaRPr lang="en-US"/>
          </a:p>
        </p:txBody>
      </p:sp>
      <p:sp>
        <p:nvSpPr>
          <p:cNvPr id="7" name="Slide Number Placeholder 6"/>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82885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0812" y="1676400"/>
            <a:ext cx="3810000" cy="2438400"/>
          </a:xfrm>
        </p:spPr>
        <p:txBody>
          <a:bodyPr anchor="b">
            <a:noAutofit/>
          </a:bodyPr>
          <a:lstStyle>
            <a:lvl1pPr algn="l">
              <a:defRPr sz="3200" b="0"/>
            </a:lvl1pPr>
          </a:lstStyle>
          <a:p>
            <a:r>
              <a:rPr lang="en-US" smtClean="0"/>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522412" y="0"/>
            <a:ext cx="5943601" cy="6858000"/>
          </a:xfrm>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770812" y="4191000"/>
            <a:ext cx="3810000"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Tree>
    <p:extLst>
      <p:ext uri="{BB962C8B-B14F-4D97-AF65-F5344CB8AC3E}">
        <p14:creationId xmlns:p14="http://schemas.microsoft.com/office/powerpoint/2010/main" val="383949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836614" y="0"/>
            <a:ext cx="11352212" cy="6858000"/>
          </a:xfrm>
          <a:prstGeom prst="rect">
            <a:avLst/>
          </a:prstGeom>
          <a:gradFill>
            <a:gsLst>
              <a:gs pos="0">
                <a:schemeClr val="bg1">
                  <a:alpha val="6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1293813" y="381000"/>
            <a:ext cx="9601200" cy="1143000"/>
          </a:xfrm>
          <a:prstGeom prst="rect">
            <a:avLst/>
          </a:prstGeom>
        </p:spPr>
        <p:txBody>
          <a:bodyPr vert="horz" lIns="91440" tIns="45720" rIns="91440" bIns="45720" rtlCol="0" anchor="b">
            <a:normAutofit/>
          </a:bodyPr>
          <a:lstStyle/>
          <a:p>
            <a:r>
              <a:rPr lang="en-US" smtClean="0"/>
              <a:t>Click to edit Master title style</a:t>
            </a:r>
            <a:endParaRPr dirty="0"/>
          </a:p>
        </p:txBody>
      </p:sp>
      <p:sp>
        <p:nvSpPr>
          <p:cNvPr id="3" name="Text Placeholder 2"/>
          <p:cNvSpPr>
            <a:spLocks noGrp="1"/>
          </p:cNvSpPr>
          <p:nvPr>
            <p:ph type="body" idx="1"/>
          </p:nvPr>
        </p:nvSpPr>
        <p:spPr>
          <a:xfrm>
            <a:off x="1293813" y="1676400"/>
            <a:ext cx="9601200" cy="44958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271781" y="6356351"/>
            <a:ext cx="2844059" cy="365125"/>
          </a:xfrm>
          <a:prstGeom prst="rect">
            <a:avLst/>
          </a:prstGeom>
        </p:spPr>
        <p:txBody>
          <a:bodyPr vert="horz" lIns="91440" tIns="45720" rIns="91440" bIns="45720" rtlCol="0" anchor="ctr"/>
          <a:lstStyle>
            <a:lvl1pPr algn="l">
              <a:defRPr sz="1100">
                <a:solidFill>
                  <a:schemeClr val="tx1">
                    <a:lumMod val="90000"/>
                    <a:lumOff val="10000"/>
                  </a:schemeClr>
                </a:solidFill>
              </a:defRPr>
            </a:lvl1pPr>
          </a:lstStyle>
          <a:p>
            <a:fld id="{3CD9712D-992A-4AB1-A5C2-575F75921AA2}" type="datetimeFigureOut">
              <a:rPr lang="en-US" smtClean="0"/>
              <a:pPr/>
              <a:t>4/28/2021</a:t>
            </a:fld>
            <a:endParaRPr lang="en-US" dirty="0"/>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1100">
                <a:solidFill>
                  <a:schemeClr val="tx1">
                    <a:lumMod val="90000"/>
                    <a:lumOff val="10000"/>
                  </a:schemeClr>
                </a:solidFill>
              </a:defRPr>
            </a:lvl1pPr>
          </a:lstStyle>
          <a:p>
            <a:endParaRPr lang="en-US"/>
          </a:p>
        </p:txBody>
      </p:sp>
      <p:sp>
        <p:nvSpPr>
          <p:cNvPr id="6" name="Slide Number Placeholder 5"/>
          <p:cNvSpPr>
            <a:spLocks noGrp="1"/>
          </p:cNvSpPr>
          <p:nvPr>
            <p:ph type="sldNum" sz="quarter" idx="4"/>
          </p:nvPr>
        </p:nvSpPr>
        <p:spPr>
          <a:xfrm>
            <a:off x="8051225" y="6356351"/>
            <a:ext cx="2844059" cy="365125"/>
          </a:xfrm>
          <a:prstGeom prst="rect">
            <a:avLst/>
          </a:prstGeom>
        </p:spPr>
        <p:txBody>
          <a:bodyPr vert="horz" lIns="91440" tIns="45720" rIns="91440" bIns="45720" rtlCol="0" anchor="ctr"/>
          <a:lstStyle>
            <a:lvl1pPr algn="r">
              <a:defRPr sz="1100">
                <a:solidFill>
                  <a:schemeClr val="tx1">
                    <a:lumMod val="90000"/>
                    <a:lumOff val="10000"/>
                  </a:schemeClr>
                </a:solidFill>
              </a:defRPr>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528721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dirty="0" smtClean="0"/>
              <a:t>پایداری ملی و توسعه</a:t>
            </a:r>
            <a:endParaRPr lang="en-US" dirty="0"/>
          </a:p>
        </p:txBody>
      </p:sp>
      <p:sp>
        <p:nvSpPr>
          <p:cNvPr id="3" name="Subtitle 2"/>
          <p:cNvSpPr>
            <a:spLocks noGrp="1"/>
          </p:cNvSpPr>
          <p:nvPr>
            <p:ph type="subTitle" idx="1"/>
          </p:nvPr>
        </p:nvSpPr>
        <p:spPr/>
        <p:txBody>
          <a:bodyPr/>
          <a:lstStyle/>
          <a:p>
            <a:r>
              <a:rPr lang="fa-IR" dirty="0" smtClean="0"/>
              <a:t>محسن رنانی</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6580" y="404664"/>
            <a:ext cx="4169668" cy="367240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5" name="Vertical Scroll 4"/>
          <p:cNvSpPr/>
          <p:nvPr/>
        </p:nvSpPr>
        <p:spPr>
          <a:xfrm>
            <a:off x="477788" y="296652"/>
            <a:ext cx="1296144" cy="1944216"/>
          </a:xfrm>
          <a:prstGeom prst="verticalScroll">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a-IR" sz="1400" dirty="0" smtClean="0"/>
              <a:t>استاد:مستولی</a:t>
            </a:r>
          </a:p>
          <a:p>
            <a:pPr algn="ctr"/>
            <a:r>
              <a:rPr lang="fa-IR" sz="1400" dirty="0" smtClean="0"/>
              <a:t>گرداورنده:</a:t>
            </a:r>
          </a:p>
          <a:p>
            <a:pPr algn="ctr"/>
            <a:r>
              <a:rPr lang="fa-IR" sz="1400" dirty="0" smtClean="0"/>
              <a:t>کیمیاعسکری</a:t>
            </a:r>
            <a:endParaRPr lang="en-US" sz="1400" dirty="0"/>
          </a:p>
        </p:txBody>
      </p:sp>
    </p:spTree>
    <p:extLst>
      <p:ext uri="{BB962C8B-B14F-4D97-AF65-F5344CB8AC3E}">
        <p14:creationId xmlns:p14="http://schemas.microsoft.com/office/powerpoint/2010/main" val="3198176989"/>
      </p:ext>
    </p:extLst>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Callout 4"/>
          <p:cNvSpPr/>
          <p:nvPr/>
        </p:nvSpPr>
        <p:spPr>
          <a:xfrm>
            <a:off x="2205980" y="908720"/>
            <a:ext cx="4104456" cy="1872208"/>
          </a:xfrm>
          <a:prstGeom prst="cloudCallout">
            <a:avLst/>
          </a:prstGeom>
          <a:solidFill>
            <a:schemeClr val="bg2">
              <a:lumMod val="90000"/>
            </a:schemeClr>
          </a:solidFill>
          <a:ln>
            <a:solidFill>
              <a:schemeClr val="tx2"/>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dirty="0" smtClean="0">
                <a:solidFill>
                  <a:schemeClr val="tx2"/>
                </a:solidFill>
              </a:rPr>
              <a:t>محیط تجاری</a:t>
            </a:r>
            <a:endParaRPr lang="en-US" sz="2400" dirty="0">
              <a:solidFill>
                <a:schemeClr val="tx2"/>
              </a:solidFill>
            </a:endParaRPr>
          </a:p>
        </p:txBody>
      </p:sp>
      <p:sp>
        <p:nvSpPr>
          <p:cNvPr id="7" name="Flowchart: Preparation 6"/>
          <p:cNvSpPr/>
          <p:nvPr/>
        </p:nvSpPr>
        <p:spPr>
          <a:xfrm>
            <a:off x="333772" y="3212976"/>
            <a:ext cx="6768752" cy="2880320"/>
          </a:xfrm>
          <a:prstGeom prst="flowChartPreparation">
            <a:avLst/>
          </a:prstGeom>
          <a:solidFill>
            <a:schemeClr val="accent2">
              <a:lumMod val="60000"/>
              <a:lumOff val="40000"/>
            </a:schemeClr>
          </a:solidFill>
          <a:ln>
            <a:solidFill>
              <a:schemeClr val="tx2"/>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a-IR" sz="1600" dirty="0">
                <a:solidFill>
                  <a:schemeClr val="tx2"/>
                </a:solidFill>
              </a:rPr>
              <a:t>بعد محیط تجاری، وضعیت کشورها را در ارتباط با محیط کار آفرینی، زیرساخت های تجاری، موانع موجود در مسیر نوآوری و انعطاف پذیری بازار کار مورد سنجش قرار می‌دهد. در سال ۲۰۱۷ ایران از نظر این قدر جایگاه ۱۲۲ و کشورهای ایالات متحده آمریکا و ونزوئلا در رتبه‌های اول و آخر جهان قرار گرفتند در نمودار زیر جایگاه ایران در فضای حالت محیط تجاری در مقایسه با کشورهای نخست و آخر این رتبه‌بندی در فاصله سال‌های ۲۰۰۷ تا ۲۰۱۷ نشان داده شده است. از محیط تجاری در بین ۲۰ کشور منطقه خاورمیانه ایران در رتبه سیزدهم قرار گرفته است.</a:t>
            </a:r>
            <a:endParaRPr lang="en-US" sz="1600" dirty="0">
              <a:solidFill>
                <a:schemeClr val="tx2"/>
              </a:solidFill>
            </a:endParaRPr>
          </a:p>
        </p:txBody>
      </p:sp>
      <p:sp>
        <p:nvSpPr>
          <p:cNvPr id="8" name="Striped Right Arrow 7"/>
          <p:cNvSpPr/>
          <p:nvPr/>
        </p:nvSpPr>
        <p:spPr>
          <a:xfrm>
            <a:off x="5878388" y="2600908"/>
            <a:ext cx="1800200" cy="360040"/>
          </a:xfrm>
          <a:prstGeom prst="stripedRightArrow">
            <a:avLst/>
          </a:prstGeom>
          <a:solidFill>
            <a:schemeClr val="accent2">
              <a:lumMod val="60000"/>
              <a:lumOff val="40000"/>
            </a:schemeClr>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8588" y="692696"/>
            <a:ext cx="4392488" cy="57606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36534381"/>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idx="1"/>
          </p:nvPr>
        </p:nvPicPr>
        <p:blipFill>
          <a:blip r:embed="rId3">
            <a:extLst>
              <a:ext uri="{28A0092B-C50C-407E-A947-70E740481C1C}">
                <a14:useLocalDpi xmlns:a14="http://schemas.microsoft.com/office/drawing/2010/main" val="0"/>
              </a:ext>
            </a:extLst>
          </a:blip>
          <a:srcRect l="10719" r="10719"/>
          <a:stretch>
            <a:fillRect/>
          </a:stretch>
        </p:blipFill>
        <p:spPr>
          <a:xfrm>
            <a:off x="1053852" y="188640"/>
            <a:ext cx="6192762" cy="61926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Horizontal Scroll 4"/>
          <p:cNvSpPr/>
          <p:nvPr/>
        </p:nvSpPr>
        <p:spPr>
          <a:xfrm>
            <a:off x="7606580" y="1052736"/>
            <a:ext cx="4320480" cy="5400600"/>
          </a:xfrm>
          <a:prstGeom prst="horizontalScroll">
            <a:avLst/>
          </a:prstGeom>
          <a:solidFill>
            <a:srgbClr val="FFFF00"/>
          </a:solidFill>
          <a:ln>
            <a:solidFill>
              <a:schemeClr val="tx2"/>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a-IR" sz="1400" dirty="0">
                <a:solidFill>
                  <a:schemeClr val="tx2"/>
                </a:solidFill>
              </a:rPr>
              <a:t>نمودار روبرو گویای آن است ایران در مقایسه با بخش قابل توجهی از کشورهای جهان از وضعیت مناسبی در فضای حالت پایداری برخوردار نیست این به این معناست که پایداری این واحد جغرافیایی سیاسی در حوزه های گوناگون با مخاطراتی که روبرو شده است که اگر تمهیدی برای آن اندیشیده نشود می‌تواند این سیستم را به نقطه بی‌بازگشت رسانده و موجودیت کنونی این قلمرو جغرافیای سیاسی را با توجه به شرایط منطقه و جهان به شدت در معرض خطر قرار دهد. بر این اساس است که می‌توان از مفهوم «شکست پایداری» به معنای شکست در مدیریت این قلمرو جغرافیای اجتماعی بگونه‌ای که بر عمر ماندگاری آن افزوده شود سخن گفت.نخستین گام برای تلاش در جهت بهبود جایگاه ایران در فضای حالت پایداری و خارج کردن آن از وضعیت نامناسب کنونی شناسایی علت اصلی و ریشه های شکست پایداری ایران است.</a:t>
            </a:r>
            <a:endParaRPr lang="en-US" sz="1400" dirty="0">
              <a:solidFill>
                <a:schemeClr val="tx2"/>
              </a:solidFill>
            </a:endParaRPr>
          </a:p>
        </p:txBody>
      </p:sp>
      <p:sp>
        <p:nvSpPr>
          <p:cNvPr id="6" name="Cloud 5"/>
          <p:cNvSpPr/>
          <p:nvPr/>
        </p:nvSpPr>
        <p:spPr>
          <a:xfrm>
            <a:off x="7318548" y="548680"/>
            <a:ext cx="3816424" cy="864096"/>
          </a:xfrm>
          <a:prstGeom prst="cloud">
            <a:avLst/>
          </a:prstGeom>
          <a:solidFill>
            <a:srgbClr val="FF0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400" dirty="0" smtClean="0">
                <a:solidFill>
                  <a:schemeClr val="tx2"/>
                </a:solidFill>
              </a:rPr>
              <a:t>وضعیت رتبه ای ایران</a:t>
            </a:r>
            <a:endParaRPr lang="en-US" sz="2400" dirty="0">
              <a:solidFill>
                <a:schemeClr val="tx2"/>
              </a:solidFill>
            </a:endParaRPr>
          </a:p>
        </p:txBody>
      </p:sp>
    </p:spTree>
    <p:extLst>
      <p:ext uri="{BB962C8B-B14F-4D97-AF65-F5344CB8AC3E}">
        <p14:creationId xmlns:p14="http://schemas.microsoft.com/office/powerpoint/2010/main" val="2769088315"/>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orizontal Scroll 4"/>
          <p:cNvSpPr/>
          <p:nvPr/>
        </p:nvSpPr>
        <p:spPr>
          <a:xfrm>
            <a:off x="6382444" y="1772816"/>
            <a:ext cx="5400600" cy="4608512"/>
          </a:xfrm>
          <a:prstGeom prst="horizontalScroll">
            <a:avLst/>
          </a:prstGeom>
          <a:solidFill>
            <a:srgbClr val="FFFF00"/>
          </a:solidFill>
          <a:ln>
            <a:solidFill>
              <a:schemeClr val="tx2"/>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a-IR" dirty="0">
                <a:solidFill>
                  <a:schemeClr val="tx2"/>
                </a:solidFill>
              </a:rPr>
              <a:t>یکی از مهمترین ارکان سنجش شده توسط موسسه لگاتوم </a:t>
            </a:r>
            <a:r>
              <a:rPr lang="fa-IR" dirty="0">
                <a:solidFill>
                  <a:srgbClr val="FF0000"/>
                </a:solidFill>
              </a:rPr>
              <a:t>شاخص حکمرانی </a:t>
            </a:r>
            <a:r>
              <a:rPr lang="fa-IR" dirty="0">
                <a:solidFill>
                  <a:schemeClr val="tx2"/>
                </a:solidFill>
              </a:rPr>
              <a:t>است؛ که با شاخص‌های ۱۳ گانه، اطمینان به صحت انتخابات، اطمینان به دولت، ادراک فساد، سطح دموکراسی، کارایی سیستم حقوقی در تنظیم گری چالش انگیز، اثربخشی دولت، استقلال قضایی، حقوق و مشارکت سیاسی، کیفیت تنظیم گری، حاکمیت قانون، شفافیت سیاست‌گذاری دولتی، مشارکت جمعیت رای دهندگان و حضور زنان در مجلس ملی سنجیده می شود. مجموعه ۳۰ کشوری که با توجه به این روش در مقایسه با سایر کشورها از رتبه بهتری برخوردارند عبارتند از:</a:t>
            </a:r>
            <a:endParaRPr lang="en-US" dirty="0">
              <a:solidFill>
                <a:schemeClr val="tx2"/>
              </a:solidFill>
            </a:endParaRPr>
          </a:p>
        </p:txBody>
      </p:sp>
      <p:sp>
        <p:nvSpPr>
          <p:cNvPr id="6" name="Horizontal Scroll 5"/>
          <p:cNvSpPr/>
          <p:nvPr/>
        </p:nvSpPr>
        <p:spPr>
          <a:xfrm>
            <a:off x="1045804" y="3717032"/>
            <a:ext cx="4464496" cy="2996952"/>
          </a:xfrm>
          <a:prstGeom prst="horizontalScroll">
            <a:avLst/>
          </a:prstGeom>
          <a:solidFill>
            <a:srgbClr val="FFFF00"/>
          </a:solidFill>
          <a:ln>
            <a:solidFill>
              <a:schemeClr val="tx2"/>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sz="1400" dirty="0">
                <a:solidFill>
                  <a:srgbClr val="00B050"/>
                </a:solidFill>
              </a:rPr>
              <a:t>( فنلاند، نروژ، نیوزیلند، سوئد، سوئیس، هلند، لوکزامبورگ،دانمارک، کانادا، انگلستان، ایسلند، آلمان و ایرلند، استرالیا، بلژیک، اتریش سنگاپور، ژاپن، اسرائیل، ایالات متحده آمریکا، استونی، اروگوئه، فرانسه، مالت، پرتغال، ماریتوس، هنگ‌کنگ، نامیبیا، شیلی، اسپانیا) </a:t>
            </a:r>
            <a:r>
              <a:rPr lang="fa-IR" sz="1400" dirty="0">
                <a:solidFill>
                  <a:schemeClr val="tx2"/>
                </a:solidFill>
              </a:rPr>
              <a:t>مقایسه دو مجموعه فوق گویای آن است که </a:t>
            </a:r>
            <a:r>
              <a:rPr lang="fa-IR" sz="1400" dirty="0">
                <a:solidFill>
                  <a:srgbClr val="FF0000"/>
                </a:solidFill>
              </a:rPr>
              <a:t>به جز ۴ کشور جمهوری چک، اسلوونی، کاستاریکا </a:t>
            </a:r>
            <a:r>
              <a:rPr lang="fa-IR" sz="1400" dirty="0">
                <a:solidFill>
                  <a:schemeClr val="tx2"/>
                </a:solidFill>
              </a:rPr>
              <a:t>و ایتالیا بقیه کشورهای حاضر در مجموعه ۳۰ کشوری که از جایگاه مناسب تری در فضای حالت پایداری برخوردارند در مجموعه کشورهایی که از سطح حکمرانی بالایی نیز برخوردارند حضور دارند.</a:t>
            </a:r>
            <a:endParaRPr lang="en-US" sz="1400" dirty="0">
              <a:solidFill>
                <a:schemeClr val="tx2"/>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5804" y="620688"/>
            <a:ext cx="4328528" cy="28803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Cloud Callout 7"/>
          <p:cNvSpPr/>
          <p:nvPr/>
        </p:nvSpPr>
        <p:spPr>
          <a:xfrm>
            <a:off x="6022404" y="713801"/>
            <a:ext cx="3780420" cy="1080120"/>
          </a:xfrm>
          <a:prstGeom prst="cloudCallout">
            <a:avLst/>
          </a:prstGeom>
          <a:solidFill>
            <a:schemeClr val="tx1">
              <a:lumMod val="25000"/>
              <a:lumOff val="75000"/>
            </a:schemeClr>
          </a:solidFill>
          <a:ln>
            <a:solidFill>
              <a:schemeClr val="tx2"/>
            </a:solid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dirty="0" smtClean="0">
                <a:solidFill>
                  <a:schemeClr val="tx2"/>
                </a:solidFill>
              </a:rPr>
              <a:t>شاخص حکمرانی</a:t>
            </a:r>
            <a:endParaRPr lang="en-US" sz="2400" dirty="0">
              <a:solidFill>
                <a:schemeClr val="tx2"/>
              </a:solidFill>
            </a:endParaRPr>
          </a:p>
        </p:txBody>
      </p:sp>
    </p:spTree>
    <p:extLst>
      <p:ext uri="{BB962C8B-B14F-4D97-AF65-F5344CB8AC3E}">
        <p14:creationId xmlns:p14="http://schemas.microsoft.com/office/powerpoint/2010/main" val="1562727317"/>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orizontal Scroll 4"/>
          <p:cNvSpPr/>
          <p:nvPr/>
        </p:nvSpPr>
        <p:spPr>
          <a:xfrm>
            <a:off x="1125860" y="1989175"/>
            <a:ext cx="5832648" cy="4464496"/>
          </a:xfrm>
          <a:prstGeom prst="horizontalScroll">
            <a:avLst/>
          </a:prstGeom>
          <a:solidFill>
            <a:schemeClr val="accent4">
              <a:lumMod val="60000"/>
              <a:lumOff val="40000"/>
            </a:schemeClr>
          </a:solidFill>
          <a:ln>
            <a:solidFill>
              <a:schemeClr val="tx2"/>
            </a:solid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a-IR" dirty="0">
                <a:solidFill>
                  <a:srgbClr val="FF0000"/>
                </a:solidFill>
              </a:rPr>
              <a:t>مجموعه کشورهایی با سطح پایداری بالا زیر مجموعه کشور های باسطح حکمرانی بالا و مجموعه کشورهایی با سطح حکمرانی بالا زیرمجموعه کشورهایی با سطح پایداری بالاست </a:t>
            </a:r>
            <a:r>
              <a:rPr lang="fa-IR" dirty="0">
                <a:solidFill>
                  <a:schemeClr val="tx2"/>
                </a:solidFill>
              </a:rPr>
              <a:t>که بر اساس مطالب مطرح در نظریه مجموعه ها می‌توان اینگونه نتیجه‌گیری کرد: </a:t>
            </a:r>
            <a:r>
              <a:rPr lang="fa-IR" dirty="0">
                <a:solidFill>
                  <a:srgbClr val="7030A0"/>
                </a:solidFill>
              </a:rPr>
              <a:t>کیفیت حکمرانی، </a:t>
            </a:r>
            <a:r>
              <a:rPr lang="fa-IR" b="1" u="sng" dirty="0">
                <a:solidFill>
                  <a:srgbClr val="7030A0"/>
                </a:solidFill>
              </a:rPr>
              <a:t>شرط لازم و کافی </a:t>
            </a:r>
            <a:r>
              <a:rPr lang="fa-IR" dirty="0">
                <a:solidFill>
                  <a:srgbClr val="7030A0"/>
                </a:solidFill>
              </a:rPr>
              <a:t>برای آن است که یک واحد جغرافیایی سیاسی در فضای حالت پایداری، جایگاه مناسب و بالایی را بیابد؛ به عبارتی جایگاه واحدهای جغرافیای سیاسی در فضای حالت پایداری، تحت تاثیر مستقیم کیفیت حکمرانی در آنهاست.</a:t>
            </a:r>
            <a:r>
              <a:rPr lang="fa-IR" dirty="0">
                <a:solidFill>
                  <a:schemeClr val="tx2"/>
                </a:solidFill>
              </a:rPr>
              <a:t> این موضوع در نمودار روبه رو که رابطه شاخص کامیابی (با تسامح شاخص پایداری) و حکمرانی را در بین ۱۴۳ کشور مورد بررسی لگاتوم نشان می‌دهد به خوبی مشخص است.</a:t>
            </a:r>
            <a:endParaRPr lang="en-US" dirty="0">
              <a:solidFill>
                <a:schemeClr val="tx2"/>
              </a:solidFill>
            </a:endParaRPr>
          </a:p>
        </p:txBody>
      </p:sp>
      <p:sp>
        <p:nvSpPr>
          <p:cNvPr id="6" name="Up Ribbon 5"/>
          <p:cNvSpPr/>
          <p:nvPr/>
        </p:nvSpPr>
        <p:spPr>
          <a:xfrm>
            <a:off x="4726260" y="584013"/>
            <a:ext cx="5256584" cy="792088"/>
          </a:xfrm>
          <a:prstGeom prst="ribbon2">
            <a:avLst/>
          </a:prstGeom>
          <a:solidFill>
            <a:schemeClr val="accent3">
              <a:lumMod val="40000"/>
              <a:lumOff val="60000"/>
            </a:schemeClr>
          </a:solidFill>
          <a:ln>
            <a:solidFill>
              <a:schemeClr val="tx2"/>
            </a:solid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dirty="0" smtClean="0">
                <a:solidFill>
                  <a:schemeClr val="tx2"/>
                </a:solidFill>
              </a:rPr>
              <a:t>کامیابی و حکمرانی</a:t>
            </a:r>
            <a:endParaRPr lang="en-US" sz="2400" dirty="0">
              <a:solidFill>
                <a:schemeClr val="tx2"/>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4552" y="1772816"/>
            <a:ext cx="4500500" cy="489721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7869" y="260649"/>
            <a:ext cx="3240360" cy="208823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3843060733"/>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orizontal Scroll 4"/>
          <p:cNvSpPr/>
          <p:nvPr/>
        </p:nvSpPr>
        <p:spPr>
          <a:xfrm>
            <a:off x="693812" y="908720"/>
            <a:ext cx="5688632" cy="3456384"/>
          </a:xfrm>
          <a:prstGeom prst="horizontalScroll">
            <a:avLst/>
          </a:prstGeom>
          <a:solidFill>
            <a:srgbClr val="0070C0"/>
          </a:solidFill>
          <a:ln>
            <a:solidFill>
              <a:schemeClr val="tx2"/>
            </a:solidFill>
          </a:ln>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a-IR" dirty="0">
                <a:solidFill>
                  <a:schemeClr val="tx2"/>
                </a:solidFill>
              </a:rPr>
              <a:t>فرایند کنترل اثر عوامل اختلال گر درونی و بیرونی و تنظیم روابط درون یک جامعه برای رساندن آن به هدف و یا مجموعه هدف مشخصی را </a:t>
            </a:r>
            <a:r>
              <a:rPr lang="fa-IR" dirty="0">
                <a:solidFill>
                  <a:srgbClr val="FFFF00"/>
                </a:solidFill>
              </a:rPr>
              <a:t>حکمرانی</a:t>
            </a:r>
            <a:r>
              <a:rPr lang="fa-IR" dirty="0">
                <a:solidFill>
                  <a:schemeClr val="tx2"/>
                </a:solidFill>
              </a:rPr>
              <a:t> گویند. واحدهای جغرافیای سیاسی در نقطه مناسب از فضای حالت پایداری و حرکت آنها در مسیر پایدار نیازمند نوعی از کیفیت حکمرانی است که در ادبیات جهانیان را حکمرانی خوب نامیدند اهمیت و جایگاه یافته است که موسسات مالی و اعتباری کنندگان عمده بین المللی کمک وام‌های خود را تنها در شرایطی به کشورها اهدا می‌کنند که اطمینان حاصل شود اصلاحاتی در جهت دستیابی به حکمرانی خوب در آن انجام شود.</a:t>
            </a:r>
            <a:endParaRPr lang="en-US" dirty="0">
              <a:solidFill>
                <a:schemeClr val="tx2"/>
              </a:solidFill>
            </a:endParaRPr>
          </a:p>
        </p:txBody>
      </p:sp>
      <p:sp>
        <p:nvSpPr>
          <p:cNvPr id="6" name="Vertical Scroll 5"/>
          <p:cNvSpPr/>
          <p:nvPr/>
        </p:nvSpPr>
        <p:spPr>
          <a:xfrm>
            <a:off x="8326660" y="1412776"/>
            <a:ext cx="3744416" cy="5112568"/>
          </a:xfrm>
          <a:prstGeom prst="verticalScroll">
            <a:avLst/>
          </a:prstGeom>
          <a:solidFill>
            <a:srgbClr val="00B0F0"/>
          </a:solidFill>
          <a:ln>
            <a:solidFill>
              <a:schemeClr val="tx2"/>
            </a:solid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600" dirty="0">
                <a:solidFill>
                  <a:schemeClr val="tx2"/>
                </a:solidFill>
              </a:rPr>
              <a:t>مروری بر ادبیات جهانی موجود درباره مفاهیمی چون حکمرانی و کیفیت حکمرانی بیانگر آن است که برای سنجش کیفیت حکمرانی در کشور را از ۶ شاخص کلی که در مجموع صدها متغیر در زیرمجموعه آن قرار دارند استفاده می شود:۱-پاسخگویی،۲-ثبات سیاسی و عدم خشونت،۳-کارائی حکومت،۴-کیفیت مقررات تنظیمی،۵-حاکمیت قانون،۶-کنترل فساد. ۶ بعد فوق فضای حالت کیفیت حکم را تشکیل می‌دهند که با سنجش وضعیت یک سیستم حکمرانی در ارتباط با این ابعاد می‌توان جایگاه آن را در فضای حالت کیفیت حکمرانی مشخص کرد و نسبت به قرار داشتن کشورها در مجموعه کشورهایی با کیفیت حکمرانی خوب و یا بد قضاوت نمود.</a:t>
            </a:r>
            <a:endParaRPr lang="en-US" sz="1600" dirty="0">
              <a:solidFill>
                <a:schemeClr val="tx2"/>
              </a:solidFill>
            </a:endParaRPr>
          </a:p>
        </p:txBody>
      </p:sp>
      <p:sp>
        <p:nvSpPr>
          <p:cNvPr id="7" name="Cloud Callout 6"/>
          <p:cNvSpPr/>
          <p:nvPr/>
        </p:nvSpPr>
        <p:spPr>
          <a:xfrm>
            <a:off x="477788" y="4386790"/>
            <a:ext cx="6120680" cy="1512168"/>
          </a:xfrm>
          <a:prstGeom prst="cloudCallout">
            <a:avLst/>
          </a:prstGeom>
          <a:ln>
            <a:solidFill>
              <a:schemeClr val="tx2"/>
            </a:solidFill>
          </a:ln>
          <a:scene3d>
            <a:camera prst="perspectiveContrasting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200" dirty="0" smtClean="0">
                <a:solidFill>
                  <a:schemeClr val="tx2"/>
                </a:solidFill>
              </a:rPr>
              <a:t>حکمرانی</a:t>
            </a:r>
            <a:endParaRPr lang="en-US" sz="3200" dirty="0">
              <a:solidFill>
                <a:schemeClr val="tx2"/>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18348" y="4076459"/>
            <a:ext cx="2736304" cy="21328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534376186"/>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orizontal Scroll 4"/>
          <p:cNvSpPr/>
          <p:nvPr/>
        </p:nvSpPr>
        <p:spPr>
          <a:xfrm>
            <a:off x="1053852" y="1787207"/>
            <a:ext cx="5400600" cy="4464496"/>
          </a:xfrm>
          <a:prstGeom prst="horizontalScroll">
            <a:avLst/>
          </a:prstGeom>
          <a:solidFill>
            <a:schemeClr val="accent3">
              <a:lumMod val="60000"/>
              <a:lumOff val="40000"/>
            </a:schemeClr>
          </a:solidFill>
          <a:ln>
            <a:solidFill>
              <a:schemeClr val="tx2"/>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solidFill>
                  <a:schemeClr val="tx2"/>
                </a:solidFill>
              </a:rPr>
              <a:t>جایگاه </a:t>
            </a:r>
            <a:r>
              <a:rPr lang="fa-IR" dirty="0">
                <a:solidFill>
                  <a:schemeClr val="tx2"/>
                </a:solidFill>
              </a:rPr>
              <a:t>ایران در فضای حالت پایداری از اهمیت اساسی برخوردار است. با توجه به اثرگذاری کیفیت حکمرانی بر وضعیت پایداری شناخت جایگاه ایران در فضای حالت کیفیت خود را نیز از اهمیت فراوانی برخوردار است، جدول داده های مربوط به ابعاد کیفیت حکمرانی که در فاصله سال‌های ۲۰۰۷ تا ۲۰۱۱ گردآوری شده، ارائه شده است در بین کشورهای مورد بررسی کشور دانمارک با کسب نمره ۲،۰۹ بهترین جایگاه در فضای حالت کیفیت حکمرانی و کشور سومالی با کسب نمره ۲،۶۷- بدترین جایگاه را در این فصل از آن خود کردند کشورهای ایران در کوچه کشورهای با کیفیت حکمرانی خیلی بد قرار گرفته است.</a:t>
            </a:r>
            <a:endParaRPr lang="en-US" dirty="0">
              <a:solidFill>
                <a:schemeClr val="tx2"/>
              </a:solidFill>
            </a:endParaRPr>
          </a:p>
        </p:txBody>
      </p:sp>
      <p:sp>
        <p:nvSpPr>
          <p:cNvPr id="6" name="Cloud 5"/>
          <p:cNvSpPr/>
          <p:nvPr/>
        </p:nvSpPr>
        <p:spPr>
          <a:xfrm>
            <a:off x="2061964" y="631031"/>
            <a:ext cx="3672408" cy="1156176"/>
          </a:xfrm>
          <a:prstGeom prst="cloud">
            <a:avLst/>
          </a:prstGeom>
          <a:solidFill>
            <a:srgbClr val="00B050"/>
          </a:solidFill>
          <a:ln>
            <a:solidFill>
              <a:schemeClr val="tx2"/>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dirty="0">
                <a:solidFill>
                  <a:schemeClr val="tx2"/>
                </a:solidFill>
              </a:rPr>
              <a:t>جایگاه ایران در فضای حالت کیفیت حکمرانی </a:t>
            </a:r>
            <a:endParaRPr lang="en-US" sz="24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4492" y="313366"/>
            <a:ext cx="5256584" cy="61399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Cloud 7"/>
          <p:cNvSpPr/>
          <p:nvPr/>
        </p:nvSpPr>
        <p:spPr>
          <a:xfrm>
            <a:off x="5878388" y="548680"/>
            <a:ext cx="792088" cy="1080120"/>
          </a:xfrm>
          <a:prstGeom prst="cloud">
            <a:avLst/>
          </a:prstGeom>
          <a:solidFill>
            <a:schemeClr val="bg2">
              <a:lumMod val="50000"/>
            </a:schemeClr>
          </a:solidFill>
          <a:ln>
            <a:solidFill>
              <a:schemeClr val="tx2"/>
            </a:solid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dirty="0" smtClean="0">
                <a:solidFill>
                  <a:schemeClr val="tx2"/>
                </a:solidFill>
              </a:rPr>
              <a:t>خوب</a:t>
            </a:r>
            <a:endParaRPr lang="en-US" sz="1400" dirty="0">
              <a:solidFill>
                <a:schemeClr val="tx2"/>
              </a:solidFill>
            </a:endParaRPr>
          </a:p>
        </p:txBody>
      </p:sp>
      <p:sp>
        <p:nvSpPr>
          <p:cNvPr id="10" name="Cloud 9"/>
          <p:cNvSpPr/>
          <p:nvPr/>
        </p:nvSpPr>
        <p:spPr>
          <a:xfrm>
            <a:off x="822376" y="455394"/>
            <a:ext cx="1080120" cy="1238527"/>
          </a:xfrm>
          <a:prstGeom prst="cloud">
            <a:avLst/>
          </a:prstGeom>
          <a:solidFill>
            <a:schemeClr val="bg2"/>
          </a:solidFill>
          <a:ln>
            <a:solidFill>
              <a:schemeClr val="tx2"/>
            </a:solid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dirty="0" smtClean="0">
                <a:solidFill>
                  <a:schemeClr val="tx2"/>
                </a:solidFill>
              </a:rPr>
              <a:t>بد</a:t>
            </a:r>
            <a:endParaRPr lang="en-US" sz="2400" dirty="0">
              <a:solidFill>
                <a:schemeClr val="tx2"/>
              </a:solidFill>
            </a:endParaRPr>
          </a:p>
        </p:txBody>
      </p:sp>
    </p:spTree>
    <p:extLst>
      <p:ext uri="{BB962C8B-B14F-4D97-AF65-F5344CB8AC3E}">
        <p14:creationId xmlns:p14="http://schemas.microsoft.com/office/powerpoint/2010/main" val="2595110219"/>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tical Scroll 3"/>
          <p:cNvSpPr/>
          <p:nvPr/>
        </p:nvSpPr>
        <p:spPr>
          <a:xfrm>
            <a:off x="1193086" y="710390"/>
            <a:ext cx="3240360" cy="5760640"/>
          </a:xfrm>
          <a:prstGeom prst="verticalScroll">
            <a:avLst/>
          </a:prstGeom>
          <a:ln>
            <a:solidFill>
              <a:schemeClr val="tx2"/>
            </a:solidFill>
          </a:ln>
          <a:effectLst>
            <a:outerShdw blurRad="76200" dir="18900000" sy="23000" kx="-1200000" algn="bl" rotWithShape="0">
              <a:prstClr val="black">
                <a:alpha val="2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fa-IR" sz="1600" dirty="0"/>
              <a:t>اگر بخواهیم تمامی مطالب کتاب را در دو جمله خلاصه کنیم می‌توان این کار را در جمله </a:t>
            </a:r>
            <a:r>
              <a:rPr lang="fa-IR" sz="1600" dirty="0" smtClean="0"/>
              <a:t>های </a:t>
            </a:r>
            <a:r>
              <a:rPr lang="fa-IR" sz="1600" dirty="0" smtClean="0">
                <a:solidFill>
                  <a:srgbClr val="FF0000"/>
                </a:solidFill>
              </a:rPr>
              <a:t>وضعیت </a:t>
            </a:r>
            <a:r>
              <a:rPr lang="fa-IR" sz="1600" dirty="0">
                <a:solidFill>
                  <a:srgbClr val="FF0000"/>
                </a:solidFill>
              </a:rPr>
              <a:t>کنونی ایران ناپایدار است ایران باید پایدار باشد </a:t>
            </a:r>
            <a:r>
              <a:rPr lang="fa-IR" sz="1600" dirty="0"/>
              <a:t>انجام داد مسئله اصلی این کتاب ناپایداری ایران است را در حد توان در آن تلاش شده است تا چارچوبی برای فهم وضعیت موجود و شناسایی علت ریشه های پیدایش و شرایط کنونی ارائه شود که به نظر می رسد برای آغاز گفتگوی ملی بین ایرانیان با ارزش ها و نگرش های گوناگون و تجمع می توان آنها برای رهانیدن ایران از ناپایداری و آغاز حرکت به سوی پایداری لازم و ضروری است به این منظور این کتاب از چهار فصل تشکیل شده است</a:t>
            </a:r>
            <a:endParaRPr lang="en-US" sz="1600" dirty="0"/>
          </a:p>
        </p:txBody>
      </p:sp>
      <p:sp>
        <p:nvSpPr>
          <p:cNvPr id="7" name="Horizontal Scroll 6"/>
          <p:cNvSpPr/>
          <p:nvPr/>
        </p:nvSpPr>
        <p:spPr>
          <a:xfrm>
            <a:off x="5347265" y="895999"/>
            <a:ext cx="6120680" cy="5616624"/>
          </a:xfrm>
          <a:prstGeom prst="horizontalScroll">
            <a:avLst/>
          </a:prstGeom>
          <a:solidFill>
            <a:srgbClr val="92D050"/>
          </a:solidFill>
          <a:ln>
            <a:solidFill>
              <a:schemeClr val="tx2"/>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en-US" sz="2400" dirty="0">
                <a:sym typeface="Wingdings"/>
              </a:rPr>
              <a:t> </a:t>
            </a:r>
            <a:r>
              <a:rPr lang="fa-IR" sz="2400" dirty="0" smtClean="0"/>
              <a:t>فصل اول:پایداری ملی(ابعاد و شاخص ها).................................</a:t>
            </a:r>
            <a:endParaRPr lang="en-US" sz="2400" dirty="0" smtClean="0"/>
          </a:p>
          <a:p>
            <a:pPr algn="r" rtl="1"/>
            <a:r>
              <a:rPr lang="en-US" sz="2400" dirty="0" smtClean="0">
                <a:sym typeface="Wingdings"/>
              </a:rPr>
              <a:t></a:t>
            </a:r>
            <a:r>
              <a:rPr lang="fa-IR" sz="2400" dirty="0" smtClean="0"/>
              <a:t>فصل دوم:جایگاه ایران در فضای حالت پایداری........................</a:t>
            </a:r>
            <a:endParaRPr lang="en-US" sz="2400" dirty="0" smtClean="0"/>
          </a:p>
          <a:p>
            <a:pPr algn="r" rtl="1"/>
            <a:r>
              <a:rPr lang="en-US" sz="2400" dirty="0" smtClean="0">
                <a:sym typeface="Wingdings"/>
              </a:rPr>
              <a:t></a:t>
            </a:r>
            <a:r>
              <a:rPr lang="fa-IR" sz="2400" dirty="0" smtClean="0"/>
              <a:t>فصل سوم:پایداری ایران و کیفیت حکمرانی.............................</a:t>
            </a:r>
            <a:endParaRPr lang="en-US" sz="2400" dirty="0" smtClean="0"/>
          </a:p>
          <a:p>
            <a:pPr algn="r" rtl="1"/>
            <a:r>
              <a:rPr lang="en-US" sz="2400" dirty="0" smtClean="0">
                <a:sym typeface="Wingdings"/>
              </a:rPr>
              <a:t></a:t>
            </a:r>
            <a:r>
              <a:rPr lang="fa-IR" sz="2400" dirty="0" smtClean="0"/>
              <a:t>فصل چهارم:کیفیت حکمرانی و سیستم حکمرانی...................</a:t>
            </a:r>
            <a:endParaRPr lang="en-US" sz="2400" dirty="0" smtClean="0"/>
          </a:p>
          <a:p>
            <a:pPr algn="r" rtl="1"/>
            <a:r>
              <a:rPr lang="en-US" sz="2400" dirty="0" smtClean="0">
                <a:sym typeface="Wingdings"/>
              </a:rPr>
              <a:t></a:t>
            </a:r>
            <a:r>
              <a:rPr lang="fa-IR" sz="2400" dirty="0" smtClean="0"/>
              <a:t>فصل</a:t>
            </a:r>
            <a:r>
              <a:rPr lang="en-US" sz="2400" dirty="0" smtClean="0"/>
              <a:t> </a:t>
            </a:r>
            <a:r>
              <a:rPr lang="fa-IR" sz="2400" dirty="0" smtClean="0"/>
              <a:t>پنجم:جمع بندی.......................... </a:t>
            </a:r>
            <a:endParaRPr lang="en-US" sz="2400"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8268" y="116632"/>
            <a:ext cx="1440159" cy="1408271"/>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323130178"/>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a:xfrm>
            <a:off x="2133972" y="2852936"/>
            <a:ext cx="6588731" cy="3600400"/>
          </a:xfrm>
          <a:prstGeom prst="horizontalScroll">
            <a:avLst/>
          </a:prstGeom>
          <a:ln>
            <a:solidFill>
              <a:schemeClr val="tx1"/>
            </a:solidFill>
          </a:ln>
          <a:effectLst>
            <a:reflection blurRad="6350" stA="52000" endA="300" endPos="35000" dir="5400000" sy="-100000" algn="bl" rotWithShape="0"/>
          </a:effectLst>
        </p:spPr>
        <p:style>
          <a:lnRef idx="1">
            <a:schemeClr val="accent4"/>
          </a:lnRef>
          <a:fillRef idx="2">
            <a:schemeClr val="accent4"/>
          </a:fillRef>
          <a:effectRef idx="1">
            <a:schemeClr val="accent4"/>
          </a:effectRef>
          <a:fontRef idx="minor">
            <a:schemeClr val="dk1"/>
          </a:fontRef>
        </p:style>
        <p:txBody>
          <a:bodyPr rtlCol="0" anchor="ctr"/>
          <a:lstStyle/>
          <a:p>
            <a:pPr algn="r" rtl="1"/>
            <a:r>
              <a:rPr lang="ar-SA" dirty="0"/>
              <a:t>این روزها به علت درگیری در برنامه مطالعاتی «شاخص توسعه ملی» که در «پویش فکری توسعه» تعریف کرده‌ایم، گزارش‌های مختلفی را در زمینه‌ شاخص‌های توسعه ایران دیده ام. یکی از بهترین این گزارش‌ها که در این ایام دیده‌ام، گزارشی است که مرکز بررسی‌های استراتژیک ریاست جمهوری در سال </a:t>
            </a:r>
            <a:r>
              <a:rPr lang="fa-IR" dirty="0"/>
              <a:t>۱۳۹۷</a:t>
            </a:r>
            <a:r>
              <a:rPr lang="ar-SA" dirty="0"/>
              <a:t> با عنوان «پایداری ملی و سیستم‌های حکمرانی» منتشر کرده است (ظاهرا این گزارش بعد از مدتی از سایت رسمی این مرکز حذف شده است). امروز که مطالعه این گزارش را تمام کردم، تصمیم گرفتم آن را برای ایرانیان علاقه‌مند به مساله توسعه ملی، معرفی کنم</a:t>
            </a:r>
            <a:r>
              <a:rPr lang="en-US" dirty="0"/>
              <a:t>.</a:t>
            </a:r>
          </a:p>
        </p:txBody>
      </p:sp>
      <p:sp>
        <p:nvSpPr>
          <p:cNvPr id="3" name="Oval Callout 2"/>
          <p:cNvSpPr/>
          <p:nvPr/>
        </p:nvSpPr>
        <p:spPr>
          <a:xfrm>
            <a:off x="5302324" y="1052736"/>
            <a:ext cx="1728192" cy="1152128"/>
          </a:xfrm>
          <a:prstGeom prst="wedgeEllipseCallout">
            <a:avLst/>
          </a:prstGeom>
          <a:solidFill>
            <a:srgbClr val="FFFF00"/>
          </a:solid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fa-IR" dirty="0"/>
              <a:t>مقدمه</a:t>
            </a:r>
            <a:endParaRPr lang="en-US" dirty="0"/>
          </a:p>
        </p:txBody>
      </p:sp>
      <p:sp>
        <p:nvSpPr>
          <p:cNvPr id="4" name="Rectangular Callout 3"/>
          <p:cNvSpPr/>
          <p:nvPr/>
        </p:nvSpPr>
        <p:spPr>
          <a:xfrm>
            <a:off x="981844" y="260648"/>
            <a:ext cx="2520280" cy="2592288"/>
          </a:xfrm>
          <a:prstGeom prst="wedgeRectCallo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ar-SA"/>
              <a:t>وضعیت امروز ایران را از نظر پایداری یا همان توانایی ماندگاری سیستم، که پیش شرط توسعه است، به شیوه‌های مختلفی می‌توان تحلیل کرد. اما تحلیل این شرایط در یک چارچوب تحلیلی جمع‌وجور و شفاف و همه فهم، کار دشواری است</a:t>
            </a:r>
            <a:endParaRPr lang="en-US" sz="2400"/>
          </a:p>
        </p:txBody>
      </p:sp>
      <p:sp>
        <p:nvSpPr>
          <p:cNvPr id="8" name="Curved Left Arrow 7"/>
          <p:cNvSpPr/>
          <p:nvPr/>
        </p:nvSpPr>
        <p:spPr>
          <a:xfrm>
            <a:off x="3790156" y="1196752"/>
            <a:ext cx="1080120" cy="1008112"/>
          </a:xfrm>
          <a:prstGeom prst="curvedLeftArrow">
            <a:avLst/>
          </a:prstGeom>
          <a:ln>
            <a:solidFill>
              <a:schemeClr val="tx1">
                <a:lumMod val="25000"/>
                <a:lumOff val="75000"/>
              </a:schemeClr>
            </a:solid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9" name="Rounded Rectangular Callout 8"/>
          <p:cNvSpPr/>
          <p:nvPr/>
        </p:nvSpPr>
        <p:spPr>
          <a:xfrm>
            <a:off x="8038628" y="260648"/>
            <a:ext cx="3960440" cy="2160240"/>
          </a:xfrm>
          <a:prstGeom prst="wedgeRoundRectCallout">
            <a:avLst/>
          </a:prstGeom>
          <a:solidFill>
            <a:schemeClr val="accent1">
              <a:lumMod val="60000"/>
              <a:lumOff val="40000"/>
            </a:schemeClr>
          </a:solidFill>
          <a:effectLst>
            <a:reflection blurRad="6350" stA="52000" endA="300" endPos="35000" dir="5400000" sy="-100000" algn="bl" rotWithShape="0"/>
            <a:softEdge rad="12700"/>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ar-SA" sz="1400"/>
              <a:t>در واقع به گمان من این‌همه سردرگمی و سرآسیمگی که در نظام تدبیر ما به چشم‌ می‌خورد ناشی از این است که سیاست‌مداران ما در دنیای متلاطم امروز، که موقعیت‌ تمدن‌ها در حال جابه‌جایی است، بدون قطب‌نما در حال حرکت به سمت هدفی «مشخص اما نامعلوم» هستند. نگفتم هدفی موهوم، گفتم هدفی «مشخص»، یعنی می‌دانند چه می‌خواهند، اما «نامعلوم»، یعنی نمی‌دانند آن هدف کجاست و چگونه قابل دستیابی است. </a:t>
            </a:r>
            <a:endParaRPr lang="en-US" sz="1400"/>
          </a:p>
        </p:txBody>
      </p:sp>
      <p:sp>
        <p:nvSpPr>
          <p:cNvPr id="10" name="Curved Right Arrow 9"/>
          <p:cNvSpPr/>
          <p:nvPr/>
        </p:nvSpPr>
        <p:spPr>
          <a:xfrm>
            <a:off x="7174532" y="1340768"/>
            <a:ext cx="720080" cy="1080120"/>
          </a:xfrm>
          <a:prstGeom prst="curvedRightArrow">
            <a:avLst/>
          </a:prstGeom>
          <a:ln>
            <a:solidFill>
              <a:schemeClr val="accent1">
                <a:lumMod val="60000"/>
                <a:lumOff val="40000"/>
              </a:schemeClr>
            </a:solid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Tree>
    <p:extLst>
      <p:ext uri="{BB962C8B-B14F-4D97-AF65-F5344CB8AC3E}">
        <p14:creationId xmlns:p14="http://schemas.microsoft.com/office/powerpoint/2010/main" val="1270821595"/>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6" name="Content Placeholder 5" descr="Clustered column chart showing the values of 3 series for 4 categories."/>
          <p:cNvGraphicFramePr>
            <a:graphicFrameLocks noGrp="1"/>
          </p:cNvGraphicFramePr>
          <p:nvPr>
            <p:ph idx="1"/>
            <p:extLst>
              <p:ext uri="{D42A27DB-BD31-4B8C-83A1-F6EECF244321}">
                <p14:modId xmlns:p14="http://schemas.microsoft.com/office/powerpoint/2010/main" val="2211549570"/>
              </p:ext>
            </p:extLst>
          </p:nvPr>
        </p:nvGraphicFramePr>
        <p:xfrm>
          <a:off x="1329007" y="1772816"/>
          <a:ext cx="9601200" cy="4495800"/>
        </p:xfrm>
        <a:graphic>
          <a:graphicData uri="http://schemas.openxmlformats.org/drawingml/2006/chart">
            <c:chart xmlns:c="http://schemas.openxmlformats.org/drawingml/2006/chart" xmlns:r="http://schemas.openxmlformats.org/officeDocument/2006/relationships" r:id="rId2"/>
          </a:graphicData>
        </a:graphic>
      </p:graphicFrame>
      <p:sp>
        <p:nvSpPr>
          <p:cNvPr id="3" name="Oval Callout 2"/>
          <p:cNvSpPr/>
          <p:nvPr/>
        </p:nvSpPr>
        <p:spPr>
          <a:xfrm>
            <a:off x="8813741" y="65781"/>
            <a:ext cx="2160240" cy="1440160"/>
          </a:xfrm>
          <a:prstGeom prst="wedgeEllipseCallout">
            <a:avLst/>
          </a:prstGeom>
          <a:solidFill>
            <a:srgbClr val="FFFF00"/>
          </a:solidFill>
          <a:scene3d>
            <a:camera prst="orthographicFront"/>
            <a:lightRig rig="threePt" dir="t"/>
          </a:scene3d>
          <a:sp3d>
            <a:bevelT w="165100" prst="coolSlant"/>
          </a:sp3d>
        </p:spPr>
        <p:style>
          <a:lnRef idx="3">
            <a:schemeClr val="lt1"/>
          </a:lnRef>
          <a:fillRef idx="1">
            <a:schemeClr val="accent3"/>
          </a:fillRef>
          <a:effectRef idx="1">
            <a:schemeClr val="accent3"/>
          </a:effectRef>
          <a:fontRef idx="minor">
            <a:schemeClr val="lt1"/>
          </a:fontRef>
        </p:style>
        <p:txBody>
          <a:bodyPr rtlCol="0" anchor="ctr"/>
          <a:lstStyle/>
          <a:p>
            <a:pPr algn="ctr"/>
            <a:r>
              <a:rPr lang="fa-IR" sz="2400" dirty="0" smtClean="0">
                <a:solidFill>
                  <a:schemeClr val="tx1"/>
                </a:solidFill>
              </a:rPr>
              <a:t>ناخدای سرگردان</a:t>
            </a:r>
            <a:endParaRPr lang="en-US" sz="2400" dirty="0">
              <a:solidFill>
                <a:schemeClr val="tx1"/>
              </a:solidFill>
            </a:endParaRPr>
          </a:p>
        </p:txBody>
      </p:sp>
      <p:sp>
        <p:nvSpPr>
          <p:cNvPr id="4" name="Action Button: Help 3">
            <a:hlinkClick r:id="" action="ppaction://noaction" highlightClick="1"/>
          </p:cNvPr>
          <p:cNvSpPr/>
          <p:nvPr/>
        </p:nvSpPr>
        <p:spPr>
          <a:xfrm>
            <a:off x="6670476" y="540850"/>
            <a:ext cx="1944216" cy="1224136"/>
          </a:xfrm>
          <a:prstGeom prst="actionButtonHelp">
            <a:avLst/>
          </a:prstGeom>
          <a:effectLst>
            <a:reflection blurRad="6350" stA="50000" endA="300" endPos="90000" dir="5400000" sy="-100000" algn="bl" rotWithShape="0"/>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fa-IR" sz="2000" dirty="0" smtClean="0">
                <a:solidFill>
                  <a:srgbClr val="FFFF00"/>
                </a:solidFill>
              </a:rPr>
              <a:t>پایداری=ناپایداری</a:t>
            </a:r>
            <a:endParaRPr lang="en-US" sz="2000" dirty="0">
              <a:solidFill>
                <a:srgbClr val="FFFF00"/>
              </a:solidFill>
            </a:endParaRPr>
          </a:p>
        </p:txBody>
      </p:sp>
      <p:sp>
        <p:nvSpPr>
          <p:cNvPr id="5" name="Horizontal Scroll 4"/>
          <p:cNvSpPr/>
          <p:nvPr/>
        </p:nvSpPr>
        <p:spPr>
          <a:xfrm>
            <a:off x="4798268" y="3284984"/>
            <a:ext cx="6912768" cy="3573016"/>
          </a:xfrm>
          <a:prstGeom prst="horizontalScroll">
            <a:avLst/>
          </a:prstGeom>
          <a:solidFill>
            <a:srgbClr val="FFFF00"/>
          </a:solidFill>
          <a:ln>
            <a:solidFill>
              <a:schemeClr val="tx1"/>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SA" dirty="0">
                <a:solidFill>
                  <a:schemeClr val="tx1"/>
                </a:solidFill>
              </a:rPr>
              <a:t>سیاستمداران ما مانند ناخدایی هستند که بدون قطب‌نما بر روی دریا در حال کشتی‌رانی هستند. آنها می‌دانند چه می‌خواهند و کجا می‌خواهند بروند اما نمی‌دانند کجا هستند و از چه مسیری باید بروند، و به همین خاطر کشتی آنان گاهی برای مدت زیادی در یک منطقه معین دور خودش می چرخد و گاهی هم که به خط مستقیم می‌رود، نمی‌دانند به چه سو می‌رود و چقدر به مقصد نزدیک شده است؛ و البته این سرگشتگی چهل ساله بخش اعظم ذخیره سوخت این کشتی را به هدر داده است</a:t>
            </a:r>
            <a:r>
              <a:rPr lang="en-US" dirty="0"/>
              <a:t>.</a:t>
            </a:r>
          </a:p>
        </p:txBody>
      </p:sp>
      <p:sp>
        <p:nvSpPr>
          <p:cNvPr id="7" name="Folded Corner 6"/>
          <p:cNvSpPr/>
          <p:nvPr/>
        </p:nvSpPr>
        <p:spPr>
          <a:xfrm>
            <a:off x="1047414" y="381000"/>
            <a:ext cx="3888432" cy="3480047"/>
          </a:xfrm>
          <a:prstGeom prst="foldedCorner">
            <a:avLst/>
          </a:prstGeom>
          <a:solidFill>
            <a:srgbClr val="FFC000"/>
          </a:solidFill>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SA" dirty="0">
                <a:solidFill>
                  <a:schemeClr val="tx1"/>
                </a:solidFill>
              </a:rPr>
              <a:t>مساله این است که کشتی قطب نما ندارد، بهترین و سالم‌ترین ناخداها هم فقط چند روز می‌توانند این کشتی را به پیش ببرند. در کشور ما این سردرگمی و سرگشتگی اصلی‌ترین عامل اتلاف منابع ملی است</a:t>
            </a:r>
            <a:r>
              <a:rPr lang="en-US" dirty="0">
                <a:solidFill>
                  <a:schemeClr val="tx1"/>
                </a:solidFill>
              </a:rPr>
              <a:t>.  </a:t>
            </a:r>
          </a:p>
          <a:p>
            <a:pPr algn="r" rtl="1"/>
            <a:r>
              <a:rPr lang="ar-SA" dirty="0">
                <a:solidFill>
                  <a:schemeClr val="tx1"/>
                </a:solidFill>
              </a:rPr>
              <a:t>اما ریشه این سردرگمی مدیریتی که منجر به پدیداری انبوهی از بحران‌های فرارسنده شده است </a:t>
            </a:r>
            <a:endParaRPr lang="en-US" sz="2400" dirty="0">
              <a:solidFill>
                <a:schemeClr val="tx1"/>
              </a:solidFill>
            </a:endParaRPr>
          </a:p>
        </p:txBody>
      </p:sp>
    </p:spTree>
    <p:extLst>
      <p:ext uri="{BB962C8B-B14F-4D97-AF65-F5344CB8AC3E}">
        <p14:creationId xmlns:p14="http://schemas.microsoft.com/office/powerpoint/2010/main" val="1585674921"/>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descr="Stacked List - Use to show groups of information or steps in a task, process, or workflow. Circular shapes contain Level 1 text, and the corresponding rectangles contain Level 2 text. Works well for numerous details and minimal Level 1 text."/>
          <p:cNvGraphicFramePr>
            <a:graphicFrameLocks noGrp="1"/>
          </p:cNvGraphicFramePr>
          <p:nvPr>
            <p:ph sz="half" idx="2"/>
            <p:extLst>
              <p:ext uri="{D42A27DB-BD31-4B8C-83A1-F6EECF244321}">
                <p14:modId xmlns:p14="http://schemas.microsoft.com/office/powerpoint/2010/main" val="1542347188"/>
              </p:ext>
            </p:extLst>
          </p:nvPr>
        </p:nvGraphicFramePr>
        <p:xfrm>
          <a:off x="6202363" y="1676400"/>
          <a:ext cx="46990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Up Ribbon 2"/>
          <p:cNvSpPr/>
          <p:nvPr/>
        </p:nvSpPr>
        <p:spPr>
          <a:xfrm>
            <a:off x="2998068" y="260648"/>
            <a:ext cx="6264696" cy="1008112"/>
          </a:xfrm>
          <a:prstGeom prst="ribbon2">
            <a:avLst/>
          </a:prstGeom>
          <a:solidFill>
            <a:srgbClr val="FFFF00"/>
          </a:solidFill>
          <a:ln>
            <a:solidFill>
              <a:schemeClr val="tx2"/>
            </a:solidFill>
          </a:ln>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dirty="0" smtClean="0">
                <a:solidFill>
                  <a:schemeClr val="tx2"/>
                </a:solidFill>
              </a:rPr>
              <a:t>ایران و پایداری</a:t>
            </a:r>
            <a:endParaRPr lang="en-US" sz="2400" dirty="0">
              <a:solidFill>
                <a:schemeClr val="tx2"/>
              </a:solidFill>
            </a:endParaRPr>
          </a:p>
        </p:txBody>
      </p:sp>
      <p:sp>
        <p:nvSpPr>
          <p:cNvPr id="6" name="Horizontal Scroll 5"/>
          <p:cNvSpPr/>
          <p:nvPr/>
        </p:nvSpPr>
        <p:spPr>
          <a:xfrm>
            <a:off x="1269876" y="1484784"/>
            <a:ext cx="4860540" cy="5040560"/>
          </a:xfrm>
          <a:prstGeom prst="horizontalScroll">
            <a:avLst/>
          </a:prstGeom>
          <a:solidFill>
            <a:schemeClr val="accent4">
              <a:lumMod val="40000"/>
              <a:lumOff val="60000"/>
            </a:schemeClr>
          </a:solidFill>
          <a:ln>
            <a:solidFill>
              <a:schemeClr val="tx2"/>
            </a:solidFill>
          </a:ln>
          <a:scene3d>
            <a:camera prst="perspective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a:solidFill>
                  <a:schemeClr val="tx2"/>
                </a:solidFill>
              </a:rPr>
              <a:t>یک سیستم برای ماندگاری در طول زمان و مصون داشتن آن از خطر نابودی به واسطه اثرات مخرب به عوامل درونی و بیرونی تعریف کنیم </a:t>
            </a:r>
            <a:r>
              <a:rPr lang="fa-IR" sz="2000" dirty="0" smtClean="0">
                <a:solidFill>
                  <a:schemeClr val="tx2"/>
                </a:solidFill>
              </a:rPr>
              <a:t>بسته به نوع پیچیدگی </a:t>
            </a:r>
            <a:r>
              <a:rPr lang="fa-IR" sz="2000" dirty="0">
                <a:solidFill>
                  <a:schemeClr val="tx2"/>
                </a:solidFill>
              </a:rPr>
              <a:t>سیستم مورد مطالعه می‌توان وضعیت پایداری آن را از طریق سرنوشت ابعادی که خود متشکل از مجموعه ای از شاخص‌هایی هستند مورد سنجش و ارزیابی قرار دهیم را تشکیل می دهد که با توجه به موضوع این کتاب آن را فضای حالت پایداری </a:t>
            </a:r>
            <a:r>
              <a:rPr lang="fa-IR" sz="2400" dirty="0">
                <a:solidFill>
                  <a:schemeClr val="tx2"/>
                </a:solidFill>
              </a:rPr>
              <a:t>ملی می نامیم</a:t>
            </a:r>
            <a:endParaRPr lang="en-US" sz="2400" dirty="0">
              <a:solidFill>
                <a:schemeClr val="tx2"/>
              </a:solidFill>
            </a:endParaRPr>
          </a:p>
        </p:txBody>
      </p:sp>
      <p:sp>
        <p:nvSpPr>
          <p:cNvPr id="9" name="Cloud Callout 8"/>
          <p:cNvSpPr/>
          <p:nvPr/>
        </p:nvSpPr>
        <p:spPr>
          <a:xfrm>
            <a:off x="9265894" y="260648"/>
            <a:ext cx="2160240" cy="1944216"/>
          </a:xfrm>
          <a:prstGeom prst="cloudCallout">
            <a:avLst/>
          </a:prstGeom>
          <a:solidFill>
            <a:schemeClr val="accent4">
              <a:lumMod val="60000"/>
              <a:lumOff val="40000"/>
            </a:schemeClr>
          </a:solidFill>
          <a:ln>
            <a:solidFill>
              <a:schemeClr val="tx2"/>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dirty="0" smtClean="0">
                <a:solidFill>
                  <a:schemeClr val="tx2"/>
                </a:solidFill>
              </a:rPr>
              <a:t>ابعاد فضای حالت پایداری ملی</a:t>
            </a:r>
            <a:endParaRPr lang="en-US" sz="2400" dirty="0">
              <a:solidFill>
                <a:schemeClr val="tx2"/>
              </a:solidFill>
            </a:endParaRPr>
          </a:p>
        </p:txBody>
      </p:sp>
      <p:sp>
        <p:nvSpPr>
          <p:cNvPr id="10" name="Horizontal Scroll 9"/>
          <p:cNvSpPr/>
          <p:nvPr/>
        </p:nvSpPr>
        <p:spPr>
          <a:xfrm>
            <a:off x="6526460" y="1889448"/>
            <a:ext cx="5184576" cy="4968552"/>
          </a:xfrm>
          <a:prstGeom prst="horizontalScroll">
            <a:avLst/>
          </a:prstGeom>
          <a:solidFill>
            <a:schemeClr val="accent1">
              <a:lumMod val="60000"/>
              <a:lumOff val="40000"/>
            </a:schemeClr>
          </a:solidFill>
          <a:ln>
            <a:solidFill>
              <a:schemeClr val="tx2"/>
            </a:solidFill>
          </a:ln>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dirty="0">
                <a:solidFill>
                  <a:schemeClr val="tx2"/>
                </a:solidFill>
              </a:rPr>
              <a:t>هر واحد جغرافیایی سیاسی به صورت عام دارای دو بعد اساسی است یک بعد کلان جامعه انسانی که از جوامع انسانی خودداری با ویژگی‌های متفاوت تشکیل شده و دیگری قلمرو جغرافیایی که به منزله محیطی این مجموعه انسانی را در بر گرفته است</a:t>
            </a:r>
            <a:endParaRPr lang="en-US" dirty="0">
              <a:solidFill>
                <a:schemeClr val="tx2"/>
              </a:solidFill>
            </a:endParaRPr>
          </a:p>
        </p:txBody>
      </p:sp>
    </p:spTree>
    <p:extLst>
      <p:ext uri="{BB962C8B-B14F-4D97-AF65-F5344CB8AC3E}">
        <p14:creationId xmlns:p14="http://schemas.microsoft.com/office/powerpoint/2010/main" val="1547476530"/>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Multidocument 4"/>
          <p:cNvSpPr/>
          <p:nvPr/>
        </p:nvSpPr>
        <p:spPr>
          <a:xfrm>
            <a:off x="2277988" y="1823900"/>
            <a:ext cx="4896544" cy="4176464"/>
          </a:xfrm>
          <a:prstGeom prst="flowChartMultidocument">
            <a:avLst/>
          </a:prstGeom>
          <a:solidFill>
            <a:srgbClr val="FFFF00"/>
          </a:solidFill>
          <a:ln>
            <a:solidFill>
              <a:schemeClr val="tx2"/>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dirty="0" smtClean="0">
                <a:solidFill>
                  <a:schemeClr val="tx2"/>
                </a:solidFill>
              </a:rPr>
              <a:t>از </a:t>
            </a:r>
            <a:r>
              <a:rPr lang="fa-IR" sz="1400" dirty="0">
                <a:solidFill>
                  <a:schemeClr val="tx2"/>
                </a:solidFill>
              </a:rPr>
              <a:t>آن رو که محیط زیست محیطی احاطه کننده جامعه است و بدون آن نمی توان تصور وجود جامعه را داشت بنابر این رابطه جامعه با محیط زیست باید به گونه‌ای تنظیم شود که جامعه در کوتاه و بلند مدت سبب نابودی محیط زیست و ایجاد تغییرات غیر قابل پیش بینی و بی بازگشت در آن شود از این رو فضای حالت پایداری یک واحد جغرافیایی سیاسی به صورت عام و یک واحد ملی به صورت خاص از دو بعد اساسی محیط زیست و جامع تشکیل شده است که برای مشخص کردن جایگاه واحد جغرافیایی سیاسی در این فضای حالت باید با توجه به این دو بر اساس این مجموعه شاخصی را برای سنجش وضعیت واحد طراحی نموده و مورد سنجش قرار داد</a:t>
            </a:r>
            <a:endParaRPr lang="en-US" sz="1400" dirty="0">
              <a:solidFill>
                <a:schemeClr val="tx2"/>
              </a:solidFill>
            </a:endParaRPr>
          </a:p>
        </p:txBody>
      </p:sp>
      <p:sp>
        <p:nvSpPr>
          <p:cNvPr id="6" name="Flowchart: Process 5"/>
          <p:cNvSpPr/>
          <p:nvPr/>
        </p:nvSpPr>
        <p:spPr>
          <a:xfrm>
            <a:off x="7841431" y="2842152"/>
            <a:ext cx="3240360" cy="2952328"/>
          </a:xfrm>
          <a:prstGeom prst="flowChartProcess">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dirty="0" smtClean="0">
                <a:solidFill>
                  <a:schemeClr val="tx2"/>
                </a:solidFill>
              </a:rPr>
              <a:t>محیط زیست</a:t>
            </a:r>
            <a:endParaRPr lang="en-US" sz="2400" dirty="0">
              <a:solidFill>
                <a:schemeClr val="tx2"/>
              </a:solidFill>
            </a:endParaRPr>
          </a:p>
        </p:txBody>
      </p:sp>
      <p:sp>
        <p:nvSpPr>
          <p:cNvPr id="8" name="Oval 7"/>
          <p:cNvSpPr/>
          <p:nvPr/>
        </p:nvSpPr>
        <p:spPr>
          <a:xfrm>
            <a:off x="8398668" y="2976028"/>
            <a:ext cx="2395091" cy="936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dirty="0" smtClean="0">
                <a:solidFill>
                  <a:schemeClr val="tx2"/>
                </a:solidFill>
              </a:rPr>
              <a:t>جامعه</a:t>
            </a:r>
            <a:endParaRPr lang="en-US" sz="2400" dirty="0">
              <a:solidFill>
                <a:schemeClr val="tx2"/>
              </a:solidFill>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748" y="260648"/>
            <a:ext cx="1752600" cy="260985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0" name="AutoShape 4" descr="دوستی با محیط زیست | تصویر زیبا با موضوع حفظ محیط زیست"/>
          <p:cNvSpPr>
            <a:spLocks noChangeAspect="1" noChangeArrowheads="1"/>
          </p:cNvSpPr>
          <p:nvPr/>
        </p:nvSpPr>
        <p:spPr bwMode="auto">
          <a:xfrm>
            <a:off x="155575" y="-822325"/>
            <a:ext cx="1714500"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811" y="260647"/>
            <a:ext cx="2133600" cy="2143125"/>
          </a:xfrm>
          <a:prstGeom prst="rect">
            <a:avLst/>
          </a:prstGeom>
          <a:ln>
            <a:noFill/>
          </a:ln>
          <a:effectLst>
            <a:softEdge rad="112500"/>
          </a:effectLst>
        </p:spPr>
      </p:pic>
    </p:spTree>
    <p:extLst>
      <p:ext uri="{BB962C8B-B14F-4D97-AF65-F5344CB8AC3E}">
        <p14:creationId xmlns:p14="http://schemas.microsoft.com/office/powerpoint/2010/main" val="3731768266"/>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orizontal Scroll 6"/>
          <p:cNvSpPr/>
          <p:nvPr/>
        </p:nvSpPr>
        <p:spPr>
          <a:xfrm>
            <a:off x="765820" y="1916832"/>
            <a:ext cx="6336704" cy="4320480"/>
          </a:xfrm>
          <a:prstGeom prst="horizontalScroll">
            <a:avLst/>
          </a:prstGeom>
          <a:solidFill>
            <a:srgbClr val="7030A0"/>
          </a:solidFill>
          <a:ln>
            <a:solidFill>
              <a:schemeClr val="tx2"/>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600" dirty="0">
                <a:solidFill>
                  <a:schemeClr val="tx2"/>
                </a:solidFill>
              </a:rPr>
              <a:t>در متون مختلف ابعاد گوناگونی را برای مفهوم پایداری در واحدهای جغرافیای سیاسی برشمرد که تمام این متون و ارکان اقتصادی اجتماعی و محیط زیستی مفهوم پایداری تاکید دارند با توجه به توضیحات فوق این کتاب دورکن اجتماعی و اقتصادی را ذیل بود جامعه تعریف نموده و به بعد محیط زیست نیز به صورت مستقل خواهد پرداخت البته برخی از نویسندگان معتقدند که باید مولفه های سیاسی فرهنگی و نهادی را نیز به این امکان اضافه نمود به عبارت دیگر برخی معتقدند که پایداری شامل اهداف محیط زیستی یعنی احترام گذاشتن به محدودیت‌های طبیعت استانداردهای جامعه یعنی زندگی آبرومندانه شرایط اقتصادی یعنی رقابت و همچنین رشد و نقش نهادی یعنی مشارکت توانمندسازی اجتماعات و زنان صلح و عدالت است</a:t>
            </a:r>
            <a:endParaRPr lang="en-US" sz="1600" dirty="0">
              <a:solidFill>
                <a:schemeClr val="tx2"/>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8588" y="1484784"/>
            <a:ext cx="4248472" cy="424847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9401" y="548680"/>
            <a:ext cx="2619375" cy="1743075"/>
          </a:xfrm>
          <a:prstGeom prst="rect">
            <a:avLst/>
          </a:prstGeom>
          <a:ln>
            <a:noFill/>
          </a:ln>
          <a:effectLst>
            <a:softEdge rad="112500"/>
          </a:effectLst>
        </p:spPr>
      </p:pic>
      <p:sp>
        <p:nvSpPr>
          <p:cNvPr id="10" name="Cloud Callout 9"/>
          <p:cNvSpPr/>
          <p:nvPr/>
        </p:nvSpPr>
        <p:spPr>
          <a:xfrm>
            <a:off x="4294212" y="692696"/>
            <a:ext cx="2448272" cy="1440160"/>
          </a:xfrm>
          <a:prstGeom prst="cloudCallout">
            <a:avLst/>
          </a:prstGeom>
          <a:solidFill>
            <a:schemeClr val="accent1">
              <a:lumMod val="40000"/>
              <a:lumOff val="60000"/>
            </a:schemeClr>
          </a:solidFill>
          <a:ln>
            <a:solidFill>
              <a:schemeClr val="tx2"/>
            </a:solid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smtClean="0">
                <a:solidFill>
                  <a:schemeClr val="tx2"/>
                </a:solidFill>
              </a:rPr>
              <a:t>پایداری درابعاد مختلف</a:t>
            </a:r>
            <a:endParaRPr lang="en-US" sz="2000" dirty="0">
              <a:solidFill>
                <a:schemeClr val="tx2"/>
              </a:solidFill>
            </a:endParaRPr>
          </a:p>
        </p:txBody>
      </p:sp>
    </p:spTree>
    <p:extLst>
      <p:ext uri="{BB962C8B-B14F-4D97-AF65-F5344CB8AC3E}">
        <p14:creationId xmlns:p14="http://schemas.microsoft.com/office/powerpoint/2010/main" val="942682045"/>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orizontal Scroll 2"/>
          <p:cNvSpPr/>
          <p:nvPr/>
        </p:nvSpPr>
        <p:spPr>
          <a:xfrm>
            <a:off x="909836" y="1700808"/>
            <a:ext cx="5328592" cy="4248472"/>
          </a:xfrm>
          <a:prstGeom prst="horizontalScroll">
            <a:avLst/>
          </a:prstGeom>
          <a:solidFill>
            <a:srgbClr val="FF0000"/>
          </a:solidFill>
          <a:ln>
            <a:solidFill>
              <a:schemeClr val="tx2"/>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600" dirty="0">
                <a:solidFill>
                  <a:schemeClr val="tx2"/>
                </a:solidFill>
              </a:rPr>
              <a:t>دوبعد محیط زیست و جامعه و سه رکن اقتصادی اجتماعی و محیط زیستی در مجموع فضای حالت را شکل می‌دهند که جایگاه واحدهای جغرافیای سیاسی در این فضا معرف وضعیت پایداری آنهاست ایران در فضای حالت پایداری با توجه به مجموعه شاخصه پایداری معرفی شده و با دو چالش اساسی روبرو ست نخست آن که با جستجوی های مقدماتی انجام شده در ارتباط با بخش قابل توجهی از شاخص های فوق یا داده های معتبری وجود ندارد و اصولا این شاخص‌ها در نظام گردآوری داده در ایران قرار نداشته و داده‌های در ارتباط با آنها در دست نیست دوم که سنجش دقیق این شاخص‌ها و دستیابی به برآوردی مقدماتی از وضعیت پایداری ایران با توجه به آنها امری زمان‌بر است.</a:t>
            </a:r>
            <a:endParaRPr lang="en-US" sz="1600" dirty="0">
              <a:solidFill>
                <a:schemeClr val="tx2"/>
              </a:solidFill>
            </a:endParaRPr>
          </a:p>
        </p:txBody>
      </p:sp>
      <p:sp>
        <p:nvSpPr>
          <p:cNvPr id="4" name="Cloud Callout 3"/>
          <p:cNvSpPr/>
          <p:nvPr/>
        </p:nvSpPr>
        <p:spPr>
          <a:xfrm>
            <a:off x="1413892" y="476672"/>
            <a:ext cx="5976664" cy="1224136"/>
          </a:xfrm>
          <a:prstGeom prst="cloudCallout">
            <a:avLst/>
          </a:prstGeom>
          <a:solidFill>
            <a:schemeClr val="bg2"/>
          </a:solidFill>
          <a:ln>
            <a:solidFill>
              <a:schemeClr val="tx1"/>
            </a:solid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dirty="0" smtClean="0">
                <a:solidFill>
                  <a:schemeClr val="tx2"/>
                </a:solidFill>
              </a:rPr>
              <a:t>جایگاه ایران در فضای حالت پایداری</a:t>
            </a:r>
            <a:endParaRPr lang="en-US" sz="2400" dirty="0">
              <a:solidFill>
                <a:schemeClr val="tx2"/>
              </a:solidFill>
            </a:endParaRPr>
          </a:p>
        </p:txBody>
      </p:sp>
      <p:sp>
        <p:nvSpPr>
          <p:cNvPr id="5" name="Vertical Scroll 4"/>
          <p:cNvSpPr/>
          <p:nvPr/>
        </p:nvSpPr>
        <p:spPr>
          <a:xfrm>
            <a:off x="6454452" y="1412776"/>
            <a:ext cx="2880320" cy="4824536"/>
          </a:xfrm>
          <a:prstGeom prst="verticalScroll">
            <a:avLst/>
          </a:prstGeom>
          <a:solidFill>
            <a:schemeClr val="accent3">
              <a:lumMod val="60000"/>
              <a:lumOff val="40000"/>
            </a:schemeClr>
          </a:solidFill>
          <a:ln>
            <a:solidFill>
              <a:schemeClr val="tx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600" dirty="0">
                <a:solidFill>
                  <a:schemeClr val="tx2"/>
                </a:solidFill>
              </a:rPr>
              <a:t>مجموعه شاخص کامیابی موسسه لگاتوم،ازنه بعد کیفیت اقتصادی، محیط تجار،ی حکمرانی، آموزش، سلامت، ایمنی و امنیت، آزادی‌های فردی، سرمایه اجتماعی و محیط طبیعی تشکیل شده است. با در نظر داشتن مجموعه شاخص پایداری معرفی شده در این کتاب هشت بعدی این شاخص ها می توان به سه بعدی اقتصادی (کیفیت اقتصادی محیط تجاری)،اجتماعی( سلامت، آموزش، ایمنی و امنیت ،آزادی‌های فردی، سرمایه اجتماعی) و محیط زیست( محیط طبیعی) تقلیل داد.</a:t>
            </a:r>
            <a:endParaRPr lang="en-US" sz="1600" dirty="0">
              <a:solidFill>
                <a:schemeClr val="tx2"/>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78787" y="332656"/>
            <a:ext cx="2649819" cy="6264696"/>
          </a:xfrm>
          <a:prstGeom prst="rect">
            <a:avLst/>
          </a:prstGeom>
          <a:ln>
            <a:noFill/>
          </a:ln>
          <a:effectLst>
            <a:softEdge rad="112500"/>
          </a:effectLst>
        </p:spPr>
      </p:pic>
    </p:spTree>
    <p:extLst>
      <p:ext uri="{BB962C8B-B14F-4D97-AF65-F5344CB8AC3E}">
        <p14:creationId xmlns:p14="http://schemas.microsoft.com/office/powerpoint/2010/main" val="2378379680"/>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981844" y="620688"/>
            <a:ext cx="5400600" cy="1008112"/>
          </a:xfrm>
          <a:prstGeom prst="cloudCallout">
            <a:avLst/>
          </a:prstGeom>
          <a:solidFill>
            <a:schemeClr val="accent1">
              <a:lumMod val="60000"/>
              <a:lumOff val="40000"/>
            </a:schemeClr>
          </a:solidFill>
          <a:ln>
            <a:solidFill>
              <a:schemeClr val="tx2"/>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dirty="0" smtClean="0">
                <a:solidFill>
                  <a:schemeClr val="tx2"/>
                </a:solidFill>
              </a:rPr>
              <a:t>جایگاه ایران درفضای حالت پایداری اقتصادی</a:t>
            </a:r>
            <a:endParaRPr lang="en-US" sz="2400" dirty="0">
              <a:solidFill>
                <a:schemeClr val="tx2"/>
              </a:solidFill>
            </a:endParaRPr>
          </a:p>
        </p:txBody>
      </p:sp>
      <p:sp>
        <p:nvSpPr>
          <p:cNvPr id="4" name="Cloud 3"/>
          <p:cNvSpPr/>
          <p:nvPr/>
        </p:nvSpPr>
        <p:spPr>
          <a:xfrm>
            <a:off x="1197868" y="1772816"/>
            <a:ext cx="3096344" cy="1512168"/>
          </a:xfrm>
          <a:prstGeom prst="cloud">
            <a:avLst/>
          </a:prstGeom>
          <a:solidFill>
            <a:schemeClr val="tx1">
              <a:lumMod val="50000"/>
              <a:lumOff val="50000"/>
            </a:schemeClr>
          </a:solidFill>
          <a:ln>
            <a:solidFill>
              <a:schemeClr val="tx2"/>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dirty="0" smtClean="0">
                <a:solidFill>
                  <a:schemeClr val="tx2"/>
                </a:solidFill>
              </a:rPr>
              <a:t>کیفیت اقتصادی</a:t>
            </a:r>
            <a:endParaRPr lang="en-US" sz="2400" dirty="0">
              <a:solidFill>
                <a:schemeClr val="tx2"/>
              </a:solidFill>
            </a:endParaRPr>
          </a:p>
        </p:txBody>
      </p:sp>
      <p:sp>
        <p:nvSpPr>
          <p:cNvPr id="5" name="Flowchart: Sequential Access Storage 4"/>
          <p:cNvSpPr/>
          <p:nvPr/>
        </p:nvSpPr>
        <p:spPr>
          <a:xfrm>
            <a:off x="261764" y="3429000"/>
            <a:ext cx="7200800" cy="2592288"/>
          </a:xfrm>
          <a:prstGeom prst="flowChartMagneticTape">
            <a:avLst/>
          </a:prstGeom>
          <a:solidFill>
            <a:schemeClr val="tx1">
              <a:lumMod val="25000"/>
              <a:lumOff val="75000"/>
            </a:schemeClr>
          </a:solidFill>
          <a:ln>
            <a:noFill/>
          </a:ln>
          <a:effectLst>
            <a:outerShdw blurRad="184150" dist="241300" dir="11520000" sx="110000" sy="110000" algn="ctr">
              <a:srgbClr val="000000">
                <a:alpha val="1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600" dirty="0">
                <a:solidFill>
                  <a:schemeClr val="tx2"/>
                </a:solidFill>
              </a:rPr>
              <a:t>کیفیت اقتصادی کشورها را بر اساس باز بودن اقتصاد شاخص های اقتصادی کلان وجود بنیان هایی برای رشد وجود فرصت اقتصادی و کارایی بخش مالی رتبه‌بندی می‌کند در سال ۲۰۱۷ ایران در این بعد از بین ۱۴۹ کشور مورد بررسی در جایگاه ۱۰۳ جهان قرار گرفته است در نمودار </a:t>
            </a:r>
            <a:r>
              <a:rPr lang="fa-IR" sz="1600" dirty="0" smtClean="0">
                <a:solidFill>
                  <a:schemeClr val="tx2"/>
                </a:solidFill>
              </a:rPr>
              <a:t>روبه رو </a:t>
            </a:r>
            <a:r>
              <a:rPr lang="fa-IR" sz="1600" dirty="0">
                <a:solidFill>
                  <a:schemeClr val="tx2"/>
                </a:solidFill>
              </a:rPr>
              <a:t>جایگاه ایران در سوئد به عنوان نخستین کشور و یمن به عنوان آخرین کشور در سال ۲۰۱۷ در فاصله سال‌های ۲۰۰۷ تا ۲۰۱۷ قابل مشاهده است در همین سال ایران در بین کشورهای ۲۹ منطقه از نظر شاخص کیفیت اقتصادی در رتبه دوازدهم قرار گرفته است</a:t>
            </a:r>
            <a:endParaRPr lang="en-US" sz="1600" dirty="0">
              <a:solidFill>
                <a:schemeClr val="tx2"/>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0596" y="764704"/>
            <a:ext cx="4320480" cy="52565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805031522"/>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Serenity 16x9">
  <a:themeElements>
    <a:clrScheme name="Serenity_16x9">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a:defPPr>
      </a:lstStyle>
    </a:txDef>
  </a:objectDefaults>
  <a:extraClrSchemeLst/>
  <a:extLst>
    <a:ext uri="{05A4C25C-085E-4340-85A3-A5531E510DB2}">
      <thm15:themeFamily xmlns:thm15="http://schemas.microsoft.com/office/thememl/2012/main" xmlns="" name="TF02801109.potx" id="{B47C65E8-9F73-4C4F-A3C2-84725F71438E}" vid="{CFC30A9F-F7E5-41F4-B6B7-D2E5B79E3BFB}"/>
    </a:ext>
  </a:extLst>
</a:theme>
</file>

<file path=ppt/theme/theme2.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1360506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TP102801108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706526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4683C129-7B42-490A-AD74-E9303BC76D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F249165-F638-412C-8E0A-DFB7045CA2E0}">
  <ds:schemaRefs>
    <ds:schemaRef ds:uri="http://purl.org/dc/elements/1.1/"/>
    <ds:schemaRef ds:uri="http://schemas.microsoft.com/office/2006/metadata/properties"/>
    <ds:schemaRef ds:uri="http://www.w3.org/XML/1998/namespace"/>
    <ds:schemaRef ds:uri="http://schemas.microsoft.com/office/2006/documentManagement/types"/>
    <ds:schemaRef ds:uri="http://purl.org/dc/terms/"/>
    <ds:schemaRef ds:uri="http://schemas.openxmlformats.org/package/2006/metadata/core-properties"/>
    <ds:schemaRef ds:uri="http://schemas.microsoft.com/office/infopath/2007/PartnerControls"/>
    <ds:schemaRef ds:uri="4873beb7-5857-4685-be1f-d57550cc96cc"/>
    <ds:schemaRef ds:uri="http://purl.org/dc/dcmitype/"/>
  </ds:schemaRefs>
</ds:datastoreItem>
</file>

<file path=customXml/itemProps3.xml><?xml version="1.0" encoding="utf-8"?>
<ds:datastoreItem xmlns:ds="http://schemas.openxmlformats.org/officeDocument/2006/customXml" ds:itemID="{211E33DF-2340-4F4E-B874-B73FEFEBFC8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Serenity nature presentation (widescreen)</Template>
  <TotalTime>332</TotalTime>
  <Words>2132</Words>
  <Application>Microsoft Office PowerPoint</Application>
  <PresentationFormat>Custom</PresentationFormat>
  <Paragraphs>53</Paragraphs>
  <Slides>15</Slides>
  <Notes>2</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Serenity 16x9</vt:lpstr>
      <vt:lpstr>پایداری ملی و توسعه</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پایداری ملی و توسعه</dc:title>
  <dc:creator>Windows User</dc:creator>
  <cp:lastModifiedBy>labkhand</cp:lastModifiedBy>
  <cp:revision>27</cp:revision>
  <dcterms:created xsi:type="dcterms:W3CDTF">2021-04-27T18:36:04Z</dcterms:created>
  <dcterms:modified xsi:type="dcterms:W3CDTF">2021-04-28T08:32:32Z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