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2" r:id="rId3"/>
    <p:sldId id="264" r:id="rId4"/>
    <p:sldId id="265" r:id="rId5"/>
    <p:sldId id="266" r:id="rId6"/>
    <p:sldId id="267" r:id="rId7"/>
    <p:sldId id="269" r:id="rId8"/>
    <p:sldId id="268" r:id="rId9"/>
    <p:sldId id="270" r:id="rId10"/>
    <p:sldId id="271" r:id="rId11"/>
    <p:sldId id="274" r:id="rId12"/>
    <p:sldId id="27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82" autoAdjust="0"/>
    <p:restoredTop sz="92540" autoAdjust="0"/>
  </p:normalViewPr>
  <p:slideViewPr>
    <p:cSldViewPr>
      <p:cViewPr varScale="1">
        <p:scale>
          <a:sx n="68" d="100"/>
          <a:sy n="68" d="100"/>
        </p:scale>
        <p:origin x="-142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txPr>
        <a:bodyPr/>
        <a:lstStyle/>
        <a:p>
          <a:pPr>
            <a:defRPr>
              <a:cs typeface="B Nazanin" panose="00000400000000000000" pitchFamily="2" charset="-78"/>
            </a:defRPr>
          </a:pPr>
          <a:endParaRPr lang="en-US"/>
        </a:p>
      </c:txPr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سهم منابع آلوده کننده در تهران در سال 96 بر اساس گزارش شهرداری تهران</c:v>
                </c:pt>
              </c:strCache>
            </c:strRef>
          </c:tx>
          <c:explosion val="25"/>
          <c:dPt>
            <c:idx val="0"/>
            <c:bubble3D val="0"/>
            <c:spPr>
              <a:solidFill>
                <a:srgbClr val="FF0000"/>
              </a:solidFill>
            </c:spPr>
          </c:dPt>
          <c:dPt>
            <c:idx val="2"/>
            <c:bubble3D val="0"/>
            <c:spPr>
              <a:solidFill>
                <a:srgbClr val="FFFF00"/>
              </a:solidFill>
            </c:spPr>
          </c:dPt>
          <c:dPt>
            <c:idx val="4"/>
            <c:bubble3D val="0"/>
            <c:spPr>
              <a:solidFill>
                <a:srgbClr val="FFC000"/>
              </a:solidFill>
            </c:spPr>
          </c:dPt>
          <c:dPt>
            <c:idx val="5"/>
            <c:bubble3D val="0"/>
            <c:spPr>
              <a:solidFill>
                <a:schemeClr val="bg1"/>
              </a:solidFill>
            </c:spPr>
          </c:dPt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Sheet1!$A$2:$A$8</c:f>
              <c:strCache>
                <c:ptCount val="7"/>
                <c:pt idx="0">
                  <c:v>صنایع و پالایشگاه</c:v>
                </c:pt>
                <c:pt idx="1">
                  <c:v>کامیون </c:v>
                </c:pt>
                <c:pt idx="2">
                  <c:v>خودرو سواری</c:v>
                </c:pt>
                <c:pt idx="3">
                  <c:v>نیروگاه</c:v>
                </c:pt>
                <c:pt idx="4">
                  <c:v>موتور سیکلت</c:v>
                </c:pt>
                <c:pt idx="5">
                  <c:v>اتوبوس شرکت واحد</c:v>
                </c:pt>
                <c:pt idx="6">
                  <c:v>سایر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17.8</c:v>
                </c:pt>
                <c:pt idx="1">
                  <c:v>15.7</c:v>
                </c:pt>
                <c:pt idx="2">
                  <c:v>13.9</c:v>
                </c:pt>
                <c:pt idx="3">
                  <c:v>12.1</c:v>
                </c:pt>
                <c:pt idx="4">
                  <c:v>10.1</c:v>
                </c:pt>
                <c:pt idx="5">
                  <c:v>5.7</c:v>
                </c:pt>
                <c:pt idx="6">
                  <c:v>28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/>
      <c:overlay val="0"/>
      <c:txPr>
        <a:bodyPr/>
        <a:lstStyle/>
        <a:p>
          <a:pPr>
            <a:defRPr>
              <a:cs typeface="B Nazanin" panose="00000400000000000000" pitchFamily="2" charset="-78"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7F62A-D5CF-4C96-9FA7-5EFDECBC0289}" type="datetimeFigureOut">
              <a:rPr lang="en-US" smtClean="0"/>
              <a:t>11/21/2021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B9907-103C-4F9A-B1F1-D8EC1868576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7F62A-D5CF-4C96-9FA7-5EFDECBC0289}" type="datetimeFigureOut">
              <a:rPr lang="en-US" smtClean="0"/>
              <a:t>11/21/2021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B9907-103C-4F9A-B1F1-D8EC186857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7F62A-D5CF-4C96-9FA7-5EFDECBC0289}" type="datetimeFigureOut">
              <a:rPr lang="en-US" smtClean="0"/>
              <a:t>11/21/2021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B9907-103C-4F9A-B1F1-D8EC186857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7F62A-D5CF-4C96-9FA7-5EFDECBC0289}" type="datetimeFigureOut">
              <a:rPr lang="en-US" smtClean="0"/>
              <a:t>11/21/2021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B9907-103C-4F9A-B1F1-D8EC186857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7F62A-D5CF-4C96-9FA7-5EFDECBC0289}" type="datetimeFigureOut">
              <a:rPr lang="en-US" smtClean="0"/>
              <a:t>11/21/2021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B9907-103C-4F9A-B1F1-D8EC1868576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7F62A-D5CF-4C96-9FA7-5EFDECBC0289}" type="datetimeFigureOut">
              <a:rPr lang="en-US" smtClean="0"/>
              <a:t>11/21/2021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B9907-103C-4F9A-B1F1-D8EC186857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7F62A-D5CF-4C96-9FA7-5EFDECBC0289}" type="datetimeFigureOut">
              <a:rPr lang="en-US" smtClean="0"/>
              <a:t>11/21/2021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B9907-103C-4F9A-B1F1-D8EC186857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7F62A-D5CF-4C96-9FA7-5EFDECBC0289}" type="datetimeFigureOut">
              <a:rPr lang="en-US" smtClean="0"/>
              <a:t>11/21/2021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B9907-103C-4F9A-B1F1-D8EC186857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7F62A-D5CF-4C96-9FA7-5EFDECBC0289}" type="datetimeFigureOut">
              <a:rPr lang="en-US" smtClean="0"/>
              <a:t>11/21/2021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B9907-103C-4F9A-B1F1-D8EC186857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7F62A-D5CF-4C96-9FA7-5EFDECBC0289}" type="datetimeFigureOut">
              <a:rPr lang="en-US" smtClean="0"/>
              <a:t>11/21/2021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B9907-103C-4F9A-B1F1-D8EC186857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7F62A-D5CF-4C96-9FA7-5EFDECBC0289}" type="datetimeFigureOut">
              <a:rPr lang="en-US" smtClean="0"/>
              <a:t>11/21/2021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E7B9907-103C-4F9A-B1F1-D8EC1868576B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FA7F62A-D5CF-4C96-9FA7-5EFDECBC0289}" type="datetimeFigureOut">
              <a:rPr lang="en-US" smtClean="0"/>
              <a:t>11/21/2021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E7B9907-103C-4F9A-B1F1-D8EC1868576B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 txBox="1">
            <a:spLocks/>
          </p:cNvSpPr>
          <p:nvPr/>
        </p:nvSpPr>
        <p:spPr>
          <a:xfrm rot="16200000">
            <a:off x="-3141518" y="3141518"/>
            <a:ext cx="6892636" cy="609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0" rIns="18288">
            <a:noAutofit/>
          </a:bodyPr>
          <a:lstStyle>
            <a:lvl1pPr marL="0" marR="45720" indent="0" algn="r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None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None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None/>
              <a:defRPr kumimoji="0"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None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None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None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None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tx2"/>
              </a:buClr>
              <a:buNone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None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a-IR" sz="3200" b="1" dirty="0" smtClean="0">
                <a:solidFill>
                  <a:srgbClr val="FFFF00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B Nazanin" panose="00000400000000000000" pitchFamily="2" charset="-78"/>
              </a:rPr>
              <a:t>اقتصاد صنعتی</a:t>
            </a:r>
            <a:endParaRPr lang="en-US" sz="3200" b="1" dirty="0">
              <a:solidFill>
                <a:srgbClr val="FFFF00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+mj-lt"/>
              <a:ea typeface="+mj-ea"/>
              <a:cs typeface="B Nazanin" panose="00000400000000000000" pitchFamily="2" charset="-78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subTitle" idx="1"/>
          </p:nvPr>
        </p:nvSpPr>
        <p:spPr>
          <a:xfrm>
            <a:off x="838200" y="1219200"/>
            <a:ext cx="7854950" cy="838200"/>
          </a:xfrm>
        </p:spPr>
        <p:txBody>
          <a:bodyPr>
            <a:normAutofit/>
          </a:bodyPr>
          <a:lstStyle/>
          <a:p>
            <a:pPr algn="ctr"/>
            <a:r>
              <a:rPr lang="fa-IR" sz="4400" dirty="0" smtClean="0">
                <a:solidFill>
                  <a:schemeClr val="tx1"/>
                </a:solidFill>
                <a:cs typeface="B Nazanin" panose="00000400000000000000" pitchFamily="2" charset="-78"/>
              </a:rPr>
              <a:t>بسمه تعالی </a:t>
            </a:r>
            <a:endParaRPr lang="en-US" sz="4400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066800" y="2292927"/>
            <a:ext cx="7772400" cy="3048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500" b="1" dirty="0">
                <a:solidFill>
                  <a:srgbClr val="FFFF00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B Nazanin" panose="00000400000000000000" pitchFamily="2" charset="-78"/>
              </a:rPr>
              <a:t>موضوع ارائه : کاربرد مالیات و یارانه در کاهش آلودگی صنایع در تهران</a:t>
            </a:r>
            <a:endParaRPr lang="en-US" sz="2500" b="1" dirty="0">
              <a:solidFill>
                <a:srgbClr val="FFFF00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+mj-lt"/>
              <a:ea typeface="+mj-ea"/>
              <a:cs typeface="B Nazanin" panose="00000400000000000000" pitchFamily="2" charset="-78"/>
            </a:endParaRPr>
          </a:p>
          <a:p>
            <a:pPr algn="ctr"/>
            <a:endParaRPr lang="fa-IR" sz="3600" b="1" dirty="0" smtClean="0">
              <a:solidFill>
                <a:srgbClr val="FFFF00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+mj-lt"/>
              <a:ea typeface="+mj-ea"/>
              <a:cs typeface="B Nazanin" panose="00000400000000000000" pitchFamily="2" charset="-78"/>
            </a:endParaRPr>
          </a:p>
          <a:p>
            <a:pPr algn="ctr"/>
            <a:r>
              <a:rPr lang="fa-IR" sz="2400" b="1" dirty="0" smtClean="0">
                <a:solidFill>
                  <a:srgbClr val="FFFF00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B Nazanin" panose="00000400000000000000" pitchFamily="2" charset="-78"/>
              </a:rPr>
              <a:t>استاد مربوطه : استاد مستولی زاده</a:t>
            </a:r>
          </a:p>
          <a:p>
            <a:pPr algn="ctr"/>
            <a:endParaRPr lang="fa-IR" sz="2400" b="1" dirty="0">
              <a:solidFill>
                <a:srgbClr val="FFFF00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+mj-lt"/>
              <a:ea typeface="+mj-ea"/>
              <a:cs typeface="B Nazanin" panose="00000400000000000000" pitchFamily="2" charset="-78"/>
            </a:endParaRPr>
          </a:p>
          <a:p>
            <a:pPr algn="ctr"/>
            <a:r>
              <a:rPr lang="fa-IR" sz="2400" b="1" dirty="0" smtClean="0">
                <a:solidFill>
                  <a:srgbClr val="FFFF00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B Nazanin" panose="00000400000000000000" pitchFamily="2" charset="-78"/>
              </a:rPr>
              <a:t>تهیه کننده : حیدر سعیدی و یاسین مژدی</a:t>
            </a:r>
            <a:endParaRPr lang="fa-IR" sz="2400" b="1" dirty="0">
              <a:solidFill>
                <a:srgbClr val="FFFF00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+mj-lt"/>
              <a:ea typeface="+mj-ea"/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262461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 rot="16200000">
            <a:off x="-3141518" y="3141518"/>
            <a:ext cx="6892636" cy="609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0" rIns="18288">
            <a:noAutofit/>
          </a:bodyPr>
          <a:lstStyle>
            <a:lvl1pPr marL="0" marR="45720" indent="0" algn="r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None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None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None/>
              <a:defRPr kumimoji="0"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None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None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None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None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tx2"/>
              </a:buClr>
              <a:buNone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None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a-IR" sz="3200" b="1" dirty="0" smtClean="0">
                <a:solidFill>
                  <a:srgbClr val="FFFF00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B Nazanin" panose="00000400000000000000" pitchFamily="2" charset="-78"/>
              </a:rPr>
              <a:t>اقتصاد صنعتی</a:t>
            </a:r>
            <a:endParaRPr lang="en-US" sz="3200" b="1" dirty="0">
              <a:solidFill>
                <a:srgbClr val="FFFF00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+mj-lt"/>
              <a:ea typeface="+mj-ea"/>
              <a:cs typeface="B Nazanin" panose="00000400000000000000" pitchFamily="2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971800" y="685800"/>
            <a:ext cx="35052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000" b="1" dirty="0" smtClean="0">
                <a:solidFill>
                  <a:srgbClr val="FFFF00"/>
                </a:solidFill>
                <a:cs typeface="B Nazanin" panose="00000400000000000000" pitchFamily="2" charset="-78"/>
              </a:rPr>
              <a:t>جدول پیشنهادی یارانه </a:t>
            </a:r>
            <a:endParaRPr lang="en-US" sz="2000" b="1" dirty="0">
              <a:solidFill>
                <a:srgbClr val="FFFF00"/>
              </a:solidFill>
              <a:cs typeface="B Nazanin" panose="00000400000000000000" pitchFamily="2" charset="-78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5743621"/>
              </p:ext>
            </p:extLst>
          </p:nvPr>
        </p:nvGraphicFramePr>
        <p:xfrm>
          <a:off x="1219200" y="1676400"/>
          <a:ext cx="7315200" cy="4648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3040"/>
                <a:gridCol w="1463040"/>
                <a:gridCol w="1463040"/>
                <a:gridCol w="1463040"/>
                <a:gridCol w="1463040"/>
              </a:tblGrid>
              <a:tr h="581025"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a-IR" sz="1800" dirty="0" smtClean="0">
                          <a:cs typeface="B Nazanin" panose="00000400000000000000" pitchFamily="2" charset="-78"/>
                        </a:rPr>
                        <a:t>یارانه</a:t>
                      </a:r>
                      <a:endParaRPr lang="en-US" sz="1800" dirty="0">
                        <a:cs typeface="B Nazanin" panose="00000400000000000000" pitchFamily="2" charset="-78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a-IR" dirty="0" smtClean="0">
                          <a:cs typeface="B Nazanin" panose="00000400000000000000" pitchFamily="2" charset="-78"/>
                        </a:rPr>
                        <a:t>نام صنعت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کد فعالیت اقتصادی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</a:tr>
              <a:tr h="581025">
                <a:tc gridSpan="3">
                  <a:txBody>
                    <a:bodyPr/>
                    <a:lstStyle/>
                    <a:p>
                      <a:pPr algn="ctr"/>
                      <a:endParaRPr kumimoji="0" lang="en-US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en-US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rowSpan="2" gridSpan="2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</a:tcPr>
                </a:tc>
                <a:tc rowSpan="2"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81025"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</a:pPr>
                      <a:r>
                        <a:rPr kumimoji="0" lang="fa-IR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انتقال منابع آلاینده</a:t>
                      </a:r>
                      <a:endParaRPr kumimoji="0"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fa-IR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کاهش تولید</a:t>
                      </a:r>
                      <a:endParaRPr kumimoji="0" lang="en-US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</a:pPr>
                      <a:r>
                        <a:rPr kumimoji="0" lang="fa-I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وسایل کنترل آلودگی</a:t>
                      </a:r>
                      <a:endParaRPr kumimoji="0"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8102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dirty="0" smtClean="0">
                          <a:sym typeface="Wingdings"/>
                        </a:rPr>
                        <a:t>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>
                          <a:cs typeface="B Nazanin" panose="00000400000000000000" pitchFamily="2" charset="-78"/>
                        </a:rPr>
                        <a:t>تولید گوشت ماهی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0" lang="fa-IR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151</a:t>
                      </a:r>
                      <a:endParaRPr kumimoji="0" lang="en-US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</a:tr>
              <a:tr h="58102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ym typeface="Wingdings"/>
                        </a:rPr>
                        <a:t>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0" lang="fa-IR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تولید انواع آشامیدنی</a:t>
                      </a:r>
                      <a:endParaRPr kumimoji="0"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</a:pPr>
                      <a:r>
                        <a:rPr kumimoji="0" lang="fa-IR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155</a:t>
                      </a:r>
                      <a:endParaRPr kumimoji="0" lang="en-US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</a:tr>
              <a:tr h="58102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ym typeface="Wingdings"/>
                        </a:rPr>
                        <a:t>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dirty="0" smtClean="0">
                          <a:sym typeface="Wingdings"/>
                        </a:rPr>
                        <a:t>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0" lang="fa-I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تولید کفش</a:t>
                      </a:r>
                      <a:endParaRPr kumimoji="0"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0" lang="fa-IR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192</a:t>
                      </a:r>
                      <a:endParaRPr kumimoji="0" lang="en-US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</a:tr>
              <a:tr h="58102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ym typeface="Wingdings"/>
                        </a:rPr>
                        <a:t>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dirty="0" smtClean="0">
                          <a:sym typeface="Wingdings"/>
                        </a:rPr>
                        <a:t>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تولید کانی و سنگ ها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0" lang="fa-IR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269</a:t>
                      </a:r>
                      <a:endParaRPr kumimoji="0" lang="en-US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</a:tr>
              <a:tr h="58102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ym typeface="Wingdings"/>
                        </a:rPr>
                        <a:t>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dirty="0" smtClean="0">
                          <a:sym typeface="Wingdings"/>
                        </a:rPr>
                        <a:t>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a-IR" dirty="0" smtClean="0">
                          <a:cs typeface="B Nazanin" panose="00000400000000000000" pitchFamily="2" charset="-78"/>
                        </a:rPr>
                        <a:t>ریخته گری فلزات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fa-IR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273</a:t>
                      </a:r>
                      <a:endParaRPr kumimoji="0" lang="en-US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2733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 rot="16200000">
            <a:off x="-3141518" y="3141518"/>
            <a:ext cx="6892636" cy="609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0" rIns="18288">
            <a:noAutofit/>
          </a:bodyPr>
          <a:lstStyle>
            <a:lvl1pPr marL="0" marR="45720" indent="0" algn="r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None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None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None/>
              <a:defRPr kumimoji="0"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None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None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None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None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tx2"/>
              </a:buClr>
              <a:buNone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None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a-IR" sz="3200" b="1" dirty="0" smtClean="0">
                <a:solidFill>
                  <a:srgbClr val="FFFF00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B Nazanin" panose="00000400000000000000" pitchFamily="2" charset="-78"/>
              </a:rPr>
              <a:t>اقتصاد صنعتی</a:t>
            </a:r>
            <a:endParaRPr lang="en-US" sz="3200" b="1" dirty="0">
              <a:solidFill>
                <a:srgbClr val="FFFF00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+mj-lt"/>
              <a:ea typeface="+mj-ea"/>
              <a:cs typeface="B Nazanin" panose="00000400000000000000" pitchFamily="2" charset="-78"/>
            </a:endParaRPr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990600" y="1295400"/>
            <a:ext cx="7854696" cy="609600"/>
          </a:xfrm>
        </p:spPr>
        <p:txBody>
          <a:bodyPr/>
          <a:lstStyle/>
          <a:p>
            <a:pPr algn="ctr"/>
            <a:r>
              <a:rPr lang="fa-IR" dirty="0" smtClean="0">
                <a:cs typeface="B Nazanin" panose="00000400000000000000" pitchFamily="2" charset="-78"/>
              </a:rPr>
              <a:t>کاربرد یارانه در کاهش آلودگی صنایع استان تهران</a:t>
            </a:r>
            <a:endParaRPr lang="en-US" dirty="0">
              <a:cs typeface="B Nazanin" panose="00000400000000000000" pitchFamily="2" charset="-78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990600" y="2133600"/>
            <a:ext cx="7696200" cy="46281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>
              <a:lnSpc>
                <a:spcPct val="150000"/>
              </a:lnSpc>
            </a:pPr>
            <a:r>
              <a:rPr lang="fa-IR" b="1" dirty="0">
                <a:solidFill>
                  <a:srgbClr val="FFFF00"/>
                </a:solidFill>
                <a:cs typeface="B Nazanin" panose="00000400000000000000" pitchFamily="2" charset="-78"/>
              </a:rPr>
              <a:t>در کشورهای </a:t>
            </a:r>
            <a:r>
              <a:rPr lang="en-US" b="1" dirty="0">
                <a:solidFill>
                  <a:srgbClr val="FFFF00"/>
                </a:solidFill>
                <a:cs typeface="B Nazanin" panose="00000400000000000000" pitchFamily="2" charset="-78"/>
              </a:rPr>
              <a:t>OECD ، </a:t>
            </a:r>
            <a:r>
              <a:rPr lang="fa-IR" b="1" dirty="0">
                <a:solidFill>
                  <a:srgbClr val="FFFF00"/>
                </a:solidFill>
                <a:cs typeface="B Nazanin" panose="00000400000000000000" pitchFamily="2" charset="-78"/>
              </a:rPr>
              <a:t>یارانه ها بطور مستقیم جهت کنترل و کاهش آلودگی بـه کـار بـرده نشده اند . بلکه منع اصلی تأمین مالی یارانهها ، درآمدهای حاصل از وضع </a:t>
            </a:r>
            <a:r>
              <a:rPr lang="fa-IR" b="1" dirty="0" smtClean="0">
                <a:solidFill>
                  <a:srgbClr val="FFFF00"/>
                </a:solidFill>
                <a:cs typeface="B Nazanin" panose="00000400000000000000" pitchFamily="2" charset="-78"/>
              </a:rPr>
              <a:t>مالیاته ای </a:t>
            </a:r>
            <a:r>
              <a:rPr lang="fa-IR" b="1" dirty="0">
                <a:solidFill>
                  <a:srgbClr val="FFFF00"/>
                </a:solidFill>
                <a:cs typeface="B Nazanin" panose="00000400000000000000" pitchFamily="2" charset="-78"/>
              </a:rPr>
              <a:t>زیست محیطی بر روی صنایع بوده است . از طرف دیگر به کارگیری یارانه ها ممکن است در بلندمدت اثر معکوس بر روی کاهش آلودگی های زیست محیطی داشته باشد ؛ زیرا ممکن است یارانه ها به عنوان نوعی درآمد برای کارگاه صنعتی تلقی شوند و لذا باعث افزایش درآمد کارگاه صنعتی شده و ممکن است منجر به افزایش تولید و در نتیجه منجر به افزایش حجم آلاینده های زیست محیطی گردد . در مورد به کارگیری یارانهها جهت کاهش آلودگیهای زیست محیطی صنایع در استان تهران ابتدا صنایع را به دو گروه تقسیم میکنیم . گروه اول صنایعی هستند که به دلایل پیچیدگی سیستمهای تصفیه و گران بودن هزینه ساخت و خرید آنها ، صاحبان صنایع انگیزه کافی برای خرید و نصب تجهیزات کنترل آلودگی و سیستم های تصفیه ندارند این صنایع شامل : </a:t>
            </a:r>
            <a:endParaRPr lang="en-US" b="1" dirty="0" smtClean="0">
              <a:solidFill>
                <a:srgbClr val="FFFF00"/>
              </a:solidFill>
              <a:cs typeface="B Nazanin" panose="00000400000000000000" pitchFamily="2" charset="-78"/>
            </a:endParaRPr>
          </a:p>
          <a:p>
            <a:pPr algn="just" rtl="1">
              <a:lnSpc>
                <a:spcPct val="150000"/>
              </a:lnSpc>
            </a:pPr>
            <a:r>
              <a:rPr lang="fa-IR" b="1" dirty="0" smtClean="0">
                <a:solidFill>
                  <a:srgbClr val="FFFF00"/>
                </a:solidFill>
                <a:cs typeface="B Nazanin" panose="00000400000000000000" pitchFamily="2" charset="-78"/>
              </a:rPr>
              <a:t>الف </a:t>
            </a:r>
            <a:r>
              <a:rPr lang="fa-IR" b="1" dirty="0">
                <a:solidFill>
                  <a:srgbClr val="FFFF00"/>
                </a:solidFill>
                <a:cs typeface="B Nazanin" panose="00000400000000000000" pitchFamily="2" charset="-78"/>
              </a:rPr>
              <a:t>) صنایع نفت و پتروشیمی ب ) صنایع فلزی</a:t>
            </a:r>
            <a:endParaRPr lang="en-US" b="1" dirty="0">
              <a:solidFill>
                <a:srgbClr val="FFFF00"/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18810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 rot="16200000">
            <a:off x="-3141518" y="3141518"/>
            <a:ext cx="6892636" cy="609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0" rIns="18288">
            <a:noAutofit/>
          </a:bodyPr>
          <a:lstStyle>
            <a:lvl1pPr marL="0" marR="45720" indent="0" algn="r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None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None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None/>
              <a:defRPr kumimoji="0"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None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None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None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None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tx2"/>
              </a:buClr>
              <a:buNone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None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a-IR" sz="3200" b="1" dirty="0" smtClean="0">
                <a:solidFill>
                  <a:srgbClr val="FFFF00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B Nazanin" panose="00000400000000000000" pitchFamily="2" charset="-78"/>
              </a:rPr>
              <a:t>اقتصاد صنعتی</a:t>
            </a:r>
            <a:endParaRPr lang="en-US" sz="3200" b="1" dirty="0">
              <a:solidFill>
                <a:srgbClr val="FFFF00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+mj-lt"/>
              <a:ea typeface="+mj-ea"/>
              <a:cs typeface="B Nazanin" panose="00000400000000000000" pitchFamily="2" charset="-78"/>
            </a:endParaRPr>
          </a:p>
        </p:txBody>
      </p:sp>
      <p:sp>
        <p:nvSpPr>
          <p:cNvPr id="3" name="Down Ribbon 2"/>
          <p:cNvSpPr/>
          <p:nvPr/>
        </p:nvSpPr>
        <p:spPr>
          <a:xfrm>
            <a:off x="1447800" y="2514600"/>
            <a:ext cx="6934200" cy="2514600"/>
          </a:xfrm>
          <a:prstGeom prst="ribb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400" dirty="0" smtClean="0">
                <a:cs typeface="B Nazanin" panose="00000400000000000000" pitchFamily="2" charset="-78"/>
              </a:rPr>
              <a:t>ممنون از توجه شما</a:t>
            </a:r>
            <a:endParaRPr lang="en-US" sz="24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328526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 rot="16200000">
            <a:off x="-3141518" y="3141518"/>
            <a:ext cx="6892636" cy="609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0" rIns="18288">
            <a:noAutofit/>
          </a:bodyPr>
          <a:lstStyle>
            <a:lvl1pPr marL="0" marR="45720" indent="0" algn="r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None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None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None/>
              <a:defRPr kumimoji="0"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None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None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None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None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tx2"/>
              </a:buClr>
              <a:buNone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None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a-IR" sz="3200" b="1" dirty="0" smtClean="0">
                <a:solidFill>
                  <a:srgbClr val="FFFF00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B Nazanin" panose="00000400000000000000" pitchFamily="2" charset="-78"/>
              </a:rPr>
              <a:t>اقتصاد صنعتی</a:t>
            </a:r>
            <a:endParaRPr lang="en-US" sz="3200" b="1" dirty="0">
              <a:solidFill>
                <a:srgbClr val="FFFF00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+mj-lt"/>
              <a:ea typeface="+mj-ea"/>
              <a:cs typeface="B Nazanin" panose="00000400000000000000" pitchFamily="2" charset="-78"/>
            </a:endParaRPr>
          </a:p>
        </p:txBody>
      </p:sp>
      <p:sp>
        <p:nvSpPr>
          <p:cNvPr id="5" name="AutoShape 4" descr="نقش مالیات در کاهش آلودگی‌های زیست محیطی - ایمنا"/>
          <p:cNvSpPr>
            <a:spLocks noChangeAspect="1" noChangeArrowheads="1"/>
          </p:cNvSpPr>
          <p:nvPr/>
        </p:nvSpPr>
        <p:spPr bwMode="auto">
          <a:xfrm>
            <a:off x="155575" y="-822325"/>
            <a:ext cx="257175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0" name="Picture 6" descr="نقش مالیات در کاهش آلودگی‌های زیست محیطی - ایمنا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15033"/>
            <a:ext cx="2133600" cy="13542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5867400" y="524452"/>
            <a:ext cx="2971800" cy="5700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400" dirty="0" smtClean="0">
                <a:solidFill>
                  <a:srgbClr val="FFFF00"/>
                </a:solidFill>
                <a:cs typeface="B Nazanin" panose="00000400000000000000" pitchFamily="2" charset="-78"/>
              </a:rPr>
              <a:t>آلودگی  صنایع</a:t>
            </a:r>
          </a:p>
        </p:txBody>
      </p:sp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2634903275"/>
              </p:ext>
            </p:extLst>
          </p:nvPr>
        </p:nvGraphicFramePr>
        <p:xfrm>
          <a:off x="1219200" y="1981200"/>
          <a:ext cx="7239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034695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5286" y="1828800"/>
            <a:ext cx="7854696" cy="4267200"/>
          </a:xfrm>
        </p:spPr>
        <p:txBody>
          <a:bodyPr>
            <a:noAutofit/>
          </a:bodyPr>
          <a:lstStyle/>
          <a:p>
            <a:pPr>
              <a:lnSpc>
                <a:spcPct val="170000"/>
              </a:lnSpc>
            </a:pPr>
            <a:r>
              <a:rPr lang="fa-IR" sz="1800" dirty="0">
                <a:cs typeface="B Nazanin" panose="00000400000000000000" pitchFamily="2" charset="-78"/>
              </a:rPr>
              <a:t>مالیات ها </a:t>
            </a:r>
            <a:r>
              <a:rPr lang="fa-IR" sz="1800" dirty="0" smtClean="0">
                <a:cs typeface="B Nazanin" panose="00000400000000000000" pitchFamily="2" charset="-78"/>
              </a:rPr>
              <a:t>یکی </a:t>
            </a:r>
            <a:r>
              <a:rPr lang="fa-IR" sz="1800" dirty="0">
                <a:cs typeface="B Nazanin" panose="00000400000000000000" pitchFamily="2" charset="-78"/>
              </a:rPr>
              <a:t>از مهمترین ابزارهای اقتصادی برای حفاظت از محیط زیست ، « هزینه های مربوط به آلودگی » یا مالیات ها می باشد . </a:t>
            </a:r>
            <a:endParaRPr lang="fa-IR" sz="1800" dirty="0" smtClean="0">
              <a:cs typeface="B Nazanin" panose="00000400000000000000" pitchFamily="2" charset="-78"/>
            </a:endParaRPr>
          </a:p>
          <a:p>
            <a:pPr>
              <a:lnSpc>
                <a:spcPct val="170000"/>
              </a:lnSpc>
            </a:pPr>
            <a:r>
              <a:rPr lang="fa-IR" sz="1800" dirty="0" smtClean="0">
                <a:cs typeface="B Nazanin" panose="00000400000000000000" pitchFamily="2" charset="-78"/>
              </a:rPr>
              <a:t>ایده مالیات ها </a:t>
            </a:r>
            <a:r>
              <a:rPr lang="fa-IR" sz="1800" dirty="0">
                <a:cs typeface="B Nazanin" panose="00000400000000000000" pitchFamily="2" charset="-78"/>
              </a:rPr>
              <a:t>اولین بار توسط پیگو اقتصاددان انگلیسی در سال ۱۹۲۰ مطرح شد . وی پیشنهاد نمود که آلوده گر بایستی بر اساس مقدار خسارتی که در اثر انتشار آلودگی به محیط زیست وارد میکند ، مالیات بپردازد . به همین دلیل اینگونه </a:t>
            </a:r>
            <a:r>
              <a:rPr lang="fa-IR" sz="1800" dirty="0" smtClean="0">
                <a:cs typeface="B Nazanin" panose="00000400000000000000" pitchFamily="2" charset="-78"/>
              </a:rPr>
              <a:t>جریمه ها </a:t>
            </a:r>
            <a:r>
              <a:rPr lang="fa-IR" sz="1800" dirty="0">
                <a:cs typeface="B Nazanin" panose="00000400000000000000" pitchFamily="2" charset="-78"/>
              </a:rPr>
              <a:t>را بنام مالیات های پیگویی </a:t>
            </a:r>
            <a:r>
              <a:rPr lang="fa-IR" sz="1800" dirty="0" smtClean="0">
                <a:cs typeface="B Nazanin" panose="00000400000000000000" pitchFamily="2" charset="-78"/>
              </a:rPr>
              <a:t>شناسند . </a:t>
            </a:r>
          </a:p>
          <a:p>
            <a:pPr>
              <a:lnSpc>
                <a:spcPct val="170000"/>
              </a:lnSpc>
            </a:pPr>
            <a:r>
              <a:rPr lang="fa-IR" sz="1800" dirty="0" smtClean="0">
                <a:cs typeface="B Nazanin" panose="00000400000000000000" pitchFamily="2" charset="-78"/>
              </a:rPr>
              <a:t>با </a:t>
            </a:r>
            <a:r>
              <a:rPr lang="fa-IR" sz="1800" dirty="0">
                <a:cs typeface="B Nazanin" panose="00000400000000000000" pitchFamily="2" charset="-78"/>
              </a:rPr>
              <a:t>این روش ، </a:t>
            </a:r>
            <a:r>
              <a:rPr lang="fa-IR" sz="1800" dirty="0" smtClean="0">
                <a:cs typeface="B Nazanin" panose="00000400000000000000" pitchFamily="2" charset="-78"/>
              </a:rPr>
              <a:t>صناایع ها سعی </a:t>
            </a:r>
            <a:r>
              <a:rPr lang="fa-IR" sz="1800" dirty="0">
                <a:cs typeface="B Nazanin" panose="00000400000000000000" pitchFamily="2" charset="-78"/>
              </a:rPr>
              <a:t>می کنند مقدار پخش آلاینده های خود را کم کنند تا کمتر عوارض بپردازند . </a:t>
            </a:r>
            <a:r>
              <a:rPr lang="fa-IR" sz="1800" dirty="0" smtClean="0">
                <a:cs typeface="B Nazanin" panose="00000400000000000000" pitchFamily="2" charset="-78"/>
              </a:rPr>
              <a:t>عوارض </a:t>
            </a:r>
            <a:r>
              <a:rPr lang="fa-IR" sz="1800" dirty="0">
                <a:cs typeface="B Nazanin" panose="00000400000000000000" pitchFamily="2" charset="-78"/>
              </a:rPr>
              <a:t>انتشار آلودگی به تولیدکننده انگیزه می دهد تا تکنولوژی بهتر و جدیدتری را به کـار گیرید و عوارض خود را کاهش دهد . </a:t>
            </a:r>
            <a:endParaRPr lang="en-US" sz="1800" dirty="0">
              <a:cs typeface="B Nazanin" panose="00000400000000000000" pitchFamily="2" charset="-78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 rot="16200000">
            <a:off x="-3141518" y="3141518"/>
            <a:ext cx="6892636" cy="609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0" rIns="18288">
            <a:noAutofit/>
          </a:bodyPr>
          <a:lstStyle>
            <a:lvl1pPr marL="0" marR="45720" indent="0" algn="r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None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None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None/>
              <a:defRPr kumimoji="0"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None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None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None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None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tx2"/>
              </a:buClr>
              <a:buNone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None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a-IR" sz="3200" b="1" dirty="0" smtClean="0">
                <a:solidFill>
                  <a:srgbClr val="FFFF00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B Nazanin" panose="00000400000000000000" pitchFamily="2" charset="-78"/>
              </a:rPr>
              <a:t>اقتصاد صنعتی</a:t>
            </a:r>
            <a:endParaRPr lang="en-US" sz="3200" b="1" dirty="0">
              <a:solidFill>
                <a:srgbClr val="FFFF00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+mj-lt"/>
              <a:ea typeface="+mj-ea"/>
              <a:cs typeface="B Nazanin" panose="00000400000000000000" pitchFamily="2" charset="-7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867400" y="524452"/>
            <a:ext cx="2971800" cy="5700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400" dirty="0" smtClean="0">
                <a:solidFill>
                  <a:srgbClr val="FFFF00"/>
                </a:solidFill>
                <a:cs typeface="B Nazanin" panose="00000400000000000000" pitchFamily="2" charset="-78"/>
              </a:rPr>
              <a:t>مالیات ها</a:t>
            </a: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1" y="9569"/>
            <a:ext cx="1690687" cy="112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12515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838200"/>
            <a:ext cx="7854696" cy="533400"/>
          </a:xfrm>
        </p:spPr>
        <p:txBody>
          <a:bodyPr/>
          <a:lstStyle/>
          <a:p>
            <a:pPr algn="ctr"/>
            <a:r>
              <a:rPr lang="fa-IR" dirty="0" smtClean="0">
                <a:solidFill>
                  <a:srgbClr val="FFFF00"/>
                </a:solidFill>
                <a:cs typeface="B Nazanin" panose="00000400000000000000" pitchFamily="2" charset="-78"/>
              </a:rPr>
              <a:t>مالیات ها</a:t>
            </a:r>
            <a:endParaRPr lang="en-US" dirty="0">
              <a:solidFill>
                <a:srgbClr val="FFFF00"/>
              </a:solidFill>
              <a:cs typeface="B Nazanin" panose="00000400000000000000" pitchFamily="2" charset="-78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 rot="16200000">
            <a:off x="-3141518" y="3141518"/>
            <a:ext cx="6892636" cy="609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0" rIns="18288">
            <a:noAutofit/>
          </a:bodyPr>
          <a:lstStyle>
            <a:lvl1pPr marL="0" marR="45720" indent="0" algn="r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None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None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None/>
              <a:defRPr kumimoji="0"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None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None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None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None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tx2"/>
              </a:buClr>
              <a:buNone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None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a-IR" sz="3200" b="1" dirty="0" smtClean="0">
                <a:solidFill>
                  <a:srgbClr val="FFFF00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B Nazanin" panose="00000400000000000000" pitchFamily="2" charset="-78"/>
              </a:rPr>
              <a:t>اقتصاد صنعتی</a:t>
            </a:r>
            <a:endParaRPr lang="en-US" sz="3200" b="1" dirty="0">
              <a:solidFill>
                <a:srgbClr val="FFFF00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+mj-lt"/>
              <a:ea typeface="+mj-ea"/>
              <a:cs typeface="B Nazanin" panose="00000400000000000000" pitchFamily="2" charset="-78"/>
            </a:endParaRPr>
          </a:p>
        </p:txBody>
      </p:sp>
      <p:cxnSp>
        <p:nvCxnSpPr>
          <p:cNvPr id="6" name="Straight Arrow Connector 5"/>
          <p:cNvCxnSpPr>
            <a:stCxn id="3" idx="2"/>
          </p:cNvCxnSpPr>
          <p:nvPr/>
        </p:nvCxnSpPr>
        <p:spPr>
          <a:xfrm flipH="1">
            <a:off x="2209800" y="1371600"/>
            <a:ext cx="2631948" cy="8382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stCxn id="3" idx="2"/>
          </p:cNvCxnSpPr>
          <p:nvPr/>
        </p:nvCxnSpPr>
        <p:spPr>
          <a:xfrm>
            <a:off x="4841748" y="1371600"/>
            <a:ext cx="0" cy="990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3" idx="2"/>
          </p:cNvCxnSpPr>
          <p:nvPr/>
        </p:nvCxnSpPr>
        <p:spPr>
          <a:xfrm>
            <a:off x="4841748" y="1371600"/>
            <a:ext cx="2930652" cy="990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1066800" y="2590800"/>
            <a:ext cx="20574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000" dirty="0" smtClean="0">
                <a:cs typeface="B Nazanin" panose="00000400000000000000" pitchFamily="2" charset="-78"/>
              </a:rPr>
              <a:t>مالیات بر محصولات</a:t>
            </a:r>
            <a:endParaRPr lang="en-US" sz="2000" dirty="0">
              <a:cs typeface="B Nazanin" panose="00000400000000000000" pitchFamily="2" charset="-78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833830" y="2466110"/>
            <a:ext cx="20574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000" dirty="0" smtClean="0">
                <a:cs typeface="B Nazanin" panose="00000400000000000000" pitchFamily="2" charset="-78"/>
              </a:rPr>
              <a:t>مالیات بر نهاده</a:t>
            </a:r>
            <a:endParaRPr lang="en-US" sz="2000" dirty="0">
              <a:cs typeface="B Nazanin" panose="00000400000000000000" pitchFamily="2" charset="-78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743700" y="2590800"/>
            <a:ext cx="20574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000" dirty="0" smtClean="0">
                <a:cs typeface="B Nazanin" panose="00000400000000000000" pitchFamily="2" charset="-78"/>
              </a:rPr>
              <a:t>مالیات بر فرایند تولید</a:t>
            </a:r>
            <a:endParaRPr lang="en-US" sz="2000" dirty="0">
              <a:cs typeface="B Nazanin" panose="00000400000000000000" pitchFamily="2" charset="-78"/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2095500" y="3235037"/>
            <a:ext cx="0" cy="1184563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4862530" y="3235037"/>
            <a:ext cx="1309670" cy="1184563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>
            <a:off x="6307074" y="3235037"/>
            <a:ext cx="1312926" cy="1184563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4841748" y="4724400"/>
            <a:ext cx="2930652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>
                <a:cs typeface="B Nazanin" panose="00000400000000000000" pitchFamily="2" charset="-78"/>
              </a:rPr>
              <a:t>تولید کننده</a:t>
            </a:r>
            <a:endParaRPr lang="en-US" dirty="0">
              <a:cs typeface="B Nazanin" panose="00000400000000000000" pitchFamily="2" charset="-78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1219200" y="4703618"/>
            <a:ext cx="20574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000" dirty="0" smtClean="0">
                <a:cs typeface="B Nazanin" panose="00000400000000000000" pitchFamily="2" charset="-78"/>
              </a:rPr>
              <a:t>مصرف کننده</a:t>
            </a:r>
            <a:endParaRPr lang="en-US" sz="2000" dirty="0">
              <a:cs typeface="B Nazanin" panose="00000400000000000000" pitchFamily="2" charset="-78"/>
            </a:endParaRPr>
          </a:p>
        </p:txBody>
      </p:sp>
      <p:sp>
        <p:nvSpPr>
          <p:cNvPr id="28" name="AutoShape 2" descr="سهم و پایداری مالیات ها در 95 سال اخیر ثابت مانده است"/>
          <p:cNvSpPr>
            <a:spLocks noChangeAspect="1" noChangeArrowheads="1"/>
          </p:cNvSpPr>
          <p:nvPr/>
        </p:nvSpPr>
        <p:spPr bwMode="auto">
          <a:xfrm>
            <a:off x="155575" y="-822325"/>
            <a:ext cx="257175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211889"/>
            <a:ext cx="1690687" cy="112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12515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2" grpId="0" animBg="1"/>
      <p:bldP spid="13" grpId="0" animBg="1"/>
      <p:bldP spid="14" grpId="0" animBg="1"/>
      <p:bldP spid="23" grpId="0" animBg="1"/>
      <p:bldP spid="2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 rot="16200000">
            <a:off x="-3141518" y="3141518"/>
            <a:ext cx="6892636" cy="609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0" rIns="18288">
            <a:noAutofit/>
          </a:bodyPr>
          <a:lstStyle>
            <a:lvl1pPr marL="0" marR="45720" indent="0" algn="r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None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None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None/>
              <a:defRPr kumimoji="0"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None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None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None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None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tx2"/>
              </a:buClr>
              <a:buNone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None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a-IR" sz="3200" b="1" dirty="0" smtClean="0">
                <a:solidFill>
                  <a:srgbClr val="FFFF00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B Nazanin" panose="00000400000000000000" pitchFamily="2" charset="-78"/>
              </a:rPr>
              <a:t>اقتصاد صنعتی</a:t>
            </a:r>
            <a:endParaRPr lang="en-US" sz="3200" b="1" dirty="0">
              <a:solidFill>
                <a:srgbClr val="FFFF00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+mj-lt"/>
              <a:ea typeface="+mj-ea"/>
              <a:cs typeface="B Nazanin" panose="00000400000000000000" pitchFamily="2" charset="-78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2826778"/>
              </p:ext>
            </p:extLst>
          </p:nvPr>
        </p:nvGraphicFramePr>
        <p:xfrm>
          <a:off x="1219200" y="1676400"/>
          <a:ext cx="7315200" cy="4648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3040"/>
                <a:gridCol w="1463040"/>
                <a:gridCol w="1463040"/>
                <a:gridCol w="1463040"/>
                <a:gridCol w="1463040"/>
              </a:tblGrid>
              <a:tr h="581025"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a-IR" sz="1800" dirty="0" smtClean="0">
                          <a:cs typeface="B Nazanin" panose="00000400000000000000" pitchFamily="2" charset="-78"/>
                        </a:rPr>
                        <a:t>مالیات</a:t>
                      </a:r>
                      <a:endParaRPr lang="en-US" sz="1800" dirty="0">
                        <a:cs typeface="B Nazanin" panose="00000400000000000000" pitchFamily="2" charset="-78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a-IR" dirty="0" smtClean="0">
                          <a:cs typeface="B Nazanin" panose="00000400000000000000" pitchFamily="2" charset="-78"/>
                        </a:rPr>
                        <a:t>نام صنعت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کد فعالیت اقتصادی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</a:tr>
              <a:tr h="581025">
                <a:tc gridSpan="2">
                  <a:txBody>
                    <a:bodyPr/>
                    <a:lstStyle/>
                    <a:p>
                      <a:pPr algn="ctr"/>
                      <a:r>
                        <a:rPr lang="fa-IR" dirty="0" smtClean="0">
                          <a:cs typeface="B Nazanin" panose="00000400000000000000" pitchFamily="2" charset="-78"/>
                        </a:rPr>
                        <a:t>تولید کننده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fa-IR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مصرف کننده</a:t>
                      </a:r>
                      <a:endParaRPr kumimoji="0" lang="en-US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rowSpan="2" gridSpan="2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81025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fa-IR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فرآیند تولید </a:t>
                      </a:r>
                      <a:endParaRPr kumimoji="0" lang="en-US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fa-IR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نهاده</a:t>
                      </a:r>
                      <a:endParaRPr kumimoji="0" lang="en-US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fa-IR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محصولات</a:t>
                      </a:r>
                      <a:endParaRPr kumimoji="0" lang="en-US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8102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>
                          <a:sym typeface="Wingdings"/>
                        </a:rPr>
                        <a:t></a:t>
                      </a:r>
                      <a:r>
                        <a:rPr lang="fa-IR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>
                          <a:cs typeface="B Nazanin" panose="00000400000000000000" pitchFamily="2" charset="-78"/>
                        </a:rPr>
                        <a:t>تولید گوشت ماهی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0" lang="fa-IR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151</a:t>
                      </a:r>
                      <a:endParaRPr kumimoji="0" lang="en-US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</a:tr>
              <a:tr h="58102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ym typeface="Wingdings"/>
                        </a:rPr>
                        <a:t>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ym typeface="Wingdings"/>
                        </a:rPr>
                        <a:t>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0" lang="fa-IR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تولید انواع آشامیدنی</a:t>
                      </a:r>
                      <a:endParaRPr kumimoji="0"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</a:pPr>
                      <a:r>
                        <a:rPr kumimoji="0" lang="fa-IR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155</a:t>
                      </a:r>
                      <a:endParaRPr kumimoji="0" lang="en-US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</a:tr>
              <a:tr h="58102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ym typeface="Wingdings"/>
                        </a:rPr>
                        <a:t>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ym typeface="Wingdings"/>
                        </a:rPr>
                        <a:t>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0" lang="fa-I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تولید کفش</a:t>
                      </a:r>
                      <a:endParaRPr kumimoji="0"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0" lang="fa-IR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192</a:t>
                      </a:r>
                      <a:endParaRPr kumimoji="0" lang="en-US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</a:tr>
              <a:tr h="58102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ym typeface="Wingdings"/>
                        </a:rPr>
                        <a:t>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تولید کانی و سنگ ها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0" lang="fa-IR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269</a:t>
                      </a:r>
                      <a:endParaRPr kumimoji="0" lang="en-US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</a:tr>
              <a:tr h="58102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ym typeface="Wingdings"/>
                        </a:rPr>
                        <a:t>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a-IR" dirty="0" smtClean="0">
                          <a:cs typeface="B Nazanin" panose="00000400000000000000" pitchFamily="2" charset="-78"/>
                        </a:rPr>
                        <a:t>ریخته گری فلزات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fa-IR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273</a:t>
                      </a:r>
                      <a:endParaRPr kumimoji="0" lang="en-US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2971800" y="685800"/>
            <a:ext cx="35052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000" b="1" dirty="0" smtClean="0">
                <a:solidFill>
                  <a:srgbClr val="FFFF00"/>
                </a:solidFill>
                <a:cs typeface="B Nazanin" panose="00000400000000000000" pitchFamily="2" charset="-78"/>
              </a:rPr>
              <a:t>جدول پیشنهادی مالیات </a:t>
            </a:r>
            <a:endParaRPr lang="en-US" sz="2000" b="1" dirty="0">
              <a:solidFill>
                <a:srgbClr val="FFFF00"/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012515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 rot="16200000">
            <a:off x="-3141518" y="3141518"/>
            <a:ext cx="6892636" cy="609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0" rIns="18288">
            <a:noAutofit/>
          </a:bodyPr>
          <a:lstStyle>
            <a:lvl1pPr marL="0" marR="45720" indent="0" algn="r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None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None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None/>
              <a:defRPr kumimoji="0"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None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None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None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None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tx2"/>
              </a:buClr>
              <a:buNone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None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a-IR" sz="3200" b="1" dirty="0" smtClean="0">
                <a:solidFill>
                  <a:srgbClr val="FFFF00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B Nazanin" panose="00000400000000000000" pitchFamily="2" charset="-78"/>
              </a:rPr>
              <a:t>اقتصاد صنعتی</a:t>
            </a:r>
            <a:endParaRPr lang="en-US" sz="3200" b="1" dirty="0">
              <a:solidFill>
                <a:srgbClr val="FFFF00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+mj-lt"/>
              <a:ea typeface="+mj-ea"/>
              <a:cs typeface="B Nazanin" panose="00000400000000000000" pitchFamily="2" charset="-78"/>
            </a:endParaRPr>
          </a:p>
        </p:txBody>
      </p:sp>
      <p:pic>
        <p:nvPicPr>
          <p:cNvPr id="2050" name="Picture 2" descr="C:\Program Files (x86)\Microsoft Office\MEDIA\CAGCAT10\j0301252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914400"/>
            <a:ext cx="5105857" cy="3581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3962400" y="1447800"/>
            <a:ext cx="16002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000" dirty="0" smtClean="0">
                <a:cs typeface="B Nazanin" panose="00000400000000000000" pitchFamily="2" charset="-78"/>
              </a:rPr>
              <a:t>واس و آسپکو</a:t>
            </a:r>
            <a:endParaRPr lang="en-US" sz="2000" dirty="0">
              <a:cs typeface="B Nazanin" panose="00000400000000000000" pitchFamily="2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524000" y="4786745"/>
            <a:ext cx="66294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000" dirty="0" smtClean="0">
                <a:cs typeface="B Nazanin" panose="00000400000000000000" pitchFamily="2" charset="-78"/>
              </a:rPr>
              <a:t>ایتالیا – سوئد – ایالات متحده آمریکا- فرانسه – آلمان - هلند</a:t>
            </a:r>
            <a:endParaRPr lang="en-US" sz="2000" dirty="0">
              <a:cs typeface="B Nazanin" panose="00000400000000000000" pitchFamily="2" charset="-78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3810000" y="1981200"/>
            <a:ext cx="266700" cy="2781300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219200" y="5791200"/>
            <a:ext cx="7162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000" dirty="0" smtClean="0">
                <a:cs typeface="B Nazanin" panose="00000400000000000000" pitchFamily="2" charset="-78"/>
              </a:rPr>
              <a:t>انگیزه های اقتصادی : مالیات و یارانه و سپرده گذاری و مجوز های قابل معامله</a:t>
            </a:r>
            <a:endParaRPr lang="en-US" sz="2000" dirty="0">
              <a:cs typeface="B Nazanin" panose="00000400000000000000" pitchFamily="2" charset="-78"/>
            </a:endParaRPr>
          </a:p>
        </p:txBody>
      </p:sp>
      <p:sp>
        <p:nvSpPr>
          <p:cNvPr id="11" name="Cloud Callout 10"/>
          <p:cNvSpPr/>
          <p:nvPr/>
        </p:nvSpPr>
        <p:spPr>
          <a:xfrm>
            <a:off x="1129145" y="533400"/>
            <a:ext cx="1981200" cy="167640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>
                <a:cs typeface="B Nazanin" panose="00000400000000000000" pitchFamily="2" charset="-78"/>
              </a:rPr>
              <a:t>تجربیات کشور توسعه یافته</a:t>
            </a:r>
            <a:endParaRPr lang="en-US" dirty="0">
              <a:cs typeface="B Nazanin" panose="00000400000000000000" pitchFamily="2" charset="-78"/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 flipH="1" flipV="1">
            <a:off x="2971800" y="3581400"/>
            <a:ext cx="2743200" cy="22098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4" name="Rounded Rectangle 13"/>
          <p:cNvSpPr/>
          <p:nvPr/>
        </p:nvSpPr>
        <p:spPr>
          <a:xfrm>
            <a:off x="838201" y="2895600"/>
            <a:ext cx="27432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>
                <a:cs typeface="B Nazanin" panose="00000400000000000000" pitchFamily="2" charset="-78"/>
              </a:rPr>
              <a:t>با سهم </a:t>
            </a:r>
            <a:r>
              <a:rPr lang="fa-IR" b="1" u="sng" dirty="0" smtClean="0">
                <a:cs typeface="B Nazanin" panose="00000400000000000000" pitchFamily="2" charset="-78"/>
              </a:rPr>
              <a:t>50</a:t>
            </a:r>
            <a:r>
              <a:rPr lang="fa-IR" dirty="0" smtClean="0">
                <a:cs typeface="B Nazanin" panose="00000400000000000000" pitchFamily="2" charset="-78"/>
              </a:rPr>
              <a:t> درصدی بیشترین تاثیر در کاهش آلودگی</a:t>
            </a:r>
            <a:endParaRPr lang="en-US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92733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10" grpId="0" animBg="1"/>
      <p:bldP spid="11" grpId="0" animBg="1"/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 rot="16200000">
            <a:off x="-3141518" y="3141518"/>
            <a:ext cx="6892636" cy="609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0" rIns="18288">
            <a:noAutofit/>
          </a:bodyPr>
          <a:lstStyle>
            <a:lvl1pPr marL="0" marR="45720" indent="0" algn="r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None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None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None/>
              <a:defRPr kumimoji="0"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None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None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None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None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tx2"/>
              </a:buClr>
              <a:buNone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None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a-IR" sz="3200" b="1" dirty="0" smtClean="0">
                <a:solidFill>
                  <a:srgbClr val="FFFF00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B Nazanin" panose="00000400000000000000" pitchFamily="2" charset="-78"/>
              </a:rPr>
              <a:t>اقتصاد صنعتی</a:t>
            </a:r>
            <a:endParaRPr lang="en-US" sz="3200" b="1" dirty="0">
              <a:solidFill>
                <a:srgbClr val="FFFF00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+mj-lt"/>
              <a:ea typeface="+mj-ea"/>
              <a:cs typeface="B Nazanin" panose="00000400000000000000" pitchFamily="2" charset="-78"/>
            </a:endParaRPr>
          </a:p>
        </p:txBody>
      </p:sp>
      <p:sp>
        <p:nvSpPr>
          <p:cNvPr id="5" name="Subtitle 2"/>
          <p:cNvSpPr>
            <a:spLocks noGrp="1"/>
          </p:cNvSpPr>
          <p:nvPr>
            <p:ph type="subTitle" idx="1"/>
          </p:nvPr>
        </p:nvSpPr>
        <p:spPr>
          <a:xfrm>
            <a:off x="997399" y="1600200"/>
            <a:ext cx="7854696" cy="609600"/>
          </a:xfrm>
        </p:spPr>
        <p:txBody>
          <a:bodyPr/>
          <a:lstStyle/>
          <a:p>
            <a:pPr algn="ctr"/>
            <a:r>
              <a:rPr lang="fa-IR" dirty="0" smtClean="0">
                <a:cs typeface="B Nazanin" panose="00000400000000000000" pitchFamily="2" charset="-78"/>
              </a:rPr>
              <a:t>کاربرد مالیات در کاهش آلودگی صنایع استان تهران</a:t>
            </a:r>
            <a:endParaRPr lang="en-US" dirty="0">
              <a:cs typeface="B Nazanin" panose="00000400000000000000" pitchFamily="2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14400" y="2819399"/>
            <a:ext cx="80010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 rtl="1">
              <a:buFont typeface="Wingdings" panose="05000000000000000000" pitchFamily="2" charset="2"/>
              <a:buChar char="ü"/>
            </a:pPr>
            <a:r>
              <a:rPr lang="fa-IR" sz="2000" b="1" dirty="0" smtClean="0">
                <a:solidFill>
                  <a:srgbClr val="FFFF00"/>
                </a:solidFill>
                <a:cs typeface="B Nazanin" panose="00000400000000000000" pitchFamily="2" charset="-78"/>
              </a:rPr>
              <a:t>تجربيات </a:t>
            </a:r>
            <a:r>
              <a:rPr lang="fa-IR" sz="2000" b="1" dirty="0">
                <a:solidFill>
                  <a:srgbClr val="FFFF00"/>
                </a:solidFill>
                <a:cs typeface="B Nazanin" panose="00000400000000000000" pitchFamily="2" charset="-78"/>
              </a:rPr>
              <a:t>سـایر کشورها ، مالیات های زیست محیطی در کشورهای </a:t>
            </a:r>
            <a:r>
              <a:rPr lang="en-US" sz="2000" b="1" dirty="0">
                <a:solidFill>
                  <a:srgbClr val="FFFF00"/>
                </a:solidFill>
                <a:cs typeface="B Nazanin" panose="00000400000000000000" pitchFamily="2" charset="-78"/>
              </a:rPr>
              <a:t>OECD ، </a:t>
            </a:r>
            <a:r>
              <a:rPr lang="fa-IR" sz="2000" b="1" dirty="0">
                <a:solidFill>
                  <a:srgbClr val="FFFF00"/>
                </a:solidFill>
                <a:cs typeface="B Nazanin" panose="00000400000000000000" pitchFamily="2" charset="-78"/>
              </a:rPr>
              <a:t>کاربرد مالیاتهای زیست محیطی را به عنوان یکی از مهمترین ابزارهای اقتصادی ، جهت کاهش آلودگی های زیست محیطی تأیید می کند </a:t>
            </a:r>
            <a:r>
              <a:rPr lang="fa-IR" sz="2000" b="1" dirty="0" smtClean="0">
                <a:solidFill>
                  <a:srgbClr val="FFFF00"/>
                </a:solidFill>
                <a:cs typeface="B Nazanin" panose="00000400000000000000" pitchFamily="2" charset="-78"/>
              </a:rPr>
              <a:t>. </a:t>
            </a:r>
          </a:p>
          <a:p>
            <a:pPr marL="342900" indent="-342900" algn="just" rtl="1">
              <a:buFont typeface="Wingdings" panose="05000000000000000000" pitchFamily="2" charset="2"/>
              <a:buChar char="ü"/>
            </a:pPr>
            <a:r>
              <a:rPr lang="fa-IR" sz="2000" b="1" dirty="0" smtClean="0">
                <a:solidFill>
                  <a:srgbClr val="FFFF00"/>
                </a:solidFill>
                <a:cs typeface="B Nazanin" panose="00000400000000000000" pitchFamily="2" charset="-78"/>
              </a:rPr>
              <a:t> </a:t>
            </a:r>
            <a:r>
              <a:rPr lang="fa-IR" sz="2000" b="1" dirty="0">
                <a:solidFill>
                  <a:srgbClr val="FFFF00"/>
                </a:solidFill>
                <a:cs typeface="B Nazanin" panose="00000400000000000000" pitchFamily="2" charset="-78"/>
              </a:rPr>
              <a:t>به طور تقریبی در همه کشورها ، درآمدهای حاصل از مالیات های زیست محیطی به عنوان یارانه جهت خرید و نصب تجهیزات کنترل آلودگی ، اختصاص داده شده است . از طرف دیگر همه کشورهایی که مالیات های زیست محیطی جهت کاهش آلودگی در آنها به کار برده شده است ، از یک نظام مالیاتی کارا بـرخـوردار بوده اند . </a:t>
            </a:r>
            <a:endParaRPr lang="fa-IR" sz="2000" b="1" dirty="0" smtClean="0">
              <a:solidFill>
                <a:srgbClr val="FFFF00"/>
              </a:solidFill>
              <a:cs typeface="B Nazanin" panose="00000400000000000000" pitchFamily="2" charset="-78"/>
            </a:endParaRPr>
          </a:p>
          <a:p>
            <a:pPr marL="342900" indent="-342900" algn="just" rtl="1">
              <a:buFont typeface="Wingdings" panose="05000000000000000000" pitchFamily="2" charset="2"/>
              <a:buChar char="ü"/>
            </a:pPr>
            <a:r>
              <a:rPr lang="fa-IR" sz="2000" b="1" dirty="0" smtClean="0">
                <a:solidFill>
                  <a:srgbClr val="FFFF00"/>
                </a:solidFill>
                <a:cs typeface="B Nazanin" panose="00000400000000000000" pitchFamily="2" charset="-78"/>
              </a:rPr>
              <a:t>به </a:t>
            </a:r>
            <a:r>
              <a:rPr lang="fa-IR" sz="2000" b="1" dirty="0">
                <a:solidFill>
                  <a:srgbClr val="FFFF00"/>
                </a:solidFill>
                <a:cs typeface="B Nazanin" panose="00000400000000000000" pitchFamily="2" charset="-78"/>
              </a:rPr>
              <a:t>طور تقریبی در همه کشورهای </a:t>
            </a:r>
            <a:r>
              <a:rPr lang="en-US" sz="2000" b="1" dirty="0">
                <a:solidFill>
                  <a:srgbClr val="FFFF00"/>
                </a:solidFill>
                <a:cs typeface="B Nazanin" panose="00000400000000000000" pitchFamily="2" charset="-78"/>
              </a:rPr>
              <a:t>OECD ، </a:t>
            </a:r>
            <a:r>
              <a:rPr lang="fa-IR" sz="2000" b="1" dirty="0">
                <a:solidFill>
                  <a:srgbClr val="FFFF00"/>
                </a:solidFill>
                <a:cs typeface="B Nazanin" panose="00000400000000000000" pitchFamily="2" charset="-78"/>
              </a:rPr>
              <a:t>مالیات ها یکی از ابزارهای مهم تأمین درآمدهای دولت می باشد . </a:t>
            </a:r>
            <a:endParaRPr lang="fa-IR" sz="2000" b="1" dirty="0" smtClean="0">
              <a:solidFill>
                <a:srgbClr val="FFFF00"/>
              </a:solidFill>
              <a:cs typeface="B Nazanin" panose="00000400000000000000" pitchFamily="2" charset="-78"/>
            </a:endParaRPr>
          </a:p>
          <a:p>
            <a:pPr algn="just" rtl="1"/>
            <a:endParaRPr lang="en-US" sz="2000" b="1" dirty="0">
              <a:solidFill>
                <a:srgbClr val="FFFF00"/>
              </a:solidFill>
              <a:cs typeface="B Nazanin" panose="00000400000000000000" pitchFamily="2" charset="-78"/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1" y="20782"/>
            <a:ext cx="1309687" cy="112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92733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 rot="16200000">
            <a:off x="-3141518" y="3141518"/>
            <a:ext cx="6892636" cy="609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0" rIns="18288">
            <a:noAutofit/>
          </a:bodyPr>
          <a:lstStyle>
            <a:lvl1pPr marL="0" marR="45720" indent="0" algn="r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None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None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None/>
              <a:defRPr kumimoji="0"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None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None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None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None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tx2"/>
              </a:buClr>
              <a:buNone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None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a-IR" sz="3200" b="1" dirty="0" smtClean="0">
                <a:solidFill>
                  <a:srgbClr val="FFFF00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B Nazanin" panose="00000400000000000000" pitchFamily="2" charset="-78"/>
              </a:rPr>
              <a:t>اقتصاد صنعتی</a:t>
            </a:r>
            <a:endParaRPr lang="en-US" sz="3200" b="1" dirty="0">
              <a:solidFill>
                <a:srgbClr val="FFFF00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+mj-lt"/>
              <a:ea typeface="+mj-ea"/>
              <a:cs typeface="B Nazanin" panose="00000400000000000000" pitchFamily="2" charset="-78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2286000" y="2179320"/>
            <a:ext cx="28194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b="1" u="sng" dirty="0">
                <a:solidFill>
                  <a:srgbClr val="FFFF00"/>
                </a:solidFill>
                <a:cs typeface="B Nazanin" panose="00000400000000000000" pitchFamily="2" charset="-78"/>
              </a:rPr>
              <a:t>نوع و میزان آلاینده ها </a:t>
            </a:r>
            <a:endParaRPr lang="en-US" dirty="0"/>
          </a:p>
        </p:txBody>
      </p:sp>
      <p:sp>
        <p:nvSpPr>
          <p:cNvPr id="6" name="Cloud Callout 5"/>
          <p:cNvSpPr/>
          <p:nvPr/>
        </p:nvSpPr>
        <p:spPr>
          <a:xfrm>
            <a:off x="6781800" y="381000"/>
            <a:ext cx="2209800" cy="1019908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b="1" dirty="0" smtClean="0">
                <a:solidFill>
                  <a:srgbClr val="FFFF00"/>
                </a:solidFill>
              </a:rPr>
              <a:t> </a:t>
            </a:r>
            <a:r>
              <a:rPr lang="fa-IR" b="1" dirty="0" smtClean="0">
                <a:solidFill>
                  <a:srgbClr val="FFFF00"/>
                </a:solidFill>
                <a:cs typeface="B Nazanin" panose="00000400000000000000" pitchFamily="2" charset="-78"/>
              </a:rPr>
              <a:t>مشکلات عدیده آماری</a:t>
            </a:r>
            <a:endParaRPr lang="en-US" b="1" dirty="0">
              <a:solidFill>
                <a:srgbClr val="FFFF00"/>
              </a:solidFill>
              <a:cs typeface="B Nazanin" panose="00000400000000000000" pitchFamily="2" charset="-78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5945358" y="2276622"/>
            <a:ext cx="28194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b="1" u="sng" dirty="0">
                <a:solidFill>
                  <a:srgbClr val="FFFF00"/>
                </a:solidFill>
                <a:cs typeface="B Nazanin" panose="00000400000000000000" pitchFamily="2" charset="-78"/>
              </a:rPr>
              <a:t>حجم ومیزان تولید </a:t>
            </a:r>
            <a:endParaRPr lang="en-US" dirty="0"/>
          </a:p>
        </p:txBody>
      </p:sp>
      <p:sp>
        <p:nvSpPr>
          <p:cNvPr id="12" name="Rounded Rectangle 11"/>
          <p:cNvSpPr/>
          <p:nvPr/>
        </p:nvSpPr>
        <p:spPr>
          <a:xfrm>
            <a:off x="4572000" y="3141518"/>
            <a:ext cx="28194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b="1" dirty="0">
                <a:solidFill>
                  <a:srgbClr val="FFFF00"/>
                </a:solidFill>
                <a:cs typeface="B Nazanin" panose="00000400000000000000" pitchFamily="2" charset="-78"/>
              </a:rPr>
              <a:t>ن</a:t>
            </a:r>
            <a:r>
              <a:rPr lang="fa-IR" b="1" u="sng" dirty="0">
                <a:solidFill>
                  <a:srgbClr val="FFFF00"/>
                </a:solidFill>
                <a:cs typeface="B Nazanin" panose="00000400000000000000" pitchFamily="2" charset="-78"/>
              </a:rPr>
              <a:t>هاده های بکار گرفته شده در تولید </a:t>
            </a:r>
            <a:r>
              <a:rPr lang="fa-IR" b="1" dirty="0">
                <a:solidFill>
                  <a:srgbClr val="FFFF00"/>
                </a:solidFill>
                <a:cs typeface="B Nazanin" panose="00000400000000000000" pitchFamily="2" charset="-78"/>
              </a:rPr>
              <a:t>،</a:t>
            </a:r>
            <a:endParaRPr lang="en-US" dirty="0"/>
          </a:p>
        </p:txBody>
      </p:sp>
      <p:sp>
        <p:nvSpPr>
          <p:cNvPr id="13" name="Rounded Rectangle 12"/>
          <p:cNvSpPr/>
          <p:nvPr/>
        </p:nvSpPr>
        <p:spPr>
          <a:xfrm>
            <a:off x="5743135" y="3981160"/>
            <a:ext cx="28194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b="1" u="sng" dirty="0" smtClean="0">
                <a:solidFill>
                  <a:srgbClr val="FFFF00"/>
                </a:solidFill>
                <a:cs typeface="B Nazanin" panose="00000400000000000000" pitchFamily="2" charset="-78"/>
              </a:rPr>
              <a:t>حجم مواد زاید جامد</a:t>
            </a:r>
            <a:endParaRPr lang="en-US" b="1" u="sng" dirty="0">
              <a:solidFill>
                <a:srgbClr val="FFFF00"/>
              </a:solidFill>
              <a:cs typeface="B Nazanin" panose="00000400000000000000" pitchFamily="2" charset="-78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1447800" y="3371560"/>
            <a:ext cx="28194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b="1" u="sng" dirty="0">
                <a:solidFill>
                  <a:srgbClr val="FFFF00"/>
                </a:solidFill>
                <a:cs typeface="B Nazanin" panose="00000400000000000000" pitchFamily="2" charset="-78"/>
              </a:rPr>
              <a:t>حجم فاضلاب </a:t>
            </a:r>
            <a:endParaRPr lang="en-US" dirty="0"/>
          </a:p>
        </p:txBody>
      </p:sp>
      <p:cxnSp>
        <p:nvCxnSpPr>
          <p:cNvPr id="17" name="Straight Arrow Connector 16"/>
          <p:cNvCxnSpPr/>
          <p:nvPr/>
        </p:nvCxnSpPr>
        <p:spPr>
          <a:xfrm flipH="1">
            <a:off x="4267200" y="4285960"/>
            <a:ext cx="990600" cy="104804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8" name="Rounded Rectangle 17"/>
          <p:cNvSpPr/>
          <p:nvPr/>
        </p:nvSpPr>
        <p:spPr>
          <a:xfrm>
            <a:off x="1905000" y="5562600"/>
            <a:ext cx="62484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0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پیشنهاد کاربرد ابزار مالیاتی امکان پذیر نیست. </a:t>
            </a:r>
            <a:endParaRPr lang="en-US" sz="2000" b="1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1" y="20782"/>
            <a:ext cx="1309687" cy="112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92733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 rot="16200000">
            <a:off x="-3141518" y="3141518"/>
            <a:ext cx="6892636" cy="609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0" rIns="18288">
            <a:noAutofit/>
          </a:bodyPr>
          <a:lstStyle>
            <a:lvl1pPr marL="0" marR="45720" indent="0" algn="r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None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None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None/>
              <a:defRPr kumimoji="0"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None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None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None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None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tx2"/>
              </a:buClr>
              <a:buNone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None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a-IR" sz="3200" b="1" dirty="0" smtClean="0">
                <a:solidFill>
                  <a:srgbClr val="FFFF00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B Nazanin" panose="00000400000000000000" pitchFamily="2" charset="-78"/>
              </a:rPr>
              <a:t>اقتصاد صنعتی</a:t>
            </a:r>
            <a:endParaRPr lang="en-US" sz="3200" b="1" dirty="0">
              <a:solidFill>
                <a:srgbClr val="FFFF00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+mj-lt"/>
              <a:ea typeface="+mj-ea"/>
              <a:cs typeface="B Nazanin" panose="00000400000000000000" pitchFamily="2" charset="-7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867400" y="524452"/>
            <a:ext cx="2971800" cy="5700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400" dirty="0" smtClean="0">
                <a:solidFill>
                  <a:srgbClr val="FFFF00"/>
                </a:solidFill>
                <a:cs typeface="B Nazanin" panose="00000400000000000000" pitchFamily="2" charset="-78"/>
              </a:rPr>
              <a:t>یارانه ها</a:t>
            </a:r>
          </a:p>
        </p:txBody>
      </p:sp>
      <p:sp>
        <p:nvSpPr>
          <p:cNvPr id="7" name="Subtitle 2"/>
          <p:cNvSpPr>
            <a:spLocks noGrp="1"/>
          </p:cNvSpPr>
          <p:nvPr>
            <p:ph type="subTitle" idx="1"/>
          </p:nvPr>
        </p:nvSpPr>
        <p:spPr>
          <a:xfrm>
            <a:off x="987552" y="1447800"/>
            <a:ext cx="7854696" cy="533400"/>
          </a:xfrm>
        </p:spPr>
        <p:txBody>
          <a:bodyPr/>
          <a:lstStyle/>
          <a:p>
            <a:pPr algn="ctr"/>
            <a:r>
              <a:rPr lang="fa-IR" dirty="0" smtClean="0">
                <a:solidFill>
                  <a:srgbClr val="FFFF00"/>
                </a:solidFill>
                <a:cs typeface="B Nazanin" panose="00000400000000000000" pitchFamily="2" charset="-78"/>
              </a:rPr>
              <a:t>یارانه ها</a:t>
            </a:r>
            <a:endParaRPr lang="en-US" dirty="0">
              <a:solidFill>
                <a:srgbClr val="FFFF00"/>
              </a:solidFill>
              <a:cs typeface="B Nazanin" panose="00000400000000000000" pitchFamily="2" charset="-7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71700" y="2220869"/>
            <a:ext cx="54863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a-IR" dirty="0">
                <a:cs typeface="B Nazanin" panose="00000400000000000000" pitchFamily="2" charset="-78"/>
              </a:rPr>
              <a:t>در خیلی از کشورها اجرا می شـود . </a:t>
            </a:r>
            <a:r>
              <a:rPr lang="fa-IR" dirty="0" smtClean="0">
                <a:cs typeface="B Nazanin" panose="00000400000000000000" pitchFamily="2" charset="-78"/>
              </a:rPr>
              <a:t>یارانه های </a:t>
            </a:r>
            <a:r>
              <a:rPr lang="fa-IR" dirty="0">
                <a:cs typeface="B Nazanin" panose="00000400000000000000" pitchFamily="2" charset="-78"/>
              </a:rPr>
              <a:t>انتشار سه نوع هستند : </a:t>
            </a:r>
            <a:endParaRPr lang="en-US" dirty="0">
              <a:cs typeface="B Nazanin" panose="00000400000000000000" pitchFamily="2" charset="-78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5867400" y="3446318"/>
            <a:ext cx="2971800" cy="43988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>
                <a:solidFill>
                  <a:schemeClr val="tx1"/>
                </a:solidFill>
                <a:cs typeface="B Nazanin" panose="00000400000000000000" pitchFamily="2" charset="-78"/>
              </a:rPr>
              <a:t>پرداخت یارانه برای کاهش آلودگی </a:t>
            </a:r>
            <a:endParaRPr lang="en-US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058529" y="4267200"/>
            <a:ext cx="3416105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>
                <a:solidFill>
                  <a:schemeClr val="tx1"/>
                </a:solidFill>
                <a:cs typeface="B Nazanin" panose="00000400000000000000" pitchFamily="2" charset="-78"/>
              </a:rPr>
              <a:t>پرداخت یارانه برای وسایل کنترل آلودگی </a:t>
            </a:r>
            <a:endParaRPr lang="en-US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658252" y="3446317"/>
            <a:ext cx="3886199" cy="43988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>
                <a:solidFill>
                  <a:schemeClr val="tx1"/>
                </a:solidFill>
                <a:cs typeface="B Nazanin" panose="00000400000000000000" pitchFamily="2" charset="-78"/>
              </a:rPr>
              <a:t>پرداخت یارانه برای انتقال منابع آلاینده به خارج شهر</a:t>
            </a:r>
            <a:endParaRPr lang="en-US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2171700" y="2819400"/>
            <a:ext cx="1866900" cy="533400"/>
          </a:xfrm>
          <a:prstGeom prst="straightConnector1">
            <a:avLst/>
          </a:prstGeom>
          <a:ln>
            <a:solidFill>
              <a:srgbClr val="FFC000"/>
            </a:solidFill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10" idx="0"/>
          </p:cNvCxnSpPr>
          <p:nvPr/>
        </p:nvCxnSpPr>
        <p:spPr>
          <a:xfrm>
            <a:off x="4051495" y="2895600"/>
            <a:ext cx="1715087" cy="13716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endCxn id="9" idx="0"/>
          </p:cNvCxnSpPr>
          <p:nvPr/>
        </p:nvCxnSpPr>
        <p:spPr>
          <a:xfrm>
            <a:off x="4038600" y="2819400"/>
            <a:ext cx="3314700" cy="62691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33" name="Elbow Connector 32"/>
          <p:cNvCxnSpPr/>
          <p:nvPr/>
        </p:nvCxnSpPr>
        <p:spPr>
          <a:xfrm rot="16200000" flipH="1">
            <a:off x="7419682" y="4429125"/>
            <a:ext cx="1581150" cy="838200"/>
          </a:xfrm>
          <a:prstGeom prst="bentConnector3">
            <a:avLst>
              <a:gd name="adj1" fmla="val 50000"/>
            </a:avLst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ounded Rectangle 39"/>
          <p:cNvSpPr/>
          <p:nvPr/>
        </p:nvSpPr>
        <p:spPr>
          <a:xfrm>
            <a:off x="838200" y="5257800"/>
            <a:ext cx="7714957" cy="14824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>
                <a:cs typeface="B Nazanin" panose="00000400000000000000" pitchFamily="2" charset="-78"/>
              </a:rPr>
              <a:t>امروزه بسیاری از اقتصاددانان متوجه شده اند که در مسأله یارانه بـرای کاهش تولیدات ، بنگاهی ممکن است تولید خود را کم کند و از یارانه استفاده کند . ولی در بلندمدت ، یارانه سود بنگاه را افزایش داده و در نتیجه تعداد بنگاهها افزایش می یابد و به تبع آن تولید کل و حجم آلاینده های زیست محیطی افزایش می </a:t>
            </a:r>
            <a:r>
              <a:rPr lang="fa-IR" dirty="0" smtClean="0">
                <a:cs typeface="B Nazanin" panose="00000400000000000000" pitchFamily="2" charset="-78"/>
              </a:rPr>
              <a:t>یابد. </a:t>
            </a:r>
            <a:endParaRPr lang="en-US" dirty="0">
              <a:cs typeface="B Nazanin" panose="00000400000000000000" pitchFamily="2" charset="-78"/>
            </a:endParaRPr>
          </a:p>
        </p:txBody>
      </p:sp>
      <p:sp>
        <p:nvSpPr>
          <p:cNvPr id="41" name="Explosion 2 40"/>
          <p:cNvSpPr/>
          <p:nvPr/>
        </p:nvSpPr>
        <p:spPr>
          <a:xfrm>
            <a:off x="740898" y="4276724"/>
            <a:ext cx="1458351" cy="1143000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000" b="1" dirty="0" smtClean="0">
                <a:solidFill>
                  <a:srgbClr val="FFFF00"/>
                </a:solidFill>
                <a:cs typeface="B Nazanin" panose="00000400000000000000" pitchFamily="2" charset="-78"/>
              </a:rPr>
              <a:t>نکته</a:t>
            </a:r>
            <a:endParaRPr lang="en-US" b="1" dirty="0">
              <a:solidFill>
                <a:srgbClr val="FFFF00"/>
              </a:solidFill>
              <a:cs typeface="B Nazanin" panose="00000400000000000000" pitchFamily="2" charset="-78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774895" y="1325855"/>
            <a:ext cx="1780148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000" b="1" dirty="0" smtClean="0">
                <a:solidFill>
                  <a:srgbClr val="FFC000"/>
                </a:solidFill>
                <a:cs typeface="B Nazanin" panose="00000400000000000000" pitchFamily="2" charset="-78"/>
              </a:rPr>
              <a:t>هلند و آلمان</a:t>
            </a:r>
            <a:endParaRPr lang="en-US" sz="2000" b="1" dirty="0">
              <a:solidFill>
                <a:srgbClr val="FFC000"/>
              </a:solidFill>
              <a:cs typeface="B Nazanin" panose="00000400000000000000" pitchFamily="2" charset="-78"/>
            </a:endParaRPr>
          </a:p>
        </p:txBody>
      </p:sp>
      <p:sp>
        <p:nvSpPr>
          <p:cNvPr id="43" name="Oval 42"/>
          <p:cNvSpPr/>
          <p:nvPr/>
        </p:nvSpPr>
        <p:spPr>
          <a:xfrm>
            <a:off x="8254218" y="3061995"/>
            <a:ext cx="628357" cy="5426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1</a:t>
            </a:r>
            <a:endParaRPr lang="en-US" dirty="0"/>
          </a:p>
        </p:txBody>
      </p:sp>
      <p:sp>
        <p:nvSpPr>
          <p:cNvPr id="44" name="Oval 43"/>
          <p:cNvSpPr/>
          <p:nvPr/>
        </p:nvSpPr>
        <p:spPr>
          <a:xfrm>
            <a:off x="3657600" y="4022821"/>
            <a:ext cx="628357" cy="5426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2</a:t>
            </a:r>
            <a:endParaRPr lang="en-US" dirty="0"/>
          </a:p>
        </p:txBody>
      </p:sp>
      <p:sp>
        <p:nvSpPr>
          <p:cNvPr id="45" name="Oval 44"/>
          <p:cNvSpPr/>
          <p:nvPr/>
        </p:nvSpPr>
        <p:spPr>
          <a:xfrm>
            <a:off x="658252" y="3013930"/>
            <a:ext cx="628357" cy="5426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2733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build="p"/>
      <p:bldP spid="8" grpId="0"/>
      <p:bldP spid="9" grpId="0" animBg="1"/>
      <p:bldP spid="10" grpId="0" animBg="1"/>
      <p:bldP spid="11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1920</TotalTime>
  <Words>803</Words>
  <Application>Microsoft Office PowerPoint</Application>
  <PresentationFormat>On-screen Show (4:3)</PresentationFormat>
  <Paragraphs>114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Flow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ismail - [2010]</dc:creator>
  <cp:lastModifiedBy>ismail - [2010]</cp:lastModifiedBy>
  <cp:revision>43</cp:revision>
  <dcterms:created xsi:type="dcterms:W3CDTF">2021-11-07T12:04:46Z</dcterms:created>
  <dcterms:modified xsi:type="dcterms:W3CDTF">2021-11-21T13:24:02Z</dcterms:modified>
</cp:coreProperties>
</file>