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9" r:id="rId8"/>
    <p:sldId id="268" r:id="rId9"/>
    <p:sldId id="270" r:id="rId10"/>
    <p:sldId id="271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2540" autoAdjust="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cs typeface="B Nazanin" panose="00000400000000000000" pitchFamily="2" charset="-78"/>
            </a:defRPr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سهم منابع آلوده کننده در تهران در سال 96 بر اساس گزارش شهرداری تهران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bg1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صنایع و پالایشگاه</c:v>
                </c:pt>
                <c:pt idx="1">
                  <c:v>کامیون </c:v>
                </c:pt>
                <c:pt idx="2">
                  <c:v>خودرو سواری</c:v>
                </c:pt>
                <c:pt idx="3">
                  <c:v>نیروگاه</c:v>
                </c:pt>
                <c:pt idx="4">
                  <c:v>موتور سیکلت</c:v>
                </c:pt>
                <c:pt idx="5">
                  <c:v>اتوبوس شرکت واحد</c:v>
                </c:pt>
                <c:pt idx="6">
                  <c:v>سایر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17.8</c:v>
                </c:pt>
                <c:pt idx="1">
                  <c:v>15.7</c:v>
                </c:pt>
                <c:pt idx="2">
                  <c:v>13.9</c:v>
                </c:pt>
                <c:pt idx="3">
                  <c:v>12.1</c:v>
                </c:pt>
                <c:pt idx="4">
                  <c:v>10.1</c:v>
                </c:pt>
                <c:pt idx="5">
                  <c:v>5.7</c:v>
                </c:pt>
                <c:pt idx="6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7F62A-D5CF-4C96-9FA7-5EFDECBC0289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7B9907-103C-4F9A-B1F1-D8EC1868576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subTitle" idx="1"/>
          </p:nvPr>
        </p:nvSpPr>
        <p:spPr>
          <a:xfrm>
            <a:off x="838200" y="1219200"/>
            <a:ext cx="7854950" cy="838200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بسمه تعالی </a:t>
            </a:r>
            <a:endParaRPr lang="en-US" sz="44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2292927"/>
            <a:ext cx="7772400" cy="304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b="1" dirty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موضوع ارائه : کاربرد مالیات و یارانه در کاهش آلودگی صنایع در تهران</a:t>
            </a:r>
            <a:endParaRPr lang="en-US" sz="25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  <a:p>
            <a:pPr algn="ctr"/>
            <a:endParaRPr lang="fa-IR" sz="3600" b="1" dirty="0" smtClean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  <a:p>
            <a:pPr algn="ctr"/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استاد مربوطه : استاد مستولی زاده</a:t>
            </a:r>
          </a:p>
          <a:p>
            <a:pPr algn="ctr"/>
            <a:endParaRPr lang="fa-IR" sz="24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  <a:p>
            <a:pPr algn="ctr"/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تهیه کننده : حیدر سعیدی و یاسین مژدی</a:t>
            </a:r>
            <a:endParaRPr lang="fa-IR" sz="24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246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6858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جدول پیشنهادی یارانه </a:t>
            </a:r>
            <a:endParaRPr lang="en-US" sz="20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743621"/>
              </p:ext>
            </p:extLst>
          </p:nvPr>
        </p:nvGraphicFramePr>
        <p:xfrm>
          <a:off x="1219200" y="1676400"/>
          <a:ext cx="731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58102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800" dirty="0" smtClean="0">
                          <a:cs typeface="B Nazanin" panose="00000400000000000000" pitchFamily="2" charset="-78"/>
                        </a:rPr>
                        <a:t>یارانه</a:t>
                      </a:r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نام صنعت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کد فعالیت اقتصادی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 gridSpan="3">
                  <a:txBody>
                    <a:bodyPr/>
                    <a:lstStyle/>
                    <a:p>
                      <a:pPr algn="ctr"/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انتقال منابع آلاینده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کاهش تولید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وسایل کنترل آلودگی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تولید گوشت ماهی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151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تولید انواع آشامیدنی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155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تولید کفش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192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تولید کانی و سنگ 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269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ریخته گری فلزات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273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854696" cy="609600"/>
          </a:xfrm>
        </p:spPr>
        <p:txBody>
          <a:bodyPr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کاربرد یارانه در کاهش آلودگی صنایع استان تهران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2133600"/>
            <a:ext cx="7696200" cy="4628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در کشورهای </a:t>
            </a:r>
            <a:r>
              <a:rPr lang="en-US" b="1" dirty="0">
                <a:solidFill>
                  <a:srgbClr val="FFFF00"/>
                </a:solidFill>
                <a:cs typeface="B Nazanin" panose="00000400000000000000" pitchFamily="2" charset="-78"/>
              </a:rPr>
              <a:t>OECD ، </a:t>
            </a: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یارانه ها بطور مستقیم جهت کنترل و کاهش آلودگی بـه کـار بـرده نشده اند . بلکه منع اصلی تأمین مالی یارانهها ، درآمدهای حاصل از وضع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مالیاته ای </a:t>
            </a: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زیست محیطی بر روی صنایع بوده است . از طرف دیگر به کارگیری یارانه ها ممکن است در بلندمدت اثر معکوس بر روی کاهش آلودگی های زیست محیطی داشته باشد ؛ زیرا ممکن است یارانه ها به عنوان نوعی درآمد برای کارگاه صنعتی تلقی شوند و لذا باعث افزایش درآمد کارگاه صنعتی شده و ممکن است منجر به افزایش تولید و در نتیجه منجر به افزایش حجم آلاینده های زیست محیطی گردد . در مورد به کارگیری یارانهها جهت کاهش آلودگیهای زیست محیطی صنایع در استان تهران ابتدا صنایع را به دو گروه تقسیم میکنیم . گروه اول صنایعی هستند که به دلایل پیچیدگی سیستمهای تصفیه و گران بودن هزینه ساخت و خرید آنها ، صاحبان صنایع انگیزه کافی برای خرید و نصب تجهیزات کنترل آلودگی و سیستم های تصفیه ندارند این صنایع شامل : </a:t>
            </a:r>
            <a:endParaRPr lang="en-US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الف </a:t>
            </a: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) صنایع نفت و پتروشیمی ب ) صنایع فلزی</a:t>
            </a:r>
            <a:endParaRPr lang="en-US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88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3" name="Down Ribbon 2"/>
          <p:cNvSpPr/>
          <p:nvPr/>
        </p:nvSpPr>
        <p:spPr>
          <a:xfrm>
            <a:off x="1447800" y="2514600"/>
            <a:ext cx="6934200" cy="25146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ممنون از توجه شما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85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5" name="AutoShape 4" descr="نقش مالیات در کاهش آلودگی‌های زیست محیطی - ایمنا"/>
          <p:cNvSpPr>
            <a:spLocks noChangeAspect="1" noChangeArrowheads="1"/>
          </p:cNvSpPr>
          <p:nvPr/>
        </p:nvSpPr>
        <p:spPr bwMode="auto">
          <a:xfrm>
            <a:off x="155575" y="-8223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نقش مالیات در کاهش آلودگی‌های زیست محیطی - ایمن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5033"/>
            <a:ext cx="2133600" cy="135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67400" y="524452"/>
            <a:ext cx="2971800" cy="570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آلودگی  صنایع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34903275"/>
              </p:ext>
            </p:extLst>
          </p:nvPr>
        </p:nvGraphicFramePr>
        <p:xfrm>
          <a:off x="1219200" y="1981200"/>
          <a:ext cx="7239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469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286" y="1828800"/>
            <a:ext cx="7854696" cy="42672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fa-IR" sz="1800" dirty="0">
                <a:cs typeface="B Nazanin" panose="00000400000000000000" pitchFamily="2" charset="-78"/>
              </a:rPr>
              <a:t>مالیات ها </a:t>
            </a:r>
            <a:r>
              <a:rPr lang="fa-IR" sz="1800" dirty="0" smtClean="0">
                <a:cs typeface="B Nazanin" panose="00000400000000000000" pitchFamily="2" charset="-78"/>
              </a:rPr>
              <a:t>یکی </a:t>
            </a:r>
            <a:r>
              <a:rPr lang="fa-IR" sz="1800" dirty="0">
                <a:cs typeface="B Nazanin" panose="00000400000000000000" pitchFamily="2" charset="-78"/>
              </a:rPr>
              <a:t>از مهمترین ابزارهای اقتصادی برای حفاظت از محیط زیست ، « هزینه های مربوط به آلودگی » یا مالیات ها می باشد . </a:t>
            </a:r>
            <a:endParaRPr lang="fa-IR" sz="1800" dirty="0" smtClean="0">
              <a:cs typeface="B Nazanin" panose="00000400000000000000" pitchFamily="2" charset="-78"/>
            </a:endParaRPr>
          </a:p>
          <a:p>
            <a:pPr>
              <a:lnSpc>
                <a:spcPct val="170000"/>
              </a:lnSpc>
            </a:pPr>
            <a:r>
              <a:rPr lang="fa-IR" sz="1800" dirty="0" smtClean="0">
                <a:cs typeface="B Nazanin" panose="00000400000000000000" pitchFamily="2" charset="-78"/>
              </a:rPr>
              <a:t>ایده مالیات ها </a:t>
            </a:r>
            <a:r>
              <a:rPr lang="fa-IR" sz="1800" dirty="0">
                <a:cs typeface="B Nazanin" panose="00000400000000000000" pitchFamily="2" charset="-78"/>
              </a:rPr>
              <a:t>اولین بار توسط پیگو اقتصاددان انگلیسی در سال ۱۹۲۰ مطرح شد . وی پیشنهاد نمود که آلوده گر بایستی بر اساس مقدار خسارتی که در اثر انتشار آلودگی به محیط زیست وارد میکند ، مالیات بپردازد . به همین دلیل اینگونه </a:t>
            </a:r>
            <a:r>
              <a:rPr lang="fa-IR" sz="1800" dirty="0" smtClean="0">
                <a:cs typeface="B Nazanin" panose="00000400000000000000" pitchFamily="2" charset="-78"/>
              </a:rPr>
              <a:t>جریمه ها </a:t>
            </a:r>
            <a:r>
              <a:rPr lang="fa-IR" sz="1800" dirty="0">
                <a:cs typeface="B Nazanin" panose="00000400000000000000" pitchFamily="2" charset="-78"/>
              </a:rPr>
              <a:t>را بنام مالیات های پیگویی </a:t>
            </a:r>
            <a:r>
              <a:rPr lang="fa-IR" sz="1800" dirty="0" smtClean="0">
                <a:cs typeface="B Nazanin" panose="00000400000000000000" pitchFamily="2" charset="-78"/>
              </a:rPr>
              <a:t>شناسند . </a:t>
            </a:r>
          </a:p>
          <a:p>
            <a:pPr>
              <a:lnSpc>
                <a:spcPct val="170000"/>
              </a:lnSpc>
            </a:pPr>
            <a:r>
              <a:rPr lang="fa-IR" sz="1800" dirty="0" smtClean="0">
                <a:cs typeface="B Nazanin" panose="00000400000000000000" pitchFamily="2" charset="-78"/>
              </a:rPr>
              <a:t>با </a:t>
            </a:r>
            <a:r>
              <a:rPr lang="fa-IR" sz="1800" dirty="0">
                <a:cs typeface="B Nazanin" panose="00000400000000000000" pitchFamily="2" charset="-78"/>
              </a:rPr>
              <a:t>این روش ، </a:t>
            </a:r>
            <a:r>
              <a:rPr lang="fa-IR" sz="1800" dirty="0" smtClean="0">
                <a:cs typeface="B Nazanin" panose="00000400000000000000" pitchFamily="2" charset="-78"/>
              </a:rPr>
              <a:t>صناایع ها سعی </a:t>
            </a:r>
            <a:r>
              <a:rPr lang="fa-IR" sz="1800" dirty="0">
                <a:cs typeface="B Nazanin" panose="00000400000000000000" pitchFamily="2" charset="-78"/>
              </a:rPr>
              <a:t>می کنند مقدار پخش آلاینده های خود را کم کنند تا کمتر عوارض بپردازند . </a:t>
            </a:r>
            <a:r>
              <a:rPr lang="fa-IR" sz="1800" dirty="0" smtClean="0">
                <a:cs typeface="B Nazanin" panose="00000400000000000000" pitchFamily="2" charset="-78"/>
              </a:rPr>
              <a:t>عوارض </a:t>
            </a:r>
            <a:r>
              <a:rPr lang="fa-IR" sz="1800" dirty="0">
                <a:cs typeface="B Nazanin" panose="00000400000000000000" pitchFamily="2" charset="-78"/>
              </a:rPr>
              <a:t>انتشار آلودگی به تولیدکننده انگیزه می دهد تا تکنولوژی بهتر و جدیدتری را به کـار گیرید و عوارض خود را کاهش دهد . </a:t>
            </a:r>
            <a:endParaRPr lang="en-US" sz="1800" dirty="0">
              <a:cs typeface="B Nazanin" panose="00000400000000000000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524452"/>
            <a:ext cx="2971800" cy="570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مالیات ها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9569"/>
            <a:ext cx="1690687" cy="112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5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854696" cy="5334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مالیات ها</a:t>
            </a:r>
            <a:endParaRPr lang="en-US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 flipH="1">
            <a:off x="2209800" y="1371600"/>
            <a:ext cx="2631948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4841748" y="1371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2"/>
          </p:cNvCxnSpPr>
          <p:nvPr/>
        </p:nvCxnSpPr>
        <p:spPr>
          <a:xfrm>
            <a:off x="4841748" y="1371600"/>
            <a:ext cx="2930652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66800" y="25908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Nazanin" panose="00000400000000000000" pitchFamily="2" charset="-78"/>
              </a:rPr>
              <a:t>مالیات بر محصولات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33830" y="246611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Nazanin" panose="00000400000000000000" pitchFamily="2" charset="-78"/>
              </a:rPr>
              <a:t>مالیات بر نهاده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43700" y="25908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Nazanin" panose="00000400000000000000" pitchFamily="2" charset="-78"/>
              </a:rPr>
              <a:t>مالیات بر فرایند تولید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095500" y="3235037"/>
            <a:ext cx="0" cy="118456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62530" y="3235037"/>
            <a:ext cx="1309670" cy="118456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307074" y="3235037"/>
            <a:ext cx="1312926" cy="118456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841748" y="4724400"/>
            <a:ext cx="2930652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تولید کننده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19200" y="4703618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Nazanin" panose="00000400000000000000" pitchFamily="2" charset="-78"/>
              </a:rPr>
              <a:t>مصرف کننده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8" name="AutoShape 2" descr="سهم و پایداری مالیات ها در 95 سال اخیر ثابت مانده است"/>
          <p:cNvSpPr>
            <a:spLocks noChangeAspect="1" noChangeArrowheads="1"/>
          </p:cNvSpPr>
          <p:nvPr/>
        </p:nvSpPr>
        <p:spPr bwMode="auto">
          <a:xfrm>
            <a:off x="155575" y="-8223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11889"/>
            <a:ext cx="1690687" cy="112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51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  <p:bldP spid="14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26778"/>
              </p:ext>
            </p:extLst>
          </p:nvPr>
        </p:nvGraphicFramePr>
        <p:xfrm>
          <a:off x="1219200" y="1676400"/>
          <a:ext cx="731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58102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800" dirty="0" smtClean="0">
                          <a:cs typeface="B Nazanin" panose="00000400000000000000" pitchFamily="2" charset="-78"/>
                        </a:rPr>
                        <a:t>مالیات</a:t>
                      </a:r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نام صنعت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کد فعالیت اقتصادی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 gridSpan="2"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تولید کننده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مصرف کننده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فرآیند تولید 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نهاده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محصولات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ym typeface="Wingdings"/>
                        </a:rPr>
                        <a:t></a:t>
                      </a:r>
                      <a:r>
                        <a:rPr lang="fa-I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تولید گوشت ماهی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151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تولید انواع آشامیدنی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155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تولید کفش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192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تولید کانی و سنگ ها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269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ریخته گری فلزات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a-I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273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971800" y="6858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جدول پیشنهادی مالیات </a:t>
            </a:r>
            <a:endParaRPr lang="en-US" sz="20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25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pic>
        <p:nvPicPr>
          <p:cNvPr id="2050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14400"/>
            <a:ext cx="510585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62400" y="14478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Nazanin" panose="00000400000000000000" pitchFamily="2" charset="-78"/>
              </a:rPr>
              <a:t>واس و آسپکو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4786745"/>
            <a:ext cx="662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Nazanin" panose="00000400000000000000" pitchFamily="2" charset="-78"/>
              </a:rPr>
              <a:t>ایتالیا – سوئد – ایالات متحده آمریکا- فرانسه – آلمان - هلند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810000" y="1981200"/>
            <a:ext cx="266700" cy="27813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19200" y="5791200"/>
            <a:ext cx="716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Nazanin" panose="00000400000000000000" pitchFamily="2" charset="-78"/>
              </a:rPr>
              <a:t>انگیزه های اقتصادی : مالیات و یارانه و سپرده گذاری و مجوز های قابل معامله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1129145" y="533400"/>
            <a:ext cx="1981200" cy="1676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تجربیات کشور توسعه یافته</a:t>
            </a:r>
            <a:endParaRPr lang="en-US" dirty="0">
              <a:cs typeface="B Nazanin" panose="00000400000000000000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971800" y="3581400"/>
            <a:ext cx="2743200" cy="2209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838201" y="2895600"/>
            <a:ext cx="2743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با سهم </a:t>
            </a:r>
            <a:r>
              <a:rPr lang="fa-IR" b="1" u="sng" dirty="0" smtClean="0">
                <a:cs typeface="B Nazanin" panose="00000400000000000000" pitchFamily="2" charset="-78"/>
              </a:rPr>
              <a:t>50</a:t>
            </a:r>
            <a:r>
              <a:rPr lang="fa-IR" dirty="0" smtClean="0">
                <a:cs typeface="B Nazanin" panose="00000400000000000000" pitchFamily="2" charset="-78"/>
              </a:rPr>
              <a:t> درصدی بیشترین تاثیر در کاهش آلودگی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27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97399" y="1600200"/>
            <a:ext cx="7854696" cy="609600"/>
          </a:xfrm>
        </p:spPr>
        <p:txBody>
          <a:bodyPr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کاربرد مالیات در کاهش آلودگی صنایع استان تهران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819399"/>
            <a:ext cx="8001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تجربيات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سـایر کشورها ، مالیات های زیست محیطی در کشورهای </a:t>
            </a:r>
            <a:r>
              <a:rPr lang="en-US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OECD ،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کاربرد مالیاتهای زیست محیطی را به عنوان یکی از مهمترین ابزارهای اقتصادی ، جهت کاهش آلودگی های زیست محیطی تأیید می کند 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. 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به طور تقریبی در همه کشورها ، درآمدهای حاصل از مالیات های زیست محیطی به عنوان یارانه جهت خرید و نصب تجهیزات کنترل آلودگی ، اختصاص داده شده است . از طرف دیگر همه کشورهایی که مالیات های زیست محیطی جهت کاهش آلودگی در آنها به کار برده شده است ، از یک نظام مالیاتی کارا بـرخـوردار بوده اند . </a:t>
            </a:r>
            <a:endParaRPr lang="fa-IR" sz="2000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به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طور تقریبی در همه کشورهای </a:t>
            </a:r>
            <a:r>
              <a:rPr lang="en-US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OECD ،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مالیات ها یکی از ابزارهای مهم تأمین درآمدهای دولت می باشد . </a:t>
            </a:r>
            <a:endParaRPr lang="fa-IR" sz="2000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20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0782"/>
            <a:ext cx="1309687" cy="112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7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0" y="217932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u="sng" dirty="0">
                <a:solidFill>
                  <a:srgbClr val="FFFF00"/>
                </a:solidFill>
                <a:cs typeface="B Nazanin" panose="00000400000000000000" pitchFamily="2" charset="-78"/>
              </a:rPr>
              <a:t>نوع و میزان آلاینده ها 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6781800" y="381000"/>
            <a:ext cx="2209800" cy="10199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مشکلات عدیده آماری</a:t>
            </a:r>
            <a:endParaRPr lang="en-US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45358" y="2276622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u="sng" dirty="0">
                <a:solidFill>
                  <a:srgbClr val="FFFF00"/>
                </a:solidFill>
                <a:cs typeface="B Nazanin" panose="00000400000000000000" pitchFamily="2" charset="-78"/>
              </a:rPr>
              <a:t>حجم ومیزان تولید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0" y="3141518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ن</a:t>
            </a:r>
            <a:r>
              <a:rPr lang="fa-IR" b="1" u="sng" dirty="0">
                <a:solidFill>
                  <a:srgbClr val="FFFF00"/>
                </a:solidFill>
                <a:cs typeface="B Nazanin" panose="00000400000000000000" pitchFamily="2" charset="-78"/>
              </a:rPr>
              <a:t>هاده های بکار گرفته شده در تولید </a:t>
            </a: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،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743135" y="398116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u="sng" dirty="0" smtClean="0">
                <a:solidFill>
                  <a:srgbClr val="FFFF00"/>
                </a:solidFill>
                <a:cs typeface="B Nazanin" panose="00000400000000000000" pitchFamily="2" charset="-78"/>
              </a:rPr>
              <a:t>حجم مواد زاید جامد</a:t>
            </a:r>
            <a:endParaRPr lang="en-US" b="1" u="sng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447800" y="337156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u="sng" dirty="0">
                <a:solidFill>
                  <a:srgbClr val="FFFF00"/>
                </a:solidFill>
                <a:cs typeface="B Nazanin" panose="00000400000000000000" pitchFamily="2" charset="-78"/>
              </a:rPr>
              <a:t>حجم فاضلاب 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267200" y="4285960"/>
            <a:ext cx="990600" cy="1048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905000" y="5562600"/>
            <a:ext cx="6248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پیشنهاد کاربرد ابزار مالیاتی امکان پذیر نیست. </a:t>
            </a:r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0782"/>
            <a:ext cx="1309687" cy="112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 rot="16200000">
            <a:off x="-3141518" y="3141518"/>
            <a:ext cx="6892636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B Nazanin" panose="00000400000000000000" pitchFamily="2" charset="-78"/>
              </a:rPr>
              <a:t>اقتصاد صنعتی</a:t>
            </a:r>
            <a:endParaRPr lang="en-US" sz="32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524452"/>
            <a:ext cx="2971800" cy="570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یارانه ها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987552" y="1447800"/>
            <a:ext cx="7854696" cy="5334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یارانه ها</a:t>
            </a:r>
            <a:endParaRPr lang="en-US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1700" y="2220869"/>
            <a:ext cx="5486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در خیلی از کشورها اجرا می شـود . </a:t>
            </a:r>
            <a:r>
              <a:rPr lang="fa-IR" dirty="0" smtClean="0">
                <a:cs typeface="B Nazanin" panose="00000400000000000000" pitchFamily="2" charset="-78"/>
              </a:rPr>
              <a:t>یارانه های </a:t>
            </a:r>
            <a:r>
              <a:rPr lang="fa-IR" dirty="0">
                <a:cs typeface="B Nazanin" panose="00000400000000000000" pitchFamily="2" charset="-78"/>
              </a:rPr>
              <a:t>انتشار سه نوع هستند :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67400" y="3446318"/>
            <a:ext cx="2971800" cy="439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پرداخت یارانه برای کاهش آلودگی 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58529" y="4267200"/>
            <a:ext cx="3416105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پرداخت یارانه برای وسایل کنترل آلودگی 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8252" y="3446317"/>
            <a:ext cx="3886199" cy="439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پرداخت یارانه برای انتقال منابع آلاینده به خارج شهر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171700" y="2819400"/>
            <a:ext cx="1866900" cy="533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051495" y="2895600"/>
            <a:ext cx="1715087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0"/>
          </p:cNvCxnSpPr>
          <p:nvPr/>
        </p:nvCxnSpPr>
        <p:spPr>
          <a:xfrm>
            <a:off x="4038600" y="2819400"/>
            <a:ext cx="3314700" cy="62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H="1">
            <a:off x="7419682" y="4429125"/>
            <a:ext cx="1581150" cy="8382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838200" y="5257800"/>
            <a:ext cx="7714957" cy="1482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امروزه بسیاری از اقتصاددانان متوجه شده اند که در مسأله یارانه بـرای کاهش تولیدات ، بنگاهی ممکن است تولید خود را کم کند و از یارانه استفاده کند . ولی در بلندمدت ، یارانه سود بنگاه را افزایش داده و در نتیجه تعداد بنگاهها افزایش می یابد و به تبع آن تولید کل و حجم آلاینده های زیست محیطی افزایش می </a:t>
            </a:r>
            <a:r>
              <a:rPr lang="fa-IR" dirty="0" smtClean="0">
                <a:cs typeface="B Nazanin" panose="00000400000000000000" pitchFamily="2" charset="-78"/>
              </a:rPr>
              <a:t>یابد.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1" name="Explosion 2 40"/>
          <p:cNvSpPr/>
          <p:nvPr/>
        </p:nvSpPr>
        <p:spPr>
          <a:xfrm>
            <a:off x="740898" y="4276724"/>
            <a:ext cx="1458351" cy="1143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نکته</a:t>
            </a:r>
            <a:endParaRPr lang="en-US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4895" y="1325855"/>
            <a:ext cx="178014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هلند و آلمان</a:t>
            </a:r>
            <a:endParaRPr lang="en-US" sz="2000" b="1" dirty="0">
              <a:solidFill>
                <a:srgbClr val="FFC000"/>
              </a:solidFill>
              <a:cs typeface="B Nazanin" panose="00000400000000000000" pitchFamily="2" charset="-78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8254218" y="3061995"/>
            <a:ext cx="628357" cy="542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3657600" y="4022821"/>
            <a:ext cx="628357" cy="542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2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8252" y="3013930"/>
            <a:ext cx="628357" cy="542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/>
      <p:bldP spid="8" grpId="0"/>
      <p:bldP spid="9" grpId="0" animBg="1"/>
      <p:bldP spid="10" grpId="0" animBg="1"/>
      <p:bldP spid="11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803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43</cp:revision>
  <dcterms:created xsi:type="dcterms:W3CDTF">2021-11-07T12:04:46Z</dcterms:created>
  <dcterms:modified xsi:type="dcterms:W3CDTF">2021-11-21T13:24:02Z</dcterms:modified>
</cp:coreProperties>
</file>