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4724-72BF-4EA9-BCC8-54D6684E978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9B654-353D-4E3D-AEE2-B9375ACE5E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4724-72BF-4EA9-BCC8-54D6684E978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B654-353D-4E3D-AEE2-B9375ACE5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4724-72BF-4EA9-BCC8-54D6684E978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B654-353D-4E3D-AEE2-B9375ACE5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4724-72BF-4EA9-BCC8-54D6684E978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B654-353D-4E3D-AEE2-B9375ACE5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4724-72BF-4EA9-BCC8-54D6684E978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B654-353D-4E3D-AEE2-B9375ACE5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4724-72BF-4EA9-BCC8-54D6684E978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B654-353D-4E3D-AEE2-B9375ACE5E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4724-72BF-4EA9-BCC8-54D6684E978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B654-353D-4E3D-AEE2-B9375ACE5E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4724-72BF-4EA9-BCC8-54D6684E978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B654-353D-4E3D-AEE2-B9375ACE5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4724-72BF-4EA9-BCC8-54D6684E978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B654-353D-4E3D-AEE2-B9375ACE5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4724-72BF-4EA9-BCC8-54D6684E978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B654-353D-4E3D-AEE2-B9375ACE5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4724-72BF-4EA9-BCC8-54D6684E978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B654-353D-4E3D-AEE2-B9375ACE5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1204724-72BF-4EA9-BCC8-54D6684E9780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589B654-353D-4E3D-AEE2-B9375ACE5E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229600" cy="1295401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00B0F0"/>
                </a:solidFill>
              </a:rPr>
              <a:t>به نام خدا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983" y="3581400"/>
            <a:ext cx="8312834" cy="1752600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rgbClr val="00B0F0"/>
                </a:solidFill>
              </a:rPr>
              <a:t>بررسی وجود انحصار در صنعت بانکداری </a:t>
            </a:r>
            <a:r>
              <a:rPr lang="fa-IR" sz="3200" b="1" dirty="0" smtClean="0">
                <a:solidFill>
                  <a:srgbClr val="00B0F0"/>
                </a:solidFill>
              </a:rPr>
              <a:t>وتأثیر </a:t>
            </a:r>
            <a:r>
              <a:rPr lang="fa-IR" sz="3200" b="1" dirty="0">
                <a:solidFill>
                  <a:srgbClr val="00B0F0"/>
                </a:solidFill>
              </a:rPr>
              <a:t>آن </a:t>
            </a:r>
            <a:r>
              <a:rPr lang="fa-IR" sz="3200" b="1" dirty="0" smtClean="0">
                <a:solidFill>
                  <a:srgbClr val="00B0F0"/>
                </a:solidFill>
              </a:rPr>
              <a:t>بر سودآوری </a:t>
            </a:r>
            <a:r>
              <a:rPr lang="fa-IR" sz="3200" b="1" dirty="0">
                <a:solidFill>
                  <a:srgbClr val="00B0F0"/>
                </a:solidFill>
              </a:rPr>
              <a:t>بانکها در ایران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5334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</a:rPr>
              <a:t>استاد راهنما :دکتر مستولی زاده </a:t>
            </a:r>
          </a:p>
          <a:p>
            <a:pPr algn="ctr"/>
            <a:r>
              <a:rPr lang="fa-IR" b="1" dirty="0" smtClean="0">
                <a:solidFill>
                  <a:srgbClr val="00B0F0"/>
                </a:solidFill>
              </a:rPr>
              <a:t>گرد آوری و ارائه: فاطمه آریامنش  و نیلوفر ملکی 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0"/>
            <a:ext cx="31527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3632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41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762000"/>
          </a:xfrm>
        </p:spPr>
        <p:txBody>
          <a:bodyPr/>
          <a:lstStyle/>
          <a:p>
            <a:pPr algn="r"/>
            <a:r>
              <a:rPr lang="fa-IR" dirty="0"/>
              <a:t>بحث و نتیجه گیری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315200" cy="5715000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fa-IR" dirty="0">
                <a:cs typeface="B Nazanin" panose="00000400000000000000" pitchFamily="2" charset="-78"/>
              </a:rPr>
              <a:t>اجازه ورود بانک هاي خصوصی وخصوصی شدن بانک هاي دولتی در سال هاي اخیر و با توجه </a:t>
            </a:r>
            <a:r>
              <a:rPr lang="fa-IR" dirty="0" smtClean="0">
                <a:cs typeface="B Nazanin" panose="00000400000000000000" pitchFamily="2" charset="-78"/>
              </a:rPr>
              <a:t>به نتایج </a:t>
            </a:r>
            <a:r>
              <a:rPr lang="fa-IR" dirty="0">
                <a:cs typeface="B Nazanin" panose="00000400000000000000" pitchFamily="2" charset="-78"/>
              </a:rPr>
              <a:t>بدست آمده از محاسبه شاخص تمرکز شاهد </a:t>
            </a: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کاهش تمرکز در صنعت بازار 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بانکداري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می باشیم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marL="45720" indent="0" algn="r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45720" indent="0" algn="r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45720" indent="0" algn="r">
              <a:buNone/>
            </a:pP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* کاهش </a:t>
            </a: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تمرکز 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           </a:t>
            </a:r>
            <a:r>
              <a:rPr lang="fa-IR" dirty="0" smtClean="0">
                <a:cs typeface="B Nazanin" panose="00000400000000000000" pitchFamily="2" charset="-78"/>
              </a:rPr>
              <a:t>کاهش </a:t>
            </a:r>
            <a:r>
              <a:rPr lang="fa-IR" dirty="0">
                <a:cs typeface="B Nazanin" panose="00000400000000000000" pitchFamily="2" charset="-78"/>
              </a:rPr>
              <a:t>سهم بانک ها از بازار </a:t>
            </a:r>
            <a:r>
              <a:rPr lang="fa-IR" dirty="0" smtClean="0">
                <a:cs typeface="B Nazanin" panose="00000400000000000000" pitchFamily="2" charset="-78"/>
              </a:rPr>
              <a:t>            عرصه </a:t>
            </a:r>
            <a:r>
              <a:rPr lang="fa-IR" dirty="0">
                <a:cs typeface="B Nazanin" panose="00000400000000000000" pitchFamily="2" charset="-78"/>
              </a:rPr>
              <a:t>بانک ها را براي </a:t>
            </a:r>
            <a:r>
              <a:rPr lang="fa-IR" dirty="0" smtClean="0">
                <a:cs typeface="B Nazanin" panose="00000400000000000000" pitchFamily="2" charset="-78"/>
              </a:rPr>
              <a:t>گزینش مشتریان </a:t>
            </a:r>
            <a:r>
              <a:rPr lang="fa-IR" dirty="0">
                <a:cs typeface="B Nazanin" panose="00000400000000000000" pitchFamily="2" charset="-78"/>
              </a:rPr>
              <a:t>خوب تنگ تر می </a:t>
            </a:r>
            <a:r>
              <a:rPr lang="fa-IR" dirty="0" smtClean="0">
                <a:cs typeface="B Nazanin" panose="00000400000000000000" pitchFamily="2" charset="-78"/>
              </a:rPr>
              <a:t>کند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            از </a:t>
            </a:r>
            <a:r>
              <a:rPr lang="fa-IR" dirty="0">
                <a:cs typeface="B Nazanin" panose="00000400000000000000" pitchFamily="2" charset="-78"/>
              </a:rPr>
              <a:t>این رو بانک ها به منظور جذب منابع و ماندن در صحنه ناچار به </a:t>
            </a:r>
            <a:r>
              <a:rPr lang="fa-IR" dirty="0" smtClean="0">
                <a:cs typeface="B Nazanin" panose="00000400000000000000" pitchFamily="2" charset="-78"/>
              </a:rPr>
              <a:t>رقابت هستند.</a:t>
            </a:r>
          </a:p>
          <a:p>
            <a:pPr marL="45720" indent="0" algn="r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45720" indent="0" algn="r">
              <a:buNone/>
            </a:pPr>
            <a:r>
              <a:rPr lang="fa-IR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*ویژگی </a:t>
            </a:r>
            <a:r>
              <a:rPr lang="fa-IR" u="sng" dirty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هاي بانک </a:t>
            </a:r>
            <a:r>
              <a:rPr lang="fa-IR" u="sng" dirty="0">
                <a:cs typeface="B Nazanin" panose="00000400000000000000" pitchFamily="2" charset="-78"/>
              </a:rPr>
              <a:t>و </a:t>
            </a:r>
            <a:r>
              <a:rPr lang="fa-IR" u="sng" dirty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ساختار بازار </a:t>
            </a:r>
            <a:r>
              <a:rPr lang="fa-IR" u="sng" dirty="0">
                <a:cs typeface="B Nazanin" panose="00000400000000000000" pitchFamily="2" charset="-78"/>
              </a:rPr>
              <a:t>می تواند عملکرد سیستم بانکی را متاثر کند. </a:t>
            </a:r>
            <a:endParaRPr lang="fa-IR" u="sng" dirty="0" smtClean="0">
              <a:cs typeface="B Nazanin" panose="00000400000000000000" pitchFamily="2" charset="-78"/>
            </a:endParaRPr>
          </a:p>
          <a:p>
            <a:pPr marL="4572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بنابراین </a:t>
            </a:r>
            <a:r>
              <a:rPr lang="fa-IR" dirty="0">
                <a:cs typeface="B Nazanin" panose="00000400000000000000" pitchFamily="2" charset="-78"/>
              </a:rPr>
              <a:t>در تدوین </a:t>
            </a:r>
            <a:r>
              <a:rPr lang="fa-IR" dirty="0" smtClean="0">
                <a:cs typeface="B Nazanin" panose="00000400000000000000" pitchFamily="2" charset="-78"/>
              </a:rPr>
              <a:t>سیاست هاي </a:t>
            </a:r>
            <a:r>
              <a:rPr lang="fa-IR" dirty="0">
                <a:cs typeface="B Nazanin" panose="00000400000000000000" pitchFamily="2" charset="-78"/>
              </a:rPr>
              <a:t>مربوط به مدیریت داخلی بانک ها همانند تعیین استراتژي افزایش سهم بازار، به کارگیري </a:t>
            </a:r>
            <a:r>
              <a:rPr lang="fa-IR" dirty="0" smtClean="0">
                <a:cs typeface="B Nazanin" panose="00000400000000000000" pitchFamily="2" charset="-78"/>
              </a:rPr>
              <a:t>تجهیزات مربوط </a:t>
            </a:r>
            <a:r>
              <a:rPr lang="fa-IR" dirty="0">
                <a:cs typeface="B Nazanin" panose="00000400000000000000" pitchFamily="2" charset="-78"/>
              </a:rPr>
              <a:t>به بانکداري الکترونیکی، ترکیب منابع و مصارف و سیاست هاي مریوط به تنظیم بازار بانکی باید </a:t>
            </a:r>
            <a:r>
              <a:rPr lang="fa-IR" dirty="0" smtClean="0">
                <a:cs typeface="B Nazanin" panose="00000400000000000000" pitchFamily="2" charset="-78"/>
              </a:rPr>
              <a:t>به نقش </a:t>
            </a:r>
            <a:r>
              <a:rPr lang="fa-IR" dirty="0">
                <a:cs typeface="B Nazanin" panose="00000400000000000000" pitchFamily="2" charset="-78"/>
              </a:rPr>
              <a:t>و تاثیر عناصر ساختاري و رفتاري بازار و عناصر داخلی بانک بر عملکرد آن توجه ویژه شود.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248400" y="2627172"/>
            <a:ext cx="609600" cy="304800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627172"/>
            <a:ext cx="628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51022"/>
            <a:ext cx="628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41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905826"/>
            <a:ext cx="7315200" cy="1142999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cs typeface="B Nazanin" panose="00000400000000000000" pitchFamily="2" charset="-78"/>
              </a:rPr>
              <a:t>فرضیه 1 : تمرکز در صنعت بانکداري ارتباط مثبت و معنی داري با سودآوري </a:t>
            </a:r>
            <a:r>
              <a:rPr lang="fa-IR" sz="3200" dirty="0" smtClean="0">
                <a:cs typeface="B Nazanin" panose="00000400000000000000" pitchFamily="2" charset="-78"/>
              </a:rPr>
              <a:t>بانک دارد</a:t>
            </a:r>
            <a:r>
              <a:rPr lang="fa-IR" sz="3200" dirty="0">
                <a:cs typeface="B Nazanin" panose="00000400000000000000" pitchFamily="2" charset="-78"/>
              </a:rPr>
              <a:t>.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971800"/>
            <a:ext cx="7315200" cy="3539527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رابطه میان بین تمرکز و نسبت بازده دارایی ها (</a:t>
            </a:r>
            <a:r>
              <a:rPr lang="fa-IR" sz="2400" dirty="0" smtClean="0">
                <a:cs typeface="B Nazanin" panose="00000400000000000000" pitchFamily="2" charset="-78"/>
              </a:rPr>
              <a:t>سودآوري)بررسی </a:t>
            </a:r>
            <a:r>
              <a:rPr lang="fa-IR" sz="2400" dirty="0">
                <a:cs typeface="B Nazanin" panose="00000400000000000000" pitchFamily="2" charset="-78"/>
              </a:rPr>
              <a:t>و مشخص گردید که </a:t>
            </a:r>
            <a:r>
              <a:rPr lang="fa-IR" sz="2400" dirty="0" smtClean="0">
                <a:cs typeface="B Nazanin" panose="00000400000000000000" pitchFamily="2" charset="-78"/>
              </a:rPr>
              <a:t>ضریب()به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عنوان </a:t>
            </a:r>
            <a:r>
              <a:rPr lang="fa-IR" sz="2400" dirty="0">
                <a:cs typeface="B Nazanin" panose="00000400000000000000" pitchFamily="2" charset="-78"/>
              </a:rPr>
              <a:t>شاخص تمرکز بازار، مثبت و از نظر آماري معنی دار می باشد و فرضیه فوق در سطح 99 % تایید </a:t>
            </a:r>
            <a:r>
              <a:rPr lang="fa-IR" sz="2400" dirty="0" smtClean="0">
                <a:cs typeface="B Nazanin" panose="00000400000000000000" pitchFamily="2" charset="-78"/>
              </a:rPr>
              <a:t>میشود</a:t>
            </a:r>
            <a:r>
              <a:rPr lang="fa-IR" sz="2400" dirty="0">
                <a:cs typeface="B Nazanin" panose="00000400000000000000" pitchFamily="2" charset="-78"/>
              </a:rPr>
              <a:t>. بنابراین فرضیه اصلی این تحقیق مبنی بر وجود رابطه مثبت و معنی دار بین تمرکز </a:t>
            </a:r>
            <a:r>
              <a:rPr lang="fa-IR" sz="2400" dirty="0" smtClean="0">
                <a:cs typeface="B Nazanin" panose="00000400000000000000" pitchFamily="2" charset="-78"/>
              </a:rPr>
              <a:t>(ساختار) و عملکرد(سوآوري) </a:t>
            </a:r>
            <a:r>
              <a:rPr lang="fa-IR" sz="2400" dirty="0">
                <a:cs typeface="B Nazanin" panose="00000400000000000000" pitchFamily="2" charset="-78"/>
              </a:rPr>
              <a:t>بانک ها پذیرفته می شود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marL="45720" indent="0" algn="r">
              <a:buNone/>
            </a:pPr>
            <a:r>
              <a:rPr lang="fa-IR" sz="2400" u="sng" dirty="0">
                <a:cs typeface="B Nazanin" panose="00000400000000000000" pitchFamily="2" charset="-78"/>
              </a:rPr>
              <a:t>طبق یافته </a:t>
            </a:r>
            <a:r>
              <a:rPr lang="fa-IR" sz="2400" u="sng" dirty="0" smtClean="0">
                <a:cs typeface="B Nazanin" panose="00000400000000000000" pitchFamily="2" charset="-78"/>
              </a:rPr>
              <a:t>هاي این </a:t>
            </a:r>
            <a:r>
              <a:rPr lang="fa-IR" sz="2400" u="sng" dirty="0">
                <a:cs typeface="B Nazanin" panose="00000400000000000000" pitchFamily="2" charset="-78"/>
              </a:rPr>
              <a:t>تحقیق با کاهش تمرکز در بازار بانکی، بانک ها براي رقابت و افزایش سهم بازار خود به افزایش </a:t>
            </a:r>
            <a:r>
              <a:rPr lang="fa-IR" sz="2400" u="sng" dirty="0" smtClean="0">
                <a:cs typeface="B Nazanin" panose="00000400000000000000" pitchFamily="2" charset="-78"/>
              </a:rPr>
              <a:t>سود پرداختی </a:t>
            </a:r>
            <a:r>
              <a:rPr lang="fa-IR" sz="2400" u="sng" dirty="0">
                <a:cs typeface="B Nazanin" panose="00000400000000000000" pitchFamily="2" charset="-78"/>
              </a:rPr>
              <a:t>به سپرده هاي خود اقدام می کنند و چنین مساله اي منجر به کاهش سوددهی به عنوان شاخص</a:t>
            </a:r>
          </a:p>
          <a:p>
            <a:pPr marL="45720" indent="0" algn="r">
              <a:buNone/>
            </a:pPr>
            <a:r>
              <a:rPr lang="fa-IR" sz="2400" u="sng" dirty="0">
                <a:cs typeface="B Nazanin" panose="00000400000000000000" pitchFamily="2" charset="-78"/>
              </a:rPr>
              <a:t>عملکرد بانک می شود.</a:t>
            </a:r>
            <a:endParaRPr lang="en-US" sz="2400" u="sng" dirty="0">
              <a:cs typeface="B Nazanin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188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971800" cy="188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188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888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747" y="2101857"/>
            <a:ext cx="7315200" cy="1154097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cs typeface="B Nazanin" panose="00000400000000000000" pitchFamily="2" charset="-78"/>
              </a:rPr>
              <a:t>فرضیه 2 : بین سرمایه بانک با سودآوري بانک رابطه معناداري وجود دارد.</a:t>
            </a:r>
            <a:endParaRPr lang="en-US" sz="3200" dirty="0">
              <a:cs typeface="B Nazanin" panose="00000400000000000000" pitchFamily="2" charset="-78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43" y="1"/>
            <a:ext cx="28575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76" y="1"/>
            <a:ext cx="3320143" cy="162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29146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3429000"/>
            <a:ext cx="8001000" cy="3539527"/>
          </a:xfrm>
        </p:spPr>
        <p:txBody>
          <a:bodyPr/>
          <a:lstStyle/>
          <a:p>
            <a:pPr marL="45720" indent="0" algn="r">
              <a:buNone/>
            </a:pPr>
            <a:r>
              <a:rPr lang="fa-IR" b="1" dirty="0">
                <a:cs typeface="B Nazanin" panose="00000400000000000000" pitchFamily="2" charset="-78"/>
              </a:rPr>
              <a:t>بین سرمایه و نسبت بازده دارایی ها </a:t>
            </a:r>
            <a:r>
              <a:rPr lang="fa-IR" b="1" dirty="0" smtClean="0">
                <a:cs typeface="B Nazanin" panose="00000400000000000000" pitchFamily="2" charset="-78"/>
              </a:rPr>
              <a:t>(سودآوري) </a:t>
            </a:r>
            <a:r>
              <a:rPr lang="fa-IR" b="1" dirty="0">
                <a:cs typeface="B Nazanin" panose="00000400000000000000" pitchFamily="2" charset="-78"/>
              </a:rPr>
              <a:t>رابطه مثبت و معنادار ي وجود دارد. </a:t>
            </a:r>
            <a:endParaRPr lang="fa-IR" b="1" dirty="0" smtClean="0">
              <a:cs typeface="B Nazanin" panose="00000400000000000000" pitchFamily="2" charset="-78"/>
            </a:endParaRPr>
          </a:p>
          <a:p>
            <a:pPr marL="45720" indent="0" algn="r">
              <a:buNone/>
            </a:pPr>
            <a:r>
              <a:rPr lang="fa-IR" b="1" dirty="0" smtClean="0">
                <a:cs typeface="B Nazanin" panose="00000400000000000000" pitchFamily="2" charset="-78"/>
              </a:rPr>
              <a:t>با </a:t>
            </a:r>
            <a:r>
              <a:rPr lang="fa-IR" b="1" dirty="0">
                <a:cs typeface="B Nazanin" panose="00000400000000000000" pitchFamily="2" charset="-78"/>
              </a:rPr>
              <a:t>این استدلال </a:t>
            </a:r>
            <a:r>
              <a:rPr lang="fa-IR" b="1" dirty="0" smtClean="0">
                <a:cs typeface="B Nazanin" panose="00000400000000000000" pitchFamily="2" charset="-78"/>
              </a:rPr>
              <a:t>که سرمایه </a:t>
            </a:r>
            <a:r>
              <a:rPr lang="fa-IR" b="1" dirty="0">
                <a:cs typeface="B Nazanin" panose="00000400000000000000" pitchFamily="2" charset="-78"/>
              </a:rPr>
              <a:t>بالاي بانک ها باعث کاهش هزینه تامین مالی و در نتیجه </a:t>
            </a:r>
            <a:r>
              <a:rPr lang="fa-IR" b="1" dirty="0" smtClean="0">
                <a:cs typeface="B Nazanin" panose="00000400000000000000" pitchFamily="2" charset="-78"/>
              </a:rPr>
              <a:t>افزایش </a:t>
            </a:r>
            <a:r>
              <a:rPr lang="fa-IR" b="1" dirty="0">
                <a:cs typeface="B Nazanin" panose="00000400000000000000" pitchFamily="2" charset="-78"/>
              </a:rPr>
              <a:t>سود بانک </a:t>
            </a:r>
            <a:r>
              <a:rPr lang="fa-IR" b="1" dirty="0" smtClean="0">
                <a:cs typeface="B Nazanin" panose="00000400000000000000" pitchFamily="2" charset="-78"/>
              </a:rPr>
              <a:t>میشود.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9359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55" y="2438400"/>
            <a:ext cx="7315200" cy="870012"/>
          </a:xfrm>
        </p:spPr>
        <p:txBody>
          <a:bodyPr>
            <a:noAutofit/>
          </a:bodyPr>
          <a:lstStyle/>
          <a:p>
            <a:pPr algn="r"/>
            <a:r>
              <a:rPr lang="fa-IR" sz="3200" dirty="0">
                <a:cs typeface="B Nazanin" panose="00000400000000000000" pitchFamily="2" charset="-78"/>
              </a:rPr>
              <a:t>فرضیه 3 : بین اندازه بانک با سودآوري بانک رابطه معناداري وجود دارد.</a:t>
            </a:r>
            <a:br>
              <a:rPr lang="fa-IR" sz="3200" dirty="0">
                <a:cs typeface="B Nazanin" panose="00000400000000000000" pitchFamily="2" charset="-78"/>
              </a:rPr>
            </a:b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755" y="2895600"/>
            <a:ext cx="7315200" cy="3539527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نتایج تحقیق نشان می دهد که اندازه بانک رابطه منفی و معناداري با نسبت بازده دارایی ها </a:t>
            </a:r>
            <a:r>
              <a:rPr lang="fa-IR" sz="2400" dirty="0" smtClean="0">
                <a:cs typeface="B Nazanin" panose="00000400000000000000" pitchFamily="2" charset="-78"/>
              </a:rPr>
              <a:t>(سودآوري) بانک </a:t>
            </a:r>
            <a:r>
              <a:rPr lang="fa-IR" sz="2400" dirty="0">
                <a:cs typeface="B Nazanin" panose="00000400000000000000" pitchFamily="2" charset="-78"/>
              </a:rPr>
              <a:t>ها دارد. ضریب اندازه بانک بسیار ناچیز می </a:t>
            </a:r>
            <a:r>
              <a:rPr lang="fa-IR" sz="2400" dirty="0" smtClean="0">
                <a:cs typeface="B Nazanin" panose="00000400000000000000" pitchFamily="2" charset="-78"/>
              </a:rPr>
              <a:t>باشد انتظار </a:t>
            </a:r>
            <a:r>
              <a:rPr lang="fa-IR" sz="2400" dirty="0">
                <a:cs typeface="B Nazanin" panose="00000400000000000000" pitchFamily="2" charset="-78"/>
              </a:rPr>
              <a:t>می رود که اندازه بانک رابطه مثبتی با سودآوري داشته باشد. ضریب منفی اندازه بانک، رابطه </a:t>
            </a:r>
            <a:r>
              <a:rPr lang="fa-IR" sz="2400" dirty="0" smtClean="0">
                <a:cs typeface="B Nazanin" panose="00000400000000000000" pitchFamily="2" charset="-78"/>
              </a:rPr>
              <a:t>منفی بین </a:t>
            </a:r>
            <a:r>
              <a:rPr lang="fa-IR" sz="2400" dirty="0">
                <a:cs typeface="B Nazanin" panose="00000400000000000000" pitchFamily="2" charset="-78"/>
              </a:rPr>
              <a:t>اندازه و سودآوري بانک بیانگر آن است که اندازه بانک ها از حد بهینه بالاتر رفته و صرفه هاي </a:t>
            </a:r>
            <a:r>
              <a:rPr lang="fa-IR" sz="2400" dirty="0" smtClean="0">
                <a:cs typeface="B Nazanin" panose="00000400000000000000" pitchFamily="2" charset="-78"/>
              </a:rPr>
              <a:t>ناشی از </a:t>
            </a:r>
            <a:r>
              <a:rPr lang="fa-IR" sz="2400" dirty="0">
                <a:cs typeface="B Nazanin" panose="00000400000000000000" pitchFamily="2" charset="-78"/>
              </a:rPr>
              <a:t>مقیاس کاهش یافته و با اتلاف منابع و کاهش سودآوري همراه است.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46" y="0"/>
            <a:ext cx="287481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64" y="1"/>
            <a:ext cx="293023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87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7315200" cy="1154097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cs typeface="B Nazanin" panose="00000400000000000000" pitchFamily="2" charset="-78"/>
              </a:rPr>
              <a:t>فرضیه 4 : بین ریسک اعتباري با سودآوري بانک رابطه معناداري وجود دارد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10" y="3505200"/>
            <a:ext cx="7315200" cy="3539527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رابطه میان بین نسبت تسهیلات به کل دارایی و بازده دارایی ها </a:t>
            </a:r>
            <a:r>
              <a:rPr lang="fa-IR" sz="2400" dirty="0" smtClean="0">
                <a:cs typeface="B Nazanin" panose="00000400000000000000" pitchFamily="2" charset="-78"/>
              </a:rPr>
              <a:t>(سودآوري) </a:t>
            </a:r>
            <a:r>
              <a:rPr lang="fa-IR" sz="2400" dirty="0">
                <a:cs typeface="B Nazanin" panose="00000400000000000000" pitchFamily="2" charset="-78"/>
              </a:rPr>
              <a:t>بررسی و مشخص گردید </a:t>
            </a:r>
            <a:r>
              <a:rPr lang="fa-IR" sz="2400" dirty="0" smtClean="0">
                <a:cs typeface="B Nazanin" panose="00000400000000000000" pitchFamily="2" charset="-78"/>
              </a:rPr>
              <a:t>که نسبت </a:t>
            </a:r>
            <a:r>
              <a:rPr lang="fa-IR" sz="2400" dirty="0">
                <a:cs typeface="B Nazanin" panose="00000400000000000000" pitchFamily="2" charset="-78"/>
              </a:rPr>
              <a:t>تسهیلات به کل دارایی تاثیر ناچیزي بر سودآوري بانک ها دارد.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99"/>
            <a:ext cx="206057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0"/>
            <a:ext cx="251142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189019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19" y="0"/>
            <a:ext cx="2382982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08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84" y="1981200"/>
            <a:ext cx="7315200" cy="1154097"/>
          </a:xfrm>
        </p:spPr>
        <p:txBody>
          <a:bodyPr>
            <a:normAutofit/>
          </a:bodyPr>
          <a:lstStyle/>
          <a:p>
            <a:pPr algn="r"/>
            <a:r>
              <a:rPr lang="fa-IR" sz="3200" dirty="0" smtClean="0">
                <a:cs typeface="B Nazanin" panose="00000400000000000000" pitchFamily="2" charset="-78"/>
              </a:rPr>
              <a:t>فرضیه </a:t>
            </a:r>
            <a:r>
              <a:rPr lang="fa-IR" sz="3200" dirty="0">
                <a:cs typeface="B Nazanin" panose="00000400000000000000" pitchFamily="2" charset="-78"/>
              </a:rPr>
              <a:t>5 : بین کارایی با سودآوري بانک رابطه معناداري وجود دارد.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84" y="3657600"/>
            <a:ext cx="7315200" cy="3539527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رابطه میان بین کارایی و نسبت بازده دارایی ها </a:t>
            </a:r>
            <a:r>
              <a:rPr lang="fa-IR" sz="2400" dirty="0" smtClean="0">
                <a:cs typeface="B Nazanin" panose="00000400000000000000" pitchFamily="2" charset="-78"/>
              </a:rPr>
              <a:t>(سودآوري) </a:t>
            </a:r>
            <a:r>
              <a:rPr lang="fa-IR" sz="2400" dirty="0">
                <a:cs typeface="B Nazanin" panose="00000400000000000000" pitchFamily="2" charset="-78"/>
              </a:rPr>
              <a:t>بررسی و مشخص گردید که رابطه </a:t>
            </a:r>
            <a:r>
              <a:rPr lang="fa-IR" sz="2400" dirty="0" smtClean="0">
                <a:cs typeface="B Nazanin" panose="00000400000000000000" pitchFamily="2" charset="-78"/>
              </a:rPr>
              <a:t>مثبت ومعنا </a:t>
            </a:r>
            <a:r>
              <a:rPr lang="fa-IR" sz="2400" dirty="0">
                <a:cs typeface="B Nazanin" panose="00000400000000000000" pitchFamily="2" charset="-78"/>
              </a:rPr>
              <a:t>داري وجود </a:t>
            </a:r>
            <a:r>
              <a:rPr lang="fa-IR" sz="2400" dirty="0" smtClean="0">
                <a:cs typeface="B Nazanin" panose="00000400000000000000" pitchFamily="2" charset="-78"/>
              </a:rPr>
              <a:t>دارد.طبیعی </a:t>
            </a:r>
            <a:r>
              <a:rPr lang="fa-IR" sz="2400" dirty="0">
                <a:cs typeface="B Nazanin" panose="00000400000000000000" pitchFamily="2" charset="-78"/>
              </a:rPr>
              <a:t>است که انتظار داشته باشیم با </a:t>
            </a:r>
            <a:r>
              <a:rPr lang="fa-IR" sz="2400" dirty="0" smtClean="0">
                <a:cs typeface="B Nazanin" panose="00000400000000000000" pitchFamily="2" charset="-78"/>
              </a:rPr>
              <a:t>افزایش کارایی </a:t>
            </a:r>
            <a:r>
              <a:rPr lang="fa-IR" sz="2400" dirty="0">
                <a:cs typeface="B Nazanin" panose="00000400000000000000" pitchFamily="2" charset="-78"/>
              </a:rPr>
              <a:t>بر سود آوري بانک افزوده شود. 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72" y="1"/>
            <a:ext cx="3091728" cy="162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" y="1"/>
            <a:ext cx="3143250" cy="162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97" y="-1"/>
            <a:ext cx="2847975" cy="162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78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2362200"/>
            <a:ext cx="7315200" cy="1154097"/>
          </a:xfrm>
        </p:spPr>
        <p:txBody>
          <a:bodyPr>
            <a:noAutofit/>
          </a:bodyPr>
          <a:lstStyle/>
          <a:p>
            <a:pPr algn="r"/>
            <a:r>
              <a:rPr lang="fa-IR" sz="3200" dirty="0">
                <a:cs typeface="B Nazanin" panose="00000400000000000000" pitchFamily="2" charset="-78"/>
              </a:rPr>
              <a:t>فرضیه 6 : بین مالکیت با سودآوري بانک رابطه معناداري وجود دارد.</a:t>
            </a:r>
            <a:br>
              <a:rPr lang="fa-IR" sz="3200" dirty="0">
                <a:cs typeface="B Nazanin" panose="00000400000000000000" pitchFamily="2" charset="-78"/>
              </a:rPr>
            </a:b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04618"/>
            <a:ext cx="7315200" cy="3539527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نتایج تحقیق نشان می دهد بین مالکیت و نسبت بازده دارایی ها </a:t>
            </a:r>
            <a:r>
              <a:rPr lang="fa-IR" sz="2400" dirty="0" smtClean="0">
                <a:cs typeface="B Nazanin" panose="00000400000000000000" pitchFamily="2" charset="-78"/>
              </a:rPr>
              <a:t>(سودآوري)رابطه </a:t>
            </a:r>
            <a:r>
              <a:rPr lang="fa-IR" sz="2400" dirty="0">
                <a:cs typeface="B Nazanin" panose="00000400000000000000" pitchFamily="2" charset="-78"/>
              </a:rPr>
              <a:t>مثبت و </a:t>
            </a:r>
            <a:r>
              <a:rPr lang="fa-IR" sz="2400" dirty="0" smtClean="0">
                <a:cs typeface="B Nazanin" panose="00000400000000000000" pitchFamily="2" charset="-78"/>
              </a:rPr>
              <a:t>معناداري وجود دارد. معنادار </a:t>
            </a:r>
            <a:r>
              <a:rPr lang="fa-IR" sz="2400" dirty="0">
                <a:cs typeface="B Nazanin" panose="00000400000000000000" pitchFamily="2" charset="-78"/>
              </a:rPr>
              <a:t>بودن ضریب </a:t>
            </a:r>
            <a:r>
              <a:rPr lang="fa-IR" sz="2400" dirty="0" smtClean="0">
                <a:cs typeface="B Nazanin" panose="00000400000000000000" pitchFamily="2" charset="-78"/>
              </a:rPr>
              <a:t>مالکیت بیانگر </a:t>
            </a:r>
            <a:r>
              <a:rPr lang="fa-IR" sz="2400" dirty="0">
                <a:cs typeface="B Nazanin" panose="00000400000000000000" pitchFamily="2" charset="-78"/>
              </a:rPr>
              <a:t>آن است که مالکیت می تواند دلیلی بر تفاوت عملکرد سیستم بانکی دولتی و خصوصی باشد. </a:t>
            </a:r>
            <a:r>
              <a:rPr lang="fa-IR" sz="2400" dirty="0" smtClean="0">
                <a:cs typeface="B Nazanin" panose="00000400000000000000" pitchFamily="2" charset="-78"/>
              </a:rPr>
              <a:t>با بررسی </a:t>
            </a:r>
            <a:r>
              <a:rPr lang="fa-IR" sz="2400" dirty="0">
                <a:cs typeface="B Nazanin" panose="00000400000000000000" pitchFamily="2" charset="-78"/>
              </a:rPr>
              <a:t>مقایسه اي بانک هاي دولتی و غیردولتی و نتایج تحقیق تفاوت هاي قابل ملاحضه اي بین </a:t>
            </a:r>
            <a:r>
              <a:rPr lang="fa-IR" sz="2400" dirty="0" smtClean="0">
                <a:cs typeface="B Nazanin" panose="00000400000000000000" pitchFamily="2" charset="-78"/>
              </a:rPr>
              <a:t>این دوگروه </a:t>
            </a:r>
            <a:r>
              <a:rPr lang="fa-IR" sz="2400" dirty="0">
                <a:cs typeface="B Nazanin" panose="00000400000000000000" pitchFamily="2" charset="-78"/>
              </a:rPr>
              <a:t>وجود دارد. بانک هاي غیردولتی به رغم مدت زمان کوتاه فعالیت داراي عملکرد به مراتب </a:t>
            </a:r>
            <a:r>
              <a:rPr lang="fa-IR" sz="2400" dirty="0" smtClean="0">
                <a:cs typeface="B Nazanin" panose="00000400000000000000" pitchFamily="2" charset="-78"/>
              </a:rPr>
              <a:t>بهتري هستند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6967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838451" cy="175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"/>
            <a:ext cx="3028950" cy="175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266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04351"/>
            <a:ext cx="7315200" cy="1154097"/>
          </a:xfrm>
        </p:spPr>
        <p:txBody>
          <a:bodyPr>
            <a:noAutofit/>
          </a:bodyPr>
          <a:lstStyle/>
          <a:p>
            <a:pPr algn="r"/>
            <a:r>
              <a:rPr lang="fa-IR" sz="3200" dirty="0">
                <a:cs typeface="B Nazanin" panose="00000400000000000000" pitchFamily="2" charset="-78"/>
              </a:rPr>
              <a:t>فرضیه 7 : بین سطح سرمایه بازار سهام با سودآوري بانک رابطه معناداري وجود دارد.</a:t>
            </a:r>
            <a:br>
              <a:rPr lang="fa-IR" sz="3200" dirty="0">
                <a:cs typeface="B Nazanin" panose="00000400000000000000" pitchFamily="2" charset="-78"/>
              </a:rPr>
            </a:b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810000"/>
            <a:ext cx="7315200" cy="3539527"/>
          </a:xfrm>
        </p:spPr>
        <p:txBody>
          <a:bodyPr>
            <a:noAutofit/>
          </a:bodyPr>
          <a:lstStyle/>
          <a:p>
            <a:pPr marL="4572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سطح سرمایه بازار سهام رابطه مثبت و معناداري با نسبت بازده دارایی ها </a:t>
            </a:r>
            <a:r>
              <a:rPr lang="fa-IR" sz="2400" dirty="0" smtClean="0">
                <a:cs typeface="B Nazanin" panose="00000400000000000000" pitchFamily="2" charset="-78"/>
              </a:rPr>
              <a:t>(سودآوري) </a:t>
            </a:r>
            <a:r>
              <a:rPr lang="fa-IR" sz="2400" dirty="0">
                <a:cs typeface="B Nazanin" panose="00000400000000000000" pitchFamily="2" charset="-78"/>
              </a:rPr>
              <a:t>دارد. </a:t>
            </a:r>
          </a:p>
          <a:p>
            <a:pPr marL="4572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با رشد بازار سهام وضعیت شرکت هاي موجود در بورس رونق، بهبود و سودآور شده و در نتیجه قادر </a:t>
            </a:r>
            <a:r>
              <a:rPr lang="fa-IR" sz="2400" dirty="0" smtClean="0">
                <a:cs typeface="B Nazanin" panose="00000400000000000000" pitchFamily="2" charset="-78"/>
              </a:rPr>
              <a:t>به باز </a:t>
            </a:r>
            <a:r>
              <a:rPr lang="fa-IR" sz="2400" dirty="0">
                <a:cs typeface="B Nazanin" panose="00000400000000000000" pitchFamily="2" charset="-78"/>
              </a:rPr>
              <a:t>پرداخت تسهیلاتی که براي تامین نیازهاي مالی </a:t>
            </a:r>
            <a:r>
              <a:rPr lang="fa-IR" sz="2400" dirty="0" smtClean="0">
                <a:cs typeface="B Nazanin" panose="00000400000000000000" pitchFamily="2" charset="-78"/>
              </a:rPr>
              <a:t>کوتاه </a:t>
            </a:r>
            <a:r>
              <a:rPr lang="fa-IR" sz="2400" dirty="0">
                <a:cs typeface="B Nazanin" panose="00000400000000000000" pitchFamily="2" charset="-78"/>
              </a:rPr>
              <a:t>مدت خود را از بانک ها دریافت نموده اند </a:t>
            </a:r>
            <a:r>
              <a:rPr lang="fa-IR" sz="2400" dirty="0" smtClean="0">
                <a:cs typeface="B Nazanin" panose="00000400000000000000" pitchFamily="2" charset="-78"/>
              </a:rPr>
              <a:t>میشوند.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3124200" cy="178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180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178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981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447800"/>
            <a:ext cx="8458200" cy="502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1. دولت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باید سیاست هایی جهت کاهش تمرکز در بازار بانکی در پیش گیرد که بدین منظور پیشنهاد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میشود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: نسبت به تداوم روندخصوصی سازي و ورود بانک هاي جدید به صنعت بانکداري ، حذف موانع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سرمایه گذاري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و افتتاح بانک هاي خارجی در کشور، منطقی کردن نرخ هاي سود در نظام بانکی و واگذاري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سهام بانک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هاي دولتی به بخش خصوصی می تواند زمینه ساز تشدید رقابت در این صنعت در بلند مدت باشد .</a:t>
            </a:r>
          </a:p>
          <a:p>
            <a:pPr algn="r"/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2 . افزایش سرمایه بانک به همراه کاهش تسهیلات تکلیفی و افزایش مشارکت در پروژه هاي سرمایه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گذاري در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افزایش بازده دارایی هاي بانک هاي دولتی نقش مهمی ایفا کند.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33400"/>
            <a:ext cx="4953000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جمع بندی و پیشنهادات</a:t>
            </a:r>
            <a:endParaRPr lang="en-US" sz="3200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4575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028" y="1387474"/>
            <a:ext cx="8458200" cy="52629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fa-IR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/>
            <a:endParaRPr lang="fa-IR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3.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ویژگیهاي بانک و ساختار بازار می تواند عملکرد سیستم بانکی را متاثر کند. بنابراین در تدوین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سیاست هاي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مربوط به مدیریت داخلی بانک ها به کارگیري تجهیزات مربوط به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بانکداري الکترونیکی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تعیین استراتژي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افزایش سهم بازار، ترکیب منابع و مصارف و سیاست هاي مریوط به تنظیم بازار بانکی باید به نقش و تاثیر عناصر ساختاري و رفتاري بازار و عناصر داخلی بانک برعملکرد آن توجه ویژه شود.</a:t>
            </a:r>
          </a:p>
          <a:p>
            <a:pPr algn="r"/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4.در مطالعه حاضر، ویژگی هاي مختص بانک و مختص صنعت (ساختاربازار)مورد ارزیابی قرار گرفت.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به لحاظ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شاخص هاي عملکرد، بررسی مقایسه اي بانک هاي دولتی و غیردولتی نشان داد که تفاوت هاي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قابل ملاحضه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اي بین آنها وجود دارد. بانک هاي غیردولتی به رغم مدت زمان کوتاه فعالیت داراي عملکرد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به مراتب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بهتري هستند. بنابراین به دولت و بانک </a:t>
            </a:r>
            <a:endParaRPr lang="fa-IR" sz="24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هاي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دولتی توصیه می شود گام هاي اصلاحی جهت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بهبود منابع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و مصارف اتخاذ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نمایند.</a:t>
            </a:r>
          </a:p>
          <a:p>
            <a:pPr algn="r"/>
            <a:endParaRPr lang="fa-IR" sz="24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/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81" y="533400"/>
            <a:ext cx="51022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12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6" y="0"/>
            <a:ext cx="7696200" cy="813264"/>
          </a:xfrm>
        </p:spPr>
        <p:txBody>
          <a:bodyPr/>
          <a:lstStyle/>
          <a:p>
            <a:pPr algn="r"/>
            <a:r>
              <a:rPr lang="fa-IR" dirty="0"/>
              <a:t>مقدمه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91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>
                <a:cs typeface="B Nazanin"/>
              </a:rPr>
              <a:t>    بانکداري </a:t>
            </a:r>
            <a:r>
              <a:rPr lang="fa-IR" sz="2800" dirty="0">
                <a:cs typeface="B Nazanin"/>
              </a:rPr>
              <a:t>یکی از با اهمیت ترین فعالیت هاي اقتصاد به شمار می آید</a:t>
            </a:r>
            <a:r>
              <a:rPr lang="fa-IR" sz="2800" dirty="0" smtClean="0">
                <a:cs typeface="B Nazanin"/>
              </a:rPr>
              <a:t>. </a:t>
            </a:r>
          </a:p>
        </p:txBody>
      </p:sp>
      <p:sp>
        <p:nvSpPr>
          <p:cNvPr id="4" name="Oval 3"/>
          <p:cNvSpPr/>
          <p:nvPr/>
        </p:nvSpPr>
        <p:spPr>
          <a:xfrm>
            <a:off x="3477492" y="1550915"/>
            <a:ext cx="2590800" cy="1676400"/>
          </a:xfrm>
          <a:prstGeom prst="ellips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16846"/>
            <a:ext cx="14319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Terminator 6"/>
          <p:cNvSpPr/>
          <p:nvPr/>
        </p:nvSpPr>
        <p:spPr>
          <a:xfrm>
            <a:off x="762000" y="2761383"/>
            <a:ext cx="2971800" cy="1371600"/>
          </a:xfrm>
          <a:prstGeom prst="flowChartTerminator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سازماندهی و هدایت دریافت ها و پرداخت ها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891" y="4953000"/>
            <a:ext cx="1447800" cy="152400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0" i="0" u="none" strike="noStrike" baseline="0" dirty="0" smtClean="0">
                <a:cs typeface="B Nazanin"/>
              </a:rPr>
              <a:t>مبادلات بازرگانی را تسهیل میکنند.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1" y="4971256"/>
            <a:ext cx="1600200" cy="1524000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موجب گسترش بازارها میشوند.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77492" y="4971256"/>
            <a:ext cx="1551708" cy="1505744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موجب رشد و شکوفایی اقتصاد میشوند.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924791" y="4132983"/>
            <a:ext cx="446809" cy="820017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>
            <a:off x="2247900" y="4132983"/>
            <a:ext cx="114300" cy="820017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24200" y="4132983"/>
            <a:ext cx="762000" cy="820017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Terminator 21"/>
          <p:cNvSpPr/>
          <p:nvPr/>
        </p:nvSpPr>
        <p:spPr>
          <a:xfrm>
            <a:off x="5867400" y="2731075"/>
            <a:ext cx="2770908" cy="1295400"/>
          </a:xfrm>
          <a:prstGeom prst="flowChartTerminator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تجهیز پس اندازها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252854" y="4132983"/>
            <a:ext cx="0" cy="667617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52754" y="4918364"/>
            <a:ext cx="1600200" cy="152400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هدایت آنها به سمت بنگاه هاي تولیدي و تجاري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47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6388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5.بانک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ها به منظور جذب منابع و ماندن در صحنه ناچار به رقابت هستند. و در شرایط رقابتی، بانک ها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دراعطاي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تسهیلات با اطلاعات شلوغ و احتمال دریافت وام توسط مشتري بی کیفیت افزایش می یابد و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در نتیجه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این امر ریسک اعتباري بانک ها را افزایش داده و عملکرد بانک ها را تحت تاثیر قرار می دهد.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بنابراین پیشنهاد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می شود که وام ها بر اساس گزینش مشتریان بانکی به عنوان مشتري خوب اعطا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میشود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 marL="45720" indent="0" algn="r">
              <a:buNone/>
            </a:pP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6.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به بانک مرکزي و مقامات پولی کشور توصیه می شود نسبت به طراحی اهرم نظارتی مناسب براي بانک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ها اقدام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نمایند.</a:t>
            </a:r>
          </a:p>
          <a:p>
            <a:pPr marL="45720" indent="0" algn="r">
              <a:buNone/>
            </a:pP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7.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با توجه به کاهش تمرکز در صنعت بانکداري و ارتباط معنادار آن با بازده بانک ها سبب افزایش رقابت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دربازار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بانکداري می شود، ، لذا به بانک مرکزي و مقامات پولی کشور توصیه می شود که در مقاطع زمانی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منظم به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سنجش میزان تمرکز درصنعت بانکداري اقدام نمایند و در هنگام اعمال سیاست هاي پولی از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هماهنگی این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سیاست ها با ساختار بازار بانکداري کشور اطمینان حاصل نمایند.</a:t>
            </a:r>
          </a:p>
          <a:p>
            <a:pPr marL="45720" indent="0" algn="r">
              <a:buNone/>
            </a:pP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8. 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نتایج این پژوهش نیاز به یک نظارت نزدیک تر به توسعه هایی مرتبط با رقابت و ساختار بازار در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بخشهاي 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بانکداري در بازار بانکداري کشور را نشان می دهد.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51022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252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595745" y="533400"/>
            <a:ext cx="7772400" cy="25908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از توجه شما سپاسگزاریم</a:t>
            </a:r>
            <a:endParaRPr lang="en-US" sz="4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052945" y="3685309"/>
            <a:ext cx="7315200" cy="30480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</a:rPr>
              <a:t>بررسی وجود انحصار در صنعت بانکداری و تأثیر آن بر</a:t>
            </a:r>
          </a:p>
          <a:p>
            <a:pPr algn="ctr"/>
            <a:r>
              <a:rPr lang="fa-IR" dirty="0">
                <a:solidFill>
                  <a:schemeClr val="bg1"/>
                </a:solidFill>
              </a:rPr>
              <a:t>سودآوری بانکها در ایران</a:t>
            </a:r>
          </a:p>
          <a:p>
            <a:pPr algn="ctr"/>
            <a:r>
              <a:rPr lang="fa-IR" dirty="0">
                <a:solidFill>
                  <a:schemeClr val="bg1"/>
                </a:solidFill>
              </a:rPr>
              <a:t>علی اصغر لطفی</a:t>
            </a:r>
          </a:p>
          <a:p>
            <a:pPr algn="ctr"/>
            <a:r>
              <a:rPr lang="fa-IR" dirty="0">
                <a:solidFill>
                  <a:schemeClr val="bg1"/>
                </a:solidFill>
              </a:rPr>
              <a:t>استادیار اقتصاد دانشگاه آزاد اسلامی، واحد اسلامشهر، </a:t>
            </a:r>
            <a:r>
              <a:rPr lang="en-US" dirty="0">
                <a:solidFill>
                  <a:schemeClr val="bg1"/>
                </a:solidFill>
              </a:rPr>
              <a:t>lotfi@iiau.ac.ir</a:t>
            </a:r>
          </a:p>
          <a:p>
            <a:pPr algn="ctr"/>
            <a:r>
              <a:rPr lang="fa-IR" dirty="0">
                <a:solidFill>
                  <a:schemeClr val="bg1"/>
                </a:solidFill>
              </a:rPr>
              <a:t>حمیدرضا گلچوب فیروزجایی</a:t>
            </a:r>
          </a:p>
          <a:p>
            <a:pPr algn="ctr"/>
            <a:r>
              <a:rPr lang="fa-IR" dirty="0">
                <a:solidFill>
                  <a:schemeClr val="bg1"/>
                </a:solidFill>
              </a:rPr>
              <a:t>کارشناس بانک سپه، </a:t>
            </a:r>
            <a:r>
              <a:rPr lang="en-US" dirty="0">
                <a:solidFill>
                  <a:schemeClr val="bg1"/>
                </a:solidFill>
              </a:rPr>
              <a:t>hamidrezagolchobfirozjai@yahoo.com</a:t>
            </a:r>
          </a:p>
        </p:txBody>
      </p:sp>
    </p:spTree>
    <p:extLst>
      <p:ext uri="{BB962C8B-B14F-4D97-AF65-F5344CB8AC3E}">
        <p14:creationId xmlns:p14="http://schemas.microsoft.com/office/powerpoint/2010/main" val="33571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7315200" cy="1154097"/>
          </a:xfrm>
        </p:spPr>
        <p:txBody>
          <a:bodyPr/>
          <a:lstStyle/>
          <a:p>
            <a:pPr algn="r"/>
            <a:r>
              <a:rPr lang="fa-IR" dirty="0" smtClean="0"/>
              <a:t>مقدمه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315200" cy="5013961"/>
          </a:xfrm>
        </p:spPr>
        <p:txBody>
          <a:bodyPr>
            <a:noAutofit/>
          </a:bodyPr>
          <a:lstStyle/>
          <a:p>
            <a:pPr marL="45720" indent="0" algn="r">
              <a:buNone/>
            </a:pPr>
            <a:r>
              <a:rPr lang="fa-IR" sz="2400" dirty="0" smtClean="0">
                <a:solidFill>
                  <a:schemeClr val="tx2"/>
                </a:solidFill>
                <a:cs typeface="B Nazanin" panose="00000400000000000000" pitchFamily="2" charset="-78"/>
              </a:rPr>
              <a:t>*</a:t>
            </a:r>
            <a:r>
              <a:rPr lang="fa-IR" sz="2400" dirty="0" smtClean="0">
                <a:cs typeface="B Nazanin" panose="00000400000000000000" pitchFamily="2" charset="-78"/>
              </a:rPr>
              <a:t> بانکداري </a:t>
            </a:r>
            <a:r>
              <a:rPr lang="fa-IR" sz="2400" dirty="0">
                <a:cs typeface="B Nazanin" panose="00000400000000000000" pitchFamily="2" charset="-78"/>
              </a:rPr>
              <a:t>یکی از مهمترین </a:t>
            </a:r>
            <a:r>
              <a:rPr lang="fa-IR" sz="2400" dirty="0" smtClean="0">
                <a:cs typeface="B Nazanin" panose="00000400000000000000" pitchFamily="2" charset="-78"/>
              </a:rPr>
              <a:t>بخش هاي </a:t>
            </a:r>
            <a:r>
              <a:rPr lang="fa-IR" sz="2400" dirty="0">
                <a:cs typeface="B Nazanin" panose="00000400000000000000" pitchFamily="2" charset="-78"/>
              </a:rPr>
              <a:t>هر اقتصادي محسوب می شود، زیرا </a:t>
            </a:r>
            <a:r>
              <a:rPr lang="fa-IR" sz="2400" dirty="0" smtClean="0">
                <a:cs typeface="B Nazanin" panose="00000400000000000000" pitchFamily="2" charset="-78"/>
              </a:rPr>
              <a:t>بانکها به </a:t>
            </a:r>
            <a:r>
              <a:rPr lang="fa-IR" sz="2400" dirty="0">
                <a:cs typeface="B Nazanin" panose="00000400000000000000" pitchFamily="2" charset="-78"/>
              </a:rPr>
              <a:t>عنوان واسطه منابع پولی در تالار بورس و بیمه از ارکان اصلی بازارهاي مالی </a:t>
            </a:r>
            <a:r>
              <a:rPr lang="fa-IR" sz="2400" dirty="0" smtClean="0">
                <a:cs typeface="B Nazanin" panose="00000400000000000000" pitchFamily="2" charset="-78"/>
              </a:rPr>
              <a:t>شمرده می شوند.</a:t>
            </a:r>
          </a:p>
          <a:p>
            <a:pPr marL="45720" indent="0" algn="r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2"/>
                </a:solidFill>
                <a:cs typeface="B Nazanin" panose="00000400000000000000" pitchFamily="2" charset="-78"/>
              </a:rPr>
              <a:t>*</a:t>
            </a:r>
            <a:r>
              <a:rPr lang="fa-IR" sz="2400" dirty="0" smtClean="0">
                <a:cs typeface="B Nazanin" panose="00000400000000000000" pitchFamily="2" charset="-78"/>
              </a:rPr>
              <a:t> بانکداري </a:t>
            </a:r>
            <a:r>
              <a:rPr lang="fa-IR" sz="2400" dirty="0">
                <a:cs typeface="B Nazanin" panose="00000400000000000000" pitchFamily="2" charset="-78"/>
              </a:rPr>
              <a:t>در اقتصاد ایران از اهمیت بیشتري برخوردار است، زیرا به دلیل </a:t>
            </a:r>
            <a:r>
              <a:rPr lang="fa-IR" sz="2400" dirty="0" smtClean="0">
                <a:cs typeface="B Nazanin" panose="00000400000000000000" pitchFamily="2" charset="-78"/>
              </a:rPr>
              <a:t>عدم توسعه </a:t>
            </a:r>
            <a:r>
              <a:rPr lang="fa-IR" sz="2400" dirty="0">
                <a:cs typeface="B Nazanin" panose="00000400000000000000" pitchFamily="2" charset="-78"/>
              </a:rPr>
              <a:t>لازم بازار سرمایه، درعمل این بانکها هستند که عهده دار تأمین مالی بلند </a:t>
            </a:r>
            <a:r>
              <a:rPr lang="fa-IR" sz="2400" dirty="0" smtClean="0">
                <a:cs typeface="B Nazanin" panose="00000400000000000000" pitchFamily="2" charset="-78"/>
              </a:rPr>
              <a:t>مدت نیز </a:t>
            </a:r>
            <a:r>
              <a:rPr lang="fa-IR" sz="2400" dirty="0">
                <a:cs typeface="B Nazanin" panose="00000400000000000000" pitchFamily="2" charset="-78"/>
              </a:rPr>
              <a:t>می باشند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marL="45720" indent="0" algn="r">
              <a:buNone/>
            </a:pPr>
            <a:r>
              <a:rPr lang="fa-IR" sz="2400" dirty="0" smtClean="0">
                <a:solidFill>
                  <a:schemeClr val="tx2"/>
                </a:solidFill>
                <a:cs typeface="B Nazanin" panose="00000400000000000000" pitchFamily="2" charset="-78"/>
              </a:rPr>
              <a:t>*</a:t>
            </a:r>
            <a:r>
              <a:rPr lang="fa-IR" sz="2400" dirty="0" smtClean="0">
                <a:cs typeface="B Nazanin" panose="00000400000000000000" pitchFamily="2" charset="-78"/>
              </a:rPr>
              <a:t> یکی </a:t>
            </a:r>
            <a:r>
              <a:rPr lang="fa-IR" sz="2400" dirty="0">
                <a:cs typeface="B Nazanin" panose="00000400000000000000" pitchFamily="2" charset="-78"/>
              </a:rPr>
              <a:t>از قدیمی ترین و در عین </a:t>
            </a:r>
            <a:r>
              <a:rPr lang="fa-IR" sz="2400" dirty="0" smtClean="0">
                <a:cs typeface="B Nazanin" panose="00000400000000000000" pitchFamily="2" charset="-78"/>
              </a:rPr>
              <a:t>حال مهمترین </a:t>
            </a:r>
            <a:r>
              <a:rPr lang="fa-IR" sz="2400" dirty="0">
                <a:cs typeface="B Nazanin" panose="00000400000000000000" pitchFamily="2" charset="-78"/>
              </a:rPr>
              <a:t>راههاي </a:t>
            </a:r>
            <a:r>
              <a:rPr lang="fa-IR" sz="2400" b="1" dirty="0">
                <a:cs typeface="B Nazanin" panose="00000400000000000000" pitchFamily="2" charset="-78"/>
              </a:rPr>
              <a:t>ارزیابی</a:t>
            </a:r>
            <a:r>
              <a:rPr lang="fa-IR" sz="2400" dirty="0">
                <a:cs typeface="B Nazanin" panose="00000400000000000000" pitchFamily="2" charset="-78"/>
              </a:rPr>
              <a:t> عملکرد و موفقیت در نظام بانکی، سودآوري است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marL="45720" indent="0" algn="r">
              <a:buNone/>
            </a:pPr>
            <a:r>
              <a:rPr lang="fa-IR" sz="2400" dirty="0" smtClean="0">
                <a:solidFill>
                  <a:schemeClr val="tx2"/>
                </a:solidFill>
                <a:cs typeface="B Nazanin" panose="00000400000000000000" pitchFamily="2" charset="-78"/>
              </a:rPr>
              <a:t>*</a:t>
            </a:r>
            <a:r>
              <a:rPr lang="fa-IR" sz="2400" dirty="0" smtClean="0">
                <a:cs typeface="B Nazanin" panose="00000400000000000000" pitchFamily="2" charset="-78"/>
              </a:rPr>
              <a:t> گرچه درنظام </a:t>
            </a:r>
            <a:r>
              <a:rPr lang="fa-IR" sz="2400" dirty="0">
                <a:cs typeface="B Nazanin" panose="00000400000000000000" pitchFamily="2" charset="-78"/>
              </a:rPr>
              <a:t>بانکی دولتی به ظاهر این هدف اولویت را به خود اختصاص نمی دهد، با این </a:t>
            </a:r>
            <a:r>
              <a:rPr lang="fa-IR" sz="2400" dirty="0" smtClean="0">
                <a:cs typeface="B Nazanin" panose="00000400000000000000" pitchFamily="2" charset="-78"/>
              </a:rPr>
              <a:t>حال تمامی </a:t>
            </a:r>
            <a:r>
              <a:rPr lang="fa-IR" sz="2400" dirty="0">
                <a:cs typeface="B Nazanin" panose="00000400000000000000" pitchFamily="2" charset="-78"/>
              </a:rPr>
              <a:t>بانک ها در پی حداکثر سازي سود خود </a:t>
            </a:r>
            <a:r>
              <a:rPr lang="fa-IR" sz="2400" dirty="0" smtClean="0">
                <a:cs typeface="B Nazanin" panose="00000400000000000000" pitchFamily="2" charset="-78"/>
              </a:rPr>
              <a:t>هستند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45720" indent="0" algn="r">
              <a:buNone/>
            </a:pPr>
            <a:r>
              <a:rPr lang="fa-IR" sz="2400" dirty="0" smtClean="0">
                <a:solidFill>
                  <a:schemeClr val="tx2"/>
                </a:solidFill>
                <a:cs typeface="B Nazanin" panose="00000400000000000000" pitchFamily="2" charset="-78"/>
              </a:rPr>
              <a:t>*</a:t>
            </a:r>
            <a:r>
              <a:rPr lang="fa-IR" sz="2400" dirty="0" smtClean="0">
                <a:cs typeface="B Nazanin" panose="00000400000000000000" pitchFamily="2" charset="-78"/>
              </a:rPr>
              <a:t> بانک ها دراقتصاد </a:t>
            </a:r>
            <a:r>
              <a:rPr lang="fa-IR" sz="2400" dirty="0">
                <a:cs typeface="B Nazanin" panose="00000400000000000000" pitchFamily="2" charset="-78"/>
              </a:rPr>
              <a:t>ایران علاوه بر واسطه وجوه بودن در بازار پول به دلیل عدم توسعه کافی </a:t>
            </a:r>
            <a:r>
              <a:rPr lang="fa-IR" sz="2400" dirty="0" smtClean="0">
                <a:cs typeface="B Nazanin" panose="00000400000000000000" pitchFamily="2" charset="-78"/>
              </a:rPr>
              <a:t>بازارسرمایه</a:t>
            </a:r>
            <a:r>
              <a:rPr lang="fa-IR" sz="2400" dirty="0">
                <a:cs typeface="B Nazanin" panose="00000400000000000000" pitchFamily="2" charset="-78"/>
              </a:rPr>
              <a:t>، نقش اساسی را در تامین مالی بنگاه ها در برنامه هاي توسعه اقتصادي </a:t>
            </a:r>
            <a:r>
              <a:rPr lang="fa-IR" sz="2400" dirty="0" smtClean="0">
                <a:cs typeface="B Nazanin" panose="00000400000000000000" pitchFamily="2" charset="-78"/>
              </a:rPr>
              <a:t>کشور ایفا </a:t>
            </a:r>
            <a:r>
              <a:rPr lang="fa-IR" sz="2400" dirty="0">
                <a:cs typeface="B Nazanin" panose="00000400000000000000" pitchFamily="2" charset="-78"/>
              </a:rPr>
              <a:t>می کنند.</a:t>
            </a:r>
          </a:p>
          <a:p>
            <a:pPr marL="45720" indent="0" algn="r">
              <a:buNone/>
            </a:pP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496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802823"/>
            <a:ext cx="7620000" cy="926523"/>
          </a:xfrm>
        </p:spPr>
        <p:txBody>
          <a:bodyPr/>
          <a:lstStyle/>
          <a:p>
            <a:pPr algn="r"/>
            <a:r>
              <a:rPr lang="fa-I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ساختار بازار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72259" cy="4709160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fa-IR" sz="2400" dirty="0" smtClean="0">
                <a:cs typeface="B Nazanin"/>
              </a:rPr>
              <a:t>*براي </a:t>
            </a:r>
            <a:r>
              <a:rPr lang="fa-IR" sz="2400" dirty="0">
                <a:cs typeface="B Nazanin"/>
              </a:rPr>
              <a:t>قضاوت راجع به درجه رقابت و انحصار در هر بازار معمولا از مفهوم شاخص </a:t>
            </a:r>
            <a:r>
              <a:rPr lang="fa-IR" sz="2400" dirty="0" smtClean="0">
                <a:cs typeface="B Nazanin"/>
              </a:rPr>
              <a:t>هاي تمرکز </a:t>
            </a:r>
            <a:r>
              <a:rPr lang="fa-IR" sz="2400" dirty="0">
                <a:cs typeface="B Nazanin"/>
              </a:rPr>
              <a:t>استفاده می شود. </a:t>
            </a:r>
            <a:endParaRPr lang="fa-IR" sz="2400" dirty="0" smtClean="0">
              <a:cs typeface="B Nazanin"/>
            </a:endParaRPr>
          </a:p>
          <a:p>
            <a:pPr marL="45720" indent="0" algn="r">
              <a:buNone/>
            </a:pPr>
            <a:r>
              <a:rPr lang="fa-IR" sz="2400" dirty="0" smtClean="0">
                <a:cs typeface="B Nazanin"/>
              </a:rPr>
              <a:t>*تمرکز </a:t>
            </a:r>
            <a:r>
              <a:rPr lang="fa-IR" sz="2400" dirty="0">
                <a:cs typeface="B Nazanin"/>
              </a:rPr>
              <a:t>یکی از جنبه ها و ابعاد مهم ساختار بازار می باشد </a:t>
            </a:r>
            <a:r>
              <a:rPr lang="fa-IR" sz="2400" dirty="0" smtClean="0">
                <a:cs typeface="B Nazanin"/>
              </a:rPr>
              <a:t>و شاید </a:t>
            </a:r>
            <a:r>
              <a:rPr lang="fa-IR" sz="2400" dirty="0">
                <a:cs typeface="B Nazanin"/>
              </a:rPr>
              <a:t>مهمترین متغیر ساختاري است. </a:t>
            </a:r>
            <a:endParaRPr lang="fa-IR" sz="2400" dirty="0" smtClean="0">
              <a:cs typeface="B Nazanin"/>
            </a:endParaRPr>
          </a:p>
          <a:p>
            <a:pPr marL="45720" indent="0" algn="r">
              <a:buNone/>
            </a:pPr>
            <a:r>
              <a:rPr lang="fa-IR" sz="2400" dirty="0" smtClean="0">
                <a:cs typeface="B Nazanin"/>
              </a:rPr>
              <a:t>*در </a:t>
            </a:r>
            <a:r>
              <a:rPr lang="fa-IR" sz="2400" dirty="0">
                <a:cs typeface="B Nazanin"/>
              </a:rPr>
              <a:t>بسیاري از کشورها جهان هر ساله </a:t>
            </a:r>
            <a:r>
              <a:rPr lang="fa-IR" sz="2400" dirty="0" smtClean="0">
                <a:cs typeface="B Nazanin"/>
              </a:rPr>
              <a:t>میزان تمرکز </a:t>
            </a:r>
            <a:r>
              <a:rPr lang="fa-IR" sz="2400" dirty="0">
                <a:cs typeface="B Nazanin"/>
              </a:rPr>
              <a:t>بازار در صنایع مختلف اندازه </a:t>
            </a:r>
            <a:r>
              <a:rPr lang="fa-IR" sz="2400" dirty="0" smtClean="0">
                <a:cs typeface="B Nazanin"/>
              </a:rPr>
              <a:t>گیري میشود </a:t>
            </a:r>
            <a:r>
              <a:rPr lang="fa-IR" sz="2400" dirty="0">
                <a:cs typeface="B Nazanin"/>
              </a:rPr>
              <a:t>تا نتایج آن راهنماي سیاستگذاران </a:t>
            </a:r>
            <a:r>
              <a:rPr lang="fa-IR" sz="2400" dirty="0" smtClean="0">
                <a:cs typeface="B Nazanin"/>
              </a:rPr>
              <a:t>و دولتمردان </a:t>
            </a:r>
            <a:r>
              <a:rPr lang="fa-IR" sz="2400" dirty="0">
                <a:cs typeface="B Nazanin"/>
              </a:rPr>
              <a:t>جهت </a:t>
            </a:r>
            <a:r>
              <a:rPr lang="fa-IR" sz="2400" dirty="0" smtClean="0">
                <a:cs typeface="B Nazanin"/>
              </a:rPr>
              <a:t>حفظ </a:t>
            </a:r>
            <a:r>
              <a:rPr lang="fa-IR" sz="2400" dirty="0">
                <a:cs typeface="B Nazanin"/>
              </a:rPr>
              <a:t>رقابت </a:t>
            </a:r>
            <a:r>
              <a:rPr lang="fa-IR" sz="2400" dirty="0" smtClean="0">
                <a:cs typeface="B Nazanin"/>
              </a:rPr>
              <a:t>باشد. </a:t>
            </a:r>
          </a:p>
          <a:p>
            <a:pPr marL="45720" indent="0" algn="r">
              <a:buNone/>
            </a:pPr>
            <a:r>
              <a:rPr lang="fa-IR" sz="2400" dirty="0" smtClean="0">
                <a:cs typeface="B Nazanin"/>
              </a:rPr>
              <a:t> *در </a:t>
            </a:r>
            <a:r>
              <a:rPr lang="fa-IR" sz="2400" dirty="0">
                <a:cs typeface="B Nazanin"/>
              </a:rPr>
              <a:t>این پژوهش مدلی از شاخص </a:t>
            </a:r>
            <a:r>
              <a:rPr lang="fa-IR" sz="2400" dirty="0" smtClean="0">
                <a:cs typeface="B Nazanin"/>
              </a:rPr>
              <a:t>هرفیندال_هرشیمن  براي </a:t>
            </a:r>
            <a:r>
              <a:rPr lang="fa-IR" sz="2400" dirty="0">
                <a:cs typeface="B Nazanin"/>
              </a:rPr>
              <a:t>تشخیص </a:t>
            </a:r>
            <a:r>
              <a:rPr lang="fa-IR" sz="2400" dirty="0" smtClean="0">
                <a:cs typeface="B Nazanin"/>
              </a:rPr>
              <a:t>ساختار بازار (تمرکز) </a:t>
            </a:r>
            <a:r>
              <a:rPr lang="fa-IR" sz="2400" dirty="0">
                <a:cs typeface="B Nazanin"/>
              </a:rPr>
              <a:t>خواهیم پرداخت که از طریق آن </a:t>
            </a:r>
            <a:r>
              <a:rPr lang="fa-IR" sz="2400" dirty="0" smtClean="0">
                <a:cs typeface="B Nazanin"/>
              </a:rPr>
              <a:t>بتوان اهمیت </a:t>
            </a:r>
            <a:r>
              <a:rPr lang="fa-IR" sz="2400" dirty="0">
                <a:cs typeface="B Nazanin"/>
              </a:rPr>
              <a:t>تمرکز بر عوامل </a:t>
            </a:r>
            <a:r>
              <a:rPr lang="fa-IR" sz="2400" dirty="0" smtClean="0">
                <a:cs typeface="B Nazanin"/>
              </a:rPr>
              <a:t>موثر سودآوري </a:t>
            </a:r>
            <a:r>
              <a:rPr lang="fa-IR" sz="2400" dirty="0">
                <a:cs typeface="B Nazanin"/>
              </a:rPr>
              <a:t>صنعت بانکداري را بررسی </a:t>
            </a:r>
            <a:r>
              <a:rPr lang="fa-IR" sz="2400" dirty="0" smtClean="0">
                <a:cs typeface="B Nazanin"/>
              </a:rPr>
              <a:t>کرد.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03" y="0"/>
            <a:ext cx="3088697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0"/>
            <a:ext cx="3028518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18" y="0"/>
            <a:ext cx="302678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3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15200" cy="1154097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C000"/>
                </a:solidFill>
              </a:rPr>
              <a:t> و کارایی </a:t>
            </a:r>
            <a:r>
              <a:rPr lang="en-US" dirty="0" smtClean="0">
                <a:solidFill>
                  <a:srgbClr val="FFC000"/>
                </a:solidFill>
              </a:rPr>
              <a:t>SCP</a:t>
            </a:r>
            <a:r>
              <a:rPr lang="fa-IR" dirty="0" smtClean="0">
                <a:solidFill>
                  <a:srgbClr val="FFC000"/>
                </a:solidFill>
              </a:rPr>
              <a:t>شاخص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471160"/>
          </a:xfrm>
        </p:spPr>
        <p:txBody>
          <a:bodyPr>
            <a:noAutofit/>
          </a:bodyPr>
          <a:lstStyle/>
          <a:p>
            <a:pPr marL="320040" lvl="1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این </a:t>
            </a:r>
            <a:r>
              <a:rPr lang="fa-IR" sz="2400" dirty="0" smtClean="0">
                <a:cs typeface="B Nazanin" panose="00000400000000000000" pitchFamily="2" charset="-78"/>
              </a:rPr>
              <a:t>مدل، عملکرد </a:t>
            </a:r>
            <a:r>
              <a:rPr lang="fa-IR" sz="2400" dirty="0">
                <a:cs typeface="B Nazanin" panose="00000400000000000000" pitchFamily="2" charset="-78"/>
              </a:rPr>
              <a:t>را بعنوان نتیجۀ ساختار برونزاي بازار تفسیر می کرد که مدیریت بانکها را </a:t>
            </a:r>
            <a:r>
              <a:rPr lang="fa-IR" sz="2400" dirty="0" smtClean="0">
                <a:cs typeface="B Nazanin" panose="00000400000000000000" pitchFamily="2" charset="-78"/>
              </a:rPr>
              <a:t>تحت تأثیر </a:t>
            </a:r>
            <a:r>
              <a:rPr lang="fa-IR" sz="2400" dirty="0">
                <a:cs typeface="B Nazanin" panose="00000400000000000000" pitchFamily="2" charset="-78"/>
              </a:rPr>
              <a:t>قرار می </a:t>
            </a:r>
            <a:r>
              <a:rPr lang="fa-IR" sz="2400" dirty="0" smtClean="0">
                <a:cs typeface="B Nazanin" panose="00000400000000000000" pitchFamily="2" charset="-78"/>
              </a:rPr>
              <a:t>داد. در پارادایم ساختار –عملکرد فرض </a:t>
            </a:r>
            <a:r>
              <a:rPr lang="fa-IR" sz="2400" dirty="0">
                <a:cs typeface="B Nazanin" panose="00000400000000000000" pitchFamily="2" charset="-78"/>
              </a:rPr>
              <a:t>می </a:t>
            </a:r>
            <a:r>
              <a:rPr lang="fa-IR" sz="2400" dirty="0" smtClean="0">
                <a:cs typeface="B Nazanin" panose="00000400000000000000" pitchFamily="2" charset="-78"/>
              </a:rPr>
              <a:t>شود </a:t>
            </a:r>
            <a:r>
              <a:rPr lang="fa-IR" sz="2400" dirty="0">
                <a:cs typeface="B Nazanin" panose="00000400000000000000" pitchFamily="2" charset="-78"/>
              </a:rPr>
              <a:t>که تمرکز </a:t>
            </a:r>
            <a:r>
              <a:rPr lang="fa-IR" sz="2400" dirty="0" smtClean="0">
                <a:cs typeface="B Nazanin" panose="00000400000000000000" pitchFamily="2" charset="-78"/>
              </a:rPr>
              <a:t>(سهم بازار)بالا </a:t>
            </a:r>
            <a:r>
              <a:rPr lang="fa-IR" sz="2400" dirty="0">
                <a:cs typeface="B Nazanin" panose="00000400000000000000" pitchFamily="2" charset="-78"/>
              </a:rPr>
              <a:t>، بانکها را به تبانی کردن سوق </a:t>
            </a:r>
            <a:r>
              <a:rPr lang="fa-IR" sz="2400" dirty="0" smtClean="0">
                <a:cs typeface="B Nazanin" panose="00000400000000000000" pitchFamily="2" charset="-78"/>
              </a:rPr>
              <a:t>میدهد </a:t>
            </a:r>
            <a:r>
              <a:rPr lang="fa-IR" sz="2400" dirty="0">
                <a:cs typeface="B Nazanin" panose="00000400000000000000" pitchFamily="2" charset="-78"/>
              </a:rPr>
              <a:t>که آن هم به نوبۀ خود امکان قیمتهاي بالا و سودهاي اضافی را در یک </a:t>
            </a:r>
            <a:r>
              <a:rPr lang="fa-IR" sz="2400" dirty="0" smtClean="0">
                <a:cs typeface="B Nazanin" panose="00000400000000000000" pitchFamily="2" charset="-78"/>
              </a:rPr>
              <a:t>بازار </a:t>
            </a:r>
            <a:r>
              <a:rPr lang="fa-IR" sz="2400" dirty="0">
                <a:cs typeface="B Nazanin" panose="00000400000000000000" pitchFamily="2" charset="-78"/>
              </a:rPr>
              <a:t>مشخص فراهم می </a:t>
            </a:r>
            <a:r>
              <a:rPr lang="fa-IR" sz="2400" dirty="0" smtClean="0">
                <a:cs typeface="B Nazanin" panose="00000400000000000000" pitchFamily="2" charset="-78"/>
              </a:rPr>
              <a:t>آورد.</a:t>
            </a:r>
          </a:p>
          <a:p>
            <a:pPr marL="502920" lvl="2" indent="0" algn="r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یک تعریف </a:t>
            </a:r>
            <a:r>
              <a:rPr lang="fa-IR" sz="2400" dirty="0">
                <a:cs typeface="B Nazanin" panose="00000400000000000000" pitchFamily="2" charset="-78"/>
              </a:rPr>
              <a:t>دیگر براي رابطۀ بین ساختار بازار و عملکرد براي اولین بار </a:t>
            </a:r>
            <a:r>
              <a:rPr lang="fa-IR" sz="2400" dirty="0" smtClean="0">
                <a:cs typeface="B Nazanin" panose="00000400000000000000" pitchFamily="2" charset="-78"/>
              </a:rPr>
              <a:t>توسط(دمتز1973) بیان </a:t>
            </a:r>
            <a:r>
              <a:rPr lang="fa-IR" sz="2400" dirty="0">
                <a:cs typeface="B Nazanin" panose="00000400000000000000" pitchFamily="2" charset="-78"/>
              </a:rPr>
              <a:t>شد که </a:t>
            </a:r>
            <a:r>
              <a:rPr lang="fa-IR" sz="2400" dirty="0" smtClean="0">
                <a:cs typeface="B Nazanin" panose="00000400000000000000" pitchFamily="2" charset="-78"/>
              </a:rPr>
              <a:t>فرضیۀ کارآیی </a:t>
            </a:r>
            <a:r>
              <a:rPr lang="fa-IR" sz="2400" dirty="0">
                <a:cs typeface="B Nazanin" panose="00000400000000000000" pitchFamily="2" charset="-78"/>
              </a:rPr>
              <a:t>را در </a:t>
            </a:r>
            <a:r>
              <a:rPr lang="fa-IR" sz="2400" dirty="0" smtClean="0">
                <a:cs typeface="B Nazanin" panose="00000400000000000000" pitchFamily="2" charset="-78"/>
              </a:rPr>
              <a:t>پارادایم ساختار عملکرد مطرح کرد.</a:t>
            </a:r>
          </a:p>
          <a:p>
            <a:pPr marL="1188720" lvl="5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این فرضیه بیان می کند که اگر بانک نسبت به رقبایش </a:t>
            </a:r>
            <a:r>
              <a:rPr lang="fa-IR" sz="2400" dirty="0" smtClean="0">
                <a:solidFill>
                  <a:srgbClr val="FFC000"/>
                </a:solidFill>
                <a:cs typeface="B Nazanin" panose="00000400000000000000" pitchFamily="2" charset="-78"/>
              </a:rPr>
              <a:t>کارآیی بالاتري </a:t>
            </a:r>
            <a:r>
              <a:rPr lang="fa-IR" sz="2400" dirty="0" smtClean="0">
                <a:cs typeface="B Nazanin" panose="00000400000000000000" pitchFamily="2" charset="-78"/>
              </a:rPr>
              <a:t>داشته باشد </a:t>
            </a:r>
            <a:r>
              <a:rPr lang="fa-IR" sz="2400" dirty="0">
                <a:cs typeface="B Nazanin" panose="00000400000000000000" pitchFamily="2" charset="-78"/>
              </a:rPr>
              <a:t>می تواند </a:t>
            </a:r>
            <a:r>
              <a:rPr lang="fa-IR" sz="2400" dirty="0">
                <a:solidFill>
                  <a:srgbClr val="FFC000"/>
                </a:solidFill>
                <a:cs typeface="B Nazanin" panose="00000400000000000000" pitchFamily="2" charset="-78"/>
              </a:rPr>
              <a:t>سود بیشتري </a:t>
            </a:r>
            <a:r>
              <a:rPr lang="fa-IR" sz="2400" dirty="0">
                <a:cs typeface="B Nazanin" panose="00000400000000000000" pitchFamily="2" charset="-78"/>
              </a:rPr>
              <a:t>داشته و </a:t>
            </a:r>
            <a:r>
              <a:rPr lang="fa-IR" sz="2400" dirty="0">
                <a:solidFill>
                  <a:srgbClr val="FFC000"/>
                </a:solidFill>
                <a:cs typeface="B Nazanin" panose="00000400000000000000" pitchFamily="2" charset="-78"/>
              </a:rPr>
              <a:t>هزینه هاي عملیاتی خود را حداقل نماید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fa-IR" sz="2400" u="sng" dirty="0">
                <a:cs typeface="B Nazanin" panose="00000400000000000000" pitchFamily="2" charset="-78"/>
              </a:rPr>
              <a:t>درعین </a:t>
            </a:r>
            <a:r>
              <a:rPr lang="fa-IR" sz="2400" u="sng" dirty="0" smtClean="0">
                <a:cs typeface="B Nazanin" panose="00000400000000000000" pitchFamily="2" charset="-78"/>
              </a:rPr>
              <a:t>حال بانکهاي </a:t>
            </a:r>
            <a:r>
              <a:rPr lang="fa-IR" sz="2400" u="sng" dirty="0">
                <a:cs typeface="B Nazanin" panose="00000400000000000000" pitchFamily="2" charset="-78"/>
              </a:rPr>
              <a:t>بسیار کارآ سهم بیشتري از بازار را از آن خود می کنند</a:t>
            </a:r>
            <a:r>
              <a:rPr lang="fa-IR" sz="2400" u="sng" dirty="0" smtClean="0">
                <a:cs typeface="B Nazanin" panose="00000400000000000000" pitchFamily="2" charset="-78"/>
              </a:rPr>
              <a:t>.</a:t>
            </a:r>
          </a:p>
          <a:p>
            <a:pPr marL="1188720" lvl="5" indent="0" algn="r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در </a:t>
            </a:r>
            <a:r>
              <a:rPr lang="fa-IR" sz="2400" b="1" dirty="0">
                <a:cs typeface="B Nazanin" panose="00000400000000000000" pitchFamily="2" charset="-78"/>
              </a:rPr>
              <a:t>نتیجه ، تفاوت در کارآیی منجر به </a:t>
            </a:r>
            <a:r>
              <a:rPr lang="fa-IR" sz="2400" b="1" dirty="0" smtClean="0">
                <a:cs typeface="B Nazanin" panose="00000400000000000000" pitchFamily="2" charset="-78"/>
              </a:rPr>
              <a:t>توزیع نابرابر </a:t>
            </a:r>
            <a:r>
              <a:rPr lang="fa-IR" sz="2400" b="1" dirty="0">
                <a:cs typeface="B Nazanin" panose="00000400000000000000" pitchFamily="2" charset="-78"/>
              </a:rPr>
              <a:t>سهم بازار و تسلط و تمرکز بالا می </a:t>
            </a:r>
            <a:r>
              <a:rPr lang="fa-IR" sz="2400" b="1" dirty="0" smtClean="0">
                <a:cs typeface="B Nazanin" panose="00000400000000000000" pitchFamily="2" charset="-78"/>
              </a:rPr>
              <a:t>شود.</a:t>
            </a:r>
          </a:p>
          <a:p>
            <a:pPr marL="1188720" lvl="5" indent="0" algn="r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تحت فرضیه کارآیی رابطۀ مثبت بین ساختار بازار و </a:t>
            </a:r>
            <a:r>
              <a:rPr lang="fa-IR" sz="2400" dirty="0" smtClean="0">
                <a:cs typeface="B Nazanin" panose="00000400000000000000" pitchFamily="2" charset="-78"/>
              </a:rPr>
              <a:t>کارکرد تقریبا </a:t>
            </a:r>
            <a:r>
              <a:rPr lang="fa-IR" sz="2400" dirty="0">
                <a:cs typeface="B Nazanin" panose="00000400000000000000" pitchFamily="2" charset="-78"/>
              </a:rPr>
              <a:t>صوري است زیرا این کارآیی است که هر دوي ساختار بازار و کارکرد </a:t>
            </a:r>
            <a:r>
              <a:rPr lang="fa-IR" sz="2400" dirty="0" smtClean="0">
                <a:cs typeface="B Nazanin" panose="00000400000000000000" pitchFamily="2" charset="-78"/>
              </a:rPr>
              <a:t>(سودآوري) </a:t>
            </a:r>
            <a:r>
              <a:rPr lang="fa-IR" sz="2400" dirty="0">
                <a:cs typeface="B Nazanin" panose="00000400000000000000" pitchFamily="2" charset="-78"/>
              </a:rPr>
              <a:t>بانک را تعیین </a:t>
            </a:r>
            <a:r>
              <a:rPr lang="fa-IR" sz="2400" dirty="0" smtClean="0">
                <a:cs typeface="B Nazanin" panose="00000400000000000000" pitchFamily="2" charset="-78"/>
              </a:rPr>
              <a:t>میکنند.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476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/>
          <a:lstStyle/>
          <a:p>
            <a:pPr algn="ctr"/>
            <a:r>
              <a:rPr lang="fa-IR" dirty="0" smtClean="0"/>
              <a:t>)</a:t>
            </a:r>
            <a:r>
              <a:rPr lang="en-US" dirty="0" smtClean="0"/>
              <a:t>RMP</a:t>
            </a:r>
            <a:r>
              <a:rPr lang="fa-IR" dirty="0" smtClean="0"/>
              <a:t>قدرت نسبی (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1"/>
            <a:ext cx="7696200" cy="4632960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fa-IR" sz="2400" dirty="0" smtClean="0"/>
              <a:t>...اما </a:t>
            </a:r>
            <a:r>
              <a:rPr lang="fa-IR" sz="2400" dirty="0"/>
              <a:t>شفارد ( 1986 ) فقط سهم بازار و </a:t>
            </a:r>
            <a:r>
              <a:rPr lang="fa-IR" sz="2400" dirty="0" smtClean="0"/>
              <a:t>تمرکز را </a:t>
            </a:r>
            <a:r>
              <a:rPr lang="fa-IR" sz="2400" dirty="0"/>
              <a:t>بعنوان منبع عمدۀ قدرت بازار معرفی نکرد بلکه معتقد بود که این </a:t>
            </a:r>
            <a:r>
              <a:rPr lang="fa-IR" sz="2400" dirty="0">
                <a:solidFill>
                  <a:srgbClr val="FFC000"/>
                </a:solidFill>
              </a:rPr>
              <a:t>نفوذ مشارکت کننده </a:t>
            </a:r>
            <a:r>
              <a:rPr lang="fa-IR" sz="2400" dirty="0"/>
              <a:t>در بازار است </a:t>
            </a:r>
            <a:r>
              <a:rPr lang="fa-IR" sz="2400" dirty="0" smtClean="0"/>
              <a:t>که باعث </a:t>
            </a:r>
            <a:r>
              <a:rPr lang="fa-IR" sz="2400" dirty="0"/>
              <a:t>قدرت بانک بازار می شود. این مفهوم می تواند با فرضیۀ قدرت نسبی </a:t>
            </a:r>
            <a:r>
              <a:rPr lang="fa-IR" sz="2400" dirty="0" smtClean="0"/>
              <a:t>بازار ارتباط </a:t>
            </a:r>
            <a:r>
              <a:rPr lang="fa-IR" sz="2400" dirty="0"/>
              <a:t>داده شود.</a:t>
            </a:r>
          </a:p>
          <a:p>
            <a:pPr marL="45720" indent="0" algn="r">
              <a:buNone/>
            </a:pPr>
            <a:r>
              <a:rPr lang="fa-IR" sz="2400" dirty="0" smtClean="0"/>
              <a:t>کارگیری فرضیه قدرت نسبی براي </a:t>
            </a:r>
            <a:r>
              <a:rPr lang="fa-IR" sz="2400" dirty="0"/>
              <a:t>صنعت بانکداري، البته فقط براي بانکهایی که سهم بزرگ بازاري دارند و </a:t>
            </a:r>
            <a:r>
              <a:rPr lang="fa-IR" sz="2400" dirty="0" smtClean="0"/>
              <a:t>خدمات متمایز </a:t>
            </a:r>
            <a:r>
              <a:rPr lang="fa-IR" sz="2400" dirty="0"/>
              <a:t>ارائه می دهند، می تواند قدرت بازاري آنها را در تنظیم قیمتها آنگاه کسب سود اضافی نشان دهد.</a:t>
            </a:r>
          </a:p>
          <a:p>
            <a:pPr marL="45720" indent="0" algn="r">
              <a:buNone/>
            </a:pPr>
            <a:r>
              <a:rPr lang="fa-IR" sz="2400" dirty="0"/>
              <a:t>بانکهاي با سهم بازاري اندک در "حاشیۀ رقابت" فعالیت می کنند. بنابراین، تحت فرضیۀ قدرت نسبی </a:t>
            </a:r>
            <a:r>
              <a:rPr lang="fa-IR" sz="2400" dirty="0" smtClean="0"/>
              <a:t>بازارسهم </a:t>
            </a:r>
            <a:r>
              <a:rPr lang="fa-IR" sz="2400" dirty="0"/>
              <a:t>مجزاي بازار می تواند پراکسی درستی براي ارزیابی قدرت بازار و رقابتهاي ناقص بازاري باشد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756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15200" cy="1154097"/>
          </a:xfrm>
        </p:spPr>
        <p:txBody>
          <a:bodyPr/>
          <a:lstStyle/>
          <a:p>
            <a:pPr algn="ctr"/>
            <a:r>
              <a:rPr lang="fa-IR" dirty="0" smtClean="0"/>
              <a:t>فرضیه های تحقیق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1"/>
            <a:ext cx="8305800" cy="4632960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فرضیه 1 : تمرکز در صنعت بانکداري ارتباط مثبت و معنی داري با سودآوري </a:t>
            </a:r>
            <a:r>
              <a:rPr lang="fa-IR" sz="2400" dirty="0" smtClean="0">
                <a:cs typeface="B Nazanin" panose="00000400000000000000" pitchFamily="2" charset="-78"/>
              </a:rPr>
              <a:t>بانک دارد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</a:p>
          <a:p>
            <a:pPr marL="4572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فرضیه 2 : بین سرمایه بانک با سودآوري بانک رابطه معناداري وجود دارد.</a:t>
            </a:r>
          </a:p>
          <a:p>
            <a:pPr marL="4572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فرضیه 3 : بین اندازه بانک با سودآوري بانک رابطه معناداري وجود دارد.</a:t>
            </a:r>
          </a:p>
          <a:p>
            <a:pPr marL="4572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فرضیه 4 : بین ریسک اعتباري با سودآوري بانک رابطه معناداري وجود دارد.</a:t>
            </a:r>
          </a:p>
          <a:p>
            <a:pPr marL="4572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فرضیه 5 : بین کارایی با سودآوري بانک رابطه معناداري وجود دارد.</a:t>
            </a:r>
          </a:p>
          <a:p>
            <a:pPr marL="4572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فرضیه 6 : بین مالکیت با سودآوري بانک رابطه معناداري وجود دارد.</a:t>
            </a:r>
          </a:p>
          <a:p>
            <a:pPr marL="4572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فرضیه 7 : بین سطح سرمایه بازار سهام با سودآوري بانک رابطه معناداري وجود دارد.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562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/>
              <a:t>*در اسلاید های بعد به بررسی فرضیه ها خواهیم پرداخت*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765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0886"/>
            <a:ext cx="7315200" cy="762000"/>
          </a:xfrm>
        </p:spPr>
        <p:txBody>
          <a:bodyPr/>
          <a:lstStyle/>
          <a:p>
            <a:pPr algn="ctr"/>
            <a:r>
              <a:rPr lang="en-US" dirty="0" smtClean="0"/>
              <a:t>HHI </a:t>
            </a:r>
            <a:r>
              <a:rPr lang="fa-IR" dirty="0" smtClean="0"/>
              <a:t>شاخص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001000" cy="5334000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در این تحقیق براي تشخیص ساختار </a:t>
            </a:r>
            <a:r>
              <a:rPr lang="fa-IR" sz="2400" dirty="0" smtClean="0">
                <a:cs typeface="B Nazanin" panose="00000400000000000000" pitchFamily="2" charset="-78"/>
              </a:rPr>
              <a:t>بازار(تمرکز) </a:t>
            </a:r>
            <a:r>
              <a:rPr lang="fa-IR" sz="2400" dirty="0">
                <a:cs typeface="B Nazanin" panose="00000400000000000000" pitchFamily="2" charset="-78"/>
              </a:rPr>
              <a:t>از شاخص </a:t>
            </a:r>
            <a:r>
              <a:rPr lang="fa-IR" sz="2400" dirty="0" smtClean="0">
                <a:cs typeface="B Nazanin" panose="00000400000000000000" pitchFamily="2" charset="-78"/>
              </a:rPr>
              <a:t>هرفیندال-هرشیمن </a:t>
            </a:r>
            <a:r>
              <a:rPr lang="fa-IR" sz="2400" dirty="0">
                <a:cs typeface="B Nazanin" panose="00000400000000000000" pitchFamily="2" charset="-78"/>
              </a:rPr>
              <a:t>استفاده می شود.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45720" indent="0" algn="r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این شاخص </a:t>
            </a:r>
            <a:r>
              <a:rPr lang="fa-IR" sz="2400" dirty="0">
                <a:cs typeface="B Nazanin" panose="00000400000000000000" pitchFamily="2" charset="-78"/>
              </a:rPr>
              <a:t>از اطلاعات تمام بنگاه ها در صنعت استفاده می نماید. براي محاسبه این شاخص از مجموع مربع </a:t>
            </a:r>
            <a:r>
              <a:rPr lang="fa-IR" sz="2400" dirty="0" smtClean="0">
                <a:cs typeface="B Nazanin" panose="00000400000000000000" pitchFamily="2" charset="-78"/>
              </a:rPr>
              <a:t>سهم اندازه هاي(تولید</a:t>
            </a:r>
            <a:r>
              <a:rPr lang="fa-IR" sz="2400" dirty="0">
                <a:cs typeface="B Nazanin" panose="00000400000000000000" pitchFamily="2" charset="-78"/>
              </a:rPr>
              <a:t>، فروش، نیروي کار و </a:t>
            </a:r>
            <a:r>
              <a:rPr lang="fa-IR" sz="2400" dirty="0" smtClean="0">
                <a:cs typeface="B Nazanin" panose="00000400000000000000" pitchFamily="2" charset="-78"/>
              </a:rPr>
              <a:t>غیره) </a:t>
            </a:r>
            <a:r>
              <a:rPr lang="fa-IR" sz="2400" dirty="0">
                <a:cs typeface="B Nazanin" panose="00000400000000000000" pitchFamily="2" charset="-78"/>
              </a:rPr>
              <a:t>تمام بنگاه ها در صنعت یا بازار استفاده می شود. در واقع </a:t>
            </a:r>
            <a:r>
              <a:rPr lang="fa-IR" sz="2400" dirty="0" smtClean="0">
                <a:cs typeface="B Nazanin" panose="00000400000000000000" pitchFamily="2" charset="-78"/>
              </a:rPr>
              <a:t>این شاخص به </a:t>
            </a:r>
            <a:r>
              <a:rPr lang="fa-IR" sz="2400" dirty="0">
                <a:cs typeface="B Nazanin" panose="00000400000000000000" pitchFamily="2" charset="-78"/>
              </a:rPr>
              <a:t>هر بنگاه به اندازه سهم آن در بازار وزن داده می شود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marL="45720" indent="0" algn="r">
              <a:buNone/>
            </a:pPr>
            <a:r>
              <a:rPr lang="fa-IR" sz="2400" dirty="0">
                <a:cs typeface="B Nazanin" panose="00000400000000000000" pitchFamily="2" charset="-78"/>
              </a:rPr>
              <a:t>شاخص </a:t>
            </a:r>
            <a:r>
              <a:rPr lang="fa-IR" sz="2400" dirty="0" smtClean="0">
                <a:cs typeface="B Nazanin" panose="00000400000000000000" pitchFamily="2" charset="-78"/>
              </a:rPr>
              <a:t>هرفیندال-هرشیمن </a:t>
            </a:r>
            <a:r>
              <a:rPr lang="fa-IR" sz="2400" dirty="0">
                <a:cs typeface="B Nazanin" panose="00000400000000000000" pitchFamily="2" charset="-78"/>
              </a:rPr>
              <a:t>در </a:t>
            </a:r>
            <a:r>
              <a:rPr lang="fa-IR" sz="2400" dirty="0" smtClean="0">
                <a:cs typeface="B Nazanin" panose="00000400000000000000" pitchFamily="2" charset="-78"/>
              </a:rPr>
              <a:t>دهه </a:t>
            </a:r>
            <a:r>
              <a:rPr lang="fa-IR" sz="2400" dirty="0">
                <a:cs typeface="B Nazanin" panose="00000400000000000000" pitchFamily="2" charset="-78"/>
              </a:rPr>
              <a:t>80 توسط کمیسیون فدرال تجارت </a:t>
            </a:r>
            <a:r>
              <a:rPr lang="fa-IR" sz="2400" dirty="0" smtClean="0">
                <a:cs typeface="B Nazanin" panose="00000400000000000000" pitchFamily="2" charset="-78"/>
              </a:rPr>
              <a:t> آمریکا براي </a:t>
            </a:r>
            <a:r>
              <a:rPr lang="fa-IR" sz="2400" dirty="0">
                <a:cs typeface="B Nazanin" panose="00000400000000000000" pitchFamily="2" charset="-78"/>
              </a:rPr>
              <a:t>طبقه بندي </a:t>
            </a:r>
            <a:r>
              <a:rPr lang="fa-IR" sz="2400" dirty="0" smtClean="0">
                <a:cs typeface="B Nazanin" panose="00000400000000000000" pitchFamily="2" charset="-78"/>
              </a:rPr>
              <a:t>بازار مورد استفاده قرار گرفت.</a:t>
            </a:r>
            <a:endParaRPr lang="fa-IR" sz="2400" dirty="0">
              <a:cs typeface="B Nazanin" panose="00000400000000000000" pitchFamily="2" charset="-78"/>
            </a:endParaRPr>
          </a:p>
          <a:p>
            <a:pPr marL="45720" indent="0" algn="r">
              <a:buNone/>
            </a:pPr>
            <a:r>
              <a:rPr lang="fa-IR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بازاري </a:t>
            </a:r>
            <a:r>
              <a:rPr lang="fa-IR" sz="2400" u="sng" dirty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که شاخص </a:t>
            </a:r>
            <a:r>
              <a:rPr lang="fa-IR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 آن </a:t>
            </a:r>
            <a:r>
              <a:rPr lang="fa-IR" sz="2400" u="sng" dirty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کمتر از 01 / 0 باشد بازار رقابتی و بازاري </a:t>
            </a:r>
            <a:r>
              <a:rPr lang="fa-IR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که </a:t>
            </a:r>
            <a:r>
              <a:rPr lang="fa-IR" sz="2400" u="sng" dirty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شاخص</a:t>
            </a:r>
          </a:p>
          <a:p>
            <a:pPr marL="45720" indent="0" algn="r">
              <a:buNone/>
            </a:pPr>
            <a:r>
              <a:rPr lang="fa-IR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آن </a:t>
            </a:r>
            <a:r>
              <a:rPr lang="fa-IR" sz="2400" u="sng" dirty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بیش از 18 / 0 باشد بازار غیررقابتی یا انحصاري به حساب می آید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3429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44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457200"/>
            <a:ext cx="7315200" cy="64141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HHI</a:t>
            </a:r>
            <a:r>
              <a:rPr lang="fa-IR" dirty="0" smtClean="0"/>
              <a:t>محاسبه شاخص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182797"/>
              </p:ext>
            </p:extLst>
          </p:nvPr>
        </p:nvGraphicFramePr>
        <p:xfrm>
          <a:off x="14286" y="2209800"/>
          <a:ext cx="9144003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273"/>
                <a:gridCol w="831273"/>
                <a:gridCol w="831273"/>
                <a:gridCol w="831273"/>
                <a:gridCol w="831273"/>
                <a:gridCol w="831273"/>
                <a:gridCol w="831273"/>
                <a:gridCol w="831273"/>
                <a:gridCol w="831273"/>
                <a:gridCol w="831273"/>
                <a:gridCol w="831273"/>
              </a:tblGrid>
              <a:tr h="127000"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میانگین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1390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1389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1388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1387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1386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1385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1384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1383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1382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سال</a:t>
                      </a:r>
                      <a:endParaRPr lang="en-US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کل بانک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27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24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21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20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19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18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18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16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16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تعداد بانک</a:t>
                      </a:r>
                      <a:endParaRPr lang="en-US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0/1172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0/0957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0/0994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0/1076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0/1063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0/1124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0/1151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0/1257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0/1385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0/1537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شاخص تمرکز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24238"/>
            <a:ext cx="2857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76638"/>
            <a:ext cx="2857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2215" y="4180344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cs typeface="B Nazanin" panose="00000400000000000000" pitchFamily="2" charset="-78"/>
              </a:rPr>
              <a:t>شاخص تمرکز سپرده </a:t>
            </a:r>
            <a:r>
              <a:rPr lang="fa-IR" sz="2400" dirty="0" smtClean="0">
                <a:cs typeface="B Nazanin" panose="00000400000000000000" pitchFamily="2" charset="-78"/>
              </a:rPr>
              <a:t>هرفیندال-هیرشمن </a:t>
            </a:r>
            <a:r>
              <a:rPr lang="fa-IR" sz="2400" dirty="0">
                <a:cs typeface="B Nazanin" panose="00000400000000000000" pitchFamily="2" charset="-78"/>
              </a:rPr>
              <a:t>محاسبه شده براي دوره پژوهش روند کاهشی را نشان میدهد. </a:t>
            </a:r>
            <a:r>
              <a:rPr lang="fa-IR" sz="2400" dirty="0" smtClean="0">
                <a:cs typeface="B Nazanin" panose="00000400000000000000" pitchFamily="2" charset="-78"/>
              </a:rPr>
              <a:t>که این </a:t>
            </a:r>
            <a:r>
              <a:rPr lang="fa-IR" sz="2400" u="sng" dirty="0">
                <a:cs typeface="B Nazanin" panose="00000400000000000000" pitchFamily="2" charset="-78"/>
              </a:rPr>
              <a:t>کاهش بیانگر کاهش تمرکز بازار بانکداري در ایران و حرکت به سوي رقابتی شدن بانکها </a:t>
            </a:r>
            <a:r>
              <a:rPr lang="fa-IR" sz="2400" dirty="0">
                <a:cs typeface="B Nazanin" panose="00000400000000000000" pitchFamily="2" charset="-78"/>
              </a:rPr>
              <a:t>است.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میانگین این </a:t>
            </a:r>
            <a:r>
              <a:rPr lang="fa-IR" sz="2400" dirty="0">
                <a:cs typeface="B Nazanin" panose="00000400000000000000" pitchFamily="2" charset="-78"/>
              </a:rPr>
              <a:t>شاخص در طی 9 سال دوره پژوهش برابر 1172 / 0 یا 1172 واحد میباشد.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algn="r"/>
            <a:r>
              <a:rPr lang="fa-IR" sz="2400" dirty="0" smtClean="0">
                <a:cs typeface="B Nazanin" panose="00000400000000000000" pitchFamily="2" charset="-78"/>
              </a:rPr>
              <a:t>همان </a:t>
            </a:r>
            <a:r>
              <a:rPr lang="fa-IR" sz="2400" dirty="0">
                <a:cs typeface="B Nazanin" panose="00000400000000000000" pitchFamily="2" charset="-78"/>
              </a:rPr>
              <a:t>گونه که بیان شد </a:t>
            </a:r>
            <a:r>
              <a:rPr lang="fa-IR" sz="2400" dirty="0" smtClean="0">
                <a:cs typeface="B Nazanin" panose="00000400000000000000" pitchFamily="2" charset="-78"/>
              </a:rPr>
              <a:t>اگر شاخص بین </a:t>
            </a:r>
            <a:r>
              <a:rPr lang="fa-IR" sz="2400" dirty="0">
                <a:cs typeface="B Nazanin" panose="00000400000000000000" pitchFamily="2" charset="-78"/>
              </a:rPr>
              <a:t>10 % تا 18 % باشد نشان دهنده بازار با تمرکز متوسط </a:t>
            </a:r>
            <a:r>
              <a:rPr lang="fa-IR" sz="2400" dirty="0" smtClean="0">
                <a:cs typeface="B Nazanin" panose="00000400000000000000" pitchFamily="2" charset="-78"/>
              </a:rPr>
              <a:t>(نیمه </a:t>
            </a:r>
            <a:r>
              <a:rPr lang="fa-IR" sz="2400" dirty="0">
                <a:cs typeface="B Nazanin" panose="00000400000000000000" pitchFamily="2" charset="-78"/>
              </a:rPr>
              <a:t>متمرکز– نیمه </a:t>
            </a:r>
            <a:r>
              <a:rPr lang="fa-IR" sz="2400" dirty="0" smtClean="0">
                <a:cs typeface="B Nazanin" panose="00000400000000000000" pitchFamily="2" charset="-78"/>
              </a:rPr>
              <a:t>رقابتی) است</a:t>
            </a:r>
            <a:r>
              <a:rPr lang="fa-IR" sz="2400" dirty="0">
                <a:cs typeface="B Nazanin" panose="00000400000000000000" pitchFamily="2" charset="-78"/>
              </a:rPr>
              <a:t>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007" y="1620982"/>
            <a:ext cx="8098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anose="00000400000000000000" pitchFamily="2" charset="-78"/>
              </a:rPr>
              <a:t>جدول-محاسبه تمرکز بر اساس سپرده ها برای بانک های ایران طی سالهای 1382-1390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6608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476</TotalTime>
  <Words>2281</Words>
  <Application>Microsoft Office PowerPoint</Application>
  <PresentationFormat>On-screen Show (4:3)</PresentationFormat>
  <Paragraphs>131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Perspective</vt:lpstr>
      <vt:lpstr>به نام خدا</vt:lpstr>
      <vt:lpstr>مقدمه</vt:lpstr>
      <vt:lpstr>مقدمه</vt:lpstr>
      <vt:lpstr>ساختار بازار</vt:lpstr>
      <vt:lpstr> و کارایی SCPشاخص</vt:lpstr>
      <vt:lpstr>)RMPقدرت نسبی (</vt:lpstr>
      <vt:lpstr>فرضیه های تحقیق</vt:lpstr>
      <vt:lpstr>HHI شاخص</vt:lpstr>
      <vt:lpstr>HHIمحاسبه شاخص</vt:lpstr>
      <vt:lpstr>بحث و نتیجه گیری</vt:lpstr>
      <vt:lpstr>فرضیه 1 : تمرکز در صنعت بانکداري ارتباط مثبت و معنی داري با سودآوري بانک دارد.</vt:lpstr>
      <vt:lpstr>فرضیه 2 : بین سرمایه بانک با سودآوري بانک رابطه معناداري وجود دارد.</vt:lpstr>
      <vt:lpstr>فرضیه 3 : بین اندازه بانک با سودآوري بانک رابطه معناداري وجود دارد. </vt:lpstr>
      <vt:lpstr>فرضیه 4 : بین ریسک اعتباري با سودآوري بانک رابطه معناداري وجود دارد</vt:lpstr>
      <vt:lpstr>فرضیه 5 : بین کارایی با سودآوري بانک رابطه معناداري وجود دارد.</vt:lpstr>
      <vt:lpstr>فرضیه 6 : بین مالکیت با سودآوري بانک رابطه معناداري وجود دارد. </vt:lpstr>
      <vt:lpstr>فرضیه 7 : بین سطح سرمایه بازار سهام با سودآوري بانک رابطه معناداري وجود دارد.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sh</dc:creator>
  <cp:lastModifiedBy>sh</cp:lastModifiedBy>
  <cp:revision>33</cp:revision>
  <dcterms:created xsi:type="dcterms:W3CDTF">2021-10-30T13:07:40Z</dcterms:created>
  <dcterms:modified xsi:type="dcterms:W3CDTF">2021-10-31T21:18:33Z</dcterms:modified>
</cp:coreProperties>
</file>