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87" r:id="rId3"/>
    <p:sldId id="257" r:id="rId4"/>
    <p:sldId id="260" r:id="rId5"/>
    <p:sldId id="258" r:id="rId6"/>
    <p:sldId id="262" r:id="rId7"/>
    <p:sldId id="274" r:id="rId8"/>
    <p:sldId id="289" r:id="rId9"/>
    <p:sldId id="290" r:id="rId10"/>
    <p:sldId id="291" r:id="rId11"/>
    <p:sldId id="300" r:id="rId12"/>
    <p:sldId id="277" r:id="rId13"/>
    <p:sldId id="261" r:id="rId14"/>
    <p:sldId id="263" r:id="rId15"/>
    <p:sldId id="293" r:id="rId16"/>
    <p:sldId id="267" r:id="rId17"/>
    <p:sldId id="294" r:id="rId18"/>
    <p:sldId id="295" r:id="rId19"/>
    <p:sldId id="301" r:id="rId20"/>
    <p:sldId id="299" r:id="rId21"/>
    <p:sldId id="312" r:id="rId22"/>
    <p:sldId id="302" r:id="rId23"/>
    <p:sldId id="304" r:id="rId24"/>
    <p:sldId id="303" r:id="rId25"/>
    <p:sldId id="305" r:id="rId26"/>
    <p:sldId id="306" r:id="rId27"/>
    <p:sldId id="307" r:id="rId28"/>
    <p:sldId id="285" r:id="rId29"/>
    <p:sldId id="309" r:id="rId30"/>
    <p:sldId id="310" r:id="rId31"/>
    <p:sldId id="311" r:id="rId32"/>
    <p:sldId id="264" r:id="rId33"/>
    <p:sldId id="272" r:id="rId34"/>
    <p:sldId id="273" r:id="rId35"/>
    <p:sldId id="281" r:id="rId36"/>
    <p:sldId id="265" r:id="rId37"/>
    <p:sldId id="284" r:id="rId38"/>
    <p:sldId id="308" r:id="rId39"/>
    <p:sldId id="266" r:id="rId40"/>
    <p:sldId id="282" r:id="rId41"/>
  </p:sldIdLst>
  <p:sldSz cx="12192000" cy="6858000"/>
  <p:notesSz cx="6858000" cy="9144000"/>
  <p:embeddedFontLst>
    <p:embeddedFont>
      <p:font typeface="Arial Black" panose="020B0A04020102020204" pitchFamily="34" charset="0"/>
      <p:bold r:id="rId43"/>
    </p:embeddedFont>
    <p:embeddedFont>
      <p:font typeface="B Nazanin" panose="00000400000000000000" pitchFamily="2" charset="-78"/>
      <p:regular r:id="rId44"/>
      <p:bold r:id="rId45"/>
    </p:embeddedFont>
    <p:embeddedFont>
      <p:font typeface="Besmellah 1" pitchFamily="2" charset="0"/>
      <p:regular r:id="rId46"/>
    </p:embeddedFon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IranNastaliq" panose="02020505000000020003" pitchFamily="18" charset="0"/>
      <p:regular r:id="rId53"/>
    </p:embeddedFont>
    <p:embeddedFont>
      <p:font typeface="IRANSans(FaNum)" panose="020B0604020202020204" charset="-78"/>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B51AF2-FC36-4E07-80AD-FEFC4018A27E}">
          <p14:sldIdLst>
            <p14:sldId id="256"/>
            <p14:sldId id="287"/>
          </p14:sldIdLst>
        </p14:section>
        <p14:section name="1" id="{12EBD993-6AC4-42CA-A03B-4AFB2950E6FE}">
          <p14:sldIdLst>
            <p14:sldId id="257"/>
            <p14:sldId id="260"/>
            <p14:sldId id="258"/>
          </p14:sldIdLst>
        </p14:section>
        <p14:section name="2" id="{3782E9B4-7AFD-45C1-8C8A-4AD30AD34B28}">
          <p14:sldIdLst>
            <p14:sldId id="262"/>
            <p14:sldId id="274"/>
            <p14:sldId id="289"/>
            <p14:sldId id="290"/>
            <p14:sldId id="291"/>
            <p14:sldId id="300"/>
            <p14:sldId id="277"/>
            <p14:sldId id="261"/>
          </p14:sldIdLst>
        </p14:section>
        <p14:section name="3" id="{AB2D7651-A3A3-4599-B7BC-7E7B79543529}">
          <p14:sldIdLst>
            <p14:sldId id="263"/>
            <p14:sldId id="293"/>
            <p14:sldId id="267"/>
            <p14:sldId id="294"/>
            <p14:sldId id="295"/>
            <p14:sldId id="301"/>
            <p14:sldId id="299"/>
            <p14:sldId id="312"/>
            <p14:sldId id="302"/>
            <p14:sldId id="304"/>
            <p14:sldId id="303"/>
            <p14:sldId id="305"/>
            <p14:sldId id="306"/>
            <p14:sldId id="307"/>
            <p14:sldId id="285"/>
            <p14:sldId id="309"/>
            <p14:sldId id="310"/>
            <p14:sldId id="311"/>
          </p14:sldIdLst>
        </p14:section>
        <p14:section name="4" id="{7A1EB1F1-27A3-4E3B-BE6F-530F8E781856}">
          <p14:sldIdLst>
            <p14:sldId id="264"/>
            <p14:sldId id="272"/>
            <p14:sldId id="273"/>
            <p14:sldId id="281"/>
          </p14:sldIdLst>
        </p14:section>
        <p14:section name="5" id="{D921884A-755A-4248-BBCB-47E8B2DE1BBF}">
          <p14:sldIdLst>
            <p14:sldId id="265"/>
            <p14:sldId id="284"/>
            <p14:sldId id="308"/>
            <p14:sldId id="266"/>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2D1"/>
    <a:srgbClr val="265260"/>
    <a:srgbClr val="79B9CA"/>
    <a:srgbClr val="2A5C6C"/>
    <a:srgbClr val="84BECE"/>
    <a:srgbClr val="FFFFFF"/>
    <a:srgbClr val="35778B"/>
    <a:srgbClr val="3B849B"/>
    <a:srgbClr val="2E6576"/>
    <a:srgbClr val="81B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5186A-DCC2-4A9F-AADC-0C53323869C3}"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DA86C-B251-46B2-B786-08E86420620A}" type="slidenum">
              <a:rPr lang="en-US" smtClean="0"/>
              <a:t>‹#›</a:t>
            </a:fld>
            <a:endParaRPr lang="en-US"/>
          </a:p>
        </p:txBody>
      </p:sp>
    </p:spTree>
    <p:extLst>
      <p:ext uri="{BB962C8B-B14F-4D97-AF65-F5344CB8AC3E}">
        <p14:creationId xmlns:p14="http://schemas.microsoft.com/office/powerpoint/2010/main" val="13844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9299A6-685B-4D44-83EC-011532459717}"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93607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014A6-3C68-4788-B70C-5E14560238DD}"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112605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E22FC-5860-482F-8C82-3092B2D0FEDA}"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32639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DA2840-9208-4128-AC7B-8EC78013A679}"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628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72E80-2F37-4AF8-AB98-DD4CAA4A261E}" type="datetime1">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11802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826C07-3411-4E4F-94DC-9BA141CA9162}" type="datetime1">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58812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3F9574-1396-4CE6-BBBE-47D2DE6ACE9F}" type="datetime1">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84255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7F930-B079-4618-8E41-E47B25B92C59}" type="datetime1">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425950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9370D-0CCB-4AB7-96ED-DC5AF4943744}" type="datetime1">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75041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E823B7-C8AF-4FFB-B46D-4516B27D89D9}" type="datetime1">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95444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6F054E-7C3B-49A6-8433-1DECF6819ECA}" type="datetime1">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17844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22C23-07C8-45BD-B8B6-D3AA1E58C3FB}" type="datetime1">
              <a:rPr lang="en-US" smtClean="0"/>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B559B-D629-4FDA-BC50-1EC6697CB78C}" type="slidenum">
              <a:rPr lang="en-US" smtClean="0"/>
              <a:t>‹#›</a:t>
            </a:fld>
            <a:endParaRPr lang="en-US"/>
          </a:p>
        </p:txBody>
      </p:sp>
    </p:spTree>
    <p:extLst>
      <p:ext uri="{BB962C8B-B14F-4D97-AF65-F5344CB8AC3E}">
        <p14:creationId xmlns:p14="http://schemas.microsoft.com/office/powerpoint/2010/main" val="4016254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0.png"/><Relationship Id="rId3" Type="http://schemas.openxmlformats.org/officeDocument/2006/relationships/slide" Target="slide3.xml"/><Relationship Id="rId7" Type="http://schemas.openxmlformats.org/officeDocument/2006/relationships/image" Target="../media/image30.png"/><Relationship Id="rId12" Type="http://schemas.openxmlformats.org/officeDocument/2006/relationships/slide" Target="slide32.xml"/><Relationship Id="rId2" Type="http://schemas.openxmlformats.org/officeDocument/2006/relationships/image" Target="../media/image2.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slide" Target="slide36.xml"/><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slide" Target="slide14.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onya-e-eqtesad.com/" TargetMode="External"/><Relationship Id="rId2" Type="http://schemas.openxmlformats.org/officeDocument/2006/relationships/hyperlink" Target="https://www.shana.ir/news/319137/%D9%81%D8%B1%D8%B5%D8%AA-%D9%87%D8%A7-%D9%88-%DA%86%D8%A7%D9%84%D8%B4-%D9%87%D8%A7%DB%8C-%D9%86%D9%81%D8%AA-%D8%AF%D8%B1-%D8%AF%D9%88%D9%84%D8%AA-%D8%A2%DB%8C%D9%86%D8%AF%D9%87" TargetMode="External"/><Relationship Id="rId1" Type="http://schemas.openxmlformats.org/officeDocument/2006/relationships/slideLayout" Target="../slideLayouts/slideLayout2.xml"/><Relationship Id="rId4" Type="http://schemas.openxmlformats.org/officeDocument/2006/relationships/hyperlink" Target="https://ecoiran.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27744" y="1696269"/>
            <a:ext cx="3918060" cy="3770263"/>
          </a:xfrm>
          <a:prstGeom prst="rect">
            <a:avLst/>
          </a:prstGeom>
          <a:noFill/>
        </p:spPr>
        <p:txBody>
          <a:bodyPr wrap="none" rtlCol="0">
            <a:spAutoFit/>
          </a:bodyPr>
          <a:lstStyle/>
          <a:p>
            <a:pPr algn="ctr"/>
            <a:r>
              <a:rPr lang="en-US" sz="23900" dirty="0">
                <a:solidFill>
                  <a:srgbClr val="2E6576">
                    <a:alpha val="20000"/>
                  </a:srgbClr>
                </a:solidFill>
                <a:latin typeface="Besmellah 1" pitchFamily="2" charset="0"/>
              </a:rPr>
              <a:t>t</a:t>
            </a:r>
          </a:p>
        </p:txBody>
      </p:sp>
      <p:sp>
        <p:nvSpPr>
          <p:cNvPr id="15" name="Rectangle 14"/>
          <p:cNvSpPr/>
          <p:nvPr/>
        </p:nvSpPr>
        <p:spPr>
          <a:xfrm>
            <a:off x="776930" y="625431"/>
            <a:ext cx="5114888" cy="5607139"/>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43103" y="0"/>
            <a:ext cx="85792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435411">
            <a:off x="5963298" y="381230"/>
            <a:ext cx="5512279" cy="6323162"/>
          </a:xfrm>
          <a:prstGeom prst="rect">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91844" y="267419"/>
            <a:ext cx="5512279" cy="6323162"/>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35266" y="2401667"/>
            <a:ext cx="3594254" cy="954107"/>
          </a:xfrm>
          <a:prstGeom prst="rect">
            <a:avLst/>
          </a:prstGeom>
          <a:noFill/>
        </p:spPr>
        <p:txBody>
          <a:bodyPr wrap="none" rtlCol="0">
            <a:spAutoFit/>
          </a:bodyPr>
          <a:lstStyle/>
          <a:p>
            <a:pPr algn="ctr" rtl="1"/>
            <a:r>
              <a:rPr lang="fa-IR" sz="2800" b="1" dirty="0">
                <a:solidFill>
                  <a:srgbClr val="2A5C6C"/>
                </a:solidFill>
                <a:latin typeface="IRANSans(FaNum)" panose="02040503050201020203" pitchFamily="18" charset="-78"/>
                <a:cs typeface="IRANSans(FaNum)" panose="02040503050201020203" pitchFamily="18" charset="-78"/>
              </a:rPr>
              <a:t>اثرات درآمدهای نفتی</a:t>
            </a:r>
          </a:p>
          <a:p>
            <a:pPr algn="ctr" rtl="1"/>
            <a:r>
              <a:rPr lang="fa-IR" sz="2800" b="1" dirty="0">
                <a:solidFill>
                  <a:srgbClr val="2A5C6C"/>
                </a:solidFill>
                <a:latin typeface="IRANSans(FaNum)" panose="02040503050201020203" pitchFamily="18" charset="-78"/>
                <a:cs typeface="IRANSans(FaNum)" panose="02040503050201020203" pitchFamily="18" charset="-78"/>
              </a:rPr>
              <a:t>و سیاست ها و چالش ها</a:t>
            </a:r>
            <a:endParaRPr lang="en-US" sz="2800" b="1" dirty="0">
              <a:solidFill>
                <a:srgbClr val="2A5C6C"/>
              </a:solidFill>
              <a:latin typeface="IRANSans(FaNum)" panose="02040503050201020203" pitchFamily="18" charset="-78"/>
              <a:cs typeface="IRANSans(FaNum)" panose="02040503050201020203" pitchFamily="18" charset="-78"/>
            </a:endParaRPr>
          </a:p>
        </p:txBody>
      </p:sp>
      <p:sp>
        <p:nvSpPr>
          <p:cNvPr id="8" name="TextBox 7"/>
          <p:cNvSpPr txBox="1"/>
          <p:nvPr/>
        </p:nvSpPr>
        <p:spPr>
          <a:xfrm>
            <a:off x="6512572" y="1437050"/>
            <a:ext cx="4334841" cy="854080"/>
          </a:xfrm>
          <a:prstGeom prst="rect">
            <a:avLst/>
          </a:prstGeom>
          <a:noFill/>
        </p:spPr>
        <p:txBody>
          <a:bodyPr wrap="none" rtlCol="0">
            <a:spAutoFit/>
          </a:bodyPr>
          <a:lstStyle/>
          <a:p>
            <a:pPr algn="ctr" rtl="1">
              <a:lnSpc>
                <a:spcPct val="150000"/>
              </a:lnSpc>
            </a:pPr>
            <a:r>
              <a:rPr lang="fa-IR" sz="3600" dirty="0">
                <a:solidFill>
                  <a:schemeClr val="bg1"/>
                </a:solidFill>
                <a:latin typeface="IranNastaliq" panose="02020505000000020003" pitchFamily="18" charset="0"/>
                <a:cs typeface="IranNastaliq" panose="02020505000000020003" pitchFamily="18" charset="0"/>
              </a:rPr>
              <a:t>دانشکده  اقتصاد ،مدیریت و علوم  اداری</a:t>
            </a:r>
            <a:endParaRPr lang="en-US" sz="3600" b="1" dirty="0">
              <a:solidFill>
                <a:schemeClr val="bg1"/>
              </a:solidFill>
              <a:latin typeface="IranNastaliq" panose="02020505000000020003" pitchFamily="18" charset="0"/>
              <a:cs typeface="IranNastaliq" panose="02020505000000020003" pitchFamily="18" charset="0"/>
            </a:endParaRPr>
          </a:p>
        </p:txBody>
      </p:sp>
      <p:sp>
        <p:nvSpPr>
          <p:cNvPr id="9" name="TextBox 8"/>
          <p:cNvSpPr txBox="1"/>
          <p:nvPr/>
        </p:nvSpPr>
        <p:spPr>
          <a:xfrm>
            <a:off x="7410429" y="3266114"/>
            <a:ext cx="2618024" cy="977191"/>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استاد مربوطه: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دکتر محمد مستولی زاده </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0" name="TextBox 9"/>
          <p:cNvSpPr txBox="1"/>
          <p:nvPr/>
        </p:nvSpPr>
        <p:spPr>
          <a:xfrm>
            <a:off x="7661661" y="4523749"/>
            <a:ext cx="2119491" cy="1438855"/>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ارائه‌دهنده: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مهدیه بازگلی</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فاطمه زهرا صمدیان</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1" name="TextBox 10"/>
          <p:cNvSpPr txBox="1"/>
          <p:nvPr/>
        </p:nvSpPr>
        <p:spPr>
          <a:xfrm>
            <a:off x="8122961" y="6031488"/>
            <a:ext cx="1192955" cy="515526"/>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پاییز 1400</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3" name="Полилиния 29"/>
          <p:cNvSpPr/>
          <p:nvPr/>
        </p:nvSpPr>
        <p:spPr>
          <a:xfrm rot="11696893">
            <a:off x="-146097" y="817112"/>
            <a:ext cx="1945457" cy="2249086"/>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rot="21033884">
            <a:off x="-367500" y="999337"/>
            <a:ext cx="1482164" cy="1729507"/>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7" name="TextBox 16"/>
          <p:cNvSpPr txBox="1"/>
          <p:nvPr/>
        </p:nvSpPr>
        <p:spPr>
          <a:xfrm>
            <a:off x="1375344" y="1543869"/>
            <a:ext cx="3918060" cy="3770263"/>
          </a:xfrm>
          <a:prstGeom prst="rect">
            <a:avLst/>
          </a:prstGeom>
          <a:noFill/>
        </p:spPr>
        <p:txBody>
          <a:bodyPr wrap="none" rtlCol="0">
            <a:spAutoFit/>
          </a:bodyPr>
          <a:lstStyle/>
          <a:p>
            <a:pPr algn="ctr"/>
            <a:r>
              <a:rPr lang="en-US" sz="23900" dirty="0">
                <a:solidFill>
                  <a:srgbClr val="214753"/>
                </a:solidFill>
                <a:latin typeface="Besmellah 1" pitchFamily="2" charset="0"/>
              </a:rPr>
              <a:t>t</a:t>
            </a:r>
          </a:p>
        </p:txBody>
      </p:sp>
      <p:pic>
        <p:nvPicPr>
          <p:cNvPr id="19" name="Picture 2"/>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l="27187" t="-385" r="27294"/>
          <a:stretch/>
        </p:blipFill>
        <p:spPr bwMode="auto">
          <a:xfrm>
            <a:off x="8229600" y="267419"/>
            <a:ext cx="1272988" cy="132626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521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35" name="Title 1"/>
          <p:cNvSpPr txBox="1">
            <a:spLocks/>
          </p:cNvSpPr>
          <p:nvPr/>
        </p:nvSpPr>
        <p:spPr>
          <a:xfrm>
            <a:off x="1399095" y="4371987"/>
            <a:ext cx="8727141" cy="2219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just" rtl="1">
              <a:lnSpc>
                <a:spcPct val="150000"/>
              </a:lnSpc>
              <a:buFont typeface="Arial" panose="020B0604020202020204" pitchFamily="34" charset="0"/>
              <a:buChar char="•"/>
            </a:pPr>
            <a:r>
              <a:rPr lang="fa-IR" sz="1800" dirty="0">
                <a:solidFill>
                  <a:schemeClr val="tx1">
                    <a:lumMod val="65000"/>
                    <a:lumOff val="35000"/>
                  </a:schemeClr>
                </a:solidFill>
                <a:latin typeface="IRANSans(FaNum)" panose="02040503050201020203" pitchFamily="18" charset="-78"/>
                <a:cs typeface="B Nazanin" panose="00000400000000000000" pitchFamily="2" charset="-78"/>
              </a:rPr>
              <a:t>همانطور كه در نمودار  مشاهده مي شود در  سالهاي  اخير سهم صادرات نفت از كل صادرات ماکسیمم 64 درصد و سهم آن در توليد ناخالص داخلي در حدود 15 درصد بوده است. همچنين صادرات نفت منبع  اصلي  تامين  ارز براي واردات بوده است .عـلاوه بـر ايـن بخش مهمي از  هزينه هاي  دولت (بيش از 60 درصـد) از طريق صادرات نفت تأمين مي شود. بنابراين، برخي از متغييرهاي مهم  اقتصادي  مانند  واردات ،هزينه هاي مصرفي دولت، سرمايه گذاري دولتي و خصوصي، نرخ ارز و ...متاثر از  صادرات  نفتاند</a:t>
            </a:r>
            <a:endParaRPr lang="en-US" sz="18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10</a:t>
            </a:fld>
            <a:endParaRPr lang="en-US"/>
          </a:p>
        </p:txBody>
      </p:sp>
      <p:sp>
        <p:nvSpPr>
          <p:cNvPr id="29" name="TextBox 28"/>
          <p:cNvSpPr txBox="1"/>
          <p:nvPr/>
        </p:nvSpPr>
        <p:spPr>
          <a:xfrm>
            <a:off x="9772535" y="3863445"/>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pic>
        <p:nvPicPr>
          <p:cNvPr id="2" name="Picture 1">
            <a:extLst>
              <a:ext uri="{FF2B5EF4-FFF2-40B4-BE49-F238E27FC236}">
                <a16:creationId xmlns:a16="http://schemas.microsoft.com/office/drawing/2014/main" id="{9CB97286-30AC-4306-B2CF-921259A279DC}"/>
              </a:ext>
            </a:extLst>
          </p:cNvPr>
          <p:cNvPicPr>
            <a:picLocks noChangeAspect="1"/>
          </p:cNvPicPr>
          <p:nvPr/>
        </p:nvPicPr>
        <p:blipFill>
          <a:blip r:embed="rId2"/>
          <a:stretch>
            <a:fillRect/>
          </a:stretch>
        </p:blipFill>
        <p:spPr>
          <a:xfrm>
            <a:off x="1740887" y="412826"/>
            <a:ext cx="7803259" cy="3912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3279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5400000" flipH="1">
            <a:off x="4626675" y="501138"/>
            <a:ext cx="3965578" cy="7435754"/>
          </a:xfrm>
          <a:custGeom>
            <a:avLst/>
            <a:gdLst>
              <a:gd name="connsiteX0" fmla="*/ 4166904 w 4166904"/>
              <a:gd name="connsiteY0" fmla="*/ 0 h 3441641"/>
              <a:gd name="connsiteX1" fmla="*/ 4166904 w 4166904"/>
              <a:gd name="connsiteY1" fmla="*/ 3441641 h 3441641"/>
              <a:gd name="connsiteX2" fmla="*/ 1523295 w 4166904"/>
              <a:gd name="connsiteY2" fmla="*/ 3441641 h 3441641"/>
              <a:gd name="connsiteX3" fmla="*/ 928935 w 4166904"/>
              <a:gd name="connsiteY3" fmla="*/ 2893001 h 3441641"/>
              <a:gd name="connsiteX4" fmla="*/ 334575 w 4166904"/>
              <a:gd name="connsiteY4" fmla="*/ 3441641 h 3441641"/>
              <a:gd name="connsiteX5" fmla="*/ 0 w 4166904"/>
              <a:gd name="connsiteY5" fmla="*/ 3441641 h 3441641"/>
              <a:gd name="connsiteX6" fmla="*/ 0 w 4166904"/>
              <a:gd name="connsiteY6" fmla="*/ 0 h 344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6904" h="3441641">
                <a:moveTo>
                  <a:pt x="4166904" y="0"/>
                </a:moveTo>
                <a:lnTo>
                  <a:pt x="4166904" y="3441641"/>
                </a:lnTo>
                <a:lnTo>
                  <a:pt x="1523295" y="3441641"/>
                </a:lnTo>
                <a:lnTo>
                  <a:pt x="928935" y="2893001"/>
                </a:lnTo>
                <a:lnTo>
                  <a:pt x="334575" y="3441641"/>
                </a:lnTo>
                <a:lnTo>
                  <a:pt x="0" y="3441641"/>
                </a:lnTo>
                <a:lnTo>
                  <a:pt x="0" y="0"/>
                </a:lnTo>
                <a:close/>
              </a:path>
            </a:pathLst>
          </a:cu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78669" y="2182519"/>
            <a:ext cx="6203531" cy="3381695"/>
          </a:xfrm>
          <a:prstGeom prst="rect">
            <a:avLst/>
          </a:prstGeom>
          <a:noFill/>
        </p:spPr>
        <p:txBody>
          <a:bodyPr wrap="square" rtlCol="0">
            <a:spAutoFit/>
          </a:bodyPr>
          <a:lstStyle/>
          <a:p>
            <a:pPr algn="just" rtl="1">
              <a:lnSpc>
                <a:spcPct val="150000"/>
              </a:lnSpc>
            </a:pPr>
            <a:endParaRPr lang="fa-IR" dirty="0">
              <a:solidFill>
                <a:schemeClr val="bg1"/>
              </a:solidFill>
              <a:latin typeface="IRANSans(FaNum)" panose="02040503050201020203" pitchFamily="18" charset="-78"/>
              <a:cs typeface="IRANSans(FaNum)" panose="02040503050201020203" pitchFamily="18" charset="-78"/>
            </a:endParaRPr>
          </a:p>
          <a:p>
            <a:pPr algn="just" rtl="1">
              <a:lnSpc>
                <a:spcPct val="150000"/>
              </a:lnSpc>
            </a:pPr>
            <a:r>
              <a:rPr lang="fa-IR" sz="18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در</a:t>
            </a:r>
            <a:r>
              <a:rPr lang="ar-SA" sz="18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 نتيجه تزريق درآمدهاي ارزي حاصل از صادرات موادخام، تقويت پول ملي و رشد عرضه پول در درون نظام اقتصادي است كه علاوه بر دامن زدن بر رشد مصرف در جامعه، با افزايش نسبت شاخص قيمت كالاهاي غيرقابل مبادله به قابل مبادله در كنار ساختارهاي غير بهينه توليد، هزينه ثابت سرمايه و نيز هزينه ريالي توليد را افزايش ميدهد و غير رقابت ي بودن محصول صنايع داخلي را تشديد مي كند كه همه اين عوارض به عنوان آثار بروز بيماري هلندي در اقتصاد تلقي ميشود</a:t>
            </a:r>
            <a:r>
              <a:rPr lang="fa-IR" sz="1800" b="1"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a:t>
            </a:r>
            <a:endParaRPr lang="fa-IR" dirty="0">
              <a:solidFill>
                <a:srgbClr val="2E6576"/>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11</a:t>
            </a:fld>
            <a:endParaRPr lang="en-US"/>
          </a:p>
        </p:txBody>
      </p:sp>
    </p:spTree>
    <p:extLst>
      <p:ext uri="{BB962C8B-B14F-4D97-AF65-F5344CB8AC3E}">
        <p14:creationId xmlns:p14="http://schemas.microsoft.com/office/powerpoint/2010/main" val="188112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9266" y="775484"/>
            <a:ext cx="6505375" cy="3659273"/>
          </a:xfrm>
          <a:prstGeom prst="rect">
            <a:avLst/>
          </a:prstGeom>
        </p:spPr>
      </p:pic>
      <p:sp>
        <p:nvSpPr>
          <p:cNvPr id="19" name="Полилиния 29"/>
          <p:cNvSpPr/>
          <p:nvPr/>
        </p:nvSpPr>
        <p:spPr>
          <a:xfrm>
            <a:off x="-755198" y="-44866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5980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47487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37200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26913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16267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1848850"/>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57787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4602" y="273218"/>
            <a:ext cx="9959198" cy="6448258"/>
          </a:xfrm>
          <a:prstGeom prst="rect">
            <a:avLst/>
          </a:prstGeom>
        </p:spPr>
      </p:pic>
      <p:sp>
        <p:nvSpPr>
          <p:cNvPr id="44" name="TextBox 43"/>
          <p:cNvSpPr txBox="1"/>
          <p:nvPr/>
        </p:nvSpPr>
        <p:spPr>
          <a:xfrm rot="5400000">
            <a:off x="10081594" y="2306662"/>
            <a:ext cx="3313853" cy="769441"/>
          </a:xfrm>
          <a:prstGeom prst="rect">
            <a:avLst/>
          </a:prstGeom>
          <a:noFill/>
        </p:spPr>
        <p:txBody>
          <a:bodyPr wrap="square" rtlCol="0">
            <a:spAutoFit/>
          </a:bodyPr>
          <a:lstStyle/>
          <a:p>
            <a:pPr algn="ctr" rtl="1">
              <a:lnSpc>
                <a:spcPct val="150000"/>
              </a:lnSpc>
            </a:pPr>
            <a:r>
              <a:rPr lang="fa-IR" sz="3200" b="1" dirty="0">
                <a:solidFill>
                  <a:srgbClr val="265260"/>
                </a:solidFill>
                <a:latin typeface="IRANSans(FaNum)" panose="02040503050201020203" pitchFamily="18" charset="-78"/>
                <a:cs typeface="IRANSans(FaNum)" panose="02040503050201020203" pitchFamily="18" charset="-78"/>
              </a:rPr>
              <a:t>بیماری هلندی</a:t>
            </a:r>
          </a:p>
        </p:txBody>
      </p:sp>
      <p:sp>
        <p:nvSpPr>
          <p:cNvPr id="11" name="Slide Number Placeholder 10"/>
          <p:cNvSpPr>
            <a:spLocks noGrp="1"/>
          </p:cNvSpPr>
          <p:nvPr>
            <p:ph type="sldNum" sz="quarter" idx="12"/>
          </p:nvPr>
        </p:nvSpPr>
        <p:spPr/>
        <p:txBody>
          <a:bodyPr/>
          <a:lstStyle/>
          <a:p>
            <a:fld id="{B74B559B-D629-4FDA-BC50-1EC6697CB78C}" type="slidenum">
              <a:rPr lang="en-US" smtClean="0"/>
              <a:t>12</a:t>
            </a:fld>
            <a:endParaRPr lang="en-US"/>
          </a:p>
        </p:txBody>
      </p:sp>
      <p:sp>
        <p:nvSpPr>
          <p:cNvPr id="45" name="Google Shape;306;p33"/>
          <p:cNvSpPr/>
          <p:nvPr/>
        </p:nvSpPr>
        <p:spPr>
          <a:xfrm>
            <a:off x="6099881" y="5029476"/>
            <a:ext cx="548640" cy="548640"/>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 name="WhatsApp Video 2021-11-29 at 11.02.58 PM">
            <a:hlinkClick r:id="" action="ppaction://media"/>
            <a:extLst>
              <a:ext uri="{FF2B5EF4-FFF2-40B4-BE49-F238E27FC236}">
                <a16:creationId xmlns:a16="http://schemas.microsoft.com/office/drawing/2014/main" id="{8017335F-3246-4D4A-9CB0-4DEAB4988B3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21224" y="510987"/>
            <a:ext cx="9350188" cy="4237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730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9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98193" y="656196"/>
            <a:ext cx="605806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راهکار های جلوگیری از بیماری هلندی</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15" name="Freeform 14"/>
          <p:cNvSpPr/>
          <p:nvPr/>
        </p:nvSpPr>
        <p:spPr>
          <a:xfrm>
            <a:off x="-349624" y="2001187"/>
            <a:ext cx="12306341" cy="4403735"/>
          </a:xfrm>
          <a:custGeom>
            <a:avLst/>
            <a:gdLst>
              <a:gd name="connsiteX0" fmla="*/ 548640 w 3990281"/>
              <a:gd name="connsiteY0" fmla="*/ 0 h 4166904"/>
              <a:gd name="connsiteX1" fmla="*/ 3990281 w 3990281"/>
              <a:gd name="connsiteY1" fmla="*/ 0 h 4166904"/>
              <a:gd name="connsiteX2" fmla="*/ 3990281 w 3990281"/>
              <a:gd name="connsiteY2" fmla="*/ 4166904 h 4166904"/>
              <a:gd name="connsiteX3" fmla="*/ 548640 w 3990281"/>
              <a:gd name="connsiteY3" fmla="*/ 4166904 h 4166904"/>
              <a:gd name="connsiteX4" fmla="*/ 548640 w 3990281"/>
              <a:gd name="connsiteY4" fmla="*/ 3832329 h 4166904"/>
              <a:gd name="connsiteX5" fmla="*/ 0 w 3990281"/>
              <a:gd name="connsiteY5" fmla="*/ 3237969 h 4166904"/>
              <a:gd name="connsiteX6" fmla="*/ 548640 w 3990281"/>
              <a:gd name="connsiteY6" fmla="*/ 2643609 h 41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281" h="4166904">
                <a:moveTo>
                  <a:pt x="548640" y="0"/>
                </a:moveTo>
                <a:lnTo>
                  <a:pt x="3990281" y="0"/>
                </a:lnTo>
                <a:lnTo>
                  <a:pt x="3990281" y="4166904"/>
                </a:lnTo>
                <a:lnTo>
                  <a:pt x="548640" y="4166904"/>
                </a:lnTo>
                <a:lnTo>
                  <a:pt x="548640" y="3832329"/>
                </a:lnTo>
                <a:lnTo>
                  <a:pt x="0" y="3237969"/>
                </a:lnTo>
                <a:lnTo>
                  <a:pt x="548640" y="2643609"/>
                </a:lnTo>
                <a:close/>
              </a:path>
            </a:pathLst>
          </a:cu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13</a:t>
            </a:fld>
            <a:endParaRPr lang="en-US"/>
          </a:p>
        </p:txBody>
      </p:sp>
      <p:sp>
        <p:nvSpPr>
          <p:cNvPr id="3" name="Rectangle 3">
            <a:extLst>
              <a:ext uri="{FF2B5EF4-FFF2-40B4-BE49-F238E27FC236}">
                <a16:creationId xmlns:a16="http://schemas.microsoft.com/office/drawing/2014/main" id="{34A91049-7874-473D-BEF7-F26C3954A206}"/>
              </a:ext>
            </a:extLst>
          </p:cNvPr>
          <p:cNvSpPr>
            <a:spLocks noChangeArrowheads="1"/>
          </p:cNvSpPr>
          <p:nvPr/>
        </p:nvSpPr>
        <p:spPr bwMode="auto">
          <a:xfrm>
            <a:off x="1609319" y="2001187"/>
            <a:ext cx="103473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36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33363"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به</a:t>
            </a:r>
            <a:r>
              <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رغم تاييد نشدن  بروز پديده بيماري هلنـدي در اقتـصاد ايـران</a:t>
            </a:r>
            <a:r>
              <a:rPr lang="fa-IR" altLang="en-US" sz="1600" b="1" dirty="0">
                <a:solidFill>
                  <a:srgbClr val="000000"/>
                </a:solidFill>
                <a:ea typeface="Calibri" panose="020F0502020204030204" pitchFamily="34" charset="0"/>
                <a:cs typeface="B Nazanin" panose="00000400000000000000" pitchFamily="2" charset="-78"/>
              </a:rPr>
              <a:t>،</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 تزريق درآمدهاي نفتي بيش ا ز قدرت جذب اقتصاد ، افـزايش دارايي هـاي خـارجي بانـك مركزي، رشد پا يه پولي، رشد نقدينگي، نبودِ توازن تراز بازرگاني و نظاير آنها  را بـه همـراه داشـته است و بروز اين عوارض با هر نامي عواقب زيانباري را به كشور تحميل كـر ده اسـت كـه در ايـن مورد برخي توصيه</a:t>
            </a:r>
            <a:r>
              <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ها ارائه ميشود:  </a:t>
            </a:r>
            <a:endParaRPr kumimoji="0" lang="en-US" altLang="en-US" sz="1600" b="1" i="0" u="none" strike="noStrike" cap="none" normalizeH="0" baseline="0" dirty="0">
              <a:ln>
                <a:noFill/>
              </a:ln>
              <a:solidFill>
                <a:schemeClr val="tx1"/>
              </a:solidFill>
              <a:effectLst/>
              <a:cs typeface="B Nazanin" panose="00000400000000000000" pitchFamily="2" charset="-78"/>
            </a:endParaRPr>
          </a:p>
          <a:p>
            <a:pPr marL="0" marR="0" lvl="0" indent="233363" algn="r"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cs typeface="B Nazanin" panose="00000400000000000000" pitchFamily="2" charset="-78"/>
            </a:endParaRPr>
          </a:p>
        </p:txBody>
      </p:sp>
      <p:sp>
        <p:nvSpPr>
          <p:cNvPr id="4" name="Rectangle 5">
            <a:extLst>
              <a:ext uri="{FF2B5EF4-FFF2-40B4-BE49-F238E27FC236}">
                <a16:creationId xmlns:a16="http://schemas.microsoft.com/office/drawing/2014/main" id="{BD923E8E-DA2D-4707-8D51-F7C79B9AD7BC}"/>
              </a:ext>
            </a:extLst>
          </p:cNvPr>
          <p:cNvSpPr>
            <a:spLocks noChangeArrowheads="1"/>
          </p:cNvSpPr>
          <p:nvPr/>
        </p:nvSpPr>
        <p:spPr bwMode="auto">
          <a:xfrm>
            <a:off x="1333094" y="2971949"/>
            <a:ext cx="10623623"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به</a:t>
            </a:r>
            <a:r>
              <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عنوان يك راه حل  كوتاه مدت، اصلي</a:t>
            </a:r>
            <a:r>
              <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ترين سياست بايد برقراري يك نرخ آهسته تر براي تزريق درآمدهاي نفتي به اقتصاد كشور از بودجه دولت باشد  كـه انـضباط در مـصرف منـابع حساب ذخيره ارزي را طلب ميكند.  </a:t>
            </a:r>
            <a:endPar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endParaRPr kumimoji="0" lang="fa-IR"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lang="fa-IR" altLang="en-US" sz="1600" b="1" dirty="0">
                <a:solidFill>
                  <a:srgbClr val="000000"/>
                </a:solidFill>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ea typeface="Calibri" panose="020F0502020204030204" pitchFamily="34" charset="0"/>
                <a:cs typeface="B Nazanin" panose="00000400000000000000" pitchFamily="2" charset="-78"/>
              </a:rPr>
              <a:t>تركيب مخارج دولتي (كه هزينه كننـدة درآمـدهاي نفتـي اسـت ) بـه شـدت بـر  طـرف عرضه اقتصاد تأثير مي گذارد. از اين رو درآمدهاي نفتي بايد در جهتي خرج شود كه به تنوع توليد و صادرات بيانجامد تا در زمان كاهش قيمت نفت يا پايان پذيري منابع نفتي، اقتصاد دچـار شـوك شديد نشود.</a:t>
            </a:r>
            <a:r>
              <a:rPr kumimoji="0" lang="ar-SA" altLang="en-US" sz="1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rPr>
              <a:t> </a:t>
            </a:r>
            <a:endParaRPr kumimoji="0" lang="fa-IR" altLang="en-US" sz="1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endParaRPr kumimoji="0" lang="fa-IR" altLang="en-US" sz="16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lang="fa-IR" altLang="en-US" sz="1600" b="1" dirty="0">
                <a:solidFill>
                  <a:srgbClr val="000000"/>
                </a:solidFill>
                <a:latin typeface="Times New Roman" panose="02020603050405020304" pitchFamily="18" charset="0"/>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يكي از راههاي مرسوم براي تخفيف آثار زيانبار بيماري هلندي، كنترل سرعت افزايش تقاضاي كل است . اين كار از طريق سرمايه</a:t>
            </a:r>
            <a:r>
              <a:rPr kumimoji="0" lang="fa-IR"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kumimoji="0" lang="ar-SA"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گذاري در خارج يا كاهش سطح بهره برداري از ذخاير صورت پذيرد . </a:t>
            </a:r>
            <a:endParaRPr kumimoji="0" lang="fa-IR"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راه ديگر ايجاد ذخيره ارزي براي مواقع بحرانـي اسـت</a:t>
            </a:r>
            <a:r>
              <a:rPr kumimoji="0" lang="en-US"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 </a:t>
            </a:r>
            <a:r>
              <a:rPr kumimoji="0" lang="fa-IR"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 در كـشور مـا </a:t>
            </a:r>
            <a:r>
              <a:rPr lang="fa-IR" altLang="en-US" sz="1600" b="1" dirty="0">
                <a:solidFill>
                  <a:srgbClr val="000000"/>
                </a:solidFill>
                <a:latin typeface="Calibri" panose="020F0502020204030204" pitchFamily="34" charset="0"/>
                <a:ea typeface="Calibri" panose="020F0502020204030204" pitchFamily="34" charset="0"/>
                <a:cs typeface="B Nazanin" panose="00000400000000000000" pitchFamily="2" charset="-78"/>
              </a:rPr>
              <a:t>این راه</a:t>
            </a:r>
            <a:r>
              <a:rPr kumimoji="0" lang="fa-IR" altLang="en-US" sz="16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B Nazanin" panose="00000400000000000000" pitchFamily="2" charset="-78"/>
              </a:rPr>
              <a:t> انتخاب شده است، در اين راستا بر برداشت نكردن از اين حساب و به ويژه تزريق  نكـردن  آن از طريق بخش دولتي تأكيد ميشود.  ايجاد پروژههاي عظيم و سرمايه بر، در كوتاه مدت يكي از راههـاي تعـديل  آثـار تزريـق درآمد نفت به اقتصاد تلقي مي شود، ولـي بايـد توجـه كـرد  كـه ايـن سياسـت بـه آسـيب پـذيري و وابستگي صنايع به قيمتهاي نفت كه يك متغير برونزا و خارج از كنترل است ميانجامد. </a:t>
            </a:r>
          </a:p>
          <a:p>
            <a:pPr marR="0" lvl="0" indent="0" algn="r" defTabSz="914400" rtl="1" eaLnBrk="0" fontAlgn="base" latinLnBrk="0" hangingPunct="0">
              <a:lnSpc>
                <a:spcPct val="100000"/>
              </a:lnSpc>
              <a:spcBef>
                <a:spcPct val="0"/>
              </a:spcBef>
              <a:spcAft>
                <a:spcPct val="0"/>
              </a:spcAft>
              <a:buClrTx/>
              <a:buSzTx/>
              <a:tabLst/>
            </a:pPr>
            <a:endParaRPr kumimoji="0" lang="en-US" altLang="en-US" sz="1600" b="1" i="0" u="none" strike="noStrike" cap="none" normalizeH="0" baseline="0" dirty="0">
              <a:ln>
                <a:noFill/>
              </a:ln>
              <a:solidFill>
                <a:schemeClr val="tx1"/>
              </a:solidFill>
              <a:effectLst/>
              <a:cs typeface="B Nazanin" panose="00000400000000000000" pitchFamily="2" charset="-78"/>
            </a:endParaRPr>
          </a:p>
        </p:txBody>
      </p:sp>
    </p:spTree>
    <p:extLst>
      <p:ext uri="{BB962C8B-B14F-4D97-AF65-F5344CB8AC3E}">
        <p14:creationId xmlns:p14="http://schemas.microsoft.com/office/powerpoint/2010/main" val="154610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03</a:t>
            </a:r>
          </a:p>
        </p:txBody>
      </p:sp>
      <p:sp>
        <p:nvSpPr>
          <p:cNvPr id="19" name="TextBox 18"/>
          <p:cNvSpPr txBox="1"/>
          <p:nvPr/>
        </p:nvSpPr>
        <p:spPr>
          <a:xfrm>
            <a:off x="6576998" y="1389980"/>
            <a:ext cx="4067204" cy="2039020"/>
          </a:xfrm>
          <a:prstGeom prst="rect">
            <a:avLst/>
          </a:prstGeom>
          <a:noFill/>
        </p:spPr>
        <p:txBody>
          <a:bodyPr wrap="none" rtlCol="0">
            <a:spAutoFit/>
          </a:bodyPr>
          <a:lstStyle/>
          <a:p>
            <a:pPr algn="r" rtl="1">
              <a:lnSpc>
                <a:spcPct val="150000"/>
              </a:lnSpc>
            </a:pPr>
            <a:r>
              <a:rPr lang="fa-IR" sz="4400" b="1" dirty="0">
                <a:solidFill>
                  <a:schemeClr val="bg1"/>
                </a:solidFill>
                <a:latin typeface="IRANSans(FaNum)" panose="02040503050201020203" pitchFamily="18" charset="-78"/>
                <a:cs typeface="IRANSans(FaNum)" panose="02040503050201020203" pitchFamily="18" charset="-78"/>
              </a:rPr>
              <a:t>برنامه های توسعه</a:t>
            </a:r>
          </a:p>
          <a:p>
            <a:pPr algn="r" rtl="1">
              <a:lnSpc>
                <a:spcPct val="150000"/>
              </a:lnSpc>
            </a:pPr>
            <a:r>
              <a:rPr lang="fa-IR" sz="4400" b="1" dirty="0">
                <a:solidFill>
                  <a:schemeClr val="bg1"/>
                </a:solidFill>
                <a:latin typeface="IRANSans(FaNum)" panose="02040503050201020203" pitchFamily="18" charset="-78"/>
                <a:cs typeface="IRANSans(FaNum)" panose="02040503050201020203" pitchFamily="18" charset="-78"/>
              </a:rPr>
              <a:t>و درآمد نفتی</a:t>
            </a:r>
          </a:p>
        </p:txBody>
      </p:sp>
      <p:sp>
        <p:nvSpPr>
          <p:cNvPr id="20" name="TextBox 19"/>
          <p:cNvSpPr txBox="1"/>
          <p:nvPr/>
        </p:nvSpPr>
        <p:spPr>
          <a:xfrm rot="16200000">
            <a:off x="5204273"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14</a:t>
            </a:fld>
            <a:endParaRPr lang="en-US"/>
          </a:p>
        </p:txBody>
      </p:sp>
    </p:spTree>
    <p:extLst>
      <p:ext uri="{BB962C8B-B14F-4D97-AF65-F5344CB8AC3E}">
        <p14:creationId xmlns:p14="http://schemas.microsoft.com/office/powerpoint/2010/main" val="151657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30" name="Rectangle 29"/>
          <p:cNvSpPr/>
          <p:nvPr/>
        </p:nvSpPr>
        <p:spPr>
          <a:xfrm>
            <a:off x="4757099" y="2112380"/>
            <a:ext cx="5630551" cy="474562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a:p>
        </p:txBody>
      </p:sp>
      <p:sp>
        <p:nvSpPr>
          <p:cNvPr id="31" name="TextBox 30"/>
          <p:cNvSpPr txBox="1"/>
          <p:nvPr/>
        </p:nvSpPr>
        <p:spPr>
          <a:xfrm>
            <a:off x="8866044" y="1417572"/>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33" name="L-Shape 32"/>
          <p:cNvSpPr/>
          <p:nvPr/>
        </p:nvSpPr>
        <p:spPr>
          <a:xfrm>
            <a:off x="4933614" y="5676606"/>
            <a:ext cx="1005840" cy="1005840"/>
          </a:xfrm>
          <a:prstGeom prst="corner">
            <a:avLst>
              <a:gd name="adj1" fmla="val 4333"/>
              <a:gd name="adj2" fmla="val 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5513741" y="2804220"/>
            <a:ext cx="4634306" cy="33455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000" b="1" dirty="0">
                <a:solidFill>
                  <a:schemeClr val="bg1"/>
                </a:solidFill>
                <a:latin typeface="IRANSans(FaNum)" panose="02040503050201020203" pitchFamily="18" charset="-78"/>
                <a:cs typeface="B Nazanin" panose="00000400000000000000" pitchFamily="2" charset="-78"/>
              </a:rPr>
              <a:t> همه دولت هاي ايران در بودجه عمومي وابستگي به درآمدهاي نفتي را تجربه كرده اند و قطع وابستگي به نفت در عمل اتفاق نيافتاده است .اين درحالي است كه سياست اعلامي آنها ايجاد تنوع در اقتصاد و سرمايه گذاري در بخشهاي ديگر صنعتي و توليدي  در راستاي  كاهش سهم نفت از درآمد صادرات ايران بوده است</a:t>
            </a:r>
            <a:endParaRPr lang="en-US" sz="2000" b="1" dirty="0">
              <a:solidFill>
                <a:schemeClr val="bg1"/>
              </a:solidFill>
              <a:latin typeface="IRANSans(FaNum)" panose="02040503050201020203" pitchFamily="18"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15</a:t>
            </a:fld>
            <a:endParaRPr lang="en-US"/>
          </a:p>
        </p:txBody>
      </p:sp>
    </p:spTree>
    <p:extLst>
      <p:ext uri="{BB962C8B-B14F-4D97-AF65-F5344CB8AC3E}">
        <p14:creationId xmlns:p14="http://schemas.microsoft.com/office/powerpoint/2010/main" val="319158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9" name="Rectangle 28"/>
          <p:cNvSpPr/>
          <p:nvPr/>
        </p:nvSpPr>
        <p:spPr>
          <a:xfrm>
            <a:off x="5034258"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75866"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792650"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103352" y="2199826"/>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اول</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3" name="TextBox 32"/>
          <p:cNvSpPr txBox="1"/>
          <p:nvPr/>
        </p:nvSpPr>
        <p:spPr>
          <a:xfrm>
            <a:off x="5290645" y="2192382"/>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دوم</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4" name="TextBox 33"/>
          <p:cNvSpPr txBox="1"/>
          <p:nvPr/>
        </p:nvSpPr>
        <p:spPr>
          <a:xfrm>
            <a:off x="2586570" y="2218634"/>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سوم</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5" name="TextBox 34"/>
          <p:cNvSpPr txBox="1"/>
          <p:nvPr/>
        </p:nvSpPr>
        <p:spPr>
          <a:xfrm>
            <a:off x="7871344" y="2964044"/>
            <a:ext cx="3937160" cy="2277547"/>
          </a:xfrm>
          <a:prstGeom prst="rect">
            <a:avLst/>
          </a:prstGeom>
          <a:noFill/>
        </p:spPr>
        <p:txBody>
          <a:bodyPr wrap="square" rtlCol="0">
            <a:spAutoFit/>
          </a:bodyPr>
          <a:lstStyle/>
          <a:p>
            <a:pPr algn="just" rtl="1">
              <a:lnSpc>
                <a:spcPct val="150000"/>
              </a:lnSpc>
              <a:buClr>
                <a:srgbClr val="2E6576"/>
              </a:buClr>
            </a:pPr>
            <a:r>
              <a:rPr lang="ar-SA" sz="1600" dirty="0">
                <a:solidFill>
                  <a:schemeClr val="tx1">
                    <a:lumMod val="65000"/>
                    <a:lumOff val="35000"/>
                  </a:schemeClr>
                </a:solidFill>
                <a:latin typeface="IRANSans(FaNum)" panose="02040503050201020203" pitchFamily="18" charset="-78"/>
                <a:cs typeface="B Nazanin" panose="00000400000000000000" pitchFamily="2" charset="-78"/>
              </a:rPr>
              <a:t>نخستين برنامه توسعه پس از انقلاب در سال</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1361</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 تهيه شده و آماده تقديم به</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 </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مجلس شد. اهداف ده گانه برنامه اول، ساماندهي فضايي و توزيع جغرافيايي جمعيت وتمركز زدايي از تهران، مطرح شده بود. الگوي برنامه، برنامه ريزي جامع اقتصادي و استراتژي برنامه جاِيگزيني واردات با حمايت از صنايع داخلي و كاهش وابستگي به درآمد نفت بود </a:t>
            </a:r>
            <a:endParaRPr lang="en-US" sz="16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36" name="TextBox 35"/>
          <p:cNvSpPr txBox="1"/>
          <p:nvPr/>
        </p:nvSpPr>
        <p:spPr>
          <a:xfrm>
            <a:off x="5157683" y="2964044"/>
            <a:ext cx="2455528" cy="3620222"/>
          </a:xfrm>
          <a:prstGeom prst="rect">
            <a:avLst/>
          </a:prstGeom>
          <a:noFill/>
        </p:spPr>
        <p:txBody>
          <a:bodyPr wrap="square" rtlCol="0">
            <a:spAutoFit/>
          </a:bodyPr>
          <a:lstStyle/>
          <a:p>
            <a:pPr algn="just" rtl="1">
              <a:lnSpc>
                <a:spcPct val="150000"/>
              </a:lnSpc>
              <a:buClr>
                <a:srgbClr val="2E6576"/>
              </a:buClr>
            </a:pPr>
            <a:r>
              <a:rPr lang="fa-IR" sz="1400" dirty="0">
                <a:solidFill>
                  <a:schemeClr val="tx1">
                    <a:lumMod val="65000"/>
                    <a:lumOff val="35000"/>
                  </a:schemeClr>
                </a:solidFill>
                <a:latin typeface="IRANSans(FaNum)" panose="02040503050201020203" pitchFamily="18" charset="-78"/>
                <a:cs typeface="B Nazanin" panose="00000400000000000000" pitchFamily="2" charset="-78"/>
              </a:rPr>
              <a:t> برنامه دوم توسعه اقتصادي-اجتماعي و فرهنگي ، براي اجرا در مدت 5 سال) 1374-1378 ( تهيه شد. الگوي برنامه دوم ،برنامه ريزي جامع اقتصادي و استراتژي برنامه، رشد و توسعه پايدار، حمايت از صنايع داخلي و كاهش وابستگي به درآمد نفت انتخاب شده بود </a:t>
            </a:r>
          </a:p>
          <a:p>
            <a:pPr algn="just" rtl="1">
              <a:lnSpc>
                <a:spcPct val="150000"/>
              </a:lnSpc>
              <a:buClr>
                <a:srgbClr val="2E6576"/>
              </a:buClr>
            </a:pPr>
            <a:r>
              <a:rPr lang="fa-IR" sz="1400" dirty="0">
                <a:solidFill>
                  <a:schemeClr val="tx1">
                    <a:lumMod val="65000"/>
                    <a:lumOff val="35000"/>
                  </a:schemeClr>
                </a:solidFill>
                <a:latin typeface="IRANSans(FaNum)" panose="02040503050201020203" pitchFamily="18" charset="-78"/>
                <a:cs typeface="B Nazanin" panose="00000400000000000000" pitchFamily="2" charset="-78"/>
              </a:rPr>
              <a:t>اما با كاهش درآمدهاي نفتي در سال 1377 و متعاقباً بي ثباتي سياست ها و برنامه ها منجر به ناكارآمدي راهكارهاي مقابله با فقر و نابرابري شد </a:t>
            </a:r>
            <a:endParaRPr lang="en-US" sz="14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37" name="TextBox 36"/>
          <p:cNvSpPr txBox="1"/>
          <p:nvPr/>
        </p:nvSpPr>
        <p:spPr>
          <a:xfrm>
            <a:off x="1174897" y="2973776"/>
            <a:ext cx="3498194" cy="2327560"/>
          </a:xfrm>
          <a:prstGeom prst="rect">
            <a:avLst/>
          </a:prstGeom>
          <a:noFill/>
        </p:spPr>
        <p:txBody>
          <a:bodyPr wrap="square" rtlCol="0">
            <a:spAutoFit/>
          </a:bodyPr>
          <a:lstStyle/>
          <a:p>
            <a:pPr algn="just" rtl="1">
              <a:lnSpc>
                <a:spcPct val="150000"/>
              </a:lnSpc>
              <a:buClr>
                <a:srgbClr val="2E6576"/>
              </a:buClr>
            </a:pPr>
            <a:r>
              <a:rPr lang="fa-IR" sz="1400" dirty="0">
                <a:solidFill>
                  <a:schemeClr val="tx1">
                    <a:lumMod val="65000"/>
                    <a:lumOff val="35000"/>
                  </a:schemeClr>
                </a:solidFill>
                <a:latin typeface="IRANSans(FaNum)" panose="02040503050201020203" pitchFamily="18" charset="-78"/>
                <a:cs typeface="B Nazanin" panose="00000400000000000000" pitchFamily="2" charset="-78"/>
              </a:rPr>
              <a:t> برنامه سوم توسعه براي اجرا در مدت 5 سال) 1379-1383( تهيه شده بود. مهم ترين ناكامي هاي برنامه سوم توسعه عبارتند از: افزايش بي رويه واردات؛ افزايش كند صادرات غيرنفتي؛ افزايش حجم نقدينگي؛ وابستگي شديد بودجه به درآمد هاي نفتي؛ روند ناقص و كند خصوصي سازي؛ هدفمند نبودن يارانه ها؛ عدم وصول درآمد هاي مالياتي و رشد اشتغال پايين</a:t>
            </a:r>
            <a:endParaRPr lang="en-US" sz="14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41" name="Rectangle 40"/>
          <p:cNvSpPr/>
          <p:nvPr/>
        </p:nvSpPr>
        <p:spPr>
          <a:xfrm>
            <a:off x="969084" y="2964044"/>
            <a:ext cx="3909821"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034257" y="2964044"/>
            <a:ext cx="2603039" cy="3893956"/>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792648" y="2964044"/>
            <a:ext cx="4094552"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16</a:t>
            </a:fld>
            <a:endParaRPr lang="en-US"/>
          </a:p>
        </p:txBody>
      </p:sp>
    </p:spTree>
    <p:extLst>
      <p:ext uri="{BB962C8B-B14F-4D97-AF65-F5344CB8AC3E}">
        <p14:creationId xmlns:p14="http://schemas.microsoft.com/office/powerpoint/2010/main" val="233975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31" name="Rectangle 30"/>
          <p:cNvSpPr/>
          <p:nvPr/>
        </p:nvSpPr>
        <p:spPr>
          <a:xfrm>
            <a:off x="7792650"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103352" y="2199826"/>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چهارم</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5" name="TextBox 34"/>
          <p:cNvSpPr txBox="1"/>
          <p:nvPr/>
        </p:nvSpPr>
        <p:spPr>
          <a:xfrm>
            <a:off x="5423647" y="2964044"/>
            <a:ext cx="6535271" cy="3016210"/>
          </a:xfrm>
          <a:prstGeom prst="rect">
            <a:avLst/>
          </a:prstGeom>
          <a:noFill/>
        </p:spPr>
        <p:txBody>
          <a:bodyPr wrap="square" rtlCol="0">
            <a:spAutoFit/>
          </a:bodyPr>
          <a:lstStyle/>
          <a:p>
            <a:pPr algn="just" rtl="1">
              <a:lnSpc>
                <a:spcPct val="150000"/>
              </a:lnSpc>
              <a:buClr>
                <a:srgbClr val="2E6576"/>
              </a:buClr>
            </a:pPr>
            <a:r>
              <a:rPr lang="ar-SA" sz="1600" dirty="0">
                <a:solidFill>
                  <a:schemeClr val="tx1">
                    <a:lumMod val="65000"/>
                    <a:lumOff val="35000"/>
                  </a:schemeClr>
                </a:solidFill>
                <a:latin typeface="IRANSans(FaNum)" panose="02040503050201020203" pitchFamily="18" charset="-78"/>
                <a:cs typeface="B Nazanin" panose="00000400000000000000" pitchFamily="2" charset="-78"/>
              </a:rPr>
              <a:t>برنامه چهارم توسعه براي اجرا در دوره پنج ساله) </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1384-1388</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 تهيه شد </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 </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با وجودي كه در كل اين دوره درآمدهاي نـفتي سـرشار  بود  و در مقاطعي قيمت نفت به بشكه اي بـالاتر از 150 دلار رسـيد، ولي بـه دليل تزريق درآمدهاي نفتي به درون جامعه، اقـتصاد كـشور با معضلات عمده اي از جمله تورم، ركود و ورشكستگي  بسياري  از  بنگاه هاي اقتصادي مواجه شد؛ زيرا  بـه  پشـتوانه  درآمدهاي عظيم نفتي در بودجه ريـزي، سـياست انبساطي اجـرا شـد و به</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 </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علاوه به دليل حضور درآمدهاي نفت در ذخـاير بـانک مركزي و در  ادامه  اجراي  سياست</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 </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وام هاي زودبازده، سبب انبساط شديد در بخش  پول  شد و متعاقباً بـاعث افـزايش شديد</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 </a:t>
            </a:r>
            <a:r>
              <a:rPr lang="ar-SA" sz="1600" dirty="0">
                <a:solidFill>
                  <a:schemeClr val="tx1">
                    <a:lumMod val="65000"/>
                    <a:lumOff val="35000"/>
                  </a:schemeClr>
                </a:solidFill>
                <a:latin typeface="IRANSans(FaNum)" panose="02040503050201020203" pitchFamily="18" charset="-78"/>
                <a:cs typeface="B Nazanin" panose="00000400000000000000" pitchFamily="2" charset="-78"/>
              </a:rPr>
              <a:t>تقاضا در تمامي بخش هاي اقتصادي شـد كه اين موضوع نـيز بـه تورم شديد دامن زد </a:t>
            </a:r>
            <a:r>
              <a:rPr lang="fa-IR" sz="1600" dirty="0">
                <a:solidFill>
                  <a:schemeClr val="tx1">
                    <a:lumMod val="65000"/>
                    <a:lumOff val="35000"/>
                  </a:schemeClr>
                </a:solidFill>
                <a:latin typeface="IRANSans(FaNum)" panose="02040503050201020203" pitchFamily="18" charset="-78"/>
                <a:cs typeface="B Nazanin" panose="00000400000000000000" pitchFamily="2" charset="-78"/>
              </a:rPr>
              <a:t>.</a:t>
            </a:r>
            <a:endParaRPr lang="en-US" sz="16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41" name="Rectangle 40"/>
          <p:cNvSpPr/>
          <p:nvPr/>
        </p:nvSpPr>
        <p:spPr>
          <a:xfrm>
            <a:off x="976671" y="2094468"/>
            <a:ext cx="4148593" cy="3807574"/>
          </a:xfrm>
          <a:prstGeom prst="rect">
            <a:avLst/>
          </a:prstGeom>
          <a:solidFill>
            <a:srgbClr val="265260"/>
          </a:solid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360894" y="2964043"/>
            <a:ext cx="6598024" cy="3299171"/>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17</a:t>
            </a:fld>
            <a:endParaRPr lang="en-US" dirty="0"/>
          </a:p>
        </p:txBody>
      </p:sp>
      <p:sp>
        <p:nvSpPr>
          <p:cNvPr id="37" name="TextBox 36"/>
          <p:cNvSpPr txBox="1"/>
          <p:nvPr/>
        </p:nvSpPr>
        <p:spPr>
          <a:xfrm>
            <a:off x="1080023" y="2199826"/>
            <a:ext cx="3970161" cy="3385542"/>
          </a:xfrm>
          <a:prstGeom prst="rect">
            <a:avLst/>
          </a:prstGeom>
          <a:noFill/>
        </p:spPr>
        <p:txBody>
          <a:bodyPr wrap="square" rtlCol="0">
            <a:spAutoFit/>
          </a:bodyPr>
          <a:lstStyle/>
          <a:p>
            <a:pPr algn="just" rtl="1">
              <a:lnSpc>
                <a:spcPct val="150000"/>
              </a:lnSpc>
              <a:buClr>
                <a:srgbClr val="2E6576"/>
              </a:buClr>
            </a:pPr>
            <a:r>
              <a:rPr lang="fa-IR" sz="1600" b="1" dirty="0">
                <a:solidFill>
                  <a:schemeClr val="bg1"/>
                </a:solidFill>
                <a:latin typeface="IRANSans(FaNum)" panose="02040503050201020203" pitchFamily="18" charset="-78"/>
                <a:cs typeface="B Nazanin" panose="00000400000000000000" pitchFamily="2" charset="-78"/>
              </a:rPr>
              <a:t> در كشورهايي كه بخش عمده درآمد صادراتي از محل فروش نفت تامين مي شود و اتكاي دولت به ديگر صادرات غيرنفتي در حداقل است ،ثبات درآمدهاي آن از اهميت ويژه اي برخوردار است .از آنجا كه نفت مهم ترين  منبع تامين درآمد ارز و يكي از منابع اصلي تامين بودجه عمومي كشور ما مي باشد ،بي ثباتي، نااطميناني و نوسان درآمد حاصل از آن كه از عوامل متعددي سرچشمه مي گيرد، تمام برنامه هاي اقتصادي و اجتماعي را تحت تاثير قرار مي دهد</a:t>
            </a:r>
            <a:endParaRPr lang="en-US" sz="1600" b="1" dirty="0">
              <a:solidFill>
                <a:schemeClr val="bg1"/>
              </a:solidFill>
              <a:latin typeface="IRANSans(FaNum)" panose="02040503050201020203" pitchFamily="18" charset="-78"/>
              <a:cs typeface="B Nazanin" panose="00000400000000000000" pitchFamily="2" charset="-78"/>
            </a:endParaRPr>
          </a:p>
        </p:txBody>
      </p:sp>
    </p:spTree>
    <p:extLst>
      <p:ext uri="{BB962C8B-B14F-4D97-AF65-F5344CB8AC3E}">
        <p14:creationId xmlns:p14="http://schemas.microsoft.com/office/powerpoint/2010/main" val="167513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15" name="Freeform 14"/>
          <p:cNvSpPr/>
          <p:nvPr/>
        </p:nvSpPr>
        <p:spPr>
          <a:xfrm>
            <a:off x="0" y="1795721"/>
            <a:ext cx="12048565" cy="4909879"/>
          </a:xfrm>
          <a:custGeom>
            <a:avLst/>
            <a:gdLst>
              <a:gd name="connsiteX0" fmla="*/ 548640 w 3990281"/>
              <a:gd name="connsiteY0" fmla="*/ 0 h 4166904"/>
              <a:gd name="connsiteX1" fmla="*/ 3990281 w 3990281"/>
              <a:gd name="connsiteY1" fmla="*/ 0 h 4166904"/>
              <a:gd name="connsiteX2" fmla="*/ 3990281 w 3990281"/>
              <a:gd name="connsiteY2" fmla="*/ 4166904 h 4166904"/>
              <a:gd name="connsiteX3" fmla="*/ 548640 w 3990281"/>
              <a:gd name="connsiteY3" fmla="*/ 4166904 h 4166904"/>
              <a:gd name="connsiteX4" fmla="*/ 548640 w 3990281"/>
              <a:gd name="connsiteY4" fmla="*/ 3832329 h 4166904"/>
              <a:gd name="connsiteX5" fmla="*/ 0 w 3990281"/>
              <a:gd name="connsiteY5" fmla="*/ 3237969 h 4166904"/>
              <a:gd name="connsiteX6" fmla="*/ 548640 w 3990281"/>
              <a:gd name="connsiteY6" fmla="*/ 2643609 h 41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281" h="4166904">
                <a:moveTo>
                  <a:pt x="548640" y="0"/>
                </a:moveTo>
                <a:lnTo>
                  <a:pt x="3990281" y="0"/>
                </a:lnTo>
                <a:lnTo>
                  <a:pt x="3990281" y="4166904"/>
                </a:lnTo>
                <a:lnTo>
                  <a:pt x="548640" y="4166904"/>
                </a:lnTo>
                <a:lnTo>
                  <a:pt x="548640" y="3832329"/>
                </a:lnTo>
                <a:lnTo>
                  <a:pt x="0" y="3237969"/>
                </a:lnTo>
                <a:lnTo>
                  <a:pt x="548640" y="2643609"/>
                </a:lnTo>
                <a:close/>
              </a:path>
            </a:pathLst>
          </a:cu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73535" y="1874934"/>
            <a:ext cx="10775030" cy="4807855"/>
          </a:xfrm>
          <a:prstGeom prst="rect">
            <a:avLst/>
          </a:prstGeom>
          <a:noFill/>
        </p:spPr>
        <p:txBody>
          <a:bodyPr wrap="square" rtlCol="0">
            <a:spAutoFit/>
          </a:bodyPr>
          <a:lstStyle/>
          <a:p>
            <a:pPr marL="341630" marR="384810" indent="-285750" algn="justLow" rtl="1">
              <a:lnSpc>
                <a:spcPct val="90000"/>
              </a:lnSpc>
              <a:spcBef>
                <a:spcPts val="0"/>
              </a:spcBef>
              <a:spcAft>
                <a:spcPts val="0"/>
              </a:spcAft>
              <a:buFont typeface="Wingdings" panose="05000000000000000000" pitchFamily="2" charset="2"/>
              <a:buChar char="v"/>
            </a:pP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همواره يكي از دغدغه هاي دولت در اقتصاد ايران، نحوه مديريت درآمدهاي نفتي بوده است. مسير اصلي انتقال درآمدهاي ارزي حاصل از نفت به اقتصاد ايران، بودجه دولت مي باشد. </a:t>
            </a:r>
          </a:p>
          <a:p>
            <a:pPr marL="341630" marR="384810" indent="-285750" algn="justLow" rtl="1">
              <a:lnSpc>
                <a:spcPct val="90000"/>
              </a:lnSpc>
              <a:spcBef>
                <a:spcPts val="0"/>
              </a:spcBef>
              <a:spcAft>
                <a:spcPts val="0"/>
              </a:spcAft>
              <a:buFont typeface="Wingdings" panose="05000000000000000000" pitchFamily="2" charset="2"/>
              <a:buChar char="v"/>
            </a:pP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درآمدهاي نفتي به دليل نوسانات قيمت نفت در بازارهاي جهاني، پرنوسان و بي ثبات است؛ اما نكته جالب واكنش نامتقارن بودجه دولت به درآمدهاي نفتي است. در واقع در  دوره</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هاي رونق نفتي كه درآمدهاي نفتي افزايش مي يابد، مخارج رو به گسترش دولت از طريق فروش درآمدهاي ارزي حاصل از نفت، تامين مي شود، در مقابل در دوره هاي ركود نفتي كه درآمدهاي نفتي كاهش مييابد، مخارج دولت نه تنها كاهش نمي يابد، بلكه مخارج رو به گسترش دولت از طريق استقراض از بانک مركزي جهت پوشش كسري بودجه تامين مي گردد </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a:t>
            </a:r>
          </a:p>
          <a:p>
            <a:pPr marL="341630" marR="384810" indent="-285750" algn="justLow" rtl="1">
              <a:lnSpc>
                <a:spcPct val="90000"/>
              </a:lnSpc>
              <a:spcBef>
                <a:spcPts val="0"/>
              </a:spcBef>
              <a:spcAft>
                <a:spcPts val="0"/>
              </a:spcAft>
              <a:buFont typeface="Wingdings" panose="05000000000000000000" pitchFamily="2" charset="2"/>
              <a:buChar char="v"/>
            </a:pPr>
            <a:endParaRPr lang="fa-IR" sz="1700" b="1" dirty="0">
              <a:solidFill>
                <a:srgbClr val="000000"/>
              </a:solidFill>
              <a:latin typeface="B Nazanin" panose="00000400000000000000" pitchFamily="2" charset="-78"/>
              <a:ea typeface="B Nazanin" panose="00000400000000000000" pitchFamily="2" charset="-78"/>
              <a:cs typeface="B Nazanin" panose="00000400000000000000" pitchFamily="2" charset="-78"/>
            </a:endParaRPr>
          </a:p>
          <a:p>
            <a:pPr marL="341630" marR="384810" indent="-285750" algn="justLow" rtl="1">
              <a:lnSpc>
                <a:spcPct val="90000"/>
              </a:lnSpc>
              <a:spcBef>
                <a:spcPts val="0"/>
              </a:spcBef>
              <a:spcAft>
                <a:spcPts val="0"/>
              </a:spcAft>
              <a:buFont typeface="Wingdings" panose="05000000000000000000" pitchFamily="2" charset="2"/>
              <a:buChar char="v"/>
            </a:pP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فلسفه شكل گيري  حساب</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ذخیره ارزی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بيشتر در راستاي تعديل فشارهاي ناشي از نوسان قيمت نفت بر اقتصاد ملي بوده تا ايجاد پس انداز براي  نسل</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هاي آينده كشور يا كاهش ذخاير ارزي بانک مركزي. همچنين در دهه </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1370</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نوسات قيمت و كاهش قيمت نفت و درآمد ارزي دولت و محقق نشدن بودجه موجب شد تا صندوق ذخيره ارزي با هدف جذب درآمدهاي افزايش يافته مقطعي و موقتي نفتي و جلوگيري از تاثير نوسات قيمت نفت بر بودجه دولت و اقتصاد ملي بوجود آيد </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a:t>
            </a:r>
            <a:endPar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341630" marR="384810" indent="-285750" algn="justLow" rtl="1">
              <a:lnSpc>
                <a:spcPct val="90000"/>
              </a:lnSpc>
              <a:spcBef>
                <a:spcPts val="0"/>
              </a:spcBef>
              <a:spcAft>
                <a:spcPts val="0"/>
              </a:spcAft>
              <a:buFont typeface="Wingdings" panose="05000000000000000000" pitchFamily="2" charset="2"/>
              <a:buChar char="v"/>
            </a:pP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در راستاي دستيابي به راهكارهاي عملي در خصوص مديريت صحيح درآمدهاي</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نفتي، نخستين بار براساس قانون برنامه سوم توسعه</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افتتاح حساب ذخيره ارزي ايجاد و مقرر شده كه از سال</a:t>
            </a: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1380 مازاد درآمد حاصل از صادرات نفت نسبت به ارقام پيش بيني شده برنامه در اينحساب نگهداري شوند .</a:t>
            </a:r>
          </a:p>
          <a:p>
            <a:pPr marL="341630" marR="384810" indent="-285750" algn="justLow" rtl="1">
              <a:lnSpc>
                <a:spcPct val="90000"/>
              </a:lnSpc>
              <a:spcBef>
                <a:spcPts val="0"/>
              </a:spcBef>
              <a:spcAft>
                <a:spcPts val="0"/>
              </a:spcAft>
              <a:buFont typeface="Wingdings" panose="05000000000000000000" pitchFamily="2" charset="2"/>
              <a:buChar char="v"/>
            </a:pP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در صورتي كه درآمد ارزي حاصل از فروش نفت خام كمتر از آنچه پيش بيني شده باشد دولت مي تواند طي يک دوره 7 ماهه از موجودي حساب ذخيره ارزي برداشت كند و معادل ريالي آن در حساب درآمد عمومي در نظر گرفته شود. بنابراين مي توان عملكرد و نقش حساب ارزي را به اين صورت بيان كرد:  </a:t>
            </a:r>
          </a:p>
          <a:p>
            <a:pPr marL="341630" marR="384810" indent="-285750" algn="justLow" rtl="1">
              <a:lnSpc>
                <a:spcPct val="90000"/>
              </a:lnSpc>
              <a:spcBef>
                <a:spcPts val="0"/>
              </a:spcBef>
              <a:spcAft>
                <a:spcPts val="0"/>
              </a:spcAft>
              <a:buFont typeface="Wingdings" panose="05000000000000000000" pitchFamily="2" charset="2"/>
              <a:buChar char="v"/>
            </a:pPr>
            <a:r>
              <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وابستگي بودجه دولت به درآمدهاي حاصل از صادرات نفت خام كاهش يابد؛  در صورت بهبود درآمدهاي نفتي از گسترش بي رويه بودجه جلوگيري به عمل آيد؛  جلوگيري از ورود شوک هاي منفي نفتي بر اقتصاد و اعتبارات عمراني؛  بخش هاي غيردولتي در بخش هاي توليدي و صادارتي تقويت شوند</a:t>
            </a:r>
            <a:r>
              <a:rPr lang="en-US"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a:t>
            </a:r>
            <a:endParaRPr lang="fa-IR" sz="17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18</a:t>
            </a:fld>
            <a:endParaRPr lang="en-US" dirty="0"/>
          </a:p>
        </p:txBody>
      </p:sp>
      <p:sp>
        <p:nvSpPr>
          <p:cNvPr id="5" name="TextBox 4">
            <a:extLst>
              <a:ext uri="{FF2B5EF4-FFF2-40B4-BE49-F238E27FC236}">
                <a16:creationId xmlns:a16="http://schemas.microsoft.com/office/drawing/2014/main" id="{FC8739E7-20EA-43E6-AE3A-291345D44298}"/>
              </a:ext>
            </a:extLst>
          </p:cNvPr>
          <p:cNvSpPr txBox="1"/>
          <p:nvPr/>
        </p:nvSpPr>
        <p:spPr>
          <a:xfrm>
            <a:off x="6096000" y="722192"/>
            <a:ext cx="5405718" cy="461665"/>
          </a:xfrm>
          <a:prstGeom prst="rect">
            <a:avLst/>
          </a:prstGeom>
          <a:noFill/>
        </p:spPr>
        <p:txBody>
          <a:bodyPr wrap="square" rtlCol="0">
            <a:spAutoFit/>
          </a:bodyPr>
          <a:lstStyle/>
          <a:p>
            <a:pPr algn="r"/>
            <a:r>
              <a:rPr lang="fa-IR" sz="2400" dirty="0">
                <a:solidFill>
                  <a:schemeClr val="bg1"/>
                </a:solidFill>
              </a:rPr>
              <a:t>حساب ذخیره ارزی و صندوق توسعه ملی</a:t>
            </a:r>
            <a:endParaRPr lang="en-US" sz="2400" dirty="0">
              <a:solidFill>
                <a:schemeClr val="bg1"/>
              </a:solidFill>
            </a:endParaRPr>
          </a:p>
        </p:txBody>
      </p:sp>
    </p:spTree>
    <p:extLst>
      <p:ext uri="{BB962C8B-B14F-4D97-AF65-F5344CB8AC3E}">
        <p14:creationId xmlns:p14="http://schemas.microsoft.com/office/powerpoint/2010/main" val="3767805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15" name="Freeform 14"/>
          <p:cNvSpPr/>
          <p:nvPr/>
        </p:nvSpPr>
        <p:spPr>
          <a:xfrm>
            <a:off x="0" y="1795721"/>
            <a:ext cx="12048565" cy="4909879"/>
          </a:xfrm>
          <a:custGeom>
            <a:avLst/>
            <a:gdLst>
              <a:gd name="connsiteX0" fmla="*/ 548640 w 3990281"/>
              <a:gd name="connsiteY0" fmla="*/ 0 h 4166904"/>
              <a:gd name="connsiteX1" fmla="*/ 3990281 w 3990281"/>
              <a:gd name="connsiteY1" fmla="*/ 0 h 4166904"/>
              <a:gd name="connsiteX2" fmla="*/ 3990281 w 3990281"/>
              <a:gd name="connsiteY2" fmla="*/ 4166904 h 4166904"/>
              <a:gd name="connsiteX3" fmla="*/ 548640 w 3990281"/>
              <a:gd name="connsiteY3" fmla="*/ 4166904 h 4166904"/>
              <a:gd name="connsiteX4" fmla="*/ 548640 w 3990281"/>
              <a:gd name="connsiteY4" fmla="*/ 3832329 h 4166904"/>
              <a:gd name="connsiteX5" fmla="*/ 0 w 3990281"/>
              <a:gd name="connsiteY5" fmla="*/ 3237969 h 4166904"/>
              <a:gd name="connsiteX6" fmla="*/ 548640 w 3990281"/>
              <a:gd name="connsiteY6" fmla="*/ 2643609 h 41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281" h="4166904">
                <a:moveTo>
                  <a:pt x="548640" y="0"/>
                </a:moveTo>
                <a:lnTo>
                  <a:pt x="3990281" y="0"/>
                </a:lnTo>
                <a:lnTo>
                  <a:pt x="3990281" y="4166904"/>
                </a:lnTo>
                <a:lnTo>
                  <a:pt x="548640" y="4166904"/>
                </a:lnTo>
                <a:lnTo>
                  <a:pt x="548640" y="3832329"/>
                </a:lnTo>
                <a:lnTo>
                  <a:pt x="0" y="3237969"/>
                </a:lnTo>
                <a:lnTo>
                  <a:pt x="548640" y="2643609"/>
                </a:lnTo>
                <a:close/>
              </a:path>
            </a:pathLst>
          </a:cu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73535" y="2034811"/>
            <a:ext cx="10775030" cy="4641271"/>
          </a:xfrm>
          <a:prstGeom prst="rect">
            <a:avLst/>
          </a:prstGeom>
          <a:noFill/>
        </p:spPr>
        <p:txBody>
          <a:bodyPr wrap="square" rtlCol="0">
            <a:spAutoFit/>
          </a:bodyPr>
          <a:lstStyle/>
          <a:p>
            <a:pPr marL="56515" marR="384810" indent="-635" algn="justLow" rtl="1">
              <a:lnSpc>
                <a:spcPct val="90000"/>
              </a:lnSpc>
              <a:spcBef>
                <a:spcPts val="0"/>
              </a:spcBef>
              <a:spcAft>
                <a:spcPts val="0"/>
              </a:spcAft>
            </a:pPr>
            <a:r>
              <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مي توان گفت كه پديده حساب ذخيره ارزي در ايران چندان با برنامه نبوده و به صورت مقطعي بوده است و همين كه ذخاير اندكي در اين حساب نگه داري مي شد به طرق مختلف هزينه مي شد. به خاطر همين بي برنامگي، حساب ارزي نتوانسته موفق عمل كند و به اهدافي كه براي آن تعريف شده بود، برسد . </a:t>
            </a:r>
          </a:p>
          <a:p>
            <a:pPr marL="56515" marR="384810" indent="-635" algn="justLow" rtl="1">
              <a:lnSpc>
                <a:spcPct val="90000"/>
              </a:lnSpc>
              <a:spcBef>
                <a:spcPts val="0"/>
              </a:spcBef>
              <a:spcAft>
                <a:spcPts val="0"/>
              </a:spcAft>
            </a:pPr>
            <a:r>
              <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همين عملكرد نااميد كننده حساب ذخيره ارزي باعث شد ،دولتمردان به فكر تغيير استراتژي مديريت درآمدهاي نفتي در اقتصاد كشور باشند. بنابراين در سال 1387 مجمع تشخيص مصلحت نظام موضوع ايجاد صندوق توسعه ملي را مطرح كرد .</a:t>
            </a:r>
          </a:p>
          <a:p>
            <a:pPr marL="56515" marR="384810" indent="-635" algn="justLow" rtl="1">
              <a:lnSpc>
                <a:spcPct val="90000"/>
              </a:lnSpc>
              <a:spcBef>
                <a:spcPts val="0"/>
              </a:spcBef>
              <a:spcAft>
                <a:spcPts val="0"/>
              </a:spcAft>
            </a:pPr>
            <a:endPar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56515" marR="384810" indent="-635" algn="justLow" rtl="1">
              <a:lnSpc>
                <a:spcPct val="90000"/>
              </a:lnSpc>
              <a:spcBef>
                <a:spcPts val="0"/>
              </a:spcBef>
              <a:spcAft>
                <a:spcPts val="0"/>
              </a:spcAft>
            </a:pPr>
            <a:r>
              <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پس از تجربه ناموفق حساب ذخيره ارزي، تأسيس صندق توسعه ملي با هدف سرمايه گذاري در امور زيربنايي و توجه به عدالت بين نسلي تصويب و ابلاغ شد. ماموريت اصلي اين صندوق حفظ اصل سرمايه و عدالت بين نسلي از درآمدهاي نفتي اعلام شد .</a:t>
            </a:r>
          </a:p>
          <a:p>
            <a:pPr marL="56515" marR="384810" indent="-635" algn="justLow" rtl="1">
              <a:lnSpc>
                <a:spcPct val="90000"/>
              </a:lnSpc>
              <a:spcBef>
                <a:spcPts val="0"/>
              </a:spcBef>
              <a:spcAft>
                <a:spcPts val="0"/>
              </a:spcAft>
            </a:pPr>
            <a:endPar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با توجه به اين كارا شدن، ساز و كار سركوب دلارهاي نفتي در اقتصاد نيازمند نهادهاي كارآمد دولت و همكاري نيروهاي سياسي و اجتماعي تأثير گذار بر تصميم هاي</a:t>
            </a:r>
            <a:r>
              <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دولت در زمينه شيوه هزينه كردن درآمدهاي نفتي است كه از طريق اين صندوق ميتواند تحقق پيدا كند. بنابراين صندوق ذخيره ارزي بايد از يورش دولت جهت تامين</a:t>
            </a:r>
            <a:r>
              <a:rPr lang="fa-IR" sz="1600" b="1" dirty="0">
                <a:solidFill>
                  <a:srgbClr val="000000"/>
                </a:solidFill>
                <a:latin typeface="B Nazanin" panose="00000400000000000000" pitchFamily="2" charset="-78"/>
                <a:ea typeface="B Nazanin" panose="00000400000000000000" pitchFamily="2" charset="-78"/>
                <a:cs typeface="B Nazanin" panose="00000400000000000000" pitchFamily="2" charset="-78"/>
              </a:rPr>
              <a:t> </a:t>
            </a: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كسري بودجه مستقل باشد زيرا همان طور كه گفته شد هدف از تاسيس اين صندوق ،ذخيره درآمدهاي مازاد نفتي بود. تا از آسيب پذيري كشور در زمان نوسان هاي قيمت نفت جلوگيري كند. </a:t>
            </a:r>
            <a:endPar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56515" marR="384810" indent="-635" algn="justLow" rtl="1">
              <a:lnSpc>
                <a:spcPct val="90000"/>
              </a:lnSpc>
              <a:spcBef>
                <a:spcPts val="0"/>
              </a:spcBef>
              <a:spcAft>
                <a:spcPts val="0"/>
              </a:spcAft>
            </a:pPr>
            <a:endPar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همچنين توجه به ايرادات وارده به كاركرد صندوق توسعه ملي بايد يكسري اصلاحات در اساسنامه و كاركرد اين صندوق ايجاد شود:  </a:t>
            </a: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1. ايجاد صندوق يا حساب ثبات ساز بودجه اي با منابع مشخص و مستقل از صندوق توسعه ملي كه براساس يک قاعده مالي ايجاد شده باشد. </a:t>
            </a: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0. تغييرات اساسنامه صندوق  به</a:t>
            </a:r>
            <a:r>
              <a:rPr lang="fa-IR"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طوري كه استقلال در منابع و مخارج داشته باشد. </a:t>
            </a: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4. منع اعطاي تسهيلات ريالي ازسوي صندوق. </a:t>
            </a:r>
          </a:p>
          <a:p>
            <a:pPr marL="56515" marR="384810" indent="-635" algn="justLow" rtl="1">
              <a:lnSpc>
                <a:spcPct val="90000"/>
              </a:lnSpc>
              <a:spcBef>
                <a:spcPts val="0"/>
              </a:spcBef>
              <a:spcAft>
                <a:spcPts val="0"/>
              </a:spcAft>
            </a:pPr>
            <a:r>
              <a:rPr lang="ar-SA" sz="16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3. استفاده از منابع صندوق در مشاركت سرمايه گذاري هاي خارجي يا تامين بيمه و وثايق مورد نياز براي ورود سرمايه گذاران خارجي </a:t>
            </a:r>
          </a:p>
          <a:p>
            <a:pPr algn="justLow" rtl="1">
              <a:lnSpc>
                <a:spcPct val="150000"/>
              </a:lnSpc>
            </a:pPr>
            <a:endParaRPr lang="fa-IR" sz="1600" b="1" dirty="0">
              <a:solidFill>
                <a:srgbClr val="2E6576"/>
              </a:solidFill>
              <a:latin typeface="IRANSans(FaNum)" panose="02040503050201020203" pitchFamily="18"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19</a:t>
            </a:fld>
            <a:endParaRPr lang="en-US"/>
          </a:p>
        </p:txBody>
      </p:sp>
    </p:spTree>
    <p:extLst>
      <p:ext uri="{BB962C8B-B14F-4D97-AF65-F5344CB8AC3E}">
        <p14:creationId xmlns:p14="http://schemas.microsoft.com/office/powerpoint/2010/main" val="867211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BA5238-10C8-496C-B106-D666C6415BA8}"/>
              </a:ext>
            </a:extLst>
          </p:cNvPr>
          <p:cNvSpPr>
            <a:spLocks noGrp="1"/>
          </p:cNvSpPr>
          <p:nvPr>
            <p:ph type="sldNum" sz="quarter" idx="12"/>
          </p:nvPr>
        </p:nvSpPr>
        <p:spPr/>
        <p:txBody>
          <a:bodyPr/>
          <a:lstStyle/>
          <a:p>
            <a:fld id="{B74B559B-D629-4FDA-BC50-1EC6697CB78C}" type="slidenum">
              <a:rPr lang="en-US" smtClean="0"/>
              <a:t>2</a:t>
            </a:fld>
            <a:endParaRPr lang="en-US"/>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8C565C15-A6AE-458C-B863-782D0D9268FF}"/>
                  </a:ext>
                </a:extLst>
              </p:cNvPr>
              <p:cNvGraphicFramePr>
                <a:graphicFrameLocks noChangeAspect="1"/>
              </p:cNvGraphicFramePr>
              <p:nvPr>
                <p:extLst>
                  <p:ext uri="{D42A27DB-BD31-4B8C-83A1-F6EECF244321}">
                    <p14:modId xmlns:p14="http://schemas.microsoft.com/office/powerpoint/2010/main" val="1996895237"/>
                  </p:ext>
                </p:extLst>
              </p:nvPr>
            </p:nvGraphicFramePr>
            <p:xfrm>
              <a:off x="5253894" y="1501129"/>
              <a:ext cx="3251200" cy="1828800"/>
            </p:xfrm>
            <a:graphic>
              <a:graphicData uri="http://schemas.microsoft.com/office/powerpoint/2016/sectionzoom">
                <psez:sectionZm>
                  <psez:sectionZmObj sectionId="{12EBD993-6AC4-42CA-A03B-4AFB2950E6FE}">
                    <psez:zmPr id="{A9024C63-9846-4AD6-97C2-A323CD8FEC4A}" transitionDur="1000">
                      <p166:blipFill xmlns:p166="http://schemas.microsoft.com/office/powerpoint/2016/6/main">
                        <a:blip r:embed="rId2"/>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a:extLst>
                  <a:ext uri="{FF2B5EF4-FFF2-40B4-BE49-F238E27FC236}">
                    <a16:creationId xmlns:a16="http://schemas.microsoft.com/office/drawing/2014/main" id="{8C565C15-A6AE-458C-B863-782D0D9268FF}"/>
                  </a:ext>
                </a:extLst>
              </p:cNvPr>
              <p:cNvPicPr>
                <a:picLocks noGrp="1" noRot="1" noChangeAspect="1" noMove="1" noResize="1" noEditPoints="1" noAdjustHandles="1" noChangeArrowheads="1" noChangeShapeType="1"/>
              </p:cNvPicPr>
              <p:nvPr/>
            </p:nvPicPr>
            <p:blipFill>
              <a:blip r:embed="rId4"/>
              <a:stretch>
                <a:fillRect/>
              </a:stretch>
            </p:blipFill>
            <p:spPr>
              <a:xfrm>
                <a:off x="5253894" y="1501129"/>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624300E7-4074-4F54-A896-CF68A06DEA3B}"/>
                  </a:ext>
                </a:extLst>
              </p:cNvPr>
              <p:cNvGraphicFramePr>
                <a:graphicFrameLocks noChangeAspect="1"/>
              </p:cNvGraphicFramePr>
              <p:nvPr>
                <p:extLst>
                  <p:ext uri="{D42A27DB-BD31-4B8C-83A1-F6EECF244321}">
                    <p14:modId xmlns:p14="http://schemas.microsoft.com/office/powerpoint/2010/main" val="3963865877"/>
                  </p:ext>
                </p:extLst>
              </p:nvPr>
            </p:nvGraphicFramePr>
            <p:xfrm>
              <a:off x="5253894" y="3694234"/>
              <a:ext cx="3251200" cy="1828800"/>
            </p:xfrm>
            <a:graphic>
              <a:graphicData uri="http://schemas.microsoft.com/office/powerpoint/2016/sectionzoom">
                <psez:sectionZm>
                  <psez:sectionZmObj sectionId="{3782E9B4-7AFD-45C1-8C8A-4AD30AD34B28}">
                    <psez:zmPr id="{48AD7817-F32A-4EF0-867E-B9C950BAB62C}" transitionDur="1000">
                      <p166:blipFill xmlns:p166="http://schemas.microsoft.com/office/powerpoint/2016/6/main">
                        <a:blip r:embed="rId5"/>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8" name="Section Zoom 7">
                <a:hlinkClick r:id="rId6" action="ppaction://hlinksldjump"/>
                <a:extLst>
                  <a:ext uri="{FF2B5EF4-FFF2-40B4-BE49-F238E27FC236}">
                    <a16:creationId xmlns:a16="http://schemas.microsoft.com/office/drawing/2014/main" id="{624300E7-4074-4F54-A896-CF68A06DEA3B}"/>
                  </a:ext>
                </a:extLst>
              </p:cNvPr>
              <p:cNvPicPr>
                <a:picLocks noGrp="1" noRot="1" noChangeAspect="1" noMove="1" noResize="1" noEditPoints="1" noAdjustHandles="1" noChangeArrowheads="1" noChangeShapeType="1"/>
              </p:cNvPicPr>
              <p:nvPr/>
            </p:nvPicPr>
            <p:blipFill>
              <a:blip r:embed="rId7"/>
              <a:stretch>
                <a:fillRect/>
              </a:stretch>
            </p:blipFill>
            <p:spPr>
              <a:xfrm>
                <a:off x="5253894" y="3694234"/>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466EB4B6-6E7B-4A92-BF0E-B0C1275CB6D6}"/>
                  </a:ext>
                </a:extLst>
              </p:cNvPr>
              <p:cNvGraphicFramePr>
                <a:graphicFrameLocks noChangeAspect="1"/>
              </p:cNvGraphicFramePr>
              <p:nvPr>
                <p:extLst>
                  <p:ext uri="{D42A27DB-BD31-4B8C-83A1-F6EECF244321}">
                    <p14:modId xmlns:p14="http://schemas.microsoft.com/office/powerpoint/2010/main" val="3943909178"/>
                  </p:ext>
                </p:extLst>
              </p:nvPr>
            </p:nvGraphicFramePr>
            <p:xfrm>
              <a:off x="1240695" y="469816"/>
              <a:ext cx="3251200" cy="1828800"/>
            </p:xfrm>
            <a:graphic>
              <a:graphicData uri="http://schemas.microsoft.com/office/powerpoint/2016/sectionzoom">
                <psez:sectionZm>
                  <psez:sectionZmObj sectionId="{AB2D7651-A3A3-4599-B7BC-7E7B79543529}">
                    <psez:zmPr id="{3C690CF3-08ED-475C-9E57-95A93D0BD4C3}" transitionDur="1000">
                      <p166:blipFill xmlns:p166="http://schemas.microsoft.com/office/powerpoint/2016/6/main">
                        <a:blip r:embed="rId8"/>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0" name="Section Zoom 9">
                <a:hlinkClick r:id="rId9" action="ppaction://hlinksldjump"/>
                <a:extLst>
                  <a:ext uri="{FF2B5EF4-FFF2-40B4-BE49-F238E27FC236}">
                    <a16:creationId xmlns:a16="http://schemas.microsoft.com/office/drawing/2014/main" id="{466EB4B6-6E7B-4A92-BF0E-B0C1275CB6D6}"/>
                  </a:ext>
                </a:extLst>
              </p:cNvPr>
              <p:cNvPicPr>
                <a:picLocks noGrp="1" noRot="1" noChangeAspect="1" noMove="1" noResize="1" noEditPoints="1" noAdjustHandles="1" noChangeArrowheads="1" noChangeShapeType="1"/>
              </p:cNvPicPr>
              <p:nvPr/>
            </p:nvPicPr>
            <p:blipFill>
              <a:blip r:embed="rId10"/>
              <a:stretch>
                <a:fillRect/>
              </a:stretch>
            </p:blipFill>
            <p:spPr>
              <a:xfrm>
                <a:off x="1240695" y="469816"/>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3624FC3E-79C9-4B07-BA5B-CD54E5446C30}"/>
                  </a:ext>
                </a:extLst>
              </p:cNvPr>
              <p:cNvGraphicFramePr>
                <a:graphicFrameLocks noChangeAspect="1"/>
              </p:cNvGraphicFramePr>
              <p:nvPr>
                <p:extLst>
                  <p:ext uri="{D42A27DB-BD31-4B8C-83A1-F6EECF244321}">
                    <p14:modId xmlns:p14="http://schemas.microsoft.com/office/powerpoint/2010/main" val="3100905769"/>
                  </p:ext>
                </p:extLst>
              </p:nvPr>
            </p:nvGraphicFramePr>
            <p:xfrm>
              <a:off x="598856" y="2514600"/>
              <a:ext cx="3251200" cy="1828800"/>
            </p:xfrm>
            <a:graphic>
              <a:graphicData uri="http://schemas.microsoft.com/office/powerpoint/2016/sectionzoom">
                <psez:sectionZm>
                  <psez:sectionZmObj sectionId="{7A1EB1F1-27A3-4E3B-BE6F-530F8E781856}">
                    <psez:zmPr id="{65114CBB-51FF-4F0D-91B2-AFDC0D2F4EBE}" transitionDur="1000">
                      <p166:blipFill xmlns:p166="http://schemas.microsoft.com/office/powerpoint/2016/6/main">
                        <a:blip r:embed="rId11"/>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2" name="Section Zoom 11">
                <a:hlinkClick r:id="rId12" action="ppaction://hlinksldjump"/>
                <a:extLst>
                  <a:ext uri="{FF2B5EF4-FFF2-40B4-BE49-F238E27FC236}">
                    <a16:creationId xmlns:a16="http://schemas.microsoft.com/office/drawing/2014/main" id="{3624FC3E-79C9-4B07-BA5B-CD54E5446C30}"/>
                  </a:ext>
                </a:extLst>
              </p:cNvPr>
              <p:cNvPicPr>
                <a:picLocks noGrp="1" noRot="1" noChangeAspect="1" noMove="1" noResize="1" noEditPoints="1" noAdjustHandles="1" noChangeArrowheads="1" noChangeShapeType="1"/>
              </p:cNvPicPr>
              <p:nvPr/>
            </p:nvPicPr>
            <p:blipFill>
              <a:blip r:embed="rId13"/>
              <a:stretch>
                <a:fillRect/>
              </a:stretch>
            </p:blipFill>
            <p:spPr>
              <a:xfrm>
                <a:off x="598856" y="2514600"/>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448FD5A4-0056-4ADA-9BC3-B7B838732560}"/>
                  </a:ext>
                </a:extLst>
              </p:cNvPr>
              <p:cNvGraphicFramePr>
                <a:graphicFrameLocks noChangeAspect="1"/>
              </p:cNvGraphicFramePr>
              <p:nvPr>
                <p:extLst>
                  <p:ext uri="{D42A27DB-BD31-4B8C-83A1-F6EECF244321}">
                    <p14:modId xmlns:p14="http://schemas.microsoft.com/office/powerpoint/2010/main" val="2801768430"/>
                  </p:ext>
                </p:extLst>
              </p:nvPr>
            </p:nvGraphicFramePr>
            <p:xfrm>
              <a:off x="1240695" y="4559384"/>
              <a:ext cx="3251200" cy="1828800"/>
            </p:xfrm>
            <a:graphic>
              <a:graphicData uri="http://schemas.microsoft.com/office/powerpoint/2016/sectionzoom">
                <psez:sectionZm>
                  <psez:sectionZmObj sectionId="{D921884A-755A-4248-BBCB-47E8B2DE1BBF}">
                    <psez:zmPr id="{503302B2-481E-4159-BE03-72D00839CE1F}" transitionDur="1000">
                      <p166:blipFill xmlns:p166="http://schemas.microsoft.com/office/powerpoint/2016/6/main">
                        <a:blip r:embed="rId14"/>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4" name="Section Zoom 13">
                <a:hlinkClick r:id="rId15" action="ppaction://hlinksldjump"/>
                <a:extLst>
                  <a:ext uri="{FF2B5EF4-FFF2-40B4-BE49-F238E27FC236}">
                    <a16:creationId xmlns:a16="http://schemas.microsoft.com/office/drawing/2014/main" id="{448FD5A4-0056-4ADA-9BC3-B7B838732560}"/>
                  </a:ext>
                </a:extLst>
              </p:cNvPr>
              <p:cNvPicPr>
                <a:picLocks noGrp="1" noRot="1" noChangeAspect="1" noMove="1" noResize="1" noEditPoints="1" noAdjustHandles="1" noChangeArrowheads="1" noChangeShapeType="1"/>
              </p:cNvPicPr>
              <p:nvPr/>
            </p:nvPicPr>
            <p:blipFill>
              <a:blip r:embed="rId16"/>
              <a:stretch>
                <a:fillRect/>
              </a:stretch>
            </p:blipFill>
            <p:spPr>
              <a:xfrm>
                <a:off x="1240695" y="4559384"/>
                <a:ext cx="3251200" cy="1828800"/>
              </a:xfrm>
              <a:prstGeom prst="rect">
                <a:avLst/>
              </a:prstGeom>
              <a:ln w="3175">
                <a:solidFill>
                  <a:prstClr val="ltGray"/>
                </a:solidFill>
              </a:ln>
            </p:spPr>
          </p:pic>
        </mc:Fallback>
      </mc:AlternateContent>
      <p:sp>
        <p:nvSpPr>
          <p:cNvPr id="15" name="Полилиния 29">
            <a:extLst>
              <a:ext uri="{FF2B5EF4-FFF2-40B4-BE49-F238E27FC236}">
                <a16:creationId xmlns:a16="http://schemas.microsoft.com/office/drawing/2014/main" id="{FC6B7D58-E840-462F-AA3D-CC0C96773632}"/>
              </a:ext>
            </a:extLst>
          </p:cNvPr>
          <p:cNvSpPr/>
          <p:nvPr/>
        </p:nvSpPr>
        <p:spPr>
          <a:xfrm>
            <a:off x="9009246"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Полилиния 29">
            <a:extLst>
              <a:ext uri="{FF2B5EF4-FFF2-40B4-BE49-F238E27FC236}">
                <a16:creationId xmlns:a16="http://schemas.microsoft.com/office/drawing/2014/main" id="{7B2071D9-86C1-4977-B501-BCA9C8B3CBB8}"/>
              </a:ext>
            </a:extLst>
          </p:cNvPr>
          <p:cNvSpPr/>
          <p:nvPr/>
        </p:nvSpPr>
        <p:spPr>
          <a:xfrm rot="10800000">
            <a:off x="9009246"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7" name="Полилиния 29">
            <a:extLst>
              <a:ext uri="{FF2B5EF4-FFF2-40B4-BE49-F238E27FC236}">
                <a16:creationId xmlns:a16="http://schemas.microsoft.com/office/drawing/2014/main" id="{CAD6E53A-0723-4F93-98CA-02E211143624}"/>
              </a:ext>
            </a:extLst>
          </p:cNvPr>
          <p:cNvSpPr/>
          <p:nvPr/>
        </p:nvSpPr>
        <p:spPr>
          <a:xfrm rot="10800000">
            <a:off x="9009246"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8" name="Полилиния 29">
            <a:extLst>
              <a:ext uri="{FF2B5EF4-FFF2-40B4-BE49-F238E27FC236}">
                <a16:creationId xmlns:a16="http://schemas.microsoft.com/office/drawing/2014/main" id="{48C2829C-1AB1-4ADA-BB05-4D776EC75583}"/>
              </a:ext>
            </a:extLst>
          </p:cNvPr>
          <p:cNvSpPr/>
          <p:nvPr/>
        </p:nvSpPr>
        <p:spPr>
          <a:xfrm>
            <a:off x="9009246"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9" name="Полилиния 29">
            <a:extLst>
              <a:ext uri="{FF2B5EF4-FFF2-40B4-BE49-F238E27FC236}">
                <a16:creationId xmlns:a16="http://schemas.microsoft.com/office/drawing/2014/main" id="{AC1C6588-DCDD-4527-89CC-312FA6EFF392}"/>
              </a:ext>
            </a:extLst>
          </p:cNvPr>
          <p:cNvSpPr/>
          <p:nvPr/>
        </p:nvSpPr>
        <p:spPr>
          <a:xfrm rot="10800000">
            <a:off x="9009246"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0" name="Полилиния 29">
            <a:extLst>
              <a:ext uri="{FF2B5EF4-FFF2-40B4-BE49-F238E27FC236}">
                <a16:creationId xmlns:a16="http://schemas.microsoft.com/office/drawing/2014/main" id="{7E36449B-4A5E-454F-A6DF-A9B0F31F4133}"/>
              </a:ext>
            </a:extLst>
          </p:cNvPr>
          <p:cNvSpPr/>
          <p:nvPr/>
        </p:nvSpPr>
        <p:spPr>
          <a:xfrm>
            <a:off x="9009246"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a:extLst>
              <a:ext uri="{FF2B5EF4-FFF2-40B4-BE49-F238E27FC236}">
                <a16:creationId xmlns:a16="http://schemas.microsoft.com/office/drawing/2014/main" id="{A80DD5F8-C98F-45BF-93DD-BC38C21CF68B}"/>
              </a:ext>
            </a:extLst>
          </p:cNvPr>
          <p:cNvSpPr/>
          <p:nvPr/>
        </p:nvSpPr>
        <p:spPr>
          <a:xfrm>
            <a:off x="9506693"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a:extLst>
              <a:ext uri="{FF2B5EF4-FFF2-40B4-BE49-F238E27FC236}">
                <a16:creationId xmlns:a16="http://schemas.microsoft.com/office/drawing/2014/main" id="{91CA3216-3478-45E7-A558-EF2889AE3D2A}"/>
              </a:ext>
            </a:extLst>
          </p:cNvPr>
          <p:cNvSpPr/>
          <p:nvPr/>
        </p:nvSpPr>
        <p:spPr>
          <a:xfrm>
            <a:off x="9009246"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a:extLst>
              <a:ext uri="{FF2B5EF4-FFF2-40B4-BE49-F238E27FC236}">
                <a16:creationId xmlns:a16="http://schemas.microsoft.com/office/drawing/2014/main" id="{4AAD15B8-6065-4B61-8BC9-E04788D1A510}"/>
              </a:ext>
            </a:extLst>
          </p:cNvPr>
          <p:cNvSpPr/>
          <p:nvPr/>
        </p:nvSpPr>
        <p:spPr>
          <a:xfrm rot="10800000">
            <a:off x="9009246"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4A589C6-1279-4E60-A6CD-009EABD2210C}"/>
              </a:ext>
            </a:extLst>
          </p:cNvPr>
          <p:cNvSpPr txBox="1"/>
          <p:nvPr/>
        </p:nvSpPr>
        <p:spPr>
          <a:xfrm rot="5400000">
            <a:off x="10081866" y="1137120"/>
            <a:ext cx="2585964" cy="584775"/>
          </a:xfrm>
          <a:prstGeom prst="rect">
            <a:avLst/>
          </a:prstGeom>
          <a:noFill/>
        </p:spPr>
        <p:txBody>
          <a:bodyPr wrap="none" rtlCol="0">
            <a:spAutoFit/>
          </a:bodyPr>
          <a:lstStyle/>
          <a:p>
            <a:pPr algn="ctr" rtl="1"/>
            <a:r>
              <a:rPr lang="fa-IR" sz="3200" b="1" dirty="0">
                <a:solidFill>
                  <a:srgbClr val="265260"/>
                </a:solidFill>
                <a:latin typeface="IRANSans(FaNum)" panose="02040503050201020203" pitchFamily="18" charset="-78"/>
                <a:cs typeface="IRANSans(FaNum)" panose="02040503050201020203" pitchFamily="18" charset="-78"/>
              </a:rPr>
              <a:t>فهرست مطالب</a:t>
            </a:r>
            <a:endParaRPr lang="en-US" sz="3200" b="1" dirty="0">
              <a:solidFill>
                <a:srgbClr val="265260"/>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331136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18590" y="656196"/>
            <a:ext cx="4137672"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سهم نفت در اقتصاد نروژ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0" name="Rectangle 29"/>
          <p:cNvSpPr/>
          <p:nvPr/>
        </p:nvSpPr>
        <p:spPr>
          <a:xfrm>
            <a:off x="1138518" y="2112380"/>
            <a:ext cx="10739717" cy="474562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TextBox 30"/>
          <p:cNvSpPr txBox="1"/>
          <p:nvPr/>
        </p:nvSpPr>
        <p:spPr>
          <a:xfrm>
            <a:off x="8866044" y="1417572"/>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33" name="L-Shape 32"/>
          <p:cNvSpPr/>
          <p:nvPr/>
        </p:nvSpPr>
        <p:spPr>
          <a:xfrm>
            <a:off x="1476375" y="5706941"/>
            <a:ext cx="1005840" cy="1005840"/>
          </a:xfrm>
          <a:prstGeom prst="corner">
            <a:avLst>
              <a:gd name="adj1" fmla="val 4333"/>
              <a:gd name="adj2" fmla="val 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1587725" y="3055390"/>
            <a:ext cx="9841302"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800" b="1" dirty="0">
                <a:solidFill>
                  <a:schemeClr val="bg1"/>
                </a:solidFill>
                <a:latin typeface="IRANSans(FaNum)" panose="02040503050201020203" pitchFamily="18" charset="-78"/>
                <a:cs typeface="B Nazanin" panose="00000400000000000000" pitchFamily="2" charset="-78"/>
              </a:rPr>
              <a:t>نروژ بعد از عربستان و روسيه سومين كشور صادركننده نفت در دنيا است كه درآمدهاي حاصل از نفت را صرف افزايش ثروت ملي مي كند و آن را در صندوق ارزي پس انداز مي كند و دولت هرگز حق برداشت آن را ندارد</a:t>
            </a:r>
          </a:p>
          <a:p>
            <a:pPr algn="just" rtl="1">
              <a:lnSpc>
                <a:spcPct val="150000"/>
              </a:lnSpc>
            </a:pPr>
            <a:r>
              <a:rPr lang="fa-IR" sz="1800" b="1" dirty="0">
                <a:solidFill>
                  <a:schemeClr val="bg1"/>
                </a:solidFill>
                <a:latin typeface="IRANSans(FaNum)" panose="02040503050201020203" pitchFamily="18" charset="-78"/>
                <a:cs typeface="B Nazanin" panose="00000400000000000000" pitchFamily="2" charset="-78"/>
              </a:rPr>
              <a:t>. اين كشور 20 درصد از درآمد فروش  نفت را صرف بودجه دولتي  ميكند و 80 درصد آن را در بازارها و بورس هاي بي نالمللي سرمايه گذاري مي كند </a:t>
            </a:r>
          </a:p>
          <a:p>
            <a:pPr algn="just" rtl="1">
              <a:lnSpc>
                <a:spcPct val="150000"/>
              </a:lnSpc>
            </a:pPr>
            <a:r>
              <a:rPr lang="fa-IR" sz="1800" b="1" dirty="0">
                <a:solidFill>
                  <a:schemeClr val="bg1"/>
                </a:solidFill>
                <a:latin typeface="IRANSans(FaNum)" panose="02040503050201020203" pitchFamily="18" charset="-78"/>
                <a:cs typeface="B Nazanin" panose="00000400000000000000" pitchFamily="2" charset="-78"/>
              </a:rPr>
              <a:t> افزايش قيمت نفت در سا لهاي 1973 و 1974 موجب افزايش درآمد نروژ شد. دولت نروژ در اين مسير با پيش بيني ادامه روند افزايش قيمت ها، برنامه هايي را تدارک ديد، اما شرايط پيش بيني شده عملي نشد و دولت نروژ بدهي هاي زيادي به بار آورد. اين امر موجب شد تا پارلمان نروژ در سال 1990 تشكيل صندوق ذخيره ارزي  را به تصويب برساند. اين صندوق به طور رسمي در سال 1996 كار خود  را  آغاز  كرد و از آن زمان تا كنون توانسته مـوجب تحول بزرگي در اقتصاد اين كشور شود. در  حالي كه اغلب كشورهاي نفت خيز دنيا درآمدهاي حاصل از فروش نفت خام خود  را صرف هزينه هاي جاري  مي كنند ،نروژ با پس انداز كردن آن در يک صندوق مستقل موجبات اين تـحول عـظيم شده است</a:t>
            </a:r>
            <a:endParaRPr lang="en-US" sz="1800" b="1" dirty="0">
              <a:solidFill>
                <a:schemeClr val="bg1"/>
              </a:solidFill>
              <a:latin typeface="IRANSans(FaNum)" panose="02040503050201020203" pitchFamily="18"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20</a:t>
            </a:fld>
            <a:endParaRPr lang="en-US"/>
          </a:p>
        </p:txBody>
      </p:sp>
      <p:sp>
        <p:nvSpPr>
          <p:cNvPr id="20" name="L-Shape 19">
            <a:extLst>
              <a:ext uri="{FF2B5EF4-FFF2-40B4-BE49-F238E27FC236}">
                <a16:creationId xmlns:a16="http://schemas.microsoft.com/office/drawing/2014/main" id="{011DF9DE-AB80-4A4A-94A5-663CFF375777}"/>
              </a:ext>
            </a:extLst>
          </p:cNvPr>
          <p:cNvSpPr/>
          <p:nvPr/>
        </p:nvSpPr>
        <p:spPr>
          <a:xfrm flipH="1" flipV="1">
            <a:off x="10671317" y="2248325"/>
            <a:ext cx="1005840" cy="1005840"/>
          </a:xfrm>
          <a:prstGeom prst="corner">
            <a:avLst>
              <a:gd name="adj1" fmla="val 4333"/>
              <a:gd name="adj2" fmla="val 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153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65273" y="1874722"/>
            <a:ext cx="2367956"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تاسیس صندوق ذخیره ارزی</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21</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586057"/>
            <a:ext cx="9685777" cy="349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صادرات نفت و گاز نروژ، در  صندوق  بازنشستگي دولتي اين كشور ذخيره مي گردد كه</a:t>
            </a:r>
            <a:r>
              <a:rPr kumimoji="0" lang="fa-IR"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به طور مستقيم، تحت نظارت بانک  مركزي  و هيئت  نظارت بر اين نهاد قرار دارد واعضاي آن توسط مجلس نروژ تـعيين مي شوند. </a:t>
            </a:r>
            <a:endParaRPr kumimoji="0" lang="fa-IR"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برداشت  از اين صندوق ،به منظور تامين كسري بخش غير نفتي، حداكثر در  حد  چهار  درصد از سود سرمايه گذاري هاي انجام شده توسط صندوق امكان پذير است و دولت مجاز  به  استفاده  مستقيم از درآمدهاي ارزي در اقـتصاد داخـلي نيست </a:t>
            </a:r>
            <a:endParaRPr kumimoji="0" lang="fa-IR"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مسووليت مديريت صندوق برعهده بانک مركزي نروژ گذاشته شد. اين بانک پيش از اين تجربه مديريت ذخاير ارزي را داشت و از اين جهت شناخته شده و مورد احترام بود ساختار و شيوه عملكرد  صـندوق  به گونه اي طراحي شد كه بتواند كاركردهاي زير را تحقق بخشد: </a:t>
            </a:r>
            <a:endParaRPr lang="fa-IR" altLang="en-US" sz="1700" b="1" dirty="0">
              <a:solidFill>
                <a:srgbClr val="000000"/>
              </a:solidFill>
              <a:latin typeface="B Nazanin" panose="00000400000000000000" pitchFamily="2" charset="-78"/>
              <a:ea typeface="B Nazanin" panose="00000400000000000000" pitchFamily="2" charset="-78"/>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مقابله با هرگونه  نـوسان اقـتصادي ناشي از تغييرات قيمت محصولات صادراتي؛ </a:t>
            </a:r>
            <a:endParaRPr kumimoji="0" lang="fa-IR"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ايـجاد اطـمينان لازم بـراي بـازارهاي  مـالي خارجي نسبت بـه  تـوانايي  كشور در زمينه پرداخت تعهدات ارزي در شرايط بحراني يا بروز شوک هاي خارجي؛</a:t>
            </a:r>
            <a:endParaRPr lang="fa-IR" altLang="en-US" sz="1700" b="1" dirty="0">
              <a:solidFill>
                <a:srgbClr val="000000"/>
              </a:solidFill>
              <a:latin typeface="B Nazanin" panose="00000400000000000000" pitchFamily="2" charset="-78"/>
              <a:ea typeface="B Nazanin" panose="00000400000000000000" pitchFamily="2" charset="-78"/>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امكان سودآوري جاري ذخاير ملي؛</a:t>
            </a:r>
            <a:endParaRPr kumimoji="0" lang="fa-IR"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كـمک بـه حـفظ ارزش پول ملي؛ </a:t>
            </a: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7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منبعي جهت سرمايه گذاري در خارج از كشور </a:t>
            </a: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01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296400" y="1740291"/>
            <a:ext cx="2124921" cy="646331"/>
          </a:xfrm>
          <a:prstGeom prst="rect">
            <a:avLst/>
          </a:prstGeom>
          <a:noFill/>
        </p:spPr>
        <p:txBody>
          <a:bodyPr wrap="squar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توجه به ساير زمينه هاي اقتصادي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22</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819878"/>
            <a:ext cx="968577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نروژ مسئله ي عدم تمركز صادرات بر يک محصول را درک كرده و به همين دليل تمركز خود را از روي نفت برداشته و به ساير زمينه ها معطوف كرده است. بسياري از اقتصاددانان عقيده دارند كه تمركز صرف بر روي منابع، حتي از نوع تجديد پذير درست نيست،</a:t>
            </a:r>
            <a:endParaRPr kumimoji="0" lang="fa-IR" altLang="en-US" sz="24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4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زيرا در اين شرايط ممكن است با كساد شدن بازار اين منابع و يا هر اتفاق ديگري، اقتصاد يک كشور به دليل وابستگي شديد به آن منبع، به طور كامل از بين برود. صادرات  نفت و گاز در نروژ 35 درصد از كل حجم صادرات اين كشور را تشكيل  مي دهد  و پيش بيني مي شود اين كشور تنها با صادرات  نفت  و گاز  خود مي تـواند به حيات خود ادامه دهد </a:t>
            </a:r>
            <a:endParaRPr kumimoji="0" lang="ar-SA" altLang="en-US" sz="2400" b="1" i="0" u="none" strike="noStrike" cap="none" normalizeH="0" baseline="0" dirty="0">
              <a:ln>
                <a:noFill/>
              </a:ln>
              <a:solidFill>
                <a:schemeClr val="tx1"/>
              </a:solidFill>
              <a:effectLst/>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768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90581" y="1874722"/>
            <a:ext cx="1242648"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 شفاف سازي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23</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603777"/>
            <a:ext cx="9685777"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شفافيت عملكرد، هزينه ها و درجه ريسک  پذيري صندوق هر سه ماه يک بار بوسيله بانک مركزي نروژ به اطـلاع عـمومي مـردم مي رسد .</a:t>
            </a:r>
            <a:endPar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همچنين گزارش هاي فصلي  صندوق  نيز  بر روي وب سايت آن قرار مي گيرد .بـه مـوازات آن به طور مرتب بعد از تشكيل جلسات اعضاي  صندوق  با مسئولان وزارت دارايي، يک كنفرانس خبري در مورد عملكرد جاري صـندوق تـرتيب  داده  مي شود  .</a:t>
            </a:r>
            <a:endPar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درگزارش سالانه فهرست تمامي سرمايه گذاريها، درصد مالكيت ها و درآمدها اعلام مـي گردد </a:t>
            </a:r>
            <a:endParaRPr kumimoji="0" lang="ar-SA" altLang="en-US" sz="2800" b="1" i="0" u="none" strike="noStrike" cap="none" normalizeH="0" baseline="0" dirty="0">
              <a:ln>
                <a:noFill/>
              </a:ln>
              <a:solidFill>
                <a:schemeClr val="tx1"/>
              </a:solidFill>
              <a:effectLst/>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245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8628" y="1874722"/>
            <a:ext cx="2284601"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تعلق منابع به تمام نسل ها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24</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604436"/>
            <a:ext cx="968577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سياست مداران و تصميم گيران نروژ در مديريت منابع نفتي به تعلق اين منابع به همه ي نسل ها تأكيد دارند و همين امر يكي از دلايل توسعه اين كشو به شمار مي آيد </a:t>
            </a:r>
            <a:endPar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در اين راستا، هدف از تشكيل صندوق ذخيره ،نه تنها مـحافظت از اقتصاد</a:t>
            </a:r>
            <a:r>
              <a:rPr kumimoji="0" lang="en-US"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در بـرابر نـوسانات قـيمت نفت، بلكه حمايت حسابگرانه از سـرمايه نـفتي نروژ، ايجاد اندوخته درازمدت  براي  انجام دادن تعهدات مالي كشور در آينده، كاهش مـصرف جـاري و حركت به سمت اقتصادي غير نـفتي بود . </a:t>
            </a:r>
            <a:endParaRPr kumimoji="0" lang="ar-SA" altLang="en-US" sz="2800" b="1" i="0" u="none" strike="noStrike" cap="none" normalizeH="0" baseline="0" dirty="0">
              <a:ln>
                <a:noFill/>
              </a:ln>
              <a:solidFill>
                <a:schemeClr val="tx1"/>
              </a:solidFill>
              <a:effectLst/>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85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551460" cy="455253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342276" y="1460988"/>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529482" y="1596022"/>
            <a:ext cx="2106708" cy="646331"/>
          </a:xfrm>
          <a:prstGeom prst="rect">
            <a:avLst/>
          </a:prstGeom>
          <a:noFill/>
        </p:spPr>
        <p:txBody>
          <a:bodyPr wrap="squar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سرمايه  گذاري در ديگر كشورها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25</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31300" y="2508303"/>
            <a:ext cx="10304890"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تمامي موجودي صندوق مازاد درآمد نفت نروژ صرفاً در ديگر كشورها سرمايه گذاري ميشود و اين كشور در سال </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2005</a:t>
            </a: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ميلادي بيشترين و بزرگترين سرمايه گذاري ها در مورد صنعت نفت و گاز را داشته است . </a:t>
            </a:r>
            <a:endPar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جنبه مهم اين سياست ،استفاده از صندوق ذخيره ارزي به منظور ايجاد انگيزه براي سرمايه</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گذاراني است كه در توسعه ميادين نفتي فعاليت مي كنند. </a:t>
            </a: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نروژ توانسته است با تشويق اينگونه سرمايه گذاران تلاش آنها براي به كار بردن آخرين تكنولوژي روز دنيا و ابداع روش هاي جديد جهت افزايش هرچه بيشتر ضريب باز يافت ميادين نفتي را دو چندان كند. از اين طريق بازيافت نفت در برخي از ميادين نروژ به حدود 70 درصد رسيده است. در حاليكه اين رقم براي اكثر مخازن ايران حداكثر </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30</a:t>
            </a: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درصد است</a:t>
            </a:r>
            <a:endPar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به عبارت ديگر نروژي ها  توانسته</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اند از يک ميدان نفتي بيش از دو برابر نفتي</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كه در ساير مناطق دنيا استخراج مي شود برداشت كنند از دلايلي  كه نروژ  تصميم به سرمايه گذاري در ديگر كشورها گرفته است به شرح ذيل ميباشد:  </a:t>
            </a: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جلوگيري از تبديل شدن صندوق به يک  منبع اضافي براي تامين مالي هزينه هاي دولت. اگر از وجوه صندوق در سرمايه گذاري  داخلي استفاده شود، به  بـخشي  از بـودجه دولت تبديل مي گردد كه عواقب خاص خود را در پي دارد. </a:t>
            </a: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سوق دادن سرمايه گذاري ها به خارج از كشور باعث مي شود كه ساختار صنعتي به درآمدهاي نفتي وابسته نگردد. ازاين رو  در صورت كاهش يا قطع درآمدهاي نفتي نـيز ايـن سـاختار قابل دوام خواهد بود. </a:t>
            </a: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ضرورت تـثبيت اقـتصاد نـروژ با سرمايه گذاري مستقيم منابع صندوق نفت در خارج از كشور. اين امر فشار  در  زمينه تقويت ارزش نرخ ارز يا كاهش نرخ هاي بهره را كم مي كند و اقـتصاد داخـلي را در مـقابل تاثيرات ناشي از درآمدهاي بالاتر نفتي مورد حمايت قـرار مـي دهد. </a:t>
            </a:r>
            <a:endPar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342900" marR="0" lvl="0" indent="-342900" algn="r" defTabSz="914400" rtl="1" eaLnBrk="0" fontAlgn="base" latinLnBrk="0" hangingPunct="0">
              <a:lnSpc>
                <a:spcPct val="100000"/>
              </a:lnSpc>
              <a:spcBef>
                <a:spcPct val="0"/>
              </a:spcBef>
              <a:spcAft>
                <a:spcPct val="0"/>
              </a:spcAft>
              <a:buClrTx/>
              <a:buSzTx/>
              <a:buFont typeface="+mj-lt"/>
              <a:buAutoNum type="arabicPeriod"/>
              <a:tabLst/>
            </a:pPr>
            <a:r>
              <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مصرف درآمدهاي ارزي  در  داخل كشور مي تواند آثار تورمي بر جاي گذارد. به علاوه در شرايطي مي تواند منجر به ضعف شـركت هاي داخـلي در بـرابر واردات انبوه گردد </a:t>
            </a:r>
            <a:r>
              <a:rPr kumimoji="0" lang="fa-IR"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a:t>
            </a:r>
            <a:endPar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endParaRPr kumimoji="0" lang="ar-SA" altLang="en-US" sz="16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1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8629" y="1874722"/>
            <a:ext cx="2284600"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تامين صندوق بازنشستگي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26</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604435"/>
            <a:ext cx="968577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عملكرد مناسب صندوق بازنشستگي در سالهاي اخير آن را به كارآمد ترين صندوق در دنيا تـبديل كرده است. اين صندوق به</a:t>
            </a:r>
            <a:r>
              <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عنوان يک ابزار براي اعمال سياست هاي بلند مدت مالي و توقف تدريجي كسب درآمدهاي نفتي در سال </a:t>
            </a:r>
            <a:r>
              <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1990</a:t>
            </a: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تاسيس شد. </a:t>
            </a:r>
            <a:endPar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انتقال ثروت از منابع نفتي نروژ به دارايي هاي خارجي كه توسط صندوق بازنشستگي دولت ،سرمايه</a:t>
            </a:r>
            <a:r>
              <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گذاري ميشود به دولت كمک مي كند تا تنوع و گوناگوني ثروت نفتي دولت بهبود پيدا كند </a:t>
            </a:r>
            <a:r>
              <a:rPr kumimoji="0" lang="fa-IR" altLang="en-US" sz="28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a:t>
            </a:r>
            <a:endParaRPr kumimoji="0" lang="ar-SA" altLang="en-US" sz="2800" b="1" i="0" u="none" strike="noStrike" cap="none" normalizeH="0" baseline="0" dirty="0">
              <a:ln>
                <a:noFill/>
              </a:ln>
              <a:solidFill>
                <a:schemeClr val="tx1"/>
              </a:solidFill>
              <a:effectLst/>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573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21249" y="656196"/>
            <a:ext cx="613501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B Nazanin" panose="00000400000000000000" pitchFamily="2" charset="-78"/>
              </a:rPr>
              <a:t>سياست توسعه ملي و درآمدهاي نفتي نروژ </a:t>
            </a:r>
            <a:endParaRPr lang="en-US" sz="3200" b="1" dirty="0">
              <a:solidFill>
                <a:schemeClr val="bg1"/>
              </a:solidFill>
              <a:latin typeface="IRANSans(FaNum)" panose="02040503050201020203" pitchFamily="18" charset="-78"/>
              <a:cs typeface="B Nazanin" panose="00000400000000000000" pitchFamily="2" charset="-78"/>
            </a:endParaRPr>
          </a:p>
        </p:txBody>
      </p:sp>
      <p:sp>
        <p:nvSpPr>
          <p:cNvPr id="30" name="Rectangle 29"/>
          <p:cNvSpPr/>
          <p:nvPr/>
        </p:nvSpPr>
        <p:spPr>
          <a:xfrm>
            <a:off x="1210234" y="2176652"/>
            <a:ext cx="10040471" cy="4179698"/>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3" y="1639419"/>
            <a:ext cx="2464815" cy="891611"/>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9127123" y="2288881"/>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030280" y="1874722"/>
            <a:ext cx="1402949"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B Nazanin" panose="00000400000000000000" pitchFamily="2" charset="-78"/>
              </a:rPr>
              <a:t>اعتماد به دولت </a:t>
            </a:r>
            <a:endParaRPr lang="en-US" b="1" dirty="0">
              <a:solidFill>
                <a:schemeClr val="bg1"/>
              </a:solidFill>
              <a:latin typeface="IRANSans(FaNum)" panose="02040503050201020203" pitchFamily="18" charset="-78"/>
              <a:cs typeface="B Nazanin" panose="00000400000000000000" pitchFamily="2" charset="-78"/>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27</a:t>
            </a:fld>
            <a:endParaRPr lang="en-US"/>
          </a:p>
        </p:txBody>
      </p:sp>
      <p:sp>
        <p:nvSpPr>
          <p:cNvPr id="5" name="Rectangle 5">
            <a:extLst>
              <a:ext uri="{FF2B5EF4-FFF2-40B4-BE49-F238E27FC236}">
                <a16:creationId xmlns:a16="http://schemas.microsoft.com/office/drawing/2014/main" id="{21DE0E42-BA84-4565-A1D0-00410934D816}"/>
              </a:ext>
            </a:extLst>
          </p:cNvPr>
          <p:cNvSpPr>
            <a:spLocks noChangeArrowheads="1"/>
          </p:cNvSpPr>
          <p:nvPr/>
        </p:nvSpPr>
        <p:spPr bwMode="auto">
          <a:xfrm>
            <a:off x="1394602" y="2727545"/>
            <a:ext cx="968577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در نروژ ولخرجي عظيمي صورت نمي گيرد. در واقع تصميم گـيران  بـه دقـت در حالاجراي مصوبه اي هستند كه بر اساس آن، مي توانند تنها </a:t>
            </a:r>
            <a:r>
              <a:rPr kumimoji="0" lang="fa-IR"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4</a:t>
            </a:r>
            <a:r>
              <a:rPr kumimoji="0" lang="ar-SA"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درصـد مـازاد درآمدهاي</a:t>
            </a:r>
            <a:r>
              <a:rPr kumimoji="0" lang="fa-IR"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 </a:t>
            </a:r>
            <a:r>
              <a:rPr kumimoji="0" lang="ar-SA"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صندوق را در پروژ</a:t>
            </a:r>
            <a:r>
              <a:rPr kumimoji="0" lang="fa-IR"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 </a:t>
            </a:r>
            <a:r>
              <a:rPr kumimoji="0" lang="ar-SA"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هاي عمومي دولتي هزينه يا سرمايه گذاري كنند و البته  دلايل  زيادي وجود دارد كه چرا مردم نروژ از پس انـداز شـدن ذخـائر و منابع مالي خود راضي اند و گرفتار وسوسه داشتن زندگي تجملاتي نيستند. </a:t>
            </a:r>
            <a:endParaRPr kumimoji="0" lang="fa-IR"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marL="0" marR="0" lvl="0" indent="3175" algn="r" defTabSz="914400" rtl="1" eaLnBrk="0" fontAlgn="base" latinLnBrk="0" hangingPunct="0">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B Nazanin" panose="00000400000000000000" pitchFamily="2" charset="-78"/>
                <a:ea typeface="B Nazanin" panose="00000400000000000000" pitchFamily="2" charset="-78"/>
                <a:cs typeface="B Nazanin" panose="00000400000000000000" pitchFamily="2" charset="-78"/>
              </a:rPr>
              <a:t>پروفسور كـپلين مـعتقد اسـت كه دمكراسي اجتماعي و خط  مشي هاي مربوط به تساوي حقوق افراد باعث شده اسـت كـه نـروژ جامعه اي همگن با سطح عظيمي از اعتماد عمومي داشته باشد .او مي گويد: «ما به دولت اعتماد داريم. باور داريم  مـالياتي  كه ميپردازيم به شيوه اي هوشمندانه هزينه خواهد شد و وقتي اطمينان است كه بـقيه افـراد سـهم خودشان را ميپردازند شما هم از پرداخت سهم خود راضي هستيد. همچنين كپلين مـعتقد اسـت كـه سطح  بالاي اعتماد باعث آسان و روان شدن رشد اقـتصادي  مي شود </a:t>
            </a:r>
            <a:endParaRPr kumimoji="0" lang="ar-SA" altLang="en-US" sz="2000" b="1" i="0" u="none" strike="noStrike" cap="none" normalizeH="0" baseline="0" dirty="0">
              <a:ln>
                <a:noFill/>
              </a:ln>
              <a:solidFill>
                <a:schemeClr val="tx1"/>
              </a:solidFill>
              <a:effectLst/>
              <a:cs typeface="B Nazanin" panose="00000400000000000000" pitchFamily="2" charset="-78"/>
            </a:endParaRPr>
          </a:p>
        </p:txBody>
      </p:sp>
      <p:pic>
        <p:nvPicPr>
          <p:cNvPr id="3076" name="Picture 14434">
            <a:extLst>
              <a:ext uri="{FF2B5EF4-FFF2-40B4-BE49-F238E27FC236}">
                <a16:creationId xmlns:a16="http://schemas.microsoft.com/office/drawing/2014/main" id="{81372CCE-D0C8-463E-9F03-7AAE2B339A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7200"/>
            <a:ext cx="136525" cy="274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12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5" name="Title 1"/>
          <p:cNvSpPr txBox="1">
            <a:spLocks/>
          </p:cNvSpPr>
          <p:nvPr/>
        </p:nvSpPr>
        <p:spPr>
          <a:xfrm>
            <a:off x="1476375" y="3670959"/>
            <a:ext cx="10493256" cy="2219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800" dirty="0">
                <a:solidFill>
                  <a:schemeClr val="tx1">
                    <a:lumMod val="65000"/>
                    <a:lumOff val="35000"/>
                  </a:schemeClr>
                </a:solidFill>
                <a:latin typeface="IRANSans(FaNum)" panose="02040503050201020203" pitchFamily="18" charset="-78"/>
                <a:cs typeface="B Nazanin" panose="00000400000000000000" pitchFamily="2" charset="-78"/>
              </a:rPr>
              <a:t>فرصت‌سازی‌هایی که بعضا در صنعت نفت بی‌سابقه یا کم‌سابقه است؛ فرصت‌هایی که پیش از این تابویی برای صنعت نفت و اقتصاد ایران محسوب می‌شد. به طور طبیعی این فرصت‌سازی‌ها که هنوز به نقطه تکامل و تثبیت نرسیده و نهادینه نشده است و در واقع در چارچوب روند تعریف می‌شود، در ابتدای راه است و باید برای اثرگذاری در صنعت نفت و تبدیل‌شدن آن به قوای محرکه در این صنعت، برنامه‌ریزی کرد تا فرایند رشد آن تکمیل شود. تکمیل و تداوم این فرصت‌سازی‌ها، می‌تواند در آینده، صنعت نفت را مولد، پیشران توسعه و مقاوم در مقابل آسیب‌ها و فشارهای خارجی قرار دهد.</a:t>
            </a:r>
          </a:p>
          <a:p>
            <a:pPr algn="just" rtl="1">
              <a:lnSpc>
                <a:spcPct val="150000"/>
              </a:lnSpc>
            </a:pPr>
            <a:r>
              <a:rPr lang="fa-IR" sz="1800" dirty="0">
                <a:solidFill>
                  <a:schemeClr val="tx1">
                    <a:lumMod val="65000"/>
                    <a:lumOff val="35000"/>
                  </a:schemeClr>
                </a:solidFill>
                <a:latin typeface="IRANSans(FaNum)" panose="02040503050201020203" pitchFamily="18" charset="-78"/>
                <a:cs typeface="B Nazanin" panose="00000400000000000000" pitchFamily="2" charset="-78"/>
              </a:rPr>
              <a:t>۱- </a:t>
            </a:r>
            <a:r>
              <a:rPr lang="fa-IR" sz="1800" b="1" dirty="0">
                <a:solidFill>
                  <a:schemeClr val="tx1">
                    <a:lumMod val="65000"/>
                    <a:lumOff val="35000"/>
                  </a:schemeClr>
                </a:solidFill>
                <a:latin typeface="IRANSans(FaNum)" panose="02040503050201020203" pitchFamily="18" charset="-78"/>
                <a:cs typeface="B Nazanin" panose="00000400000000000000" pitchFamily="2" charset="-78"/>
              </a:rPr>
              <a:t>افزایش توان شرکت‌های ایرانی در بخش‌های اکتشاف و تولید: </a:t>
            </a:r>
            <a:r>
              <a:rPr lang="fa-IR" sz="1800" dirty="0">
                <a:solidFill>
                  <a:schemeClr val="tx1">
                    <a:lumMod val="65000"/>
                    <a:lumOff val="35000"/>
                  </a:schemeClr>
                </a:solidFill>
                <a:latin typeface="IRANSans(FaNum)" panose="02040503050201020203" pitchFamily="18" charset="-78"/>
                <a:cs typeface="B Nazanin" panose="00000400000000000000" pitchFamily="2" charset="-78"/>
              </a:rPr>
              <a:t>یکی از مهم‌ترین چالش‌های صنعت نفت ایران، نبود شرکت‌های داخلی فعال در حوزه اکتشاف و تولید بوده است. این مسئله در مقاطعی به دلایل مختلف ازجمله تحریم‌ها، توسعه میدان‌های نفت و گاز را با مشکل مواجه کرده و به همین دلیل آسیب‌پذیری صنعت نفت در حوزه بالادستی از این لحاظ قابل توجه است. ایجاد شرکت‌های اکتشاف و تولید موسوم به </a:t>
            </a:r>
            <a:r>
              <a:rPr lang="en-US" sz="1800" dirty="0">
                <a:solidFill>
                  <a:schemeClr val="tx1">
                    <a:lumMod val="65000"/>
                    <a:lumOff val="35000"/>
                  </a:schemeClr>
                </a:solidFill>
                <a:latin typeface="IRANSans(FaNum)" panose="02040503050201020203" pitchFamily="18" charset="-78"/>
                <a:cs typeface="B Nazanin" panose="00000400000000000000" pitchFamily="2" charset="-78"/>
              </a:rPr>
              <a:t>E&amp;P </a:t>
            </a:r>
            <a:r>
              <a:rPr lang="fa-IR" sz="1800" dirty="0">
                <a:solidFill>
                  <a:schemeClr val="tx1">
                    <a:lumMod val="65000"/>
                    <a:lumOff val="35000"/>
                  </a:schemeClr>
                </a:solidFill>
                <a:latin typeface="IRANSans(FaNum)" panose="02040503050201020203" pitchFamily="18" charset="-78"/>
                <a:cs typeface="B Nazanin" panose="00000400000000000000" pitchFamily="2" charset="-78"/>
              </a:rPr>
              <a:t>و همچنین دادن فرصت به آنها در مرحله اول در کنار شرکت‌های بزرگ بین‌المللی با هدف کسب تجربه، مهارت و آمادگی مالی و در مرحله دوم، حضور مستقل در طرح‌های توسعه‌ای در غیاب شرکت‌های خارجی، گام بزرگی برای جبران معضل نبود شرکت‌های داخلی در این حوزه به شمار می‌آید</a:t>
            </a:r>
            <a:endParaRPr lang="en-US" sz="1800"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28</a:t>
            </a:fld>
            <a:endParaRPr lang="en-US"/>
          </a:p>
        </p:txBody>
      </p:sp>
      <p:sp>
        <p:nvSpPr>
          <p:cNvPr id="29" name="TextBox 28"/>
          <p:cNvSpPr txBox="1"/>
          <p:nvPr/>
        </p:nvSpPr>
        <p:spPr>
          <a:xfrm>
            <a:off x="11184856" y="825652"/>
            <a:ext cx="922047" cy="1862048"/>
          </a:xfrm>
          <a:prstGeom prst="rect">
            <a:avLst/>
          </a:prstGeom>
          <a:noFill/>
          <a:ln>
            <a:noFill/>
          </a:ln>
        </p:spPr>
        <p:txBody>
          <a:bodyPr wrap="none" rtlCol="0">
            <a:spAutoFit/>
          </a:bodyPr>
          <a:lstStyle/>
          <a:p>
            <a:r>
              <a:rPr lang="en-US" sz="11500" dirty="0">
                <a:solidFill>
                  <a:srgbClr val="8BC2D1"/>
                </a:solidFill>
                <a:latin typeface="Arial Black" panose="020B0A04020102020204" pitchFamily="34" charset="0"/>
                <a:cs typeface="Arial" panose="020B0604020202020204" pitchFamily="34" charset="0"/>
              </a:rPr>
              <a:t>“</a:t>
            </a:r>
            <a:endParaRPr lang="en-US" sz="11500" dirty="0">
              <a:solidFill>
                <a:srgbClr val="8BC2D1"/>
              </a:solidFill>
              <a:latin typeface="Arial Black" panose="020B0A04020102020204" pitchFamily="34" charset="0"/>
            </a:endParaRPr>
          </a:p>
        </p:txBody>
      </p:sp>
    </p:spTree>
    <p:extLst>
      <p:ext uri="{BB962C8B-B14F-4D97-AF65-F5344CB8AC3E}">
        <p14:creationId xmlns:p14="http://schemas.microsoft.com/office/powerpoint/2010/main" val="1734488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5" name="Title 1"/>
          <p:cNvSpPr txBox="1">
            <a:spLocks/>
          </p:cNvSpPr>
          <p:nvPr/>
        </p:nvSpPr>
        <p:spPr>
          <a:xfrm>
            <a:off x="890388" y="4305912"/>
            <a:ext cx="10992398" cy="21564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۲- مشارکت دانشگاه‌ها و مراکز پژوهشی کشور با صنعت نفت: یکی دیگر از کمبودها و نواقص جدی صنعت نفت ایران، جدایی بین این صنعت با مراکز علمی و دانشگاهی کشور است. صنعت نفت در یک قرن‌ و نیم گذشته، صنعتی کاملا وابسته به پیشرفت‌های علمی و تحقیقاتی بوده و در عین حال این صنعت به سرعت رشد علم و دانش در حوزه‌های مختلف، خدمات شگرفی داشته است اما در ایران، میان صنعت نفت و دانشگاه‌ها و مراکز علمی به دلیل وابستگی این صنعت به شرکت‌های خارجی، جدایی بود. صنعت نفت و توسعه علم و فناوری رابطه‌ای متقابل آن هم در ایران دارند که کلید آن در سال‌های اخیر با واگذاری ده‌ها طرح مطالعاتی در حوزه اکتشاف و تولید نفت به دانشگاه‌ها و مراکز طراز اول کشور زده شد و هم‌اکنون نخبگان علمی کشور با حضور در مناطق عملیاتی از نزدیک در حال مطالعه و پژوهش روی میدان‌های نفت با محوریت طرح راهبردی افزایش ضریب برداشت نفت هستند.</a:t>
            </a:r>
          </a:p>
          <a:p>
            <a:pPr algn="just" rtl="1">
              <a:lnSpc>
                <a:spcPct val="150000"/>
              </a:lnSpc>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۳- تولید و ساخت ۱۰ قلم کالا و تجهیزات راهبردی صنعت نفت: وابستگی صنعت نفت به تأمین تجهیزات و اقلام راهبردی، یکی دیگر از آسیب‌های صنعت نفت به شمار می‌آید که با تشدید تحریم‌ها از ابتدای دهه ۹۰، این صنعت را با دردسرهای زیادی مواجه کرد. ایده ساخت ۱۰ قلم کالای راهبردی صنعت نفت از سال ۹۴ با هدف خنثی‌سازی اثرات تحریم در دستور کار صنعت نفت قرار گرفت و با ایجاد و طراحی سازوکارهای مختلف نظیر نیازسنجی، انعقاد قرارداد با شرکت‌های داخلی، استانداردسازی و نظارت، حمایت مالی و معنوی و همچنین خرید تضمینی اقلام، روند آن با جدیت دنبال شد که به نتایج خوب و ملموسی نیز رسیده است. تداوم این حمایت‌ها، فرصت‌های توسعه‌ای و رقابتی صنعت نفت را افزایش می‌دهد. این مهم به طور طبیعی با بهره‌گیری از ظرفیت‌های استارت‌آپی و تحرکات نوآورانه و خلاقانه تقویت خواهد شد که زمینه آن نیز در صنعت نفت فراهم شده است.</a:t>
            </a:r>
            <a:endParaRPr lang="en-US" sz="1600" b="1"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29</a:t>
            </a:fld>
            <a:endParaRPr lang="en-US" dirty="0"/>
          </a:p>
        </p:txBody>
      </p:sp>
      <p:sp>
        <p:nvSpPr>
          <p:cNvPr id="29" name="TextBox 28"/>
          <p:cNvSpPr txBox="1"/>
          <p:nvPr/>
        </p:nvSpPr>
        <p:spPr>
          <a:xfrm>
            <a:off x="11184856" y="825652"/>
            <a:ext cx="922047" cy="1862048"/>
          </a:xfrm>
          <a:prstGeom prst="rect">
            <a:avLst/>
          </a:prstGeom>
          <a:noFill/>
          <a:ln>
            <a:noFill/>
          </a:ln>
        </p:spPr>
        <p:txBody>
          <a:bodyPr wrap="none" rtlCol="0">
            <a:spAutoFit/>
          </a:bodyPr>
          <a:lstStyle/>
          <a:p>
            <a:r>
              <a:rPr lang="en-US" sz="11500" dirty="0">
                <a:solidFill>
                  <a:srgbClr val="8BC2D1"/>
                </a:solidFill>
                <a:latin typeface="Arial Black" panose="020B0A04020102020204" pitchFamily="34" charset="0"/>
                <a:cs typeface="Arial" panose="020B0604020202020204" pitchFamily="34" charset="0"/>
              </a:rPr>
              <a:t>“</a:t>
            </a:r>
            <a:endParaRPr lang="en-US" sz="11500" dirty="0">
              <a:solidFill>
                <a:srgbClr val="8BC2D1"/>
              </a:solidFill>
              <a:latin typeface="Arial Black" panose="020B0A04020102020204" pitchFamily="34" charset="0"/>
            </a:endParaRPr>
          </a:p>
        </p:txBody>
      </p:sp>
    </p:spTree>
    <p:extLst>
      <p:ext uri="{BB962C8B-B14F-4D97-AF65-F5344CB8AC3E}">
        <p14:creationId xmlns:p14="http://schemas.microsoft.com/office/powerpoint/2010/main" val="3773551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01</a:t>
            </a:r>
          </a:p>
        </p:txBody>
      </p:sp>
      <p:sp>
        <p:nvSpPr>
          <p:cNvPr id="19" name="TextBox 18"/>
          <p:cNvSpPr txBox="1"/>
          <p:nvPr/>
        </p:nvSpPr>
        <p:spPr>
          <a:xfrm>
            <a:off x="8585274" y="1489201"/>
            <a:ext cx="1587293" cy="1023357"/>
          </a:xfrm>
          <a:prstGeom prst="rect">
            <a:avLst/>
          </a:prstGeom>
          <a:noFill/>
        </p:spPr>
        <p:txBody>
          <a:bodyPr wrap="none" rtlCol="0">
            <a:spAutoFit/>
          </a:bodyPr>
          <a:lstStyle/>
          <a:p>
            <a:pPr algn="r" rtl="1">
              <a:lnSpc>
                <a:spcPct val="150000"/>
              </a:lnSpc>
            </a:pPr>
            <a:r>
              <a:rPr lang="fa-IR" sz="4400" b="1" dirty="0">
                <a:solidFill>
                  <a:schemeClr val="bg1"/>
                </a:solidFill>
                <a:latin typeface="IRANSans(FaNum)" panose="02040503050201020203" pitchFamily="18" charset="-78"/>
                <a:cs typeface="IRANSans(FaNum)" panose="02040503050201020203" pitchFamily="18" charset="-78"/>
              </a:rPr>
              <a:t>مقدمه</a:t>
            </a:r>
          </a:p>
        </p:txBody>
      </p:sp>
      <p:sp>
        <p:nvSpPr>
          <p:cNvPr id="2" name="Slide Number Placeholder 1"/>
          <p:cNvSpPr>
            <a:spLocks noGrp="1"/>
          </p:cNvSpPr>
          <p:nvPr>
            <p:ph type="sldNum" sz="quarter" idx="12"/>
          </p:nvPr>
        </p:nvSpPr>
        <p:spPr/>
        <p:txBody>
          <a:bodyPr/>
          <a:lstStyle/>
          <a:p>
            <a:fld id="{B74B559B-D629-4FDA-BC50-1EC6697CB78C}" type="slidenum">
              <a:rPr lang="en-US" smtClean="0"/>
              <a:t>3</a:t>
            </a:fld>
            <a:endParaRPr lang="en-US"/>
          </a:p>
        </p:txBody>
      </p:sp>
    </p:spTree>
    <p:extLst>
      <p:ext uri="{BB962C8B-B14F-4D97-AF65-F5344CB8AC3E}">
        <p14:creationId xmlns:p14="http://schemas.microsoft.com/office/powerpoint/2010/main" val="2881518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5" name="Title 1"/>
          <p:cNvSpPr txBox="1">
            <a:spLocks/>
          </p:cNvSpPr>
          <p:nvPr/>
        </p:nvSpPr>
        <p:spPr>
          <a:xfrm>
            <a:off x="971070" y="4043644"/>
            <a:ext cx="10992398" cy="2219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۴- تجربه بازگشت مقتدرانه به بازار جهانی نفت: بازگشت ایران به بازارهای جهانی نفت با اجرای برجام از دی‌ماه ۹۴، تجربه گران‌سنگی را برای صنعت نفت جهت رفع موانع و چالش‌های بین‌المللی فراهم کرد. این بازگشت که برخلاف تصورات و مانع‌تراشی‌ها از سوی قدرت‌های نفتی، مقتدرانه و با سرعت صورت گرفت، نشان از آمادگی و توانمندی صنعت نفت برای حفاظت از منافع و جایگاه خود در عرصه بین‌المللی دارد. این تجربه و آمادگی برای دور جدید بازگشت ایران به بازارهای جهانی باید به عنوان یک فرصت بزرگ در نظر گرفته شود.</a:t>
            </a:r>
          </a:p>
          <a:p>
            <a:pPr algn="just" rtl="1">
              <a:lnSpc>
                <a:spcPct val="150000"/>
              </a:lnSpc>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۵- دیپلماسی فعال انرژی و جایگاه مؤثر و مناسب در مجامع جهانی انرژی: یکی از مهم‌ترین فرصت‌سازی‌های صنعت نفت در شرایط کنونی، جایگاه مؤثر و مناسب در مجامع جهانی انرژی است. این مهم که بارها در قالب نشست‌های اوپک و اوپک‌پلاس و همچنین در مذاکرات دوجانبه مقام‌های نفتی کشور با دیگر کشورهای نفتی و اظهارنظرها و گزارش‌های رسانه‌ای بین‌المللی هویداست، در شرایطی رقم خورده که به اذعان کارشناسان انرژی، بشکه‌های نفت عامل تعیین‌کننده جایگاه کشورها در عرصه بین‌المللی و مجامع جهانی انرژی است. ضمن تأیید این مسئله، تأکید می‌شود ایران در شرایطی بازیگری فعال و مؤثر در عرصه بین‌المللی است که از کمترین بشکه‌های نفت در بازار به خاطر تحریم‌ها برخوردار بود. در واقع دیپلماسی فعال تا حدی جبران کمبود بشکه‌های نفت در بازار را کرد. این شرایط فرصت مناسبی برای رفع مخاطرات و چالش‌های بین‌المللی حضور ایران در عرصه جهانی نفت و گاز است..</a:t>
            </a:r>
            <a:endParaRPr lang="en-US" sz="1600" b="1"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30</a:t>
            </a:fld>
            <a:endParaRPr lang="en-US"/>
          </a:p>
        </p:txBody>
      </p:sp>
      <p:sp>
        <p:nvSpPr>
          <p:cNvPr id="29" name="TextBox 28"/>
          <p:cNvSpPr txBox="1"/>
          <p:nvPr/>
        </p:nvSpPr>
        <p:spPr>
          <a:xfrm>
            <a:off x="11184856" y="825652"/>
            <a:ext cx="922047" cy="1862048"/>
          </a:xfrm>
          <a:prstGeom prst="rect">
            <a:avLst/>
          </a:prstGeom>
          <a:noFill/>
          <a:ln>
            <a:noFill/>
          </a:ln>
        </p:spPr>
        <p:txBody>
          <a:bodyPr wrap="none" rtlCol="0">
            <a:spAutoFit/>
          </a:bodyPr>
          <a:lstStyle/>
          <a:p>
            <a:r>
              <a:rPr lang="en-US" sz="11500" dirty="0">
                <a:solidFill>
                  <a:srgbClr val="8BC2D1"/>
                </a:solidFill>
                <a:latin typeface="Arial Black" panose="020B0A04020102020204" pitchFamily="34" charset="0"/>
                <a:cs typeface="Arial" panose="020B0604020202020204" pitchFamily="34" charset="0"/>
              </a:rPr>
              <a:t>“</a:t>
            </a:r>
            <a:endParaRPr lang="en-US" sz="11500" dirty="0">
              <a:solidFill>
                <a:srgbClr val="8BC2D1"/>
              </a:solidFill>
              <a:latin typeface="Arial Black" panose="020B0A04020102020204" pitchFamily="34" charset="0"/>
            </a:endParaRPr>
          </a:p>
        </p:txBody>
      </p:sp>
    </p:spTree>
    <p:extLst>
      <p:ext uri="{BB962C8B-B14F-4D97-AF65-F5344CB8AC3E}">
        <p14:creationId xmlns:p14="http://schemas.microsoft.com/office/powerpoint/2010/main" val="229610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en-US" sz="3200" b="1" dirty="0">
                <a:solidFill>
                  <a:schemeClr val="bg1"/>
                </a:solidFill>
                <a:latin typeface="IRANSans(FaNum)" panose="02040503050201020203" pitchFamily="18" charset="-78"/>
                <a:cs typeface="IRANSans(FaNum)" panose="02040503050201020203" pitchFamily="18" charset="-78"/>
              </a:rPr>
              <a:t> </a:t>
            </a:r>
          </a:p>
        </p:txBody>
      </p:sp>
      <p:sp>
        <p:nvSpPr>
          <p:cNvPr id="30" name="Rectangle 29"/>
          <p:cNvSpPr/>
          <p:nvPr/>
        </p:nvSpPr>
        <p:spPr>
          <a:xfrm>
            <a:off x="2250141" y="2112380"/>
            <a:ext cx="8137509" cy="474562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000"/>
          </a:p>
        </p:txBody>
      </p:sp>
      <p:sp>
        <p:nvSpPr>
          <p:cNvPr id="31" name="TextBox 30"/>
          <p:cNvSpPr txBox="1"/>
          <p:nvPr/>
        </p:nvSpPr>
        <p:spPr>
          <a:xfrm>
            <a:off x="8866044" y="1417572"/>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33" name="L-Shape 32"/>
          <p:cNvSpPr/>
          <p:nvPr/>
        </p:nvSpPr>
        <p:spPr>
          <a:xfrm>
            <a:off x="2575561" y="5715635"/>
            <a:ext cx="1005840" cy="1005840"/>
          </a:xfrm>
          <a:prstGeom prst="corner">
            <a:avLst>
              <a:gd name="adj1" fmla="val 4333"/>
              <a:gd name="adj2" fmla="val 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2590800" y="2804220"/>
            <a:ext cx="7557247" cy="33455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600" b="1" dirty="0">
                <a:solidFill>
                  <a:schemeClr val="bg1"/>
                </a:solidFill>
                <a:latin typeface="IRANSans(FaNum)" panose="02040503050201020203" pitchFamily="18" charset="-78"/>
                <a:cs typeface="B Nazanin" panose="00000400000000000000" pitchFamily="2" charset="-78"/>
              </a:rPr>
              <a:t> جمع‌بندی اینکه تقویت و بهره تقویت و بهره‌گیری از فرصت‌ها برای پیشبرد اهداف توسعه‌ای و کلان کشور و مواجهه و مدیریت چالش‌ها برای برون‌رفت از شرایط سخت و رکودی کنونی، راهبرد کلیدی دولت آینده برای مدیریت ابرچالش‌ها و ابربحران‌هایی است که ایران کنونی با آن دست و پنجه نرم می‌کند. واقعیت این است که نقت، نقشی مهم و بزرگ در گذار از ابرچالش‌های اقتصادی، اجتماعی، محیط‌زیستی و سیاسی کنونی دارد. نفت، حامل اصلی پیشرانی توسعه ایران است که بی‌توجهی به این نقش، اهمیت و اثربخشی آن را در گذر زمان در قامت منبع مهم سرمایه‌گذاری توسعه‌ای و منبع مهم تولید علم و فناوری از بین می‌برد. بر این اساس است که نفت نباید گرفتار هیجانات سیاسی و پوپولیستی داخلی قرار گیرد بلکه نفت باید به عنوان مهم‌ترین و شاید تنهاترین کانال ارتباطی اقتصادی ایران با جهان (با لحاظ کارکرد سیاسی و امنیتی آن)، بر مبنای معادلات و قواعد اقتصادی و توسعه‌ای استاندارد و جهانی، مدیریت شود تا از قبل آن ایران بتواند بخشی از عقب‌ماندگی‌های توسعه‌ای را جبران کند.</a:t>
            </a:r>
            <a:endParaRPr lang="en-US" sz="1600" b="1" dirty="0">
              <a:solidFill>
                <a:schemeClr val="bg1"/>
              </a:solidFill>
              <a:latin typeface="IRANSans(FaNum)" panose="02040503050201020203" pitchFamily="18"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31</a:t>
            </a:fld>
            <a:endParaRPr lang="en-US"/>
          </a:p>
        </p:txBody>
      </p:sp>
    </p:spTree>
    <p:extLst>
      <p:ext uri="{BB962C8B-B14F-4D97-AF65-F5344CB8AC3E}">
        <p14:creationId xmlns:p14="http://schemas.microsoft.com/office/powerpoint/2010/main" val="3240198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04</a:t>
            </a:r>
          </a:p>
        </p:txBody>
      </p:sp>
      <p:sp>
        <p:nvSpPr>
          <p:cNvPr id="19" name="TextBox 18"/>
          <p:cNvSpPr txBox="1"/>
          <p:nvPr/>
        </p:nvSpPr>
        <p:spPr>
          <a:xfrm>
            <a:off x="6860442" y="1489201"/>
            <a:ext cx="3312125" cy="1234953"/>
          </a:xfrm>
          <a:prstGeom prst="rect">
            <a:avLst/>
          </a:prstGeom>
          <a:noFill/>
        </p:spPr>
        <p:txBody>
          <a:bodyPr wrap="none" rtlCol="0">
            <a:spAutoFit/>
          </a:bodyPr>
          <a:lstStyle/>
          <a:p>
            <a:pPr algn="r" rtl="1">
              <a:lnSpc>
                <a:spcPct val="150000"/>
              </a:lnSpc>
            </a:pPr>
            <a:r>
              <a:rPr lang="fa-IR" sz="5400" b="1" dirty="0">
                <a:solidFill>
                  <a:schemeClr val="bg1"/>
                </a:solidFill>
                <a:latin typeface="IRANSans(FaNum)" panose="02040503050201020203" pitchFamily="18" charset="-78"/>
                <a:cs typeface="IRANSans(FaNum)" panose="02040503050201020203" pitchFamily="18" charset="-78"/>
              </a:rPr>
              <a:t>نتیجه گیری</a:t>
            </a:r>
          </a:p>
        </p:txBody>
      </p:sp>
      <p:sp>
        <p:nvSpPr>
          <p:cNvPr id="20" name="TextBox 19"/>
          <p:cNvSpPr txBox="1"/>
          <p:nvPr/>
        </p:nvSpPr>
        <p:spPr>
          <a:xfrm rot="16200000">
            <a:off x="5230151"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32</a:t>
            </a:fld>
            <a:endParaRPr lang="en-US"/>
          </a:p>
        </p:txBody>
      </p:sp>
    </p:spTree>
    <p:extLst>
      <p:ext uri="{BB962C8B-B14F-4D97-AF65-F5344CB8AC3E}">
        <p14:creationId xmlns:p14="http://schemas.microsoft.com/office/powerpoint/2010/main" val="365469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a:spLocks/>
          </p:cNvSpPr>
          <p:nvPr/>
        </p:nvSpPr>
        <p:spPr bwMode="auto">
          <a:xfrm flipH="1">
            <a:off x="8003343" y="3589817"/>
            <a:ext cx="4075940" cy="3141941"/>
          </a:xfrm>
          <a:custGeom>
            <a:avLst/>
            <a:gdLst>
              <a:gd name="T0" fmla="*/ 463 w 7053"/>
              <a:gd name="T1" fmla="*/ 4366 h 5261"/>
              <a:gd name="T2" fmla="*/ 463 w 7053"/>
              <a:gd name="T3" fmla="*/ 1261 h 5261"/>
              <a:gd name="T4" fmla="*/ 0 w 7053"/>
              <a:gd name="T5" fmla="*/ 1492 h 5261"/>
              <a:gd name="T6" fmla="*/ 0 w 7053"/>
              <a:gd name="T7" fmla="*/ 596 h 5261"/>
              <a:gd name="T8" fmla="*/ 1195 w 7053"/>
              <a:gd name="T9" fmla="*/ 0 h 5261"/>
              <a:gd name="T10" fmla="*/ 2389 w 7053"/>
              <a:gd name="T11" fmla="*/ 596 h 5261"/>
              <a:gd name="T12" fmla="*/ 2388 w 7053"/>
              <a:gd name="T13" fmla="*/ 1492 h 5261"/>
              <a:gd name="T14" fmla="*/ 1926 w 7053"/>
              <a:gd name="T15" fmla="*/ 1261 h 5261"/>
              <a:gd name="T16" fmla="*/ 1926 w 7053"/>
              <a:gd name="T17" fmla="*/ 3801 h 5261"/>
              <a:gd name="T18" fmla="*/ 7053 w 7053"/>
              <a:gd name="T19" fmla="*/ 3801 h 5261"/>
              <a:gd name="T20" fmla="*/ 7053 w 7053"/>
              <a:gd name="T21" fmla="*/ 5261 h 5261"/>
              <a:gd name="T22" fmla="*/ 1360 w 7053"/>
              <a:gd name="T23" fmla="*/ 5261 h 5261"/>
              <a:gd name="T24" fmla="*/ 463 w 7053"/>
              <a:gd name="T25" fmla="*/ 4366 h 5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3" h="5261">
                <a:moveTo>
                  <a:pt x="463" y="4366"/>
                </a:moveTo>
                <a:lnTo>
                  <a:pt x="463" y="1261"/>
                </a:lnTo>
                <a:lnTo>
                  <a:pt x="0" y="1492"/>
                </a:lnTo>
                <a:lnTo>
                  <a:pt x="0" y="596"/>
                </a:lnTo>
                <a:lnTo>
                  <a:pt x="1195" y="0"/>
                </a:lnTo>
                <a:lnTo>
                  <a:pt x="2389" y="596"/>
                </a:lnTo>
                <a:lnTo>
                  <a:pt x="2388" y="1492"/>
                </a:lnTo>
                <a:lnTo>
                  <a:pt x="1926" y="1261"/>
                </a:lnTo>
                <a:lnTo>
                  <a:pt x="1926" y="3801"/>
                </a:lnTo>
                <a:lnTo>
                  <a:pt x="7053" y="3801"/>
                </a:lnTo>
                <a:lnTo>
                  <a:pt x="7053" y="5261"/>
                </a:lnTo>
                <a:lnTo>
                  <a:pt x="1360" y="5261"/>
                </a:lnTo>
                <a:lnTo>
                  <a:pt x="463" y="4366"/>
                </a:lnTo>
                <a:close/>
              </a:path>
            </a:pathLst>
          </a:custGeom>
          <a:solidFill>
            <a:srgbClr val="2E6576"/>
          </a:solidFill>
          <a:ln>
            <a:noFill/>
          </a:ln>
        </p:spPr>
        <p:txBody>
          <a:bodyPr vert="horz" wrap="square" lIns="91440" tIns="45720" rIns="91440" bIns="45720" numCol="1" anchor="t" anchorCtr="0" compatLnSpc="1">
            <a:prstTxWarp prst="textNoShape">
              <a:avLst/>
            </a:prstTxWarp>
          </a:bodyPr>
          <a:lstStyle/>
          <a:p>
            <a:endParaRPr lang="ru-RU"/>
          </a:p>
        </p:txBody>
      </p:sp>
      <p:sp>
        <p:nvSpPr>
          <p:cNvPr id="43" name="TextBox 42"/>
          <p:cNvSpPr txBox="1"/>
          <p:nvPr/>
        </p:nvSpPr>
        <p:spPr>
          <a:xfrm>
            <a:off x="7240590" y="5160788"/>
            <a:ext cx="227337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ارزیابی تئوری</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50" name="TextBox 49"/>
          <p:cNvSpPr txBox="1"/>
          <p:nvPr/>
        </p:nvSpPr>
        <p:spPr>
          <a:xfrm>
            <a:off x="2401630" y="2911574"/>
            <a:ext cx="217399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ارزیابی عملی</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51" name="Rectangle 50"/>
          <p:cNvSpPr/>
          <p:nvPr/>
        </p:nvSpPr>
        <p:spPr>
          <a:xfrm>
            <a:off x="890388" y="1684906"/>
            <a:ext cx="9791700" cy="4543552"/>
          </a:xfrm>
          <a:prstGeom prst="rect">
            <a:avLst/>
          </a:prstGeom>
        </p:spPr>
        <p:txBody>
          <a:bodyPr wrap="square">
            <a:spAutoFit/>
          </a:bodyPr>
          <a:lstStyle/>
          <a:p>
            <a:pPr algn="just" rtl="1">
              <a:lnSpc>
                <a:spcPct val="150000"/>
              </a:lnSpc>
            </a:pPr>
            <a:r>
              <a:rPr lang="ar-SA" sz="18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آنچه كه ما داريم-برخلاف  نروژ - حـساب  ذخيره ارزي است، نه صندوق ذخيره ارزي. شكل گيري صندوق به معني ايجاد نهاد عمومي  مستقلي  است كه هيات مديره و مدير عامل خاص خود را دارد و امكان تصميم گيري مستقل  روي  سرمايه گذار ي در طر حهاي توليدي و سودآور را دارا مي باشد. بـدين ترتيب ايـن تشكيلات جديد مي تواند نسبت به ارزيابي  طرح ها  و پرداخت وام ها، رأسا اقدام كرده و در عين حال بر بازگشت منابع نيز  نظارت  نمايد . در اين صورت با وجود مديريت شفاف امكان نظارت عمومي و دقـيق نـيز بر صندوق وجود  خواهد  داشت </a:t>
            </a:r>
            <a:endParaRPr lang="fa-IR" sz="18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algn="just" rtl="1">
              <a:lnSpc>
                <a:spcPct val="150000"/>
              </a:lnSpc>
            </a:pPr>
            <a:r>
              <a:rPr lang="fa-IR" dirty="0">
                <a:solidFill>
                  <a:srgbClr val="000000"/>
                </a:solidFill>
                <a:latin typeface="B Nazanin" panose="00000400000000000000" pitchFamily="2" charset="-78"/>
                <a:ea typeface="B Nazanin" panose="00000400000000000000" pitchFamily="2" charset="-78"/>
                <a:cs typeface="B Nazanin" panose="00000400000000000000" pitchFamily="2" charset="-78"/>
              </a:rPr>
              <a:t> دولت بايد به سمت نظام مالياتي كارآمد پيش برود تا وابستگي خود را به درآمدهاي نفتي كاهش دهد و هزينه هاي جاري را از محل فروش نفت تامين كند، هرچند در بخش هزينه ها نيز نيازمند برقراري انضباط مالي است و اكنون ايران گران اداره مي شود. .</a:t>
            </a:r>
          </a:p>
          <a:p>
            <a:pPr algn="just" rtl="1">
              <a:lnSpc>
                <a:spcPct val="150000"/>
              </a:lnSpc>
            </a:pPr>
            <a:r>
              <a:rPr lang="fa-IR" dirty="0">
                <a:solidFill>
                  <a:srgbClr val="000000"/>
                </a:solidFill>
                <a:latin typeface="B Nazanin" panose="00000400000000000000" pitchFamily="2" charset="-78"/>
                <a:ea typeface="B Nazanin" panose="00000400000000000000" pitchFamily="2" charset="-78"/>
                <a:cs typeface="B Nazanin" panose="00000400000000000000" pitchFamily="2" charset="-78"/>
              </a:rPr>
              <a:t>در ايران درآمدهاي نفتي براي خرج هاي دولت هزينه مي شود، اما در بسياري از كشورهاي پيشرفته مانند نروژ درآمدهاي دولت از راه ماليات به دست مي آيد. در ايران به دليل وجود درآمدهاي نفتي و هزينه كردن آن، دولت، نظام مالياتي مستحكمي را ايجاد نكرده است و همين امر از تفاوت هاي دولت نروژ و ايران در امر درآمدهاي نفتي است. </a:t>
            </a:r>
            <a:endParaRPr lang="fa-IR" sz="18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algn="just" rtl="1">
              <a:lnSpc>
                <a:spcPct val="150000"/>
              </a:lnSpc>
            </a:pPr>
            <a:endParaRPr lang="en-US"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33</a:t>
            </a:fld>
            <a:endParaRPr lang="en-US" dirty="0"/>
          </a:p>
        </p:txBody>
      </p:sp>
    </p:spTree>
    <p:extLst>
      <p:ext uri="{BB962C8B-B14F-4D97-AF65-F5344CB8AC3E}">
        <p14:creationId xmlns:p14="http://schemas.microsoft.com/office/powerpoint/2010/main" val="242228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775967" y="3615597"/>
            <a:ext cx="4080295" cy="1188720"/>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775967" y="5054541"/>
            <a:ext cx="4080295" cy="1188720"/>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9127124" y="1982390"/>
            <a:ext cx="2194560"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189368" y="2072044"/>
            <a:ext cx="899605"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IRANSans(FaNum)" panose="02040503050201020203" pitchFamily="18" charset="-78"/>
              </a:rPr>
              <a:t>عنوان...</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9" name="Rounded Rectangle 38"/>
          <p:cNvSpPr/>
          <p:nvPr/>
        </p:nvSpPr>
        <p:spPr>
          <a:xfrm>
            <a:off x="9127124" y="3421334"/>
            <a:ext cx="2194560"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9127123" y="3727825"/>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10189367" y="3510988"/>
            <a:ext cx="899605"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IRANSans(FaNum)" panose="02040503050201020203" pitchFamily="18" charset="-78"/>
              </a:rPr>
              <a:t>عنوان...</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47" name="Rounded Rectangle 46"/>
          <p:cNvSpPr/>
          <p:nvPr/>
        </p:nvSpPr>
        <p:spPr>
          <a:xfrm>
            <a:off x="9127124" y="4860278"/>
            <a:ext cx="2194560"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9127123" y="5166769"/>
            <a:ext cx="770250" cy="242149"/>
          </a:xfrm>
          <a:prstGeom prst="roundRect">
            <a:avLst>
              <a:gd name="adj" fmla="val 0"/>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0189366" y="4949932"/>
            <a:ext cx="899605" cy="369332"/>
          </a:xfrm>
          <a:prstGeom prst="rect">
            <a:avLst/>
          </a:prstGeom>
          <a:noFill/>
        </p:spPr>
        <p:txBody>
          <a:bodyPr wrap="none" rtlCol="0">
            <a:spAutoFit/>
          </a:bodyPr>
          <a:lstStyle/>
          <a:p>
            <a:pPr algn="r" rtl="1"/>
            <a:r>
              <a:rPr lang="fa-IR" b="1" dirty="0">
                <a:solidFill>
                  <a:schemeClr val="bg1"/>
                </a:solidFill>
                <a:latin typeface="IRANSans(FaNum)" panose="02040503050201020203" pitchFamily="18" charset="-78"/>
                <a:cs typeface="IRANSans(FaNum)" panose="02040503050201020203" pitchFamily="18" charset="-78"/>
              </a:rPr>
              <a:t>عنوان...</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56" name="TextBox 55"/>
          <p:cNvSpPr txBox="1"/>
          <p:nvPr/>
        </p:nvSpPr>
        <p:spPr>
          <a:xfrm>
            <a:off x="7967330" y="2643416"/>
            <a:ext cx="2646878" cy="646331"/>
          </a:xfrm>
          <a:prstGeom prst="rect">
            <a:avLst/>
          </a:prstGeom>
          <a:noFill/>
        </p:spPr>
        <p:txBody>
          <a:bodyPr wrap="none" rtlCol="0">
            <a:spAutoFit/>
          </a:bodyPr>
          <a:lstStyle/>
          <a:p>
            <a:pPr algn="r" rtl="1"/>
            <a:r>
              <a:rPr lang="fa-IR" dirty="0">
                <a:solidFill>
                  <a:schemeClr val="bg1"/>
                </a:solidFill>
                <a:latin typeface="IRANSans(FaNum)" panose="02040503050201020203" pitchFamily="18" charset="-78"/>
                <a:cs typeface="IRANSans(FaNum)" panose="02040503050201020203" pitchFamily="18" charset="-78"/>
              </a:rPr>
              <a:t>توضیحات را اینجا وارد کنید</a:t>
            </a:r>
          </a:p>
          <a:p>
            <a:pPr algn="r" rtl="1"/>
            <a:r>
              <a:rPr lang="fa-IR" dirty="0">
                <a:solidFill>
                  <a:schemeClr val="bg1"/>
                </a:solidFill>
                <a:latin typeface="IRANSans(FaNum)" panose="02040503050201020203" pitchFamily="18" charset="-78"/>
                <a:cs typeface="IRANSans(FaNum)" panose="02040503050201020203" pitchFamily="18" charset="-78"/>
              </a:rPr>
              <a:t>...</a:t>
            </a:r>
            <a:endParaRPr lang="en-US" dirty="0">
              <a:solidFill>
                <a:schemeClr val="bg1"/>
              </a:solidFill>
              <a:latin typeface="IRANSans(FaNum)" panose="02040503050201020203" pitchFamily="18" charset="-78"/>
              <a:cs typeface="IRANSans(FaNum)" panose="02040503050201020203" pitchFamily="18" charset="-78"/>
            </a:endParaRPr>
          </a:p>
        </p:txBody>
      </p:sp>
      <p:sp>
        <p:nvSpPr>
          <p:cNvPr id="57" name="TextBox 56"/>
          <p:cNvSpPr txBox="1"/>
          <p:nvPr/>
        </p:nvSpPr>
        <p:spPr>
          <a:xfrm>
            <a:off x="7967330" y="4059628"/>
            <a:ext cx="2646878" cy="646331"/>
          </a:xfrm>
          <a:prstGeom prst="rect">
            <a:avLst/>
          </a:prstGeom>
          <a:noFill/>
        </p:spPr>
        <p:txBody>
          <a:bodyPr wrap="none" rtlCol="0">
            <a:spAutoFit/>
          </a:bodyPr>
          <a:lstStyle/>
          <a:p>
            <a:pPr algn="r" rtl="1"/>
            <a:r>
              <a:rPr lang="fa-IR" dirty="0">
                <a:solidFill>
                  <a:schemeClr val="bg1"/>
                </a:solidFill>
                <a:latin typeface="IRANSans(FaNum)" panose="02040503050201020203" pitchFamily="18" charset="-78"/>
                <a:cs typeface="IRANSans(FaNum)" panose="02040503050201020203" pitchFamily="18" charset="-78"/>
              </a:rPr>
              <a:t>توضیحات را اینجا وارد کنید</a:t>
            </a:r>
          </a:p>
          <a:p>
            <a:pPr algn="r" rtl="1"/>
            <a:r>
              <a:rPr lang="fa-IR" dirty="0">
                <a:solidFill>
                  <a:schemeClr val="bg1"/>
                </a:solidFill>
                <a:latin typeface="IRANSans(FaNum)" panose="02040503050201020203" pitchFamily="18" charset="-78"/>
                <a:cs typeface="IRANSans(FaNum)" panose="02040503050201020203" pitchFamily="18" charset="-78"/>
              </a:rPr>
              <a:t>...</a:t>
            </a:r>
            <a:endParaRPr lang="en-US" dirty="0">
              <a:solidFill>
                <a:schemeClr val="bg1"/>
              </a:solidFill>
              <a:latin typeface="IRANSans(FaNum)" panose="02040503050201020203" pitchFamily="18" charset="-78"/>
              <a:cs typeface="IRANSans(FaNum)" panose="02040503050201020203" pitchFamily="18" charset="-78"/>
            </a:endParaRPr>
          </a:p>
        </p:txBody>
      </p:sp>
      <p:sp>
        <p:nvSpPr>
          <p:cNvPr id="58" name="TextBox 57"/>
          <p:cNvSpPr txBox="1"/>
          <p:nvPr/>
        </p:nvSpPr>
        <p:spPr>
          <a:xfrm>
            <a:off x="7967330" y="5498572"/>
            <a:ext cx="2646878" cy="646331"/>
          </a:xfrm>
          <a:prstGeom prst="rect">
            <a:avLst/>
          </a:prstGeom>
          <a:noFill/>
        </p:spPr>
        <p:txBody>
          <a:bodyPr wrap="none" rtlCol="0">
            <a:spAutoFit/>
          </a:bodyPr>
          <a:lstStyle/>
          <a:p>
            <a:pPr algn="r" rtl="1"/>
            <a:r>
              <a:rPr lang="fa-IR" dirty="0">
                <a:solidFill>
                  <a:schemeClr val="bg1"/>
                </a:solidFill>
                <a:latin typeface="IRANSans(FaNum)" panose="02040503050201020203" pitchFamily="18" charset="-78"/>
                <a:cs typeface="IRANSans(FaNum)" panose="02040503050201020203" pitchFamily="18" charset="-78"/>
              </a:rPr>
              <a:t>توضیحات را اینجا وارد کنید</a:t>
            </a:r>
          </a:p>
          <a:p>
            <a:pPr algn="r" rtl="1"/>
            <a:r>
              <a:rPr lang="fa-IR" dirty="0">
                <a:solidFill>
                  <a:schemeClr val="bg1"/>
                </a:solidFill>
                <a:latin typeface="IRANSans(FaNum)" panose="02040503050201020203" pitchFamily="18" charset="-78"/>
                <a:cs typeface="IRANSans(FaNum)" panose="02040503050201020203" pitchFamily="18" charset="-78"/>
              </a:rPr>
              <a:t>...</a:t>
            </a:r>
            <a:endParaRPr lang="en-US" dirty="0">
              <a:solidFill>
                <a:schemeClr val="bg1"/>
              </a:solidFill>
              <a:latin typeface="IRANSans(FaNum)" panose="02040503050201020203" pitchFamily="18" charset="-78"/>
              <a:cs typeface="IRANSans(FaNum)" panose="02040503050201020203" pitchFamily="18" charset="-78"/>
            </a:endParaRPr>
          </a:p>
        </p:txBody>
      </p:sp>
      <p:sp>
        <p:nvSpPr>
          <p:cNvPr id="59" name="TextBox 58"/>
          <p:cNvSpPr txBox="1"/>
          <p:nvPr/>
        </p:nvSpPr>
        <p:spPr>
          <a:xfrm>
            <a:off x="11229170" y="1112729"/>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10" name="Slide Number Placeholder 9"/>
          <p:cNvSpPr>
            <a:spLocks noGrp="1"/>
          </p:cNvSpPr>
          <p:nvPr>
            <p:ph type="sldNum" sz="quarter" idx="12"/>
          </p:nvPr>
        </p:nvSpPr>
        <p:spPr/>
        <p:txBody>
          <a:bodyPr/>
          <a:lstStyle/>
          <a:p>
            <a:fld id="{B74B559B-D629-4FDA-BC50-1EC6697CB78C}" type="slidenum">
              <a:rPr lang="en-US" smtClean="0"/>
              <a:t>34</a:t>
            </a:fld>
            <a:endParaRPr lang="en-US"/>
          </a:p>
        </p:txBody>
      </p:sp>
      <p:sp>
        <p:nvSpPr>
          <p:cNvPr id="34" name="Rectangle 33">
            <a:extLst>
              <a:ext uri="{FF2B5EF4-FFF2-40B4-BE49-F238E27FC236}">
                <a16:creationId xmlns:a16="http://schemas.microsoft.com/office/drawing/2014/main" id="{CC65ACB5-036D-4B92-BAFF-C5EB97304F7F}"/>
              </a:ext>
            </a:extLst>
          </p:cNvPr>
          <p:cNvSpPr/>
          <p:nvPr/>
        </p:nvSpPr>
        <p:spPr>
          <a:xfrm>
            <a:off x="1103027" y="1898074"/>
            <a:ext cx="10247209" cy="6155531"/>
          </a:xfrm>
          <a:prstGeom prst="rect">
            <a:avLst/>
          </a:prstGeom>
          <a:solidFill>
            <a:schemeClr val="bg1"/>
          </a:solidFill>
        </p:spPr>
        <p:txBody>
          <a:bodyPr wrap="square">
            <a:spAutoFit/>
          </a:bodyPr>
          <a:lstStyle/>
          <a:p>
            <a:pPr algn="just" rtl="1">
              <a:lnSpc>
                <a:spcPct val="150000"/>
              </a:lnSpc>
            </a:pPr>
            <a:r>
              <a:rPr lang="fa-IR" sz="2000" b="1" dirty="0">
                <a:solidFill>
                  <a:srgbClr val="000000"/>
                </a:solidFill>
                <a:latin typeface="B Nazanin" panose="00000400000000000000" pitchFamily="2" charset="-78"/>
                <a:ea typeface="B Nazanin" panose="00000400000000000000" pitchFamily="2" charset="-78"/>
                <a:cs typeface="B Nazanin" panose="00000400000000000000" pitchFamily="2" charset="-78"/>
              </a:rPr>
              <a:t>در ایران بايد صندوق ذخيره ارزي با يک قاعده نظام مند ايجاد شود و اساس كار هم اين باشد كه اولا از اين صندوق، پول براي هزينه هاي جاري دولت برداشت نشود و ثانيا منابع آن صرف خريد تكنولوژي جديد و ايجاد و توسعه زيرساخت هاي كشور شود.</a:t>
            </a:r>
          </a:p>
          <a:p>
            <a:pPr algn="just" rtl="1">
              <a:lnSpc>
                <a:spcPct val="150000"/>
              </a:lnSpc>
            </a:pPr>
            <a:r>
              <a:rPr lang="fa-IR" sz="2000" b="1" dirty="0">
                <a:solidFill>
                  <a:srgbClr val="000000"/>
                </a:solidFill>
                <a:latin typeface="B Nazanin" panose="00000400000000000000" pitchFamily="2" charset="-78"/>
                <a:ea typeface="B Nazanin" panose="00000400000000000000" pitchFamily="2" charset="-78"/>
                <a:cs typeface="B Nazanin" panose="00000400000000000000" pitchFamily="2" charset="-78"/>
              </a:rPr>
              <a:t> صرف پول براي ايجاد زيرساخت و خريد تكنولوژي جديد به مثابه ايجاد ثروت براي نسل هاي آينده است. همچنين اين اقدام باعث مي شود نوسانات قيمت نفت نيز اثري بر بودجه كل كشور نداشته باشد.</a:t>
            </a:r>
          </a:p>
          <a:p>
            <a:pPr algn="just" rtl="1">
              <a:lnSpc>
                <a:spcPct val="150000"/>
              </a:lnSpc>
            </a:pPr>
            <a:r>
              <a:rPr lang="fa-IR" sz="2000" b="1" dirty="0">
                <a:solidFill>
                  <a:srgbClr val="000000"/>
                </a:solidFill>
                <a:latin typeface="B Nazanin" panose="00000400000000000000" pitchFamily="2" charset="-78"/>
                <a:ea typeface="B Nazanin" panose="00000400000000000000" pitchFamily="2" charset="-78"/>
                <a:cs typeface="B Nazanin" panose="00000400000000000000" pitchFamily="2" charset="-78"/>
              </a:rPr>
              <a:t> به طور كلي مي توان گفت كه ايران وابستگي شديدي به درآمدهاي نفتي دارد به طوري كه مي توان عنوان دولت نفتي به آن داد اما در مقابل نروژ با وجود اينكه يكي از بزرگترين صادركنندگان نفت مي باشد در آمدهاي نفتي آن ،نقش بسيار كمي در تامين بودجه دولت ايفا مي كنند، بنابراين ايران بايد وابستگي خود به درآمدهاي نفتي را كاهش دهد</a:t>
            </a:r>
          </a:p>
          <a:p>
            <a:pPr algn="just" rtl="1">
              <a:lnSpc>
                <a:spcPct val="150000"/>
              </a:lnSpc>
            </a:pPr>
            <a:endParaRPr lang="fa-IR" sz="2000" b="1" dirty="0">
              <a:solidFill>
                <a:srgbClr val="000000"/>
              </a:solidFill>
              <a:latin typeface="B Nazanin" panose="00000400000000000000" pitchFamily="2" charset="-78"/>
              <a:ea typeface="B Nazanin" panose="00000400000000000000" pitchFamily="2" charset="-78"/>
              <a:cs typeface="B Nazanin" panose="00000400000000000000" pitchFamily="2" charset="-78"/>
            </a:endParaRPr>
          </a:p>
          <a:p>
            <a:pPr algn="just" rtl="1">
              <a:lnSpc>
                <a:spcPct val="150000"/>
              </a:lnSpc>
            </a:pPr>
            <a:endParaRPr lang="fa-IR" sz="2000" b="1"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a:p>
            <a:pPr algn="just" rtl="1">
              <a:lnSpc>
                <a:spcPct val="150000"/>
              </a:lnSpc>
            </a:pPr>
            <a:endParaRPr lang="fa-IR" sz="16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a:p>
            <a:pPr algn="just" rtl="1">
              <a:lnSpc>
                <a:spcPct val="150000"/>
              </a:lnSpc>
            </a:pPr>
            <a:endParaRPr lang="fa-IR" sz="16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a:p>
            <a:pPr algn="just" rtl="1">
              <a:lnSpc>
                <a:spcPct val="150000"/>
              </a:lnSpc>
            </a:pPr>
            <a:endParaRPr lang="fa-IR" sz="16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a:p>
            <a:pPr algn="just" rtl="1">
              <a:lnSpc>
                <a:spcPct val="150000"/>
              </a:lnSpc>
            </a:pPr>
            <a:endParaRPr lang="en-US" sz="16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Tree>
    <p:extLst>
      <p:ext uri="{BB962C8B-B14F-4D97-AF65-F5344CB8AC3E}">
        <p14:creationId xmlns:p14="http://schemas.microsoft.com/office/powerpoint/2010/main" val="125591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1575" y="480060"/>
            <a:ext cx="6686550"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616456"/>
            <a:ext cx="8896351" cy="5625088"/>
          </a:xfrm>
          <a:prstGeom prst="rect">
            <a:avLst/>
          </a:prstGeom>
        </p:spPr>
      </p:pic>
      <p:sp>
        <p:nvSpPr>
          <p:cNvPr id="48" name="Rectangle 47"/>
          <p:cNvSpPr/>
          <p:nvPr/>
        </p:nvSpPr>
        <p:spPr>
          <a:xfrm>
            <a:off x="5374257" y="1547366"/>
            <a:ext cx="5011947" cy="3763269"/>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5821597" y="1753524"/>
            <a:ext cx="4117266"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800" dirty="0">
                <a:solidFill>
                  <a:schemeClr val="bg1"/>
                </a:solidFill>
                <a:latin typeface="IRANSans(FaNum)" panose="02040503050201020203" pitchFamily="18" charset="-78"/>
                <a:cs typeface="IRANSans(FaNum)" panose="02040503050201020203" pitchFamily="18" charset="-78"/>
              </a:rPr>
              <a:t>در کشورهایی مثل ایران که منابع طبیعی دارند و درآمدهای خود را از صادرات این منابع بدست می آورند، درآمد حاصل از صادرات ضمن ایجاد رانت برای گروه های ذی نفع؛ موجب گسترش تمرکز گرایی ، تاخیر انداختن فرایند مدرن شدن جامعه و نیز تغییر بنیادهای درآمد دولت به ویژه ساختار دریافت مالیات میشوند.</a:t>
            </a:r>
            <a:endParaRPr lang="en-US" sz="1800" dirty="0">
              <a:solidFill>
                <a:schemeClr val="bg1"/>
              </a:solidFill>
              <a:latin typeface="IRANSans(FaNum)" panose="02040503050201020203" pitchFamily="18" charset="-78"/>
              <a:cs typeface="IRANSans(FaNum)" panose="02040503050201020203" pitchFamily="18" charset="-78"/>
            </a:endParaRPr>
          </a:p>
        </p:txBody>
      </p:sp>
      <p:sp>
        <p:nvSpPr>
          <p:cNvPr id="46" name="TextBox 45"/>
          <p:cNvSpPr txBox="1"/>
          <p:nvPr/>
        </p:nvSpPr>
        <p:spPr>
          <a:xfrm>
            <a:off x="9094132" y="817006"/>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35</a:t>
            </a:fld>
            <a:endParaRPr lang="en-US"/>
          </a:p>
        </p:txBody>
      </p:sp>
    </p:spTree>
    <p:extLst>
      <p:ext uri="{BB962C8B-B14F-4D97-AF65-F5344CB8AC3E}">
        <p14:creationId xmlns:p14="http://schemas.microsoft.com/office/powerpoint/2010/main" val="52916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05</a:t>
            </a:r>
          </a:p>
        </p:txBody>
      </p:sp>
      <p:sp>
        <p:nvSpPr>
          <p:cNvPr id="19" name="TextBox 18"/>
          <p:cNvSpPr txBox="1"/>
          <p:nvPr/>
        </p:nvSpPr>
        <p:spPr>
          <a:xfrm>
            <a:off x="9176782" y="1489201"/>
            <a:ext cx="995785" cy="769441"/>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منابع</a:t>
            </a:r>
            <a:endParaRPr lang="en-US" sz="1400" dirty="0">
              <a:solidFill>
                <a:schemeClr val="bg1"/>
              </a:solidFill>
              <a:latin typeface="IRANSans(FaNum)" panose="02040503050201020203" pitchFamily="18" charset="-78"/>
              <a:cs typeface="IRANSans(FaNum)" panose="02040503050201020203" pitchFamily="18" charset="-78"/>
            </a:endParaRPr>
          </a:p>
        </p:txBody>
      </p:sp>
      <p:sp>
        <p:nvSpPr>
          <p:cNvPr id="20" name="TextBox 19"/>
          <p:cNvSpPr txBox="1"/>
          <p:nvPr/>
        </p:nvSpPr>
        <p:spPr>
          <a:xfrm rot="16200000">
            <a:off x="5204273"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36</a:t>
            </a:fld>
            <a:endParaRPr lang="en-US"/>
          </a:p>
        </p:txBody>
      </p:sp>
    </p:spTree>
    <p:extLst>
      <p:ext uri="{BB962C8B-B14F-4D97-AF65-F5344CB8AC3E}">
        <p14:creationId xmlns:p14="http://schemas.microsoft.com/office/powerpoint/2010/main" val="369612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67330" y="656196"/>
            <a:ext cx="2888932"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عنوان را وارد کنید</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1" name="Rectangle 30"/>
          <p:cNvSpPr/>
          <p:nvPr/>
        </p:nvSpPr>
        <p:spPr>
          <a:xfrm>
            <a:off x="1004047" y="3788585"/>
            <a:ext cx="7756020" cy="820004"/>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04048" y="3791541"/>
            <a:ext cx="8657538" cy="820004"/>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004047" y="5586359"/>
            <a:ext cx="7756020" cy="820004"/>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952750" y="5589315"/>
            <a:ext cx="6708835" cy="820004"/>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004047" y="1984498"/>
            <a:ext cx="7756020" cy="820004"/>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952750" y="1987454"/>
            <a:ext cx="6708835" cy="820004"/>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004047" y="2889698"/>
            <a:ext cx="7756020" cy="820004"/>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2952750" y="2892654"/>
            <a:ext cx="6708835" cy="820004"/>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969040" y="1991201"/>
            <a:ext cx="7756019" cy="888705"/>
          </a:xfrm>
          <a:prstGeom prst="rect">
            <a:avLst/>
          </a:prstGeom>
          <a:noFill/>
        </p:spPr>
        <p:txBody>
          <a:bodyPr wrap="square" rtlCol="0">
            <a:spAutoFit/>
          </a:bodyPr>
          <a:lstStyle/>
          <a:p>
            <a:pPr algn="r" rtl="1">
              <a:lnSpc>
                <a:spcPct val="150000"/>
              </a:lnSpc>
            </a:pPr>
            <a:r>
              <a:rPr lang="fa-IR" dirty="0">
                <a:solidFill>
                  <a:schemeClr val="bg1"/>
                </a:solidFill>
                <a:latin typeface="IRANSans(FaNum)" panose="02040503050201020203" pitchFamily="18" charset="-78"/>
                <a:cs typeface="IRANSans(FaNum)" panose="02040503050201020203" pitchFamily="18" charset="-78"/>
              </a:rPr>
              <a:t>مقاله درآمد های نفتی و آثار متعارض آن بر رشد و توسعه اقتصادی در ایران و نروژ (احمد رشیدی و سید صالح موسوی 1398)</a:t>
            </a:r>
            <a:endParaRPr lang="en-US" dirty="0">
              <a:solidFill>
                <a:schemeClr val="bg1"/>
              </a:solidFill>
              <a:latin typeface="IRANSans(FaNum)" panose="02040503050201020203" pitchFamily="18" charset="-78"/>
              <a:cs typeface="IRANSans(FaNum)" panose="02040503050201020203" pitchFamily="18" charset="-78"/>
            </a:endParaRPr>
          </a:p>
        </p:txBody>
      </p:sp>
      <p:sp>
        <p:nvSpPr>
          <p:cNvPr id="46" name="TextBox 45"/>
          <p:cNvSpPr txBox="1"/>
          <p:nvPr/>
        </p:nvSpPr>
        <p:spPr>
          <a:xfrm>
            <a:off x="1079699" y="2866560"/>
            <a:ext cx="7645360" cy="888705"/>
          </a:xfrm>
          <a:prstGeom prst="rect">
            <a:avLst/>
          </a:prstGeom>
          <a:noFill/>
        </p:spPr>
        <p:txBody>
          <a:bodyPr wrap="square" rtlCol="0">
            <a:spAutoFit/>
          </a:bodyPr>
          <a:lstStyle/>
          <a:p>
            <a:pPr algn="r" rtl="1">
              <a:lnSpc>
                <a:spcPct val="150000"/>
              </a:lnSpc>
            </a:pPr>
            <a:r>
              <a:rPr lang="fa-IR" dirty="0">
                <a:solidFill>
                  <a:schemeClr val="bg1"/>
                </a:solidFill>
                <a:latin typeface="IRANSans(FaNum)" panose="02040503050201020203" pitchFamily="18" charset="-78"/>
                <a:cs typeface="IRANSans(FaNum)" panose="02040503050201020203" pitchFamily="18" charset="-78"/>
              </a:rPr>
              <a:t>مقاله مسیرهای اثرگذاری درآمدهای نفتی بر رشد اقتصادی از دیدگاه نفرین منابع طبیعی ( پرویز جلیلی کامجو و حمیدرضا صفاریان 1399)</a:t>
            </a:r>
            <a:endParaRPr lang="en-US" dirty="0">
              <a:solidFill>
                <a:schemeClr val="bg1"/>
              </a:solidFill>
              <a:latin typeface="IRANSans(FaNum)" panose="02040503050201020203" pitchFamily="18" charset="-78"/>
              <a:cs typeface="IRANSans(FaNum)" panose="02040503050201020203" pitchFamily="18" charset="-78"/>
            </a:endParaRPr>
          </a:p>
        </p:txBody>
      </p:sp>
      <p:sp>
        <p:nvSpPr>
          <p:cNvPr id="47" name="TextBox 46"/>
          <p:cNvSpPr txBox="1"/>
          <p:nvPr/>
        </p:nvSpPr>
        <p:spPr>
          <a:xfrm>
            <a:off x="1010539" y="3755265"/>
            <a:ext cx="7714520" cy="888705"/>
          </a:xfrm>
          <a:prstGeom prst="rect">
            <a:avLst/>
          </a:prstGeom>
          <a:noFill/>
        </p:spPr>
        <p:txBody>
          <a:bodyPr wrap="square" rtlCol="0">
            <a:spAutoFit/>
          </a:bodyPr>
          <a:lstStyle/>
          <a:p>
            <a:pPr algn="r" rtl="1">
              <a:lnSpc>
                <a:spcPct val="150000"/>
              </a:lnSpc>
            </a:pPr>
            <a:r>
              <a:rPr lang="fa-IR" dirty="0">
                <a:solidFill>
                  <a:schemeClr val="bg1"/>
                </a:solidFill>
                <a:latin typeface="IRANSans(FaNum)" panose="02040503050201020203" pitchFamily="18" charset="-78"/>
                <a:cs typeface="IRANSans(FaNum)" panose="02040503050201020203" pitchFamily="18" charset="-78"/>
              </a:rPr>
              <a:t>مقاله بررسی آثار درآمدهای نفتی بر اقتصاد ایران (پروانه جهانی رائینی و امیر مرتضوی و محمدمهدی مجاهدی)</a:t>
            </a:r>
            <a:endParaRPr lang="en-US" dirty="0">
              <a:solidFill>
                <a:schemeClr val="bg1"/>
              </a:solidFill>
              <a:latin typeface="IRANSans(FaNum)" panose="02040503050201020203" pitchFamily="18" charset="-78"/>
              <a:cs typeface="IRANSans(FaNum)" panose="02040503050201020203" pitchFamily="18" charset="-78"/>
            </a:endParaRPr>
          </a:p>
        </p:txBody>
      </p:sp>
      <p:sp>
        <p:nvSpPr>
          <p:cNvPr id="49" name="TextBox 48"/>
          <p:cNvSpPr txBox="1"/>
          <p:nvPr/>
        </p:nvSpPr>
        <p:spPr>
          <a:xfrm>
            <a:off x="2711533" y="5715687"/>
            <a:ext cx="6048534" cy="473206"/>
          </a:xfrm>
          <a:prstGeom prst="rect">
            <a:avLst/>
          </a:prstGeom>
          <a:noFill/>
        </p:spPr>
        <p:txBody>
          <a:bodyPr wrap="square" rtlCol="0">
            <a:spAutoFit/>
          </a:bodyPr>
          <a:lstStyle/>
          <a:p>
            <a:pPr algn="r" rtl="1">
              <a:lnSpc>
                <a:spcPct val="150000"/>
              </a:lnSpc>
            </a:pPr>
            <a:r>
              <a:rPr lang="fa-IR" dirty="0">
                <a:solidFill>
                  <a:schemeClr val="bg1"/>
                </a:solidFill>
                <a:latin typeface="IRANSans(FaNum)" panose="02040503050201020203" pitchFamily="18" charset="-78"/>
                <a:cs typeface="IRANSans(FaNum)" panose="02040503050201020203" pitchFamily="18" charset="-78"/>
              </a:rPr>
              <a:t>سایت </a:t>
            </a:r>
            <a:r>
              <a:rPr lang="en-US" dirty="0" err="1">
                <a:solidFill>
                  <a:schemeClr val="bg1"/>
                </a:solidFill>
                <a:latin typeface="IRANSans(FaNum)" panose="02040503050201020203" pitchFamily="18" charset="-78"/>
                <a:cs typeface="IRANSans(FaNum)" panose="02040503050201020203" pitchFamily="18" charset="-78"/>
              </a:rPr>
              <a:t>ecoiran</a:t>
            </a:r>
            <a:r>
              <a:rPr lang="fa-IR" dirty="0">
                <a:solidFill>
                  <a:schemeClr val="bg1"/>
                </a:solidFill>
                <a:latin typeface="IRANSans(FaNum)" panose="02040503050201020203" pitchFamily="18" charset="-78"/>
                <a:cs typeface="IRANSans(FaNum)" panose="02040503050201020203" pitchFamily="18" charset="-78"/>
              </a:rPr>
              <a:t> و </a:t>
            </a:r>
            <a:r>
              <a:rPr lang="en-US" dirty="0">
                <a:solidFill>
                  <a:schemeClr val="bg1"/>
                </a:solidFill>
                <a:latin typeface="IRANSans(FaNum)" panose="02040503050201020203" pitchFamily="18" charset="-78"/>
                <a:cs typeface="IRANSans(FaNum)" panose="02040503050201020203" pitchFamily="18" charset="-78"/>
              </a:rPr>
              <a:t>  </a:t>
            </a:r>
            <a:r>
              <a:rPr lang="en-US" dirty="0" err="1">
                <a:solidFill>
                  <a:schemeClr val="bg1"/>
                </a:solidFill>
                <a:latin typeface="IRANSans(FaNum)" panose="02040503050201020203" pitchFamily="18" charset="-78"/>
                <a:cs typeface="IRANSans(FaNum)" panose="02040503050201020203" pitchFamily="18" charset="-78"/>
              </a:rPr>
              <a:t>shananews</a:t>
            </a:r>
            <a:endParaRPr lang="en-US" dirty="0">
              <a:solidFill>
                <a:schemeClr val="bg1"/>
              </a:solidFill>
              <a:latin typeface="IRANSans(FaNum)" panose="02040503050201020203" pitchFamily="18" charset="-78"/>
              <a:cs typeface="IRANSans(FaNum)" panose="02040503050201020203" pitchFamily="18" charset="-78"/>
            </a:endParaRPr>
          </a:p>
        </p:txBody>
      </p:sp>
      <p:sp>
        <p:nvSpPr>
          <p:cNvPr id="50" name="TextBox 49"/>
          <p:cNvSpPr txBox="1"/>
          <p:nvPr/>
        </p:nvSpPr>
        <p:spPr>
          <a:xfrm>
            <a:off x="8725059" y="2054476"/>
            <a:ext cx="867546" cy="707886"/>
          </a:xfrm>
          <a:prstGeom prst="rect">
            <a:avLst/>
          </a:prstGeom>
          <a:noFill/>
        </p:spPr>
        <p:txBody>
          <a:bodyPr wrap="none" rtlCol="0">
            <a:spAutoFit/>
          </a:bodyPr>
          <a:lstStyle/>
          <a:p>
            <a:pPr algn="ctr"/>
            <a:r>
              <a:rPr lang="en-US" sz="4000" dirty="0">
                <a:solidFill>
                  <a:srgbClr val="79B9CA"/>
                </a:solidFill>
                <a:latin typeface="Arial Black" panose="020B0A04020102020204" pitchFamily="34" charset="0"/>
              </a:rPr>
              <a:t>01</a:t>
            </a:r>
          </a:p>
        </p:txBody>
      </p:sp>
      <p:sp>
        <p:nvSpPr>
          <p:cNvPr id="51" name="TextBox 50"/>
          <p:cNvSpPr txBox="1"/>
          <p:nvPr/>
        </p:nvSpPr>
        <p:spPr>
          <a:xfrm>
            <a:off x="8725059" y="2946537"/>
            <a:ext cx="867546" cy="707886"/>
          </a:xfrm>
          <a:prstGeom prst="rect">
            <a:avLst/>
          </a:prstGeom>
          <a:noFill/>
        </p:spPr>
        <p:txBody>
          <a:bodyPr wrap="none" rtlCol="0">
            <a:spAutoFit/>
          </a:bodyPr>
          <a:lstStyle/>
          <a:p>
            <a:pPr algn="ctr"/>
            <a:r>
              <a:rPr lang="en-US" sz="4000" dirty="0">
                <a:solidFill>
                  <a:srgbClr val="79B9CA"/>
                </a:solidFill>
                <a:latin typeface="Arial Black" panose="020B0A04020102020204" pitchFamily="34" charset="0"/>
              </a:rPr>
              <a:t>02</a:t>
            </a:r>
          </a:p>
        </p:txBody>
      </p:sp>
      <p:sp>
        <p:nvSpPr>
          <p:cNvPr id="52" name="TextBox 51"/>
          <p:cNvSpPr txBox="1"/>
          <p:nvPr/>
        </p:nvSpPr>
        <p:spPr>
          <a:xfrm>
            <a:off x="8725059" y="3838598"/>
            <a:ext cx="867546" cy="707886"/>
          </a:xfrm>
          <a:prstGeom prst="rect">
            <a:avLst/>
          </a:prstGeom>
          <a:noFill/>
        </p:spPr>
        <p:txBody>
          <a:bodyPr wrap="none" rtlCol="0">
            <a:spAutoFit/>
          </a:bodyPr>
          <a:lstStyle/>
          <a:p>
            <a:pPr algn="ctr"/>
            <a:r>
              <a:rPr lang="en-US" sz="4000" dirty="0">
                <a:solidFill>
                  <a:srgbClr val="79B9CA"/>
                </a:solidFill>
                <a:latin typeface="Arial Black" panose="020B0A04020102020204" pitchFamily="34" charset="0"/>
              </a:rPr>
              <a:t>03</a:t>
            </a:r>
          </a:p>
        </p:txBody>
      </p:sp>
      <p:sp>
        <p:nvSpPr>
          <p:cNvPr id="29" name="Rectangle 28"/>
          <p:cNvSpPr/>
          <p:nvPr/>
        </p:nvSpPr>
        <p:spPr>
          <a:xfrm>
            <a:off x="9243143" y="4694179"/>
            <a:ext cx="901519" cy="816251"/>
          </a:xfrm>
          <a:prstGeom prst="rect">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1010539" y="4690426"/>
            <a:ext cx="9134124" cy="825675"/>
            <a:chOff x="2456642" y="2504956"/>
            <a:chExt cx="6804675" cy="920724"/>
          </a:xfrm>
        </p:grpSpPr>
        <p:sp>
          <p:nvSpPr>
            <p:cNvPr id="34" name="Rectangle 33"/>
            <p:cNvSpPr/>
            <p:nvPr/>
          </p:nvSpPr>
          <p:spPr>
            <a:xfrm>
              <a:off x="2456643" y="2511280"/>
              <a:ext cx="5890277" cy="914400"/>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456642" y="2504956"/>
              <a:ext cx="6804675" cy="914400"/>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899574" y="4640249"/>
            <a:ext cx="7996346" cy="888705"/>
          </a:xfrm>
          <a:prstGeom prst="rect">
            <a:avLst/>
          </a:prstGeom>
          <a:noFill/>
        </p:spPr>
        <p:txBody>
          <a:bodyPr wrap="square" rtlCol="0">
            <a:spAutoFit/>
          </a:bodyPr>
          <a:lstStyle/>
          <a:p>
            <a:pPr algn="r" rtl="1">
              <a:lnSpc>
                <a:spcPct val="150000"/>
              </a:lnSpc>
            </a:pPr>
            <a:r>
              <a:rPr lang="fa-IR" dirty="0">
                <a:solidFill>
                  <a:srgbClr val="35778B"/>
                </a:solidFill>
                <a:latin typeface="IRANSans(FaNum)" panose="02040503050201020203" pitchFamily="18" charset="-78"/>
                <a:cs typeface="IRANSans(FaNum)" panose="02040503050201020203" pitchFamily="18" charset="-78"/>
              </a:rPr>
              <a:t>مقاله تاثیر درآمدهای نفتی بر رشد اقتصاد در ایران (حسین اسماعیلی رزی و بهنام ابراهیمی و شیرین شیرعلی1394 )</a:t>
            </a:r>
            <a:endParaRPr lang="en-US" dirty="0">
              <a:solidFill>
                <a:srgbClr val="35778B"/>
              </a:solidFill>
              <a:latin typeface="IRANSans(FaNum)" panose="02040503050201020203" pitchFamily="18" charset="-78"/>
              <a:cs typeface="IRANSans(FaNum)" panose="02040503050201020203" pitchFamily="18" charset="-78"/>
            </a:endParaRPr>
          </a:p>
        </p:txBody>
      </p:sp>
      <p:sp>
        <p:nvSpPr>
          <p:cNvPr id="53" name="TextBox 52"/>
          <p:cNvSpPr txBox="1"/>
          <p:nvPr/>
        </p:nvSpPr>
        <p:spPr>
          <a:xfrm>
            <a:off x="9208136" y="4730659"/>
            <a:ext cx="867546" cy="707886"/>
          </a:xfrm>
          <a:prstGeom prst="rect">
            <a:avLst/>
          </a:prstGeom>
          <a:noFill/>
        </p:spPr>
        <p:txBody>
          <a:bodyPr wrap="none" rtlCol="0">
            <a:spAutoFit/>
          </a:bodyPr>
          <a:lstStyle/>
          <a:p>
            <a:pPr algn="ctr"/>
            <a:r>
              <a:rPr lang="en-US" sz="4000" dirty="0">
                <a:solidFill>
                  <a:schemeClr val="bg1"/>
                </a:solidFill>
                <a:latin typeface="Arial Black" panose="020B0A04020102020204" pitchFamily="34" charset="0"/>
              </a:rPr>
              <a:t>04</a:t>
            </a:r>
          </a:p>
        </p:txBody>
      </p:sp>
      <p:sp>
        <p:nvSpPr>
          <p:cNvPr id="54" name="TextBox 53"/>
          <p:cNvSpPr txBox="1"/>
          <p:nvPr/>
        </p:nvSpPr>
        <p:spPr>
          <a:xfrm>
            <a:off x="8725059" y="5622720"/>
            <a:ext cx="867546" cy="707886"/>
          </a:xfrm>
          <a:prstGeom prst="rect">
            <a:avLst/>
          </a:prstGeom>
          <a:noFill/>
        </p:spPr>
        <p:txBody>
          <a:bodyPr wrap="none" rtlCol="0">
            <a:spAutoFit/>
          </a:bodyPr>
          <a:lstStyle/>
          <a:p>
            <a:pPr algn="ctr"/>
            <a:r>
              <a:rPr lang="en-US" sz="4000" dirty="0">
                <a:solidFill>
                  <a:srgbClr val="79B9CA"/>
                </a:solidFill>
                <a:latin typeface="Arial Black" panose="020B0A04020102020204" pitchFamily="34" charset="0"/>
              </a:rPr>
              <a:t>05</a:t>
            </a:r>
          </a:p>
        </p:txBody>
      </p:sp>
      <p:sp>
        <p:nvSpPr>
          <p:cNvPr id="2" name="Slide Number Placeholder 1"/>
          <p:cNvSpPr>
            <a:spLocks noGrp="1"/>
          </p:cNvSpPr>
          <p:nvPr>
            <p:ph type="sldNum" sz="quarter" idx="12"/>
          </p:nvPr>
        </p:nvSpPr>
        <p:spPr/>
        <p:txBody>
          <a:bodyPr/>
          <a:lstStyle/>
          <a:p>
            <a:fld id="{B74B559B-D629-4FDA-BC50-1EC6697CB78C}" type="slidenum">
              <a:rPr lang="en-US" smtClean="0"/>
              <a:t>37</a:t>
            </a:fld>
            <a:endParaRPr lang="en-US"/>
          </a:p>
        </p:txBody>
      </p:sp>
    </p:spTree>
    <p:extLst>
      <p:ext uri="{BB962C8B-B14F-4D97-AF65-F5344CB8AC3E}">
        <p14:creationId xmlns:p14="http://schemas.microsoft.com/office/powerpoint/2010/main" val="2793588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64662">
            <a:off x="2953181" y="2055973"/>
            <a:ext cx="7008101" cy="4095750"/>
          </a:xfrm>
          <a:prstGeom prst="rect">
            <a:avLst/>
          </a:prstGeom>
          <a:noFill/>
          <a:ln w="127000">
            <a:solidFill>
              <a:srgbClr val="35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p:cNvSpPr/>
          <p:nvPr/>
        </p:nvSpPr>
        <p:spPr>
          <a:xfrm>
            <a:off x="2952751" y="2105025"/>
            <a:ext cx="6999262" cy="409575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TextBox 44"/>
          <p:cNvSpPr txBox="1"/>
          <p:nvPr/>
        </p:nvSpPr>
        <p:spPr>
          <a:xfrm>
            <a:off x="8708388" y="1329050"/>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38</a:t>
            </a:fld>
            <a:endParaRPr lang="en-US"/>
          </a:p>
        </p:txBody>
      </p:sp>
      <p:sp>
        <p:nvSpPr>
          <p:cNvPr id="20" name="TextBox 19">
            <a:extLst>
              <a:ext uri="{FF2B5EF4-FFF2-40B4-BE49-F238E27FC236}">
                <a16:creationId xmlns:a16="http://schemas.microsoft.com/office/drawing/2014/main" id="{0A1B1386-EB5F-4B7E-99B8-08380F29CCA4}"/>
              </a:ext>
            </a:extLst>
          </p:cNvPr>
          <p:cNvSpPr txBox="1"/>
          <p:nvPr/>
        </p:nvSpPr>
        <p:spPr>
          <a:xfrm>
            <a:off x="3216124" y="2633847"/>
            <a:ext cx="6472516" cy="3416320"/>
          </a:xfrm>
          <a:prstGeom prst="rect">
            <a:avLst/>
          </a:prstGeom>
          <a:noFill/>
        </p:spPr>
        <p:txBody>
          <a:bodyPr wrap="square">
            <a:spAutoFit/>
          </a:bodyPr>
          <a:lstStyle/>
          <a:p>
            <a:pPr marL="285750" indent="-285750">
              <a:buFont typeface="Wingdings" panose="05000000000000000000" pitchFamily="2" charset="2"/>
              <a:buChar char="Ø"/>
            </a:pPr>
            <a:r>
              <a:rPr lang="en-US" dirty="0">
                <a:hlinkClick r:id="rId2">
                  <a:extLst>
                    <a:ext uri="{A12FA001-AC4F-418D-AE19-62706E023703}">
                      <ahyp:hlinkClr xmlns:ahyp="http://schemas.microsoft.com/office/drawing/2018/hyperlinkcolor" val="tx"/>
                    </a:ext>
                  </a:extLst>
                </a:hlinkClick>
              </a:rPr>
              <a:t>https://www.shana.ir/news/319137/%D9%81%D8%B1%D8%B5%D8%AA-%D9%87%D8%A7-%D9%88-%DA%86%D8%A7%D9%84%D8%B4-%D9%87%D8%A7%DB%8C-%D9%86%D9%81%D8%AA-%D8%AF%D8%B1-%D8%AF%D9%88%D9%84%D8%AA-%D8%A2%DB%8C%D9%86%D8%AF%D9%87</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hlinkClick r:id="rId3">
                  <a:extLst>
                    <a:ext uri="{A12FA001-AC4F-418D-AE19-62706E023703}">
                      <ahyp:hlinkClr xmlns:ahyp="http://schemas.microsoft.com/office/drawing/2018/hyperlinkcolor" val="tx"/>
                    </a:ext>
                  </a:extLst>
                </a:hlinkClick>
              </a:rPr>
              <a:t>https://donya-e-eqtesad.com/</a:t>
            </a:r>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a:hlinkClick r:id="rId4">
                  <a:extLst>
                    <a:ext uri="{A12FA001-AC4F-418D-AE19-62706E023703}">
                      <ahyp:hlinkClr xmlns:ahyp="http://schemas.microsoft.com/office/drawing/2018/hyperlinkcolor" val="tx"/>
                    </a:ext>
                  </a:extLst>
                </a:hlinkClick>
              </a:rPr>
              <a:t>https://ecoiran.com/</a:t>
            </a:r>
            <a:endParaRPr lang="en-US" dirty="0"/>
          </a:p>
          <a:p>
            <a:pPr marL="285750" indent="-285750">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268381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089078" y="4021347"/>
            <a:ext cx="1500732" cy="1446550"/>
          </a:xfrm>
          <a:prstGeom prst="rect">
            <a:avLst/>
          </a:prstGeom>
          <a:noFill/>
        </p:spPr>
        <p:txBody>
          <a:bodyPr wrap="none" rtlCol="0">
            <a:spAutoFit/>
          </a:bodyPr>
          <a:lstStyle/>
          <a:p>
            <a:pPr algn="ctr"/>
            <a:r>
              <a:rPr lang="en-US" sz="4400" dirty="0">
                <a:solidFill>
                  <a:srgbClr val="2E6576"/>
                </a:solidFill>
                <a:latin typeface="Arial Black" panose="020B0A04020102020204" pitchFamily="34" charset="0"/>
              </a:rPr>
              <a:t>THE</a:t>
            </a:r>
          </a:p>
          <a:p>
            <a:pPr algn="ctr"/>
            <a:r>
              <a:rPr lang="en-US" sz="4400" dirty="0">
                <a:solidFill>
                  <a:srgbClr val="2E6576"/>
                </a:solidFill>
                <a:latin typeface="Arial Black" panose="020B0A04020102020204" pitchFamily="34" charset="0"/>
              </a:rPr>
              <a:t>END</a:t>
            </a:r>
          </a:p>
        </p:txBody>
      </p:sp>
      <p:sp>
        <p:nvSpPr>
          <p:cNvPr id="19" name="TextBox 18"/>
          <p:cNvSpPr txBox="1"/>
          <p:nvPr/>
        </p:nvSpPr>
        <p:spPr>
          <a:xfrm>
            <a:off x="6871663" y="1489201"/>
            <a:ext cx="3300904" cy="769441"/>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با تشکر از توجه شما</a:t>
            </a:r>
          </a:p>
        </p:txBody>
      </p:sp>
      <p:sp>
        <p:nvSpPr>
          <p:cNvPr id="2" name="Slide Number Placeholder 1"/>
          <p:cNvSpPr>
            <a:spLocks noGrp="1"/>
          </p:cNvSpPr>
          <p:nvPr>
            <p:ph type="sldNum" sz="quarter" idx="12"/>
          </p:nvPr>
        </p:nvSpPr>
        <p:spPr/>
        <p:txBody>
          <a:bodyPr/>
          <a:lstStyle/>
          <a:p>
            <a:fld id="{B74B559B-D629-4FDA-BC50-1EC6697CB78C}" type="slidenum">
              <a:rPr lang="en-US" smtClean="0"/>
              <a:t>39</a:t>
            </a:fld>
            <a:endParaRPr lang="en-US"/>
          </a:p>
        </p:txBody>
      </p:sp>
    </p:spTree>
    <p:extLst>
      <p:ext uri="{BB962C8B-B14F-4D97-AF65-F5344CB8AC3E}">
        <p14:creationId xmlns:p14="http://schemas.microsoft.com/office/powerpoint/2010/main" val="296937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2"/>
          <p:cNvPicPr>
            <a:picLocks noChangeAspect="1"/>
          </p:cNvPicPr>
          <p:nvPr/>
        </p:nvPicPr>
        <p:blipFill>
          <a:blip r:embed="rId2">
            <a:extLst>
              <a:ext uri="{28A0092B-C50C-407E-A947-70E740481C1C}">
                <a14:useLocalDpi xmlns:a14="http://schemas.microsoft.com/office/drawing/2010/main" val="0"/>
              </a:ext>
            </a:extLst>
          </a:blip>
          <a:srcRect l="32407" r="32407"/>
          <a:stretch/>
        </p:blipFill>
        <p:spPr bwMode="auto">
          <a:xfrm>
            <a:off x="1553954" y="1470983"/>
            <a:ext cx="3664638" cy="5402676"/>
          </a:xfrm>
          <a:custGeom>
            <a:avLst/>
            <a:gdLst>
              <a:gd name="T0" fmla="*/ 0 w 5814"/>
              <a:gd name="T1" fmla="*/ 4066 h 10012"/>
              <a:gd name="T2" fmla="*/ 2836 w 5814"/>
              <a:gd name="T3" fmla="*/ 5989 h 10012"/>
              <a:gd name="T4" fmla="*/ 0 w 5814"/>
              <a:gd name="T5" fmla="*/ 7913 h 10012"/>
              <a:gd name="T6" fmla="*/ 0 w 5814"/>
              <a:gd name="T7" fmla="*/ 4066 h 10012"/>
              <a:gd name="T8" fmla="*/ 2979 w 5814"/>
              <a:gd name="T9" fmla="*/ 0 h 10012"/>
              <a:gd name="T10" fmla="*/ 5252 w 5814"/>
              <a:gd name="T11" fmla="*/ 0 h 10012"/>
              <a:gd name="T12" fmla="*/ 2979 w 5814"/>
              <a:gd name="T13" fmla="*/ 1540 h 10012"/>
              <a:gd name="T14" fmla="*/ 2979 w 5814"/>
              <a:gd name="T15" fmla="*/ 0 h 10012"/>
              <a:gd name="T16" fmla="*/ 5534 w 5814"/>
              <a:gd name="T17" fmla="*/ 0 h 10012"/>
              <a:gd name="T18" fmla="*/ 5814 w 5814"/>
              <a:gd name="T19" fmla="*/ 0 h 10012"/>
              <a:gd name="T20" fmla="*/ 5814 w 5814"/>
              <a:gd name="T21" fmla="*/ 3655 h 10012"/>
              <a:gd name="T22" fmla="*/ 2979 w 5814"/>
              <a:gd name="T23" fmla="*/ 1732 h 10012"/>
              <a:gd name="T24" fmla="*/ 5534 w 5814"/>
              <a:gd name="T25" fmla="*/ 0 h 10012"/>
              <a:gd name="T26" fmla="*/ 2836 w 5814"/>
              <a:gd name="T27" fmla="*/ 10012 h 10012"/>
              <a:gd name="T28" fmla="*/ 2815 w 5814"/>
              <a:gd name="T29" fmla="*/ 10012 h 10012"/>
              <a:gd name="T30" fmla="*/ 0 w 5814"/>
              <a:gd name="T31" fmla="*/ 8103 h 10012"/>
              <a:gd name="T32" fmla="*/ 2836 w 5814"/>
              <a:gd name="T33" fmla="*/ 6180 h 10012"/>
              <a:gd name="T34" fmla="*/ 2836 w 5814"/>
              <a:gd name="T35" fmla="*/ 10012 h 10012"/>
              <a:gd name="T36" fmla="*/ 2516 w 5814"/>
              <a:gd name="T37" fmla="*/ 10012 h 10012"/>
              <a:gd name="T38" fmla="*/ 0 w 5814"/>
              <a:gd name="T39" fmla="*/ 10012 h 10012"/>
              <a:gd name="T40" fmla="*/ 0 w 5814"/>
              <a:gd name="T41" fmla="*/ 8306 h 10012"/>
              <a:gd name="T42" fmla="*/ 2516 w 5814"/>
              <a:gd name="T43" fmla="*/ 10012 h 10012"/>
              <a:gd name="T44" fmla="*/ 2836 w 5814"/>
              <a:gd name="T45" fmla="*/ 5787 h 10012"/>
              <a:gd name="T46" fmla="*/ 0 w 5814"/>
              <a:gd name="T47" fmla="*/ 3864 h 10012"/>
              <a:gd name="T48" fmla="*/ 2836 w 5814"/>
              <a:gd name="T49" fmla="*/ 1940 h 10012"/>
              <a:gd name="T50" fmla="*/ 2836 w 5814"/>
              <a:gd name="T51" fmla="*/ 5787 h 10012"/>
              <a:gd name="T52" fmla="*/ 2979 w 5814"/>
              <a:gd name="T53" fmla="*/ 1935 h 10012"/>
              <a:gd name="T54" fmla="*/ 5814 w 5814"/>
              <a:gd name="T55" fmla="*/ 3858 h 10012"/>
              <a:gd name="T56" fmla="*/ 2979 w 5814"/>
              <a:gd name="T57" fmla="*/ 5781 h 10012"/>
              <a:gd name="T58" fmla="*/ 2979 w 5814"/>
              <a:gd name="T59" fmla="*/ 1935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14" h="10012">
                <a:moveTo>
                  <a:pt x="0" y="4066"/>
                </a:moveTo>
                <a:lnTo>
                  <a:pt x="2836" y="5989"/>
                </a:lnTo>
                <a:lnTo>
                  <a:pt x="0" y="7913"/>
                </a:lnTo>
                <a:lnTo>
                  <a:pt x="0" y="4066"/>
                </a:lnTo>
                <a:close/>
                <a:moveTo>
                  <a:pt x="2979" y="0"/>
                </a:moveTo>
                <a:lnTo>
                  <a:pt x="5252" y="0"/>
                </a:lnTo>
                <a:lnTo>
                  <a:pt x="2979" y="1540"/>
                </a:lnTo>
                <a:lnTo>
                  <a:pt x="2979" y="0"/>
                </a:lnTo>
                <a:close/>
                <a:moveTo>
                  <a:pt x="5534" y="0"/>
                </a:moveTo>
                <a:lnTo>
                  <a:pt x="5814" y="0"/>
                </a:lnTo>
                <a:lnTo>
                  <a:pt x="5814" y="3655"/>
                </a:lnTo>
                <a:lnTo>
                  <a:pt x="2979" y="1732"/>
                </a:lnTo>
                <a:lnTo>
                  <a:pt x="5534" y="0"/>
                </a:lnTo>
                <a:close/>
                <a:moveTo>
                  <a:pt x="2836" y="10012"/>
                </a:moveTo>
                <a:lnTo>
                  <a:pt x="2815" y="10012"/>
                </a:lnTo>
                <a:lnTo>
                  <a:pt x="0" y="8103"/>
                </a:lnTo>
                <a:lnTo>
                  <a:pt x="2836" y="6180"/>
                </a:lnTo>
                <a:lnTo>
                  <a:pt x="2836" y="10012"/>
                </a:lnTo>
                <a:close/>
                <a:moveTo>
                  <a:pt x="2516" y="10012"/>
                </a:moveTo>
                <a:lnTo>
                  <a:pt x="0" y="10012"/>
                </a:lnTo>
                <a:lnTo>
                  <a:pt x="0" y="8306"/>
                </a:lnTo>
                <a:lnTo>
                  <a:pt x="2516" y="10012"/>
                </a:lnTo>
                <a:close/>
                <a:moveTo>
                  <a:pt x="2836" y="5787"/>
                </a:moveTo>
                <a:lnTo>
                  <a:pt x="0" y="3864"/>
                </a:lnTo>
                <a:lnTo>
                  <a:pt x="2836" y="1940"/>
                </a:lnTo>
                <a:lnTo>
                  <a:pt x="2836" y="5787"/>
                </a:lnTo>
                <a:close/>
                <a:moveTo>
                  <a:pt x="2979" y="1935"/>
                </a:moveTo>
                <a:lnTo>
                  <a:pt x="5814" y="3858"/>
                </a:lnTo>
                <a:lnTo>
                  <a:pt x="2979" y="5781"/>
                </a:lnTo>
                <a:lnTo>
                  <a:pt x="2979" y="1935"/>
                </a:lnTo>
                <a:close/>
              </a:path>
            </a:pathLst>
          </a:custGeom>
          <a:solidFill>
            <a:srgbClr val="3F3F3F">
              <a:lumMod val="85000"/>
              <a:alpha val="12000"/>
            </a:srgbClr>
          </a:solidFill>
          <a:ln>
            <a:noFill/>
          </a:ln>
          <a:effectLst/>
        </p:spPr>
      </p:pic>
      <p:sp>
        <p:nvSpPr>
          <p:cNvPr id="12" name="Полилиния 34"/>
          <p:cNvSpPr/>
          <p:nvPr/>
        </p:nvSpPr>
        <p:spPr>
          <a:xfrm>
            <a:off x="3844852" y="1444088"/>
            <a:ext cx="1786936" cy="1972312"/>
          </a:xfrm>
          <a:custGeom>
            <a:avLst/>
            <a:gdLst>
              <a:gd name="connsiteX0" fmla="*/ 2623398 w 2910893"/>
              <a:gd name="connsiteY0" fmla="*/ 0 h 3755972"/>
              <a:gd name="connsiteX1" fmla="*/ 2910893 w 2910893"/>
              <a:gd name="connsiteY1" fmla="*/ 0 h 3755972"/>
              <a:gd name="connsiteX2" fmla="*/ 2910893 w 2910893"/>
              <a:gd name="connsiteY2" fmla="*/ 3755972 h 3755972"/>
              <a:gd name="connsiteX3" fmla="*/ 0 w 2910893"/>
              <a:gd name="connsiteY3" fmla="*/ 1779848 h 3755972"/>
              <a:gd name="connsiteX4" fmla="*/ 2623398 w 2910893"/>
              <a:gd name="connsiteY4" fmla="*/ 0 h 3755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893" h="3755972">
                <a:moveTo>
                  <a:pt x="2623398" y="0"/>
                </a:moveTo>
                <a:lnTo>
                  <a:pt x="2910893" y="0"/>
                </a:lnTo>
                <a:lnTo>
                  <a:pt x="2910893" y="3755972"/>
                </a:lnTo>
                <a:lnTo>
                  <a:pt x="0" y="1779848"/>
                </a:lnTo>
                <a:lnTo>
                  <a:pt x="2623398" y="0"/>
                </a:lnTo>
                <a:close/>
              </a:path>
            </a:pathLst>
          </a:custGeom>
          <a:solidFill>
            <a:srgbClr val="57A8BD">
              <a:alpha val="80000"/>
            </a:srgbClr>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a:off x="1967149" y="4778941"/>
            <a:ext cx="1787567" cy="2067824"/>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alpha val="80000"/>
            </a:srgbClr>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Title 1"/>
          <p:cNvSpPr txBox="1">
            <a:spLocks/>
          </p:cNvSpPr>
          <p:nvPr/>
        </p:nvSpPr>
        <p:spPr>
          <a:xfrm>
            <a:off x="6628613" y="2455745"/>
            <a:ext cx="4117266" cy="33793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600" dirty="0">
                <a:solidFill>
                  <a:schemeClr val="tx1">
                    <a:lumMod val="65000"/>
                    <a:lumOff val="35000"/>
                  </a:schemeClr>
                </a:solidFill>
                <a:latin typeface="IRANSans(FaNum)" panose="02040503050201020203" pitchFamily="18" charset="-78"/>
                <a:cs typeface="IRANSans(FaNum)" panose="02040503050201020203" pitchFamily="18" charset="-78"/>
              </a:rPr>
              <a:t>در چند دهه اخیر، اتکای بیش از اندازه به منابع نفتی به شدت سیاست ها و برنامه های اقتصادی دولت را تحت تاثیر قرارداده است.</a:t>
            </a:r>
          </a:p>
          <a:p>
            <a:pPr algn="just" rtl="1">
              <a:lnSpc>
                <a:spcPct val="150000"/>
              </a:lnSpc>
            </a:pPr>
            <a:r>
              <a:rPr lang="fa-IR" sz="1600" dirty="0">
                <a:solidFill>
                  <a:schemeClr val="tx1">
                    <a:lumMod val="65000"/>
                    <a:lumOff val="35000"/>
                  </a:schemeClr>
                </a:solidFill>
                <a:latin typeface="IRANSans(FaNum)" panose="02040503050201020203" pitchFamily="18" charset="-78"/>
                <a:cs typeface="IRANSans(FaNum)" panose="02040503050201020203" pitchFamily="18" charset="-78"/>
              </a:rPr>
              <a:t>به طوری که تمایلات رانت جویانه در کشور منجر به تضعیف بخش خصوصی و به تعویق افتادن رشد اقتصادی شده است.</a:t>
            </a:r>
          </a:p>
          <a:p>
            <a:pPr algn="just" rtl="1">
              <a:lnSpc>
                <a:spcPct val="150000"/>
              </a:lnSpc>
            </a:pPr>
            <a:r>
              <a:rPr lang="fa-IR" sz="1600" dirty="0">
                <a:solidFill>
                  <a:schemeClr val="tx1">
                    <a:lumMod val="65000"/>
                    <a:lumOff val="35000"/>
                  </a:schemeClr>
                </a:solidFill>
                <a:latin typeface="IRANSans(FaNum)" panose="02040503050201020203" pitchFamily="18" charset="-78"/>
                <a:cs typeface="IRANSans(FaNum)" panose="02040503050201020203" pitchFamily="18" charset="-78"/>
              </a:rPr>
              <a:t>به همین خاطر ایران به جرگه ی کشورهایی پیوسته که اساس اقتصادشان بر منابع طبیعی استوار است و نمونه هایی شکست خورده از رشد اقتصادی هستند.</a:t>
            </a:r>
            <a:endParaRPr lang="en-US" sz="1600" dirty="0">
              <a:solidFill>
                <a:schemeClr val="tx1">
                  <a:lumMod val="65000"/>
                  <a:lumOff val="35000"/>
                </a:schemeClr>
              </a:solidFill>
              <a:latin typeface="IRANSans(FaNum)" panose="02040503050201020203" pitchFamily="18" charset="-78"/>
              <a:cs typeface="IRANSans(FaNum)" panose="02040503050201020203" pitchFamily="18" charset="-78"/>
            </a:endParaRPr>
          </a:p>
        </p:txBody>
      </p:sp>
      <p:sp>
        <p:nvSpPr>
          <p:cNvPr id="15" name="TextBox 14"/>
          <p:cNvSpPr txBox="1"/>
          <p:nvPr/>
        </p:nvSpPr>
        <p:spPr>
          <a:xfrm>
            <a:off x="10745879" y="2252627"/>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a:t>
            </a:fld>
            <a:endParaRPr lang="en-US"/>
          </a:p>
        </p:txBody>
      </p:sp>
    </p:spTree>
    <p:extLst>
      <p:ext uri="{BB962C8B-B14F-4D97-AF65-F5344CB8AC3E}">
        <p14:creationId xmlns:p14="http://schemas.microsoft.com/office/powerpoint/2010/main" val="2067536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олилиния 29"/>
          <p:cNvSpPr/>
          <p:nvPr/>
        </p:nvSpPr>
        <p:spPr>
          <a:xfrm>
            <a:off x="9710621" y="-25078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rot="10800000">
            <a:off x="9710621" y="79590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rot="10800000">
            <a:off x="9710621" y="49466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Полилиния 29"/>
          <p:cNvSpPr/>
          <p:nvPr/>
        </p:nvSpPr>
        <p:spPr>
          <a:xfrm>
            <a:off x="9710621" y="39179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9" name="Полилиния 29"/>
          <p:cNvSpPr/>
          <p:nvPr/>
        </p:nvSpPr>
        <p:spPr>
          <a:xfrm rot="10800000">
            <a:off x="9710621" y="28892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0" name="Полилиния 29"/>
          <p:cNvSpPr/>
          <p:nvPr/>
        </p:nvSpPr>
        <p:spPr>
          <a:xfrm>
            <a:off x="9710621" y="182460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1" name="Полилиния 29"/>
          <p:cNvSpPr/>
          <p:nvPr/>
        </p:nvSpPr>
        <p:spPr>
          <a:xfrm>
            <a:off x="10214835" y="2046733"/>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a:off x="9710621" y="597659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9710620" y="-129746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2" name="Rectangle 31"/>
          <p:cNvSpPr/>
          <p:nvPr/>
        </p:nvSpPr>
        <p:spPr>
          <a:xfrm rot="435411">
            <a:off x="2150430" y="381230"/>
            <a:ext cx="5512279" cy="6323162"/>
          </a:xfrm>
          <a:prstGeom prst="rect">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40</a:t>
            </a:fld>
            <a:endParaRPr lang="en-US"/>
          </a:p>
        </p:txBody>
      </p:sp>
      <p:sp>
        <p:nvSpPr>
          <p:cNvPr id="20" name="Rectangle 19">
            <a:extLst>
              <a:ext uri="{FF2B5EF4-FFF2-40B4-BE49-F238E27FC236}">
                <a16:creationId xmlns:a16="http://schemas.microsoft.com/office/drawing/2014/main" id="{F01BB627-4C1E-443A-BAE7-089C79671B5E}"/>
              </a:ext>
            </a:extLst>
          </p:cNvPr>
          <p:cNvSpPr/>
          <p:nvPr/>
        </p:nvSpPr>
        <p:spPr>
          <a:xfrm>
            <a:off x="2019090" y="325894"/>
            <a:ext cx="5512279" cy="6323162"/>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1A44B1F-28F8-4029-B0E7-5847BA09EFBA}"/>
              </a:ext>
            </a:extLst>
          </p:cNvPr>
          <p:cNvSpPr txBox="1"/>
          <p:nvPr/>
        </p:nvSpPr>
        <p:spPr>
          <a:xfrm>
            <a:off x="3162512" y="2460142"/>
            <a:ext cx="3594254" cy="954107"/>
          </a:xfrm>
          <a:prstGeom prst="rect">
            <a:avLst/>
          </a:prstGeom>
          <a:noFill/>
        </p:spPr>
        <p:txBody>
          <a:bodyPr wrap="none" rtlCol="0">
            <a:spAutoFit/>
          </a:bodyPr>
          <a:lstStyle/>
          <a:p>
            <a:pPr algn="ctr" rtl="1"/>
            <a:r>
              <a:rPr lang="fa-IR" sz="2800" b="1" dirty="0">
                <a:solidFill>
                  <a:srgbClr val="2A5C6C"/>
                </a:solidFill>
                <a:latin typeface="IRANSans(FaNum)" panose="02040503050201020203" pitchFamily="18" charset="-78"/>
                <a:cs typeface="IRANSans(FaNum)" panose="02040503050201020203" pitchFamily="18" charset="-78"/>
              </a:rPr>
              <a:t>اثرات درآمدهای نفتی</a:t>
            </a:r>
          </a:p>
          <a:p>
            <a:pPr algn="ctr" rtl="1"/>
            <a:r>
              <a:rPr lang="fa-IR" sz="2800" b="1" dirty="0">
                <a:solidFill>
                  <a:srgbClr val="2A5C6C"/>
                </a:solidFill>
                <a:latin typeface="IRANSans(FaNum)" panose="02040503050201020203" pitchFamily="18" charset="-78"/>
                <a:cs typeface="IRANSans(FaNum)" panose="02040503050201020203" pitchFamily="18" charset="-78"/>
              </a:rPr>
              <a:t>و سیاست ها و چالش ها</a:t>
            </a:r>
            <a:endParaRPr lang="en-US" sz="2800" b="1" dirty="0">
              <a:solidFill>
                <a:srgbClr val="2A5C6C"/>
              </a:solidFill>
              <a:latin typeface="IRANSans(FaNum)" panose="02040503050201020203" pitchFamily="18" charset="-78"/>
              <a:cs typeface="IRANSans(FaNum)" panose="02040503050201020203" pitchFamily="18" charset="-78"/>
            </a:endParaRPr>
          </a:p>
        </p:txBody>
      </p:sp>
      <p:sp>
        <p:nvSpPr>
          <p:cNvPr id="24" name="TextBox 23">
            <a:extLst>
              <a:ext uri="{FF2B5EF4-FFF2-40B4-BE49-F238E27FC236}">
                <a16:creationId xmlns:a16="http://schemas.microsoft.com/office/drawing/2014/main" id="{541A147E-7D25-41C4-8D39-7CD7A8169C86}"/>
              </a:ext>
            </a:extLst>
          </p:cNvPr>
          <p:cNvSpPr txBox="1"/>
          <p:nvPr/>
        </p:nvSpPr>
        <p:spPr>
          <a:xfrm>
            <a:off x="2639818" y="1495525"/>
            <a:ext cx="4334841" cy="854080"/>
          </a:xfrm>
          <a:prstGeom prst="rect">
            <a:avLst/>
          </a:prstGeom>
          <a:noFill/>
        </p:spPr>
        <p:txBody>
          <a:bodyPr wrap="none" rtlCol="0">
            <a:spAutoFit/>
          </a:bodyPr>
          <a:lstStyle/>
          <a:p>
            <a:pPr algn="ctr" rtl="1">
              <a:lnSpc>
                <a:spcPct val="150000"/>
              </a:lnSpc>
            </a:pPr>
            <a:r>
              <a:rPr lang="fa-IR" sz="3600" dirty="0">
                <a:solidFill>
                  <a:schemeClr val="bg1"/>
                </a:solidFill>
                <a:latin typeface="IranNastaliq" panose="02020505000000020003" pitchFamily="18" charset="0"/>
                <a:cs typeface="IranNastaliq" panose="02020505000000020003" pitchFamily="18" charset="0"/>
              </a:rPr>
              <a:t>دانشکده  اقتصاد ،مدیریت و علوم  اداری</a:t>
            </a:r>
            <a:endParaRPr lang="en-US" sz="3600" b="1" dirty="0">
              <a:solidFill>
                <a:schemeClr val="bg1"/>
              </a:solidFill>
              <a:latin typeface="IranNastaliq" panose="02020505000000020003" pitchFamily="18" charset="0"/>
              <a:cs typeface="IranNastaliq" panose="02020505000000020003" pitchFamily="18" charset="0"/>
            </a:endParaRPr>
          </a:p>
        </p:txBody>
      </p:sp>
      <p:sp>
        <p:nvSpPr>
          <p:cNvPr id="40" name="TextBox 39">
            <a:extLst>
              <a:ext uri="{FF2B5EF4-FFF2-40B4-BE49-F238E27FC236}">
                <a16:creationId xmlns:a16="http://schemas.microsoft.com/office/drawing/2014/main" id="{F8A086B7-DA0F-47FB-A06B-3D974F02822D}"/>
              </a:ext>
            </a:extLst>
          </p:cNvPr>
          <p:cNvSpPr txBox="1"/>
          <p:nvPr/>
        </p:nvSpPr>
        <p:spPr>
          <a:xfrm>
            <a:off x="3537675" y="3324589"/>
            <a:ext cx="2618024" cy="977191"/>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استاد مربوطه: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دکتر محمد مستولی زاده </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41" name="TextBox 40">
            <a:extLst>
              <a:ext uri="{FF2B5EF4-FFF2-40B4-BE49-F238E27FC236}">
                <a16:creationId xmlns:a16="http://schemas.microsoft.com/office/drawing/2014/main" id="{AB61FF0B-1638-481F-9AAE-31F60F5CCEA2}"/>
              </a:ext>
            </a:extLst>
          </p:cNvPr>
          <p:cNvSpPr txBox="1"/>
          <p:nvPr/>
        </p:nvSpPr>
        <p:spPr>
          <a:xfrm>
            <a:off x="3788907" y="4582224"/>
            <a:ext cx="2119491" cy="1438855"/>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ارائه‌دهنده: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مهدیه بازگلی</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فاطمه زهرا صمدیان</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42" name="TextBox 41">
            <a:extLst>
              <a:ext uri="{FF2B5EF4-FFF2-40B4-BE49-F238E27FC236}">
                <a16:creationId xmlns:a16="http://schemas.microsoft.com/office/drawing/2014/main" id="{72EF2342-88F7-4CF2-A6A8-8D61FB92FDD9}"/>
              </a:ext>
            </a:extLst>
          </p:cNvPr>
          <p:cNvSpPr txBox="1"/>
          <p:nvPr/>
        </p:nvSpPr>
        <p:spPr>
          <a:xfrm>
            <a:off x="4250207" y="6089963"/>
            <a:ext cx="1192955" cy="515526"/>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پاییز 1400</a:t>
            </a:r>
            <a:endParaRPr lang="en-US" sz="2000" b="1" dirty="0">
              <a:solidFill>
                <a:schemeClr val="bg1"/>
              </a:solidFill>
              <a:latin typeface="IRANSans(FaNum)" panose="02040503050201020203" pitchFamily="18" charset="-78"/>
              <a:cs typeface="IRANSans(FaNum)" panose="02040503050201020203" pitchFamily="18" charset="-78"/>
            </a:endParaRPr>
          </a:p>
        </p:txBody>
      </p:sp>
      <p:pic>
        <p:nvPicPr>
          <p:cNvPr id="43" name="Picture 2">
            <a:extLst>
              <a:ext uri="{FF2B5EF4-FFF2-40B4-BE49-F238E27FC236}">
                <a16:creationId xmlns:a16="http://schemas.microsoft.com/office/drawing/2014/main" id="{BD25DD60-F8B1-420F-B906-02EA7EFB687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l="27187" t="-385" r="27294"/>
          <a:stretch/>
        </p:blipFill>
        <p:spPr bwMode="auto">
          <a:xfrm>
            <a:off x="4356846" y="325894"/>
            <a:ext cx="1272988" cy="132626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2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8"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7"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Rectangle 13"/>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Freeform 5"/>
          <p:cNvSpPr>
            <a:spLocks noEditPoints="1"/>
          </p:cNvSpPr>
          <p:nvPr/>
        </p:nvSpPr>
        <p:spPr bwMode="auto">
          <a:xfrm>
            <a:off x="8666022" y="5932970"/>
            <a:ext cx="2916379" cy="737088"/>
          </a:xfrm>
          <a:custGeom>
            <a:avLst/>
            <a:gdLst>
              <a:gd name="T0" fmla="*/ 8631 w 9470"/>
              <a:gd name="T1" fmla="*/ 538 h 2465"/>
              <a:gd name="T2" fmla="*/ 8083 w 9470"/>
              <a:gd name="T3" fmla="*/ 368 h 2465"/>
              <a:gd name="T4" fmla="*/ 7441 w 9470"/>
              <a:gd name="T5" fmla="*/ 228 h 2465"/>
              <a:gd name="T6" fmla="*/ 6729 w 9470"/>
              <a:gd name="T7" fmla="*/ 120 h 2465"/>
              <a:gd name="T8" fmla="*/ 5972 w 9470"/>
              <a:gd name="T9" fmla="*/ 46 h 2465"/>
              <a:gd name="T10" fmla="*/ 5198 w 9470"/>
              <a:gd name="T11" fmla="*/ 6 h 2465"/>
              <a:gd name="T12" fmla="*/ 4426 w 9470"/>
              <a:gd name="T13" fmla="*/ 3 h 2465"/>
              <a:gd name="T14" fmla="*/ 3652 w 9470"/>
              <a:gd name="T15" fmla="*/ 35 h 2465"/>
              <a:gd name="T16" fmla="*/ 2889 w 9470"/>
              <a:gd name="T17" fmla="*/ 102 h 2465"/>
              <a:gd name="T18" fmla="*/ 2166 w 9470"/>
              <a:gd name="T19" fmla="*/ 204 h 2465"/>
              <a:gd name="T20" fmla="*/ 1508 w 9470"/>
              <a:gd name="T21" fmla="*/ 337 h 2465"/>
              <a:gd name="T22" fmla="*/ 939 w 9470"/>
              <a:gd name="T23" fmla="*/ 501 h 2465"/>
              <a:gd name="T24" fmla="*/ 486 w 9470"/>
              <a:gd name="T25" fmla="*/ 696 h 2465"/>
              <a:gd name="T26" fmla="*/ 60 w 9470"/>
              <a:gd name="T27" fmla="*/ 1054 h 2465"/>
              <a:gd name="T28" fmla="*/ 40 w 9470"/>
              <a:gd name="T29" fmla="*/ 1428 h 2465"/>
              <a:gd name="T30" fmla="*/ 424 w 9470"/>
              <a:gd name="T31" fmla="*/ 1786 h 2465"/>
              <a:gd name="T32" fmla="*/ 1211 w 9470"/>
              <a:gd name="T33" fmla="*/ 2097 h 2465"/>
              <a:gd name="T34" fmla="*/ 2399 w 9470"/>
              <a:gd name="T35" fmla="*/ 2329 h 2465"/>
              <a:gd name="T36" fmla="*/ 3988 w 9470"/>
              <a:gd name="T37" fmla="*/ 2453 h 2465"/>
              <a:gd name="T38" fmla="*/ 5831 w 9470"/>
              <a:gd name="T39" fmla="*/ 2439 h 2465"/>
              <a:gd name="T40" fmla="*/ 7339 w 9470"/>
              <a:gd name="T41" fmla="*/ 2291 h 2465"/>
              <a:gd name="T42" fmla="*/ 8448 w 9470"/>
              <a:gd name="T43" fmla="*/ 2040 h 2465"/>
              <a:gd name="T44" fmla="*/ 9154 w 9470"/>
              <a:gd name="T45" fmla="*/ 1718 h 2465"/>
              <a:gd name="T46" fmla="*/ 9458 w 9470"/>
              <a:gd name="T47" fmla="*/ 1354 h 2465"/>
              <a:gd name="T48" fmla="*/ 9356 w 9470"/>
              <a:gd name="T49" fmla="*/ 981 h 2465"/>
              <a:gd name="T50" fmla="*/ 1436 w 9470"/>
              <a:gd name="T51" fmla="*/ 696 h 2465"/>
              <a:gd name="T52" fmla="*/ 1742 w 9470"/>
              <a:gd name="T53" fmla="*/ 537 h 2465"/>
              <a:gd name="T54" fmla="*/ 2157 w 9470"/>
              <a:gd name="T55" fmla="*/ 402 h 2465"/>
              <a:gd name="T56" fmla="*/ 2659 w 9470"/>
              <a:gd name="T57" fmla="*/ 289 h 2465"/>
              <a:gd name="T58" fmla="*/ 3229 w 9470"/>
              <a:gd name="T59" fmla="*/ 204 h 2465"/>
              <a:gd name="T60" fmla="*/ 3843 w 9470"/>
              <a:gd name="T61" fmla="*/ 146 h 2465"/>
              <a:gd name="T62" fmla="*/ 4479 w 9470"/>
              <a:gd name="T63" fmla="*/ 119 h 2465"/>
              <a:gd name="T64" fmla="*/ 5118 w 9470"/>
              <a:gd name="T65" fmla="*/ 121 h 2465"/>
              <a:gd name="T66" fmla="*/ 5752 w 9470"/>
              <a:gd name="T67" fmla="*/ 156 h 2465"/>
              <a:gd name="T68" fmla="*/ 6358 w 9470"/>
              <a:gd name="T69" fmla="*/ 219 h 2465"/>
              <a:gd name="T70" fmla="*/ 6916 w 9470"/>
              <a:gd name="T71" fmla="*/ 310 h 2465"/>
              <a:gd name="T72" fmla="*/ 7404 w 9470"/>
              <a:gd name="T73" fmla="*/ 427 h 2465"/>
              <a:gd name="T74" fmla="*/ 7799 w 9470"/>
              <a:gd name="T75" fmla="*/ 567 h 2465"/>
              <a:gd name="T76" fmla="*/ 8099 w 9470"/>
              <a:gd name="T77" fmla="*/ 746 h 2465"/>
              <a:gd name="T78" fmla="*/ 8246 w 9470"/>
              <a:gd name="T79" fmla="*/ 1000 h 2465"/>
              <a:gd name="T80" fmla="*/ 8109 w 9470"/>
              <a:gd name="T81" fmla="*/ 1251 h 2465"/>
              <a:gd name="T82" fmla="*/ 7700 w 9470"/>
              <a:gd name="T83" fmla="*/ 1479 h 2465"/>
              <a:gd name="T84" fmla="*/ 7034 w 9470"/>
              <a:gd name="T85" fmla="*/ 1671 h 2465"/>
              <a:gd name="T86" fmla="*/ 6125 w 9470"/>
              <a:gd name="T87" fmla="*/ 1805 h 2465"/>
              <a:gd name="T88" fmla="*/ 4989 w 9470"/>
              <a:gd name="T89" fmla="*/ 1866 h 2465"/>
              <a:gd name="T90" fmla="*/ 3772 w 9470"/>
              <a:gd name="T91" fmla="*/ 1840 h 2465"/>
              <a:gd name="T92" fmla="*/ 2770 w 9470"/>
              <a:gd name="T93" fmla="*/ 1732 h 2465"/>
              <a:gd name="T94" fmla="*/ 2005 w 9470"/>
              <a:gd name="T95" fmla="*/ 1561 h 2465"/>
              <a:gd name="T96" fmla="*/ 1493 w 9470"/>
              <a:gd name="T97" fmla="*/ 1346 h 2465"/>
              <a:gd name="T98" fmla="*/ 1244 w 9470"/>
              <a:gd name="T99" fmla="*/ 1101 h 2465"/>
              <a:gd name="T100" fmla="*/ 1276 w 9470"/>
              <a:gd name="T101" fmla="*/ 847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70" h="2465">
                <a:moveTo>
                  <a:pt x="8983" y="696"/>
                </a:moveTo>
                <a:lnTo>
                  <a:pt x="8903" y="654"/>
                </a:lnTo>
                <a:lnTo>
                  <a:pt x="8818" y="615"/>
                </a:lnTo>
                <a:lnTo>
                  <a:pt x="8727" y="576"/>
                </a:lnTo>
                <a:lnTo>
                  <a:pt x="8631" y="538"/>
                </a:lnTo>
                <a:lnTo>
                  <a:pt x="8530" y="501"/>
                </a:lnTo>
                <a:lnTo>
                  <a:pt x="8425" y="466"/>
                </a:lnTo>
                <a:lnTo>
                  <a:pt x="8315" y="432"/>
                </a:lnTo>
                <a:lnTo>
                  <a:pt x="8201" y="400"/>
                </a:lnTo>
                <a:lnTo>
                  <a:pt x="8083" y="368"/>
                </a:lnTo>
                <a:lnTo>
                  <a:pt x="7962" y="337"/>
                </a:lnTo>
                <a:lnTo>
                  <a:pt x="7836" y="308"/>
                </a:lnTo>
                <a:lnTo>
                  <a:pt x="7708" y="281"/>
                </a:lnTo>
                <a:lnTo>
                  <a:pt x="7576" y="253"/>
                </a:lnTo>
                <a:lnTo>
                  <a:pt x="7441" y="228"/>
                </a:lnTo>
                <a:lnTo>
                  <a:pt x="7303" y="204"/>
                </a:lnTo>
                <a:lnTo>
                  <a:pt x="7163" y="181"/>
                </a:lnTo>
                <a:lnTo>
                  <a:pt x="7020" y="159"/>
                </a:lnTo>
                <a:lnTo>
                  <a:pt x="6876" y="140"/>
                </a:lnTo>
                <a:lnTo>
                  <a:pt x="6729" y="120"/>
                </a:lnTo>
                <a:lnTo>
                  <a:pt x="6580" y="102"/>
                </a:lnTo>
                <a:lnTo>
                  <a:pt x="6430" y="86"/>
                </a:lnTo>
                <a:lnTo>
                  <a:pt x="6278" y="72"/>
                </a:lnTo>
                <a:lnTo>
                  <a:pt x="6126" y="58"/>
                </a:lnTo>
                <a:lnTo>
                  <a:pt x="5972" y="46"/>
                </a:lnTo>
                <a:lnTo>
                  <a:pt x="5818" y="35"/>
                </a:lnTo>
                <a:lnTo>
                  <a:pt x="5663" y="26"/>
                </a:lnTo>
                <a:lnTo>
                  <a:pt x="5508" y="18"/>
                </a:lnTo>
                <a:lnTo>
                  <a:pt x="5353" y="12"/>
                </a:lnTo>
                <a:lnTo>
                  <a:pt x="5198" y="6"/>
                </a:lnTo>
                <a:lnTo>
                  <a:pt x="5043" y="3"/>
                </a:lnTo>
                <a:lnTo>
                  <a:pt x="4888" y="1"/>
                </a:lnTo>
                <a:lnTo>
                  <a:pt x="4734" y="0"/>
                </a:lnTo>
                <a:lnTo>
                  <a:pt x="4581" y="1"/>
                </a:lnTo>
                <a:lnTo>
                  <a:pt x="4426" y="3"/>
                </a:lnTo>
                <a:lnTo>
                  <a:pt x="4272" y="6"/>
                </a:lnTo>
                <a:lnTo>
                  <a:pt x="4117" y="12"/>
                </a:lnTo>
                <a:lnTo>
                  <a:pt x="3961" y="18"/>
                </a:lnTo>
                <a:lnTo>
                  <a:pt x="3806" y="26"/>
                </a:lnTo>
                <a:lnTo>
                  <a:pt x="3652" y="35"/>
                </a:lnTo>
                <a:lnTo>
                  <a:pt x="3496" y="46"/>
                </a:lnTo>
                <a:lnTo>
                  <a:pt x="3343" y="58"/>
                </a:lnTo>
                <a:lnTo>
                  <a:pt x="3191" y="72"/>
                </a:lnTo>
                <a:lnTo>
                  <a:pt x="3040" y="86"/>
                </a:lnTo>
                <a:lnTo>
                  <a:pt x="2889" y="102"/>
                </a:lnTo>
                <a:lnTo>
                  <a:pt x="2740" y="120"/>
                </a:lnTo>
                <a:lnTo>
                  <a:pt x="2594" y="140"/>
                </a:lnTo>
                <a:lnTo>
                  <a:pt x="2449" y="159"/>
                </a:lnTo>
                <a:lnTo>
                  <a:pt x="2307" y="181"/>
                </a:lnTo>
                <a:lnTo>
                  <a:pt x="2166" y="204"/>
                </a:lnTo>
                <a:lnTo>
                  <a:pt x="2028" y="228"/>
                </a:lnTo>
                <a:lnTo>
                  <a:pt x="1894" y="253"/>
                </a:lnTo>
                <a:lnTo>
                  <a:pt x="1761" y="281"/>
                </a:lnTo>
                <a:lnTo>
                  <a:pt x="1632" y="308"/>
                </a:lnTo>
                <a:lnTo>
                  <a:pt x="1508" y="337"/>
                </a:lnTo>
                <a:lnTo>
                  <a:pt x="1385" y="368"/>
                </a:lnTo>
                <a:lnTo>
                  <a:pt x="1267" y="400"/>
                </a:lnTo>
                <a:lnTo>
                  <a:pt x="1154" y="432"/>
                </a:lnTo>
                <a:lnTo>
                  <a:pt x="1045" y="466"/>
                </a:lnTo>
                <a:lnTo>
                  <a:pt x="939" y="501"/>
                </a:lnTo>
                <a:lnTo>
                  <a:pt x="838" y="538"/>
                </a:lnTo>
                <a:lnTo>
                  <a:pt x="743" y="576"/>
                </a:lnTo>
                <a:lnTo>
                  <a:pt x="652" y="615"/>
                </a:lnTo>
                <a:lnTo>
                  <a:pt x="567" y="654"/>
                </a:lnTo>
                <a:lnTo>
                  <a:pt x="486" y="696"/>
                </a:lnTo>
                <a:lnTo>
                  <a:pt x="369" y="765"/>
                </a:lnTo>
                <a:lnTo>
                  <a:pt x="268" y="836"/>
                </a:lnTo>
                <a:lnTo>
                  <a:pt x="182" y="908"/>
                </a:lnTo>
                <a:lnTo>
                  <a:pt x="114" y="981"/>
                </a:lnTo>
                <a:lnTo>
                  <a:pt x="60" y="1054"/>
                </a:lnTo>
                <a:lnTo>
                  <a:pt x="24" y="1129"/>
                </a:lnTo>
                <a:lnTo>
                  <a:pt x="3" y="1204"/>
                </a:lnTo>
                <a:lnTo>
                  <a:pt x="0" y="1279"/>
                </a:lnTo>
                <a:lnTo>
                  <a:pt x="12" y="1354"/>
                </a:lnTo>
                <a:lnTo>
                  <a:pt x="40" y="1428"/>
                </a:lnTo>
                <a:lnTo>
                  <a:pt x="84" y="1502"/>
                </a:lnTo>
                <a:lnTo>
                  <a:pt x="145" y="1576"/>
                </a:lnTo>
                <a:lnTo>
                  <a:pt x="222" y="1647"/>
                </a:lnTo>
                <a:lnTo>
                  <a:pt x="315" y="1718"/>
                </a:lnTo>
                <a:lnTo>
                  <a:pt x="424" y="1786"/>
                </a:lnTo>
                <a:lnTo>
                  <a:pt x="550" y="1853"/>
                </a:lnTo>
                <a:lnTo>
                  <a:pt x="691" y="1918"/>
                </a:lnTo>
                <a:lnTo>
                  <a:pt x="848" y="1980"/>
                </a:lnTo>
                <a:lnTo>
                  <a:pt x="1022" y="2040"/>
                </a:lnTo>
                <a:lnTo>
                  <a:pt x="1211" y="2097"/>
                </a:lnTo>
                <a:lnTo>
                  <a:pt x="1417" y="2150"/>
                </a:lnTo>
                <a:lnTo>
                  <a:pt x="1638" y="2201"/>
                </a:lnTo>
                <a:lnTo>
                  <a:pt x="1876" y="2248"/>
                </a:lnTo>
                <a:lnTo>
                  <a:pt x="2130" y="2291"/>
                </a:lnTo>
                <a:lnTo>
                  <a:pt x="2399" y="2329"/>
                </a:lnTo>
                <a:lnTo>
                  <a:pt x="2686" y="2364"/>
                </a:lnTo>
                <a:lnTo>
                  <a:pt x="2987" y="2394"/>
                </a:lnTo>
                <a:lnTo>
                  <a:pt x="3304" y="2419"/>
                </a:lnTo>
                <a:lnTo>
                  <a:pt x="3638" y="2439"/>
                </a:lnTo>
                <a:lnTo>
                  <a:pt x="3988" y="2453"/>
                </a:lnTo>
                <a:lnTo>
                  <a:pt x="4353" y="2462"/>
                </a:lnTo>
                <a:lnTo>
                  <a:pt x="4734" y="2465"/>
                </a:lnTo>
                <a:lnTo>
                  <a:pt x="5116" y="2462"/>
                </a:lnTo>
                <a:lnTo>
                  <a:pt x="5482" y="2453"/>
                </a:lnTo>
                <a:lnTo>
                  <a:pt x="5831" y="2439"/>
                </a:lnTo>
                <a:lnTo>
                  <a:pt x="6165" y="2419"/>
                </a:lnTo>
                <a:lnTo>
                  <a:pt x="6483" y="2394"/>
                </a:lnTo>
                <a:lnTo>
                  <a:pt x="6784" y="2364"/>
                </a:lnTo>
                <a:lnTo>
                  <a:pt x="7069" y="2329"/>
                </a:lnTo>
                <a:lnTo>
                  <a:pt x="7339" y="2291"/>
                </a:lnTo>
                <a:lnTo>
                  <a:pt x="7593" y="2248"/>
                </a:lnTo>
                <a:lnTo>
                  <a:pt x="7831" y="2201"/>
                </a:lnTo>
                <a:lnTo>
                  <a:pt x="8053" y="2150"/>
                </a:lnTo>
                <a:lnTo>
                  <a:pt x="8258" y="2097"/>
                </a:lnTo>
                <a:lnTo>
                  <a:pt x="8448" y="2040"/>
                </a:lnTo>
                <a:lnTo>
                  <a:pt x="8621" y="1980"/>
                </a:lnTo>
                <a:lnTo>
                  <a:pt x="8778" y="1918"/>
                </a:lnTo>
                <a:lnTo>
                  <a:pt x="8920" y="1853"/>
                </a:lnTo>
                <a:lnTo>
                  <a:pt x="9045" y="1786"/>
                </a:lnTo>
                <a:lnTo>
                  <a:pt x="9154" y="1718"/>
                </a:lnTo>
                <a:lnTo>
                  <a:pt x="9247" y="1647"/>
                </a:lnTo>
                <a:lnTo>
                  <a:pt x="9325" y="1576"/>
                </a:lnTo>
                <a:lnTo>
                  <a:pt x="9385" y="1502"/>
                </a:lnTo>
                <a:lnTo>
                  <a:pt x="9430" y="1428"/>
                </a:lnTo>
                <a:lnTo>
                  <a:pt x="9458" y="1354"/>
                </a:lnTo>
                <a:lnTo>
                  <a:pt x="9470" y="1279"/>
                </a:lnTo>
                <a:lnTo>
                  <a:pt x="9466" y="1204"/>
                </a:lnTo>
                <a:lnTo>
                  <a:pt x="9446" y="1129"/>
                </a:lnTo>
                <a:lnTo>
                  <a:pt x="9409" y="1054"/>
                </a:lnTo>
                <a:lnTo>
                  <a:pt x="9356" y="981"/>
                </a:lnTo>
                <a:lnTo>
                  <a:pt x="9288" y="908"/>
                </a:lnTo>
                <a:lnTo>
                  <a:pt x="9202" y="836"/>
                </a:lnTo>
                <a:lnTo>
                  <a:pt x="9101" y="765"/>
                </a:lnTo>
                <a:lnTo>
                  <a:pt x="8983" y="696"/>
                </a:lnTo>
                <a:close/>
                <a:moveTo>
                  <a:pt x="1436" y="696"/>
                </a:moveTo>
                <a:lnTo>
                  <a:pt x="1487" y="663"/>
                </a:lnTo>
                <a:lnTo>
                  <a:pt x="1543" y="630"/>
                </a:lnTo>
                <a:lnTo>
                  <a:pt x="1605" y="599"/>
                </a:lnTo>
                <a:lnTo>
                  <a:pt x="1671" y="567"/>
                </a:lnTo>
                <a:lnTo>
                  <a:pt x="1742" y="537"/>
                </a:lnTo>
                <a:lnTo>
                  <a:pt x="1816" y="508"/>
                </a:lnTo>
                <a:lnTo>
                  <a:pt x="1896" y="481"/>
                </a:lnTo>
                <a:lnTo>
                  <a:pt x="1979" y="453"/>
                </a:lnTo>
                <a:lnTo>
                  <a:pt x="2066" y="427"/>
                </a:lnTo>
                <a:lnTo>
                  <a:pt x="2157" y="402"/>
                </a:lnTo>
                <a:lnTo>
                  <a:pt x="2251" y="377"/>
                </a:lnTo>
                <a:lnTo>
                  <a:pt x="2348" y="354"/>
                </a:lnTo>
                <a:lnTo>
                  <a:pt x="2450" y="331"/>
                </a:lnTo>
                <a:lnTo>
                  <a:pt x="2553" y="310"/>
                </a:lnTo>
                <a:lnTo>
                  <a:pt x="2659" y="289"/>
                </a:lnTo>
                <a:lnTo>
                  <a:pt x="2769" y="271"/>
                </a:lnTo>
                <a:lnTo>
                  <a:pt x="2881" y="252"/>
                </a:lnTo>
                <a:lnTo>
                  <a:pt x="2995" y="235"/>
                </a:lnTo>
                <a:lnTo>
                  <a:pt x="3111" y="219"/>
                </a:lnTo>
                <a:lnTo>
                  <a:pt x="3229" y="204"/>
                </a:lnTo>
                <a:lnTo>
                  <a:pt x="3349" y="190"/>
                </a:lnTo>
                <a:lnTo>
                  <a:pt x="3470" y="178"/>
                </a:lnTo>
                <a:lnTo>
                  <a:pt x="3594" y="166"/>
                </a:lnTo>
                <a:lnTo>
                  <a:pt x="3717" y="156"/>
                </a:lnTo>
                <a:lnTo>
                  <a:pt x="3843" y="146"/>
                </a:lnTo>
                <a:lnTo>
                  <a:pt x="3970" y="139"/>
                </a:lnTo>
                <a:lnTo>
                  <a:pt x="4096" y="132"/>
                </a:lnTo>
                <a:lnTo>
                  <a:pt x="4223" y="125"/>
                </a:lnTo>
                <a:lnTo>
                  <a:pt x="4351" y="121"/>
                </a:lnTo>
                <a:lnTo>
                  <a:pt x="4479" y="119"/>
                </a:lnTo>
                <a:lnTo>
                  <a:pt x="4607" y="117"/>
                </a:lnTo>
                <a:lnTo>
                  <a:pt x="4734" y="116"/>
                </a:lnTo>
                <a:lnTo>
                  <a:pt x="4862" y="117"/>
                </a:lnTo>
                <a:lnTo>
                  <a:pt x="4990" y="119"/>
                </a:lnTo>
                <a:lnTo>
                  <a:pt x="5118" y="121"/>
                </a:lnTo>
                <a:lnTo>
                  <a:pt x="5246" y="127"/>
                </a:lnTo>
                <a:lnTo>
                  <a:pt x="5374" y="132"/>
                </a:lnTo>
                <a:lnTo>
                  <a:pt x="5500" y="139"/>
                </a:lnTo>
                <a:lnTo>
                  <a:pt x="5626" y="146"/>
                </a:lnTo>
                <a:lnTo>
                  <a:pt x="5752" y="156"/>
                </a:lnTo>
                <a:lnTo>
                  <a:pt x="5876" y="166"/>
                </a:lnTo>
                <a:lnTo>
                  <a:pt x="5999" y="178"/>
                </a:lnTo>
                <a:lnTo>
                  <a:pt x="6120" y="190"/>
                </a:lnTo>
                <a:lnTo>
                  <a:pt x="6240" y="204"/>
                </a:lnTo>
                <a:lnTo>
                  <a:pt x="6358" y="219"/>
                </a:lnTo>
                <a:lnTo>
                  <a:pt x="6475" y="235"/>
                </a:lnTo>
                <a:lnTo>
                  <a:pt x="6589" y="252"/>
                </a:lnTo>
                <a:lnTo>
                  <a:pt x="6700" y="271"/>
                </a:lnTo>
                <a:lnTo>
                  <a:pt x="6809" y="289"/>
                </a:lnTo>
                <a:lnTo>
                  <a:pt x="6916" y="310"/>
                </a:lnTo>
                <a:lnTo>
                  <a:pt x="7020" y="332"/>
                </a:lnTo>
                <a:lnTo>
                  <a:pt x="7121" y="354"/>
                </a:lnTo>
                <a:lnTo>
                  <a:pt x="7219" y="377"/>
                </a:lnTo>
                <a:lnTo>
                  <a:pt x="7313" y="402"/>
                </a:lnTo>
                <a:lnTo>
                  <a:pt x="7404" y="427"/>
                </a:lnTo>
                <a:lnTo>
                  <a:pt x="7491" y="453"/>
                </a:lnTo>
                <a:lnTo>
                  <a:pt x="7574" y="481"/>
                </a:lnTo>
                <a:lnTo>
                  <a:pt x="7653" y="508"/>
                </a:lnTo>
                <a:lnTo>
                  <a:pt x="7728" y="537"/>
                </a:lnTo>
                <a:lnTo>
                  <a:pt x="7799" y="567"/>
                </a:lnTo>
                <a:lnTo>
                  <a:pt x="7865" y="599"/>
                </a:lnTo>
                <a:lnTo>
                  <a:pt x="7926" y="630"/>
                </a:lnTo>
                <a:lnTo>
                  <a:pt x="7983" y="663"/>
                </a:lnTo>
                <a:lnTo>
                  <a:pt x="8033" y="696"/>
                </a:lnTo>
                <a:lnTo>
                  <a:pt x="8099" y="746"/>
                </a:lnTo>
                <a:lnTo>
                  <a:pt x="8151" y="796"/>
                </a:lnTo>
                <a:lnTo>
                  <a:pt x="8193" y="847"/>
                </a:lnTo>
                <a:lnTo>
                  <a:pt x="8222" y="898"/>
                </a:lnTo>
                <a:lnTo>
                  <a:pt x="8240" y="949"/>
                </a:lnTo>
                <a:lnTo>
                  <a:pt x="8246" y="1000"/>
                </a:lnTo>
                <a:lnTo>
                  <a:pt x="8241" y="1051"/>
                </a:lnTo>
                <a:lnTo>
                  <a:pt x="8224" y="1101"/>
                </a:lnTo>
                <a:lnTo>
                  <a:pt x="8197" y="1152"/>
                </a:lnTo>
                <a:lnTo>
                  <a:pt x="8158" y="1202"/>
                </a:lnTo>
                <a:lnTo>
                  <a:pt x="8109" y="1251"/>
                </a:lnTo>
                <a:lnTo>
                  <a:pt x="8048" y="1299"/>
                </a:lnTo>
                <a:lnTo>
                  <a:pt x="7976" y="1346"/>
                </a:lnTo>
                <a:lnTo>
                  <a:pt x="7895" y="1392"/>
                </a:lnTo>
                <a:lnTo>
                  <a:pt x="7803" y="1437"/>
                </a:lnTo>
                <a:lnTo>
                  <a:pt x="7700" y="1479"/>
                </a:lnTo>
                <a:lnTo>
                  <a:pt x="7587" y="1522"/>
                </a:lnTo>
                <a:lnTo>
                  <a:pt x="7464" y="1561"/>
                </a:lnTo>
                <a:lnTo>
                  <a:pt x="7331" y="1600"/>
                </a:lnTo>
                <a:lnTo>
                  <a:pt x="7187" y="1637"/>
                </a:lnTo>
                <a:lnTo>
                  <a:pt x="7034" y="1671"/>
                </a:lnTo>
                <a:lnTo>
                  <a:pt x="6872" y="1702"/>
                </a:lnTo>
                <a:lnTo>
                  <a:pt x="6699" y="1732"/>
                </a:lnTo>
                <a:lnTo>
                  <a:pt x="6518" y="1759"/>
                </a:lnTo>
                <a:lnTo>
                  <a:pt x="6326" y="1784"/>
                </a:lnTo>
                <a:lnTo>
                  <a:pt x="6125" y="1805"/>
                </a:lnTo>
                <a:lnTo>
                  <a:pt x="5917" y="1824"/>
                </a:lnTo>
                <a:lnTo>
                  <a:pt x="5697" y="1840"/>
                </a:lnTo>
                <a:lnTo>
                  <a:pt x="5470" y="1852"/>
                </a:lnTo>
                <a:lnTo>
                  <a:pt x="5234" y="1861"/>
                </a:lnTo>
                <a:lnTo>
                  <a:pt x="4989" y="1866"/>
                </a:lnTo>
                <a:lnTo>
                  <a:pt x="4734" y="1868"/>
                </a:lnTo>
                <a:lnTo>
                  <a:pt x="4481" y="1866"/>
                </a:lnTo>
                <a:lnTo>
                  <a:pt x="4236" y="1861"/>
                </a:lnTo>
                <a:lnTo>
                  <a:pt x="3999" y="1852"/>
                </a:lnTo>
                <a:lnTo>
                  <a:pt x="3772" y="1840"/>
                </a:lnTo>
                <a:lnTo>
                  <a:pt x="3553" y="1824"/>
                </a:lnTo>
                <a:lnTo>
                  <a:pt x="3343" y="1805"/>
                </a:lnTo>
                <a:lnTo>
                  <a:pt x="3144" y="1784"/>
                </a:lnTo>
                <a:lnTo>
                  <a:pt x="2952" y="1759"/>
                </a:lnTo>
                <a:lnTo>
                  <a:pt x="2770" y="1732"/>
                </a:lnTo>
                <a:lnTo>
                  <a:pt x="2597" y="1702"/>
                </a:lnTo>
                <a:lnTo>
                  <a:pt x="2434" y="1671"/>
                </a:lnTo>
                <a:lnTo>
                  <a:pt x="2281" y="1637"/>
                </a:lnTo>
                <a:lnTo>
                  <a:pt x="2138" y="1600"/>
                </a:lnTo>
                <a:lnTo>
                  <a:pt x="2005" y="1561"/>
                </a:lnTo>
                <a:lnTo>
                  <a:pt x="1883" y="1522"/>
                </a:lnTo>
                <a:lnTo>
                  <a:pt x="1769" y="1479"/>
                </a:lnTo>
                <a:lnTo>
                  <a:pt x="1666" y="1437"/>
                </a:lnTo>
                <a:lnTo>
                  <a:pt x="1574" y="1392"/>
                </a:lnTo>
                <a:lnTo>
                  <a:pt x="1493" y="1346"/>
                </a:lnTo>
                <a:lnTo>
                  <a:pt x="1421" y="1299"/>
                </a:lnTo>
                <a:lnTo>
                  <a:pt x="1360" y="1251"/>
                </a:lnTo>
                <a:lnTo>
                  <a:pt x="1311" y="1202"/>
                </a:lnTo>
                <a:lnTo>
                  <a:pt x="1273" y="1152"/>
                </a:lnTo>
                <a:lnTo>
                  <a:pt x="1244" y="1101"/>
                </a:lnTo>
                <a:lnTo>
                  <a:pt x="1228" y="1051"/>
                </a:lnTo>
                <a:lnTo>
                  <a:pt x="1223" y="1000"/>
                </a:lnTo>
                <a:lnTo>
                  <a:pt x="1229" y="949"/>
                </a:lnTo>
                <a:lnTo>
                  <a:pt x="1248" y="898"/>
                </a:lnTo>
                <a:lnTo>
                  <a:pt x="1276" y="847"/>
                </a:lnTo>
                <a:lnTo>
                  <a:pt x="1318" y="796"/>
                </a:lnTo>
                <a:lnTo>
                  <a:pt x="1371" y="746"/>
                </a:lnTo>
                <a:lnTo>
                  <a:pt x="1436" y="696"/>
                </a:lnTo>
                <a:close/>
              </a:path>
            </a:pathLst>
          </a:custGeom>
          <a:solidFill>
            <a:srgbClr val="57A8BD"/>
          </a:solidFill>
          <a:ln>
            <a:noFill/>
          </a:ln>
        </p:spPr>
        <p:txBody>
          <a:bodyPr vert="horz" wrap="square" lIns="91440" tIns="45720" rIns="91440" bIns="45720" numCol="1" anchor="t" anchorCtr="0" compatLnSpc="1">
            <a:prstTxWarp prst="textNoShape">
              <a:avLst/>
            </a:prstTxWarp>
          </a:bodyPr>
          <a:lstStyle/>
          <a:p>
            <a:endParaRPr lang="ru-RU"/>
          </a:p>
        </p:txBody>
      </p:sp>
      <p:sp>
        <p:nvSpPr>
          <p:cNvPr id="22" name="Freeform 6"/>
          <p:cNvSpPr>
            <a:spLocks noEditPoints="1"/>
          </p:cNvSpPr>
          <p:nvPr/>
        </p:nvSpPr>
        <p:spPr bwMode="auto">
          <a:xfrm>
            <a:off x="9378257" y="6008293"/>
            <a:ext cx="1491908" cy="350610"/>
          </a:xfrm>
          <a:custGeom>
            <a:avLst/>
            <a:gdLst>
              <a:gd name="T0" fmla="*/ 4636 w 4845"/>
              <a:gd name="T1" fmla="*/ 350 h 1174"/>
              <a:gd name="T2" fmla="*/ 4378 w 4845"/>
              <a:gd name="T3" fmla="*/ 243 h 1174"/>
              <a:gd name="T4" fmla="*/ 4041 w 4845"/>
              <a:gd name="T5" fmla="*/ 153 h 1174"/>
              <a:gd name="T6" fmla="*/ 3640 w 4845"/>
              <a:gd name="T7" fmla="*/ 82 h 1174"/>
              <a:gd name="T8" fmla="*/ 3193 w 4845"/>
              <a:gd name="T9" fmla="*/ 32 h 1174"/>
              <a:gd name="T10" fmla="*/ 2716 w 4845"/>
              <a:gd name="T11" fmla="*/ 5 h 1174"/>
              <a:gd name="T12" fmla="*/ 2227 w 4845"/>
              <a:gd name="T13" fmla="*/ 2 h 1174"/>
              <a:gd name="T14" fmla="*/ 1746 w 4845"/>
              <a:gd name="T15" fmla="*/ 25 h 1174"/>
              <a:gd name="T16" fmla="*/ 1293 w 4845"/>
              <a:gd name="T17" fmla="*/ 70 h 1174"/>
              <a:gd name="T18" fmla="*/ 881 w 4845"/>
              <a:gd name="T19" fmla="*/ 138 h 1174"/>
              <a:gd name="T20" fmla="*/ 529 w 4845"/>
              <a:gd name="T21" fmla="*/ 223 h 1174"/>
              <a:gd name="T22" fmla="*/ 255 w 4845"/>
              <a:gd name="T23" fmla="*/ 327 h 1174"/>
              <a:gd name="T24" fmla="*/ 72 w 4845"/>
              <a:gd name="T25" fmla="*/ 446 h 1174"/>
              <a:gd name="T26" fmla="*/ 1 w 4845"/>
              <a:gd name="T27" fmla="*/ 611 h 1174"/>
              <a:gd name="T28" fmla="*/ 114 w 4845"/>
              <a:gd name="T29" fmla="*/ 771 h 1174"/>
              <a:gd name="T30" fmla="*/ 397 w 4845"/>
              <a:gd name="T31" fmla="*/ 916 h 1174"/>
              <a:gd name="T32" fmla="*/ 833 w 4845"/>
              <a:gd name="T33" fmla="*/ 1037 h 1174"/>
              <a:gd name="T34" fmla="*/ 1410 w 4845"/>
              <a:gd name="T35" fmla="*/ 1124 h 1174"/>
              <a:gd name="T36" fmla="*/ 2111 w 4845"/>
              <a:gd name="T37" fmla="*/ 1169 h 1174"/>
              <a:gd name="T38" fmla="*/ 2885 w 4845"/>
              <a:gd name="T39" fmla="*/ 1165 h 1174"/>
              <a:gd name="T40" fmla="*/ 3562 w 4845"/>
              <a:gd name="T41" fmla="*/ 1110 h 1174"/>
              <a:gd name="T42" fmla="*/ 4112 w 4845"/>
              <a:gd name="T43" fmla="*/ 1015 h 1174"/>
              <a:gd name="T44" fmla="*/ 4518 w 4845"/>
              <a:gd name="T45" fmla="*/ 888 h 1174"/>
              <a:gd name="T46" fmla="*/ 4768 w 4845"/>
              <a:gd name="T47" fmla="*/ 740 h 1174"/>
              <a:gd name="T48" fmla="*/ 4845 w 4845"/>
              <a:gd name="T49" fmla="*/ 578 h 1174"/>
              <a:gd name="T50" fmla="*/ 931 w 4845"/>
              <a:gd name="T51" fmla="*/ 446 h 1174"/>
              <a:gd name="T52" fmla="*/ 1024 w 4845"/>
              <a:gd name="T53" fmla="*/ 366 h 1174"/>
              <a:gd name="T54" fmla="*/ 1184 w 4845"/>
              <a:gd name="T55" fmla="*/ 296 h 1174"/>
              <a:gd name="T56" fmla="*/ 1403 w 4845"/>
              <a:gd name="T57" fmla="*/ 237 h 1174"/>
              <a:gd name="T58" fmla="*/ 1667 w 4845"/>
              <a:gd name="T59" fmla="*/ 191 h 1174"/>
              <a:gd name="T60" fmla="*/ 1967 w 4845"/>
              <a:gd name="T61" fmla="*/ 160 h 1174"/>
              <a:gd name="T62" fmla="*/ 2289 w 4845"/>
              <a:gd name="T63" fmla="*/ 143 h 1174"/>
              <a:gd name="T64" fmla="*/ 2622 w 4845"/>
              <a:gd name="T65" fmla="*/ 145 h 1174"/>
              <a:gd name="T66" fmla="*/ 2941 w 4845"/>
              <a:gd name="T67" fmla="*/ 164 h 1174"/>
              <a:gd name="T68" fmla="*/ 3234 w 4845"/>
              <a:gd name="T69" fmla="*/ 199 h 1174"/>
              <a:gd name="T70" fmla="*/ 3490 w 4845"/>
              <a:gd name="T71" fmla="*/ 248 h 1174"/>
              <a:gd name="T72" fmla="*/ 3698 w 4845"/>
              <a:gd name="T73" fmla="*/ 309 h 1174"/>
              <a:gd name="T74" fmla="*/ 3846 w 4845"/>
              <a:gd name="T75" fmla="*/ 381 h 1174"/>
              <a:gd name="T76" fmla="*/ 3925 w 4845"/>
              <a:gd name="T77" fmla="*/ 466 h 1174"/>
              <a:gd name="T78" fmla="*/ 3911 w 4845"/>
              <a:gd name="T79" fmla="*/ 563 h 1174"/>
              <a:gd name="T80" fmla="*/ 3794 w 4845"/>
              <a:gd name="T81" fmla="*/ 653 h 1174"/>
              <a:gd name="T82" fmla="*/ 3585 w 4845"/>
              <a:gd name="T83" fmla="*/ 732 h 1174"/>
              <a:gd name="T84" fmla="*/ 3294 w 4845"/>
              <a:gd name="T85" fmla="*/ 797 h 1174"/>
              <a:gd name="T86" fmla="*/ 2933 w 4845"/>
              <a:gd name="T87" fmla="*/ 840 h 1174"/>
              <a:gd name="T88" fmla="*/ 2513 w 4845"/>
              <a:gd name="T89" fmla="*/ 860 h 1174"/>
              <a:gd name="T90" fmla="*/ 2074 w 4845"/>
              <a:gd name="T91" fmla="*/ 851 h 1174"/>
              <a:gd name="T92" fmla="*/ 1688 w 4845"/>
              <a:gd name="T93" fmla="*/ 816 h 1174"/>
              <a:gd name="T94" fmla="*/ 1368 w 4845"/>
              <a:gd name="T95" fmla="*/ 761 h 1174"/>
              <a:gd name="T96" fmla="*/ 1124 w 4845"/>
              <a:gd name="T97" fmla="*/ 686 h 1174"/>
              <a:gd name="T98" fmla="*/ 969 w 4845"/>
              <a:gd name="T99" fmla="*/ 600 h 1174"/>
              <a:gd name="T100" fmla="*/ 913 w 4845"/>
              <a:gd name="T101" fmla="*/ 505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45" h="1174">
                <a:moveTo>
                  <a:pt x="4773" y="446"/>
                </a:moveTo>
                <a:lnTo>
                  <a:pt x="4744" y="421"/>
                </a:lnTo>
                <a:lnTo>
                  <a:pt x="4713" y="397"/>
                </a:lnTo>
                <a:lnTo>
                  <a:pt x="4677" y="373"/>
                </a:lnTo>
                <a:lnTo>
                  <a:pt x="4636" y="350"/>
                </a:lnTo>
                <a:lnTo>
                  <a:pt x="4591" y="327"/>
                </a:lnTo>
                <a:lnTo>
                  <a:pt x="4543" y="305"/>
                </a:lnTo>
                <a:lnTo>
                  <a:pt x="4492" y="283"/>
                </a:lnTo>
                <a:lnTo>
                  <a:pt x="4436" y="262"/>
                </a:lnTo>
                <a:lnTo>
                  <a:pt x="4378" y="243"/>
                </a:lnTo>
                <a:lnTo>
                  <a:pt x="4316" y="223"/>
                </a:lnTo>
                <a:lnTo>
                  <a:pt x="4252" y="204"/>
                </a:lnTo>
                <a:lnTo>
                  <a:pt x="4184" y="187"/>
                </a:lnTo>
                <a:lnTo>
                  <a:pt x="4114" y="169"/>
                </a:lnTo>
                <a:lnTo>
                  <a:pt x="4041" y="153"/>
                </a:lnTo>
                <a:lnTo>
                  <a:pt x="3965" y="138"/>
                </a:lnTo>
                <a:lnTo>
                  <a:pt x="3887" y="122"/>
                </a:lnTo>
                <a:lnTo>
                  <a:pt x="3807" y="108"/>
                </a:lnTo>
                <a:lnTo>
                  <a:pt x="3724" y="95"/>
                </a:lnTo>
                <a:lnTo>
                  <a:pt x="3640" y="82"/>
                </a:lnTo>
                <a:lnTo>
                  <a:pt x="3553" y="70"/>
                </a:lnTo>
                <a:lnTo>
                  <a:pt x="3466" y="59"/>
                </a:lnTo>
                <a:lnTo>
                  <a:pt x="3376" y="49"/>
                </a:lnTo>
                <a:lnTo>
                  <a:pt x="3285" y="40"/>
                </a:lnTo>
                <a:lnTo>
                  <a:pt x="3193" y="32"/>
                </a:lnTo>
                <a:lnTo>
                  <a:pt x="3099" y="25"/>
                </a:lnTo>
                <a:lnTo>
                  <a:pt x="3005" y="19"/>
                </a:lnTo>
                <a:lnTo>
                  <a:pt x="2909" y="13"/>
                </a:lnTo>
                <a:lnTo>
                  <a:pt x="2813" y="9"/>
                </a:lnTo>
                <a:lnTo>
                  <a:pt x="2716" y="5"/>
                </a:lnTo>
                <a:lnTo>
                  <a:pt x="2618" y="2"/>
                </a:lnTo>
                <a:lnTo>
                  <a:pt x="2521" y="1"/>
                </a:lnTo>
                <a:lnTo>
                  <a:pt x="2422" y="0"/>
                </a:lnTo>
                <a:lnTo>
                  <a:pt x="2325" y="1"/>
                </a:lnTo>
                <a:lnTo>
                  <a:pt x="2227" y="2"/>
                </a:lnTo>
                <a:lnTo>
                  <a:pt x="2130" y="5"/>
                </a:lnTo>
                <a:lnTo>
                  <a:pt x="2032" y="9"/>
                </a:lnTo>
                <a:lnTo>
                  <a:pt x="1936" y="13"/>
                </a:lnTo>
                <a:lnTo>
                  <a:pt x="1841" y="19"/>
                </a:lnTo>
                <a:lnTo>
                  <a:pt x="1746" y="25"/>
                </a:lnTo>
                <a:lnTo>
                  <a:pt x="1653" y="32"/>
                </a:lnTo>
                <a:lnTo>
                  <a:pt x="1560" y="40"/>
                </a:lnTo>
                <a:lnTo>
                  <a:pt x="1470" y="49"/>
                </a:lnTo>
                <a:lnTo>
                  <a:pt x="1380" y="59"/>
                </a:lnTo>
                <a:lnTo>
                  <a:pt x="1293" y="70"/>
                </a:lnTo>
                <a:lnTo>
                  <a:pt x="1206" y="82"/>
                </a:lnTo>
                <a:lnTo>
                  <a:pt x="1121" y="95"/>
                </a:lnTo>
                <a:lnTo>
                  <a:pt x="1039" y="108"/>
                </a:lnTo>
                <a:lnTo>
                  <a:pt x="958" y="122"/>
                </a:lnTo>
                <a:lnTo>
                  <a:pt x="881" y="138"/>
                </a:lnTo>
                <a:lnTo>
                  <a:pt x="805" y="153"/>
                </a:lnTo>
                <a:lnTo>
                  <a:pt x="732" y="169"/>
                </a:lnTo>
                <a:lnTo>
                  <a:pt x="661" y="187"/>
                </a:lnTo>
                <a:lnTo>
                  <a:pt x="593" y="204"/>
                </a:lnTo>
                <a:lnTo>
                  <a:pt x="529" y="223"/>
                </a:lnTo>
                <a:lnTo>
                  <a:pt x="468" y="243"/>
                </a:lnTo>
                <a:lnTo>
                  <a:pt x="409" y="262"/>
                </a:lnTo>
                <a:lnTo>
                  <a:pt x="354" y="283"/>
                </a:lnTo>
                <a:lnTo>
                  <a:pt x="303" y="305"/>
                </a:lnTo>
                <a:lnTo>
                  <a:pt x="255" y="327"/>
                </a:lnTo>
                <a:lnTo>
                  <a:pt x="210" y="350"/>
                </a:lnTo>
                <a:lnTo>
                  <a:pt x="169" y="373"/>
                </a:lnTo>
                <a:lnTo>
                  <a:pt x="133" y="397"/>
                </a:lnTo>
                <a:lnTo>
                  <a:pt x="101" y="421"/>
                </a:lnTo>
                <a:lnTo>
                  <a:pt x="72" y="446"/>
                </a:lnTo>
                <a:lnTo>
                  <a:pt x="43" y="479"/>
                </a:lnTo>
                <a:lnTo>
                  <a:pt x="21" y="512"/>
                </a:lnTo>
                <a:lnTo>
                  <a:pt x="7" y="545"/>
                </a:lnTo>
                <a:lnTo>
                  <a:pt x="0" y="578"/>
                </a:lnTo>
                <a:lnTo>
                  <a:pt x="1" y="611"/>
                </a:lnTo>
                <a:lnTo>
                  <a:pt x="9" y="644"/>
                </a:lnTo>
                <a:lnTo>
                  <a:pt x="25" y="676"/>
                </a:lnTo>
                <a:lnTo>
                  <a:pt x="48" y="708"/>
                </a:lnTo>
                <a:lnTo>
                  <a:pt x="78" y="740"/>
                </a:lnTo>
                <a:lnTo>
                  <a:pt x="114" y="771"/>
                </a:lnTo>
                <a:lnTo>
                  <a:pt x="157" y="801"/>
                </a:lnTo>
                <a:lnTo>
                  <a:pt x="208" y="832"/>
                </a:lnTo>
                <a:lnTo>
                  <a:pt x="263" y="860"/>
                </a:lnTo>
                <a:lnTo>
                  <a:pt x="327" y="888"/>
                </a:lnTo>
                <a:lnTo>
                  <a:pt x="397" y="916"/>
                </a:lnTo>
                <a:lnTo>
                  <a:pt x="472" y="942"/>
                </a:lnTo>
                <a:lnTo>
                  <a:pt x="553" y="967"/>
                </a:lnTo>
                <a:lnTo>
                  <a:pt x="640" y="991"/>
                </a:lnTo>
                <a:lnTo>
                  <a:pt x="734" y="1015"/>
                </a:lnTo>
                <a:lnTo>
                  <a:pt x="833" y="1037"/>
                </a:lnTo>
                <a:lnTo>
                  <a:pt x="938" y="1057"/>
                </a:lnTo>
                <a:lnTo>
                  <a:pt x="1048" y="1076"/>
                </a:lnTo>
                <a:lnTo>
                  <a:pt x="1163" y="1094"/>
                </a:lnTo>
                <a:lnTo>
                  <a:pt x="1284" y="1110"/>
                </a:lnTo>
                <a:lnTo>
                  <a:pt x="1410" y="1124"/>
                </a:lnTo>
                <a:lnTo>
                  <a:pt x="1541" y="1136"/>
                </a:lnTo>
                <a:lnTo>
                  <a:pt x="1676" y="1148"/>
                </a:lnTo>
                <a:lnTo>
                  <a:pt x="1816" y="1157"/>
                </a:lnTo>
                <a:lnTo>
                  <a:pt x="1961" y="1165"/>
                </a:lnTo>
                <a:lnTo>
                  <a:pt x="2111" y="1169"/>
                </a:lnTo>
                <a:lnTo>
                  <a:pt x="2265" y="1173"/>
                </a:lnTo>
                <a:lnTo>
                  <a:pt x="2422" y="1174"/>
                </a:lnTo>
                <a:lnTo>
                  <a:pt x="2581" y="1173"/>
                </a:lnTo>
                <a:lnTo>
                  <a:pt x="2735" y="1169"/>
                </a:lnTo>
                <a:lnTo>
                  <a:pt x="2885" y="1165"/>
                </a:lnTo>
                <a:lnTo>
                  <a:pt x="3029" y="1157"/>
                </a:lnTo>
                <a:lnTo>
                  <a:pt x="3170" y="1148"/>
                </a:lnTo>
                <a:lnTo>
                  <a:pt x="3305" y="1136"/>
                </a:lnTo>
                <a:lnTo>
                  <a:pt x="3435" y="1124"/>
                </a:lnTo>
                <a:lnTo>
                  <a:pt x="3562" y="1110"/>
                </a:lnTo>
                <a:lnTo>
                  <a:pt x="3682" y="1094"/>
                </a:lnTo>
                <a:lnTo>
                  <a:pt x="3798" y="1076"/>
                </a:lnTo>
                <a:lnTo>
                  <a:pt x="3907" y="1057"/>
                </a:lnTo>
                <a:lnTo>
                  <a:pt x="4012" y="1037"/>
                </a:lnTo>
                <a:lnTo>
                  <a:pt x="4112" y="1015"/>
                </a:lnTo>
                <a:lnTo>
                  <a:pt x="4205" y="991"/>
                </a:lnTo>
                <a:lnTo>
                  <a:pt x="4292" y="967"/>
                </a:lnTo>
                <a:lnTo>
                  <a:pt x="4374" y="942"/>
                </a:lnTo>
                <a:lnTo>
                  <a:pt x="4449" y="916"/>
                </a:lnTo>
                <a:lnTo>
                  <a:pt x="4518" y="888"/>
                </a:lnTo>
                <a:lnTo>
                  <a:pt x="4582" y="860"/>
                </a:lnTo>
                <a:lnTo>
                  <a:pt x="4638" y="832"/>
                </a:lnTo>
                <a:lnTo>
                  <a:pt x="4689" y="801"/>
                </a:lnTo>
                <a:lnTo>
                  <a:pt x="4731" y="771"/>
                </a:lnTo>
                <a:lnTo>
                  <a:pt x="4768" y="740"/>
                </a:lnTo>
                <a:lnTo>
                  <a:pt x="4798" y="708"/>
                </a:lnTo>
                <a:lnTo>
                  <a:pt x="4821" y="676"/>
                </a:lnTo>
                <a:lnTo>
                  <a:pt x="4836" y="644"/>
                </a:lnTo>
                <a:lnTo>
                  <a:pt x="4845" y="611"/>
                </a:lnTo>
                <a:lnTo>
                  <a:pt x="4845" y="578"/>
                </a:lnTo>
                <a:lnTo>
                  <a:pt x="4838" y="545"/>
                </a:lnTo>
                <a:lnTo>
                  <a:pt x="4824" y="512"/>
                </a:lnTo>
                <a:lnTo>
                  <a:pt x="4802" y="479"/>
                </a:lnTo>
                <a:lnTo>
                  <a:pt x="4773" y="446"/>
                </a:lnTo>
                <a:close/>
                <a:moveTo>
                  <a:pt x="931" y="446"/>
                </a:moveTo>
                <a:lnTo>
                  <a:pt x="944" y="429"/>
                </a:lnTo>
                <a:lnTo>
                  <a:pt x="959" y="413"/>
                </a:lnTo>
                <a:lnTo>
                  <a:pt x="978" y="398"/>
                </a:lnTo>
                <a:lnTo>
                  <a:pt x="1000" y="381"/>
                </a:lnTo>
                <a:lnTo>
                  <a:pt x="1024" y="366"/>
                </a:lnTo>
                <a:lnTo>
                  <a:pt x="1051" y="352"/>
                </a:lnTo>
                <a:lnTo>
                  <a:pt x="1081" y="338"/>
                </a:lnTo>
                <a:lnTo>
                  <a:pt x="1112" y="323"/>
                </a:lnTo>
                <a:lnTo>
                  <a:pt x="1147" y="309"/>
                </a:lnTo>
                <a:lnTo>
                  <a:pt x="1184" y="296"/>
                </a:lnTo>
                <a:lnTo>
                  <a:pt x="1224" y="284"/>
                </a:lnTo>
                <a:lnTo>
                  <a:pt x="1265" y="271"/>
                </a:lnTo>
                <a:lnTo>
                  <a:pt x="1310" y="259"/>
                </a:lnTo>
                <a:lnTo>
                  <a:pt x="1355" y="248"/>
                </a:lnTo>
                <a:lnTo>
                  <a:pt x="1403" y="237"/>
                </a:lnTo>
                <a:lnTo>
                  <a:pt x="1452" y="227"/>
                </a:lnTo>
                <a:lnTo>
                  <a:pt x="1504" y="217"/>
                </a:lnTo>
                <a:lnTo>
                  <a:pt x="1557" y="208"/>
                </a:lnTo>
                <a:lnTo>
                  <a:pt x="1612" y="199"/>
                </a:lnTo>
                <a:lnTo>
                  <a:pt x="1667" y="191"/>
                </a:lnTo>
                <a:lnTo>
                  <a:pt x="1725" y="184"/>
                </a:lnTo>
                <a:lnTo>
                  <a:pt x="1783" y="176"/>
                </a:lnTo>
                <a:lnTo>
                  <a:pt x="1843" y="170"/>
                </a:lnTo>
                <a:lnTo>
                  <a:pt x="1905" y="164"/>
                </a:lnTo>
                <a:lnTo>
                  <a:pt x="1967" y="160"/>
                </a:lnTo>
                <a:lnTo>
                  <a:pt x="2030" y="154"/>
                </a:lnTo>
                <a:lnTo>
                  <a:pt x="2094" y="151"/>
                </a:lnTo>
                <a:lnTo>
                  <a:pt x="2158" y="148"/>
                </a:lnTo>
                <a:lnTo>
                  <a:pt x="2224" y="145"/>
                </a:lnTo>
                <a:lnTo>
                  <a:pt x="2289" y="143"/>
                </a:lnTo>
                <a:lnTo>
                  <a:pt x="2356" y="142"/>
                </a:lnTo>
                <a:lnTo>
                  <a:pt x="2422" y="142"/>
                </a:lnTo>
                <a:lnTo>
                  <a:pt x="2489" y="142"/>
                </a:lnTo>
                <a:lnTo>
                  <a:pt x="2556" y="143"/>
                </a:lnTo>
                <a:lnTo>
                  <a:pt x="2622" y="145"/>
                </a:lnTo>
                <a:lnTo>
                  <a:pt x="2687" y="148"/>
                </a:lnTo>
                <a:lnTo>
                  <a:pt x="2752" y="151"/>
                </a:lnTo>
                <a:lnTo>
                  <a:pt x="2816" y="154"/>
                </a:lnTo>
                <a:lnTo>
                  <a:pt x="2879" y="160"/>
                </a:lnTo>
                <a:lnTo>
                  <a:pt x="2941" y="164"/>
                </a:lnTo>
                <a:lnTo>
                  <a:pt x="3002" y="170"/>
                </a:lnTo>
                <a:lnTo>
                  <a:pt x="3062" y="176"/>
                </a:lnTo>
                <a:lnTo>
                  <a:pt x="3121" y="184"/>
                </a:lnTo>
                <a:lnTo>
                  <a:pt x="3179" y="191"/>
                </a:lnTo>
                <a:lnTo>
                  <a:pt x="3234" y="199"/>
                </a:lnTo>
                <a:lnTo>
                  <a:pt x="3289" y="208"/>
                </a:lnTo>
                <a:lnTo>
                  <a:pt x="3341" y="217"/>
                </a:lnTo>
                <a:lnTo>
                  <a:pt x="3393" y="227"/>
                </a:lnTo>
                <a:lnTo>
                  <a:pt x="3443" y="237"/>
                </a:lnTo>
                <a:lnTo>
                  <a:pt x="3490" y="248"/>
                </a:lnTo>
                <a:lnTo>
                  <a:pt x="3536" y="259"/>
                </a:lnTo>
                <a:lnTo>
                  <a:pt x="3580" y="271"/>
                </a:lnTo>
                <a:lnTo>
                  <a:pt x="3621" y="284"/>
                </a:lnTo>
                <a:lnTo>
                  <a:pt x="3660" y="296"/>
                </a:lnTo>
                <a:lnTo>
                  <a:pt x="3698" y="309"/>
                </a:lnTo>
                <a:lnTo>
                  <a:pt x="3733" y="323"/>
                </a:lnTo>
                <a:lnTo>
                  <a:pt x="3765" y="338"/>
                </a:lnTo>
                <a:lnTo>
                  <a:pt x="3795" y="352"/>
                </a:lnTo>
                <a:lnTo>
                  <a:pt x="3822" y="366"/>
                </a:lnTo>
                <a:lnTo>
                  <a:pt x="3846" y="381"/>
                </a:lnTo>
                <a:lnTo>
                  <a:pt x="3868" y="398"/>
                </a:lnTo>
                <a:lnTo>
                  <a:pt x="3887" y="413"/>
                </a:lnTo>
                <a:lnTo>
                  <a:pt x="3902" y="429"/>
                </a:lnTo>
                <a:lnTo>
                  <a:pt x="3914" y="446"/>
                </a:lnTo>
                <a:lnTo>
                  <a:pt x="3925" y="466"/>
                </a:lnTo>
                <a:lnTo>
                  <a:pt x="3930" y="485"/>
                </a:lnTo>
                <a:lnTo>
                  <a:pt x="3932" y="505"/>
                </a:lnTo>
                <a:lnTo>
                  <a:pt x="3929" y="525"/>
                </a:lnTo>
                <a:lnTo>
                  <a:pt x="3923" y="544"/>
                </a:lnTo>
                <a:lnTo>
                  <a:pt x="3911" y="563"/>
                </a:lnTo>
                <a:lnTo>
                  <a:pt x="3895" y="581"/>
                </a:lnTo>
                <a:lnTo>
                  <a:pt x="3876" y="600"/>
                </a:lnTo>
                <a:lnTo>
                  <a:pt x="3853" y="618"/>
                </a:lnTo>
                <a:lnTo>
                  <a:pt x="3825" y="636"/>
                </a:lnTo>
                <a:lnTo>
                  <a:pt x="3794" y="653"/>
                </a:lnTo>
                <a:lnTo>
                  <a:pt x="3759" y="670"/>
                </a:lnTo>
                <a:lnTo>
                  <a:pt x="3721" y="686"/>
                </a:lnTo>
                <a:lnTo>
                  <a:pt x="3679" y="703"/>
                </a:lnTo>
                <a:lnTo>
                  <a:pt x="3633" y="718"/>
                </a:lnTo>
                <a:lnTo>
                  <a:pt x="3585" y="732"/>
                </a:lnTo>
                <a:lnTo>
                  <a:pt x="3533" y="746"/>
                </a:lnTo>
                <a:lnTo>
                  <a:pt x="3478" y="761"/>
                </a:lnTo>
                <a:lnTo>
                  <a:pt x="3419" y="773"/>
                </a:lnTo>
                <a:lnTo>
                  <a:pt x="3358" y="785"/>
                </a:lnTo>
                <a:lnTo>
                  <a:pt x="3294" y="797"/>
                </a:lnTo>
                <a:lnTo>
                  <a:pt x="3228" y="806"/>
                </a:lnTo>
                <a:lnTo>
                  <a:pt x="3158" y="816"/>
                </a:lnTo>
                <a:lnTo>
                  <a:pt x="3086" y="825"/>
                </a:lnTo>
                <a:lnTo>
                  <a:pt x="3010" y="833"/>
                </a:lnTo>
                <a:lnTo>
                  <a:pt x="2933" y="840"/>
                </a:lnTo>
                <a:lnTo>
                  <a:pt x="2854" y="846"/>
                </a:lnTo>
                <a:lnTo>
                  <a:pt x="2772" y="851"/>
                </a:lnTo>
                <a:lnTo>
                  <a:pt x="2688" y="855"/>
                </a:lnTo>
                <a:lnTo>
                  <a:pt x="2602" y="858"/>
                </a:lnTo>
                <a:lnTo>
                  <a:pt x="2513" y="860"/>
                </a:lnTo>
                <a:lnTo>
                  <a:pt x="2422" y="860"/>
                </a:lnTo>
                <a:lnTo>
                  <a:pt x="2333" y="860"/>
                </a:lnTo>
                <a:lnTo>
                  <a:pt x="2244" y="858"/>
                </a:lnTo>
                <a:lnTo>
                  <a:pt x="2158" y="855"/>
                </a:lnTo>
                <a:lnTo>
                  <a:pt x="2074" y="851"/>
                </a:lnTo>
                <a:lnTo>
                  <a:pt x="1992" y="846"/>
                </a:lnTo>
                <a:lnTo>
                  <a:pt x="1912" y="840"/>
                </a:lnTo>
                <a:lnTo>
                  <a:pt x="1835" y="833"/>
                </a:lnTo>
                <a:lnTo>
                  <a:pt x="1760" y="825"/>
                </a:lnTo>
                <a:lnTo>
                  <a:pt x="1688" y="816"/>
                </a:lnTo>
                <a:lnTo>
                  <a:pt x="1618" y="806"/>
                </a:lnTo>
                <a:lnTo>
                  <a:pt x="1552" y="797"/>
                </a:lnTo>
                <a:lnTo>
                  <a:pt x="1487" y="785"/>
                </a:lnTo>
                <a:lnTo>
                  <a:pt x="1426" y="773"/>
                </a:lnTo>
                <a:lnTo>
                  <a:pt x="1368" y="761"/>
                </a:lnTo>
                <a:lnTo>
                  <a:pt x="1312" y="746"/>
                </a:lnTo>
                <a:lnTo>
                  <a:pt x="1261" y="732"/>
                </a:lnTo>
                <a:lnTo>
                  <a:pt x="1212" y="718"/>
                </a:lnTo>
                <a:lnTo>
                  <a:pt x="1167" y="703"/>
                </a:lnTo>
                <a:lnTo>
                  <a:pt x="1124" y="686"/>
                </a:lnTo>
                <a:lnTo>
                  <a:pt x="1086" y="670"/>
                </a:lnTo>
                <a:lnTo>
                  <a:pt x="1051" y="653"/>
                </a:lnTo>
                <a:lnTo>
                  <a:pt x="1021" y="636"/>
                </a:lnTo>
                <a:lnTo>
                  <a:pt x="993" y="618"/>
                </a:lnTo>
                <a:lnTo>
                  <a:pt x="969" y="600"/>
                </a:lnTo>
                <a:lnTo>
                  <a:pt x="950" y="581"/>
                </a:lnTo>
                <a:lnTo>
                  <a:pt x="934" y="563"/>
                </a:lnTo>
                <a:lnTo>
                  <a:pt x="923" y="544"/>
                </a:lnTo>
                <a:lnTo>
                  <a:pt x="916" y="525"/>
                </a:lnTo>
                <a:lnTo>
                  <a:pt x="913" y="505"/>
                </a:lnTo>
                <a:lnTo>
                  <a:pt x="915" y="485"/>
                </a:lnTo>
                <a:lnTo>
                  <a:pt x="921" y="466"/>
                </a:lnTo>
                <a:lnTo>
                  <a:pt x="931" y="446"/>
                </a:lnTo>
                <a:close/>
              </a:path>
            </a:pathLst>
          </a:custGeom>
          <a:solidFill>
            <a:srgbClr val="57A8BD"/>
          </a:solid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7"/>
          <p:cNvSpPr>
            <a:spLocks/>
          </p:cNvSpPr>
          <p:nvPr/>
        </p:nvSpPr>
        <p:spPr bwMode="auto">
          <a:xfrm>
            <a:off x="8641080" y="4570883"/>
            <a:ext cx="2478506" cy="1945840"/>
          </a:xfrm>
          <a:custGeom>
            <a:avLst/>
            <a:gdLst>
              <a:gd name="T0" fmla="*/ 6623 w 8050"/>
              <a:gd name="T1" fmla="*/ 0 h 6508"/>
              <a:gd name="T2" fmla="*/ 6135 w 8050"/>
              <a:gd name="T3" fmla="*/ 47 h 6508"/>
              <a:gd name="T4" fmla="*/ 5610 w 8050"/>
              <a:gd name="T5" fmla="*/ 164 h 6508"/>
              <a:gd name="T6" fmla="*/ 5057 w 8050"/>
              <a:gd name="T7" fmla="*/ 344 h 6508"/>
              <a:gd name="T8" fmla="*/ 4490 w 8050"/>
              <a:gd name="T9" fmla="*/ 580 h 6508"/>
              <a:gd name="T10" fmla="*/ 3920 w 8050"/>
              <a:gd name="T11" fmla="*/ 864 h 6508"/>
              <a:gd name="T12" fmla="*/ 3718 w 8050"/>
              <a:gd name="T13" fmla="*/ 1239 h 6508"/>
              <a:gd name="T14" fmla="*/ 4161 w 8050"/>
              <a:gd name="T15" fmla="*/ 1013 h 6508"/>
              <a:gd name="T16" fmla="*/ 4598 w 8050"/>
              <a:gd name="T17" fmla="*/ 827 h 6508"/>
              <a:gd name="T18" fmla="*/ 5021 w 8050"/>
              <a:gd name="T19" fmla="*/ 688 h 6508"/>
              <a:gd name="T20" fmla="*/ 5418 w 8050"/>
              <a:gd name="T21" fmla="*/ 600 h 6508"/>
              <a:gd name="T22" fmla="*/ 5781 w 8050"/>
              <a:gd name="T23" fmla="*/ 568 h 6508"/>
              <a:gd name="T24" fmla="*/ 6098 w 8050"/>
              <a:gd name="T25" fmla="*/ 599 h 6508"/>
              <a:gd name="T26" fmla="*/ 6485 w 8050"/>
              <a:gd name="T27" fmla="*/ 781 h 6508"/>
              <a:gd name="T28" fmla="*/ 6691 w 8050"/>
              <a:gd name="T29" fmla="*/ 1141 h 6508"/>
              <a:gd name="T30" fmla="*/ 6667 w 8050"/>
              <a:gd name="T31" fmla="*/ 1637 h 6508"/>
              <a:gd name="T32" fmla="*/ 6408 w 8050"/>
              <a:gd name="T33" fmla="*/ 2238 h 6508"/>
              <a:gd name="T34" fmla="*/ 5911 w 8050"/>
              <a:gd name="T35" fmla="*/ 2913 h 6508"/>
              <a:gd name="T36" fmla="*/ 5174 w 8050"/>
              <a:gd name="T37" fmla="*/ 3631 h 6508"/>
              <a:gd name="T38" fmla="*/ 4218 w 8050"/>
              <a:gd name="T39" fmla="*/ 4341 h 6508"/>
              <a:gd name="T40" fmla="*/ 3288 w 8050"/>
              <a:gd name="T41" fmla="*/ 4865 h 6508"/>
              <a:gd name="T42" fmla="*/ 2466 w 8050"/>
              <a:gd name="T43" fmla="*/ 5169 h 6508"/>
              <a:gd name="T44" fmla="*/ 1783 w 8050"/>
              <a:gd name="T45" fmla="*/ 5268 h 6508"/>
              <a:gd name="T46" fmla="*/ 1266 w 8050"/>
              <a:gd name="T47" fmla="*/ 5174 h 6508"/>
              <a:gd name="T48" fmla="*/ 946 w 8050"/>
              <a:gd name="T49" fmla="*/ 4901 h 6508"/>
              <a:gd name="T50" fmla="*/ 851 w 8050"/>
              <a:gd name="T51" fmla="*/ 4460 h 6508"/>
              <a:gd name="T52" fmla="*/ 903 w 8050"/>
              <a:gd name="T53" fmla="*/ 4162 h 6508"/>
              <a:gd name="T54" fmla="*/ 1026 w 8050"/>
              <a:gd name="T55" fmla="*/ 3840 h 6508"/>
              <a:gd name="T56" fmla="*/ 1213 w 8050"/>
              <a:gd name="T57" fmla="*/ 3502 h 6508"/>
              <a:gd name="T58" fmla="*/ 1454 w 8050"/>
              <a:gd name="T59" fmla="*/ 3154 h 6508"/>
              <a:gd name="T60" fmla="*/ 1745 w 8050"/>
              <a:gd name="T61" fmla="*/ 2804 h 6508"/>
              <a:gd name="T62" fmla="*/ 2076 w 8050"/>
              <a:gd name="T63" fmla="*/ 2459 h 6508"/>
              <a:gd name="T64" fmla="*/ 1824 w 8050"/>
              <a:gd name="T65" fmla="*/ 2378 h 6508"/>
              <a:gd name="T66" fmla="*/ 1381 w 8050"/>
              <a:gd name="T67" fmla="*/ 2819 h 6508"/>
              <a:gd name="T68" fmla="*/ 983 w 8050"/>
              <a:gd name="T69" fmla="*/ 3275 h 6508"/>
              <a:gd name="T70" fmla="*/ 638 w 8050"/>
              <a:gd name="T71" fmla="*/ 3735 h 6508"/>
              <a:gd name="T72" fmla="*/ 358 w 8050"/>
              <a:gd name="T73" fmla="*/ 4191 h 6508"/>
              <a:gd name="T74" fmla="*/ 152 w 8050"/>
              <a:gd name="T75" fmla="*/ 4633 h 6508"/>
              <a:gd name="T76" fmla="*/ 31 w 8050"/>
              <a:gd name="T77" fmla="*/ 5054 h 6508"/>
              <a:gd name="T78" fmla="*/ 60 w 8050"/>
              <a:gd name="T79" fmla="*/ 5768 h 6508"/>
              <a:gd name="T80" fmla="*/ 427 w 8050"/>
              <a:gd name="T81" fmla="*/ 6260 h 6508"/>
              <a:gd name="T82" fmla="*/ 1098 w 8050"/>
              <a:gd name="T83" fmla="*/ 6495 h 6508"/>
              <a:gd name="T84" fmla="*/ 2040 w 8050"/>
              <a:gd name="T85" fmla="*/ 6436 h 6508"/>
              <a:gd name="T86" fmla="*/ 3218 w 8050"/>
              <a:gd name="T87" fmla="*/ 6047 h 6508"/>
              <a:gd name="T88" fmla="*/ 4600 w 8050"/>
              <a:gd name="T89" fmla="*/ 5291 h 6508"/>
              <a:gd name="T90" fmla="*/ 6045 w 8050"/>
              <a:gd name="T91" fmla="*/ 4215 h 6508"/>
              <a:gd name="T92" fmla="*/ 7108 w 8050"/>
              <a:gd name="T93" fmla="*/ 3148 h 6508"/>
              <a:gd name="T94" fmla="*/ 7764 w 8050"/>
              <a:gd name="T95" fmla="*/ 2170 h 6508"/>
              <a:gd name="T96" fmla="*/ 8039 w 8050"/>
              <a:gd name="T97" fmla="*/ 1323 h 6508"/>
              <a:gd name="T98" fmla="*/ 7953 w 8050"/>
              <a:gd name="T99" fmla="*/ 651 h 6508"/>
              <a:gd name="T100" fmla="*/ 7535 w 8050"/>
              <a:gd name="T101" fmla="*/ 196 h 6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50" h="6508">
                <a:moveTo>
                  <a:pt x="6976" y="19"/>
                </a:moveTo>
                <a:lnTo>
                  <a:pt x="6890" y="9"/>
                </a:lnTo>
                <a:lnTo>
                  <a:pt x="6804" y="2"/>
                </a:lnTo>
                <a:lnTo>
                  <a:pt x="6714" y="0"/>
                </a:lnTo>
                <a:lnTo>
                  <a:pt x="6623" y="0"/>
                </a:lnTo>
                <a:lnTo>
                  <a:pt x="6529" y="3"/>
                </a:lnTo>
                <a:lnTo>
                  <a:pt x="6434" y="10"/>
                </a:lnTo>
                <a:lnTo>
                  <a:pt x="6335" y="19"/>
                </a:lnTo>
                <a:lnTo>
                  <a:pt x="6237" y="32"/>
                </a:lnTo>
                <a:lnTo>
                  <a:pt x="6135" y="47"/>
                </a:lnTo>
                <a:lnTo>
                  <a:pt x="6033" y="64"/>
                </a:lnTo>
                <a:lnTo>
                  <a:pt x="5929" y="85"/>
                </a:lnTo>
                <a:lnTo>
                  <a:pt x="5824" y="109"/>
                </a:lnTo>
                <a:lnTo>
                  <a:pt x="5717" y="134"/>
                </a:lnTo>
                <a:lnTo>
                  <a:pt x="5610" y="164"/>
                </a:lnTo>
                <a:lnTo>
                  <a:pt x="5500" y="194"/>
                </a:lnTo>
                <a:lnTo>
                  <a:pt x="5391" y="228"/>
                </a:lnTo>
                <a:lnTo>
                  <a:pt x="5280" y="264"/>
                </a:lnTo>
                <a:lnTo>
                  <a:pt x="5168" y="303"/>
                </a:lnTo>
                <a:lnTo>
                  <a:pt x="5057" y="344"/>
                </a:lnTo>
                <a:lnTo>
                  <a:pt x="4944" y="387"/>
                </a:lnTo>
                <a:lnTo>
                  <a:pt x="4831" y="432"/>
                </a:lnTo>
                <a:lnTo>
                  <a:pt x="4717" y="480"/>
                </a:lnTo>
                <a:lnTo>
                  <a:pt x="4603" y="529"/>
                </a:lnTo>
                <a:lnTo>
                  <a:pt x="4490" y="580"/>
                </a:lnTo>
                <a:lnTo>
                  <a:pt x="4376" y="634"/>
                </a:lnTo>
                <a:lnTo>
                  <a:pt x="4261" y="688"/>
                </a:lnTo>
                <a:lnTo>
                  <a:pt x="4148" y="745"/>
                </a:lnTo>
                <a:lnTo>
                  <a:pt x="4034" y="804"/>
                </a:lnTo>
                <a:lnTo>
                  <a:pt x="3920" y="864"/>
                </a:lnTo>
                <a:lnTo>
                  <a:pt x="3808" y="927"/>
                </a:lnTo>
                <a:lnTo>
                  <a:pt x="3695" y="990"/>
                </a:lnTo>
                <a:lnTo>
                  <a:pt x="3584" y="1056"/>
                </a:lnTo>
                <a:lnTo>
                  <a:pt x="3631" y="1288"/>
                </a:lnTo>
                <a:lnTo>
                  <a:pt x="3718" y="1239"/>
                </a:lnTo>
                <a:lnTo>
                  <a:pt x="3807" y="1191"/>
                </a:lnTo>
                <a:lnTo>
                  <a:pt x="3895" y="1144"/>
                </a:lnTo>
                <a:lnTo>
                  <a:pt x="3984" y="1099"/>
                </a:lnTo>
                <a:lnTo>
                  <a:pt x="4072" y="1056"/>
                </a:lnTo>
                <a:lnTo>
                  <a:pt x="4161" y="1013"/>
                </a:lnTo>
                <a:lnTo>
                  <a:pt x="4249" y="973"/>
                </a:lnTo>
                <a:lnTo>
                  <a:pt x="4337" y="933"/>
                </a:lnTo>
                <a:lnTo>
                  <a:pt x="4424" y="896"/>
                </a:lnTo>
                <a:lnTo>
                  <a:pt x="4512" y="861"/>
                </a:lnTo>
                <a:lnTo>
                  <a:pt x="4598" y="827"/>
                </a:lnTo>
                <a:lnTo>
                  <a:pt x="4684" y="796"/>
                </a:lnTo>
                <a:lnTo>
                  <a:pt x="4769" y="766"/>
                </a:lnTo>
                <a:lnTo>
                  <a:pt x="4854" y="738"/>
                </a:lnTo>
                <a:lnTo>
                  <a:pt x="4938" y="712"/>
                </a:lnTo>
                <a:lnTo>
                  <a:pt x="5021" y="688"/>
                </a:lnTo>
                <a:lnTo>
                  <a:pt x="5103" y="667"/>
                </a:lnTo>
                <a:lnTo>
                  <a:pt x="5184" y="647"/>
                </a:lnTo>
                <a:lnTo>
                  <a:pt x="5262" y="628"/>
                </a:lnTo>
                <a:lnTo>
                  <a:pt x="5341" y="613"/>
                </a:lnTo>
                <a:lnTo>
                  <a:pt x="5418" y="600"/>
                </a:lnTo>
                <a:lnTo>
                  <a:pt x="5494" y="589"/>
                </a:lnTo>
                <a:lnTo>
                  <a:pt x="5568" y="580"/>
                </a:lnTo>
                <a:lnTo>
                  <a:pt x="5640" y="574"/>
                </a:lnTo>
                <a:lnTo>
                  <a:pt x="5711" y="570"/>
                </a:lnTo>
                <a:lnTo>
                  <a:pt x="5781" y="568"/>
                </a:lnTo>
                <a:lnTo>
                  <a:pt x="5848" y="569"/>
                </a:lnTo>
                <a:lnTo>
                  <a:pt x="5913" y="573"/>
                </a:lnTo>
                <a:lnTo>
                  <a:pt x="5977" y="579"/>
                </a:lnTo>
                <a:lnTo>
                  <a:pt x="6039" y="588"/>
                </a:lnTo>
                <a:lnTo>
                  <a:pt x="6098" y="599"/>
                </a:lnTo>
                <a:lnTo>
                  <a:pt x="6156" y="613"/>
                </a:lnTo>
                <a:lnTo>
                  <a:pt x="6252" y="644"/>
                </a:lnTo>
                <a:lnTo>
                  <a:pt x="6338" y="683"/>
                </a:lnTo>
                <a:lnTo>
                  <a:pt x="6416" y="729"/>
                </a:lnTo>
                <a:lnTo>
                  <a:pt x="6485" y="781"/>
                </a:lnTo>
                <a:lnTo>
                  <a:pt x="6545" y="840"/>
                </a:lnTo>
                <a:lnTo>
                  <a:pt x="6595" y="907"/>
                </a:lnTo>
                <a:lnTo>
                  <a:pt x="6637" y="979"/>
                </a:lnTo>
                <a:lnTo>
                  <a:pt x="6668" y="1057"/>
                </a:lnTo>
                <a:lnTo>
                  <a:pt x="6691" y="1141"/>
                </a:lnTo>
                <a:lnTo>
                  <a:pt x="6706" y="1230"/>
                </a:lnTo>
                <a:lnTo>
                  <a:pt x="6710" y="1324"/>
                </a:lnTo>
                <a:lnTo>
                  <a:pt x="6705" y="1424"/>
                </a:lnTo>
                <a:lnTo>
                  <a:pt x="6690" y="1529"/>
                </a:lnTo>
                <a:lnTo>
                  <a:pt x="6667" y="1637"/>
                </a:lnTo>
                <a:lnTo>
                  <a:pt x="6634" y="1749"/>
                </a:lnTo>
                <a:lnTo>
                  <a:pt x="6592" y="1866"/>
                </a:lnTo>
                <a:lnTo>
                  <a:pt x="6540" y="1988"/>
                </a:lnTo>
                <a:lnTo>
                  <a:pt x="6478" y="2111"/>
                </a:lnTo>
                <a:lnTo>
                  <a:pt x="6408" y="2238"/>
                </a:lnTo>
                <a:lnTo>
                  <a:pt x="6328" y="2368"/>
                </a:lnTo>
                <a:lnTo>
                  <a:pt x="6238" y="2501"/>
                </a:lnTo>
                <a:lnTo>
                  <a:pt x="6139" y="2637"/>
                </a:lnTo>
                <a:lnTo>
                  <a:pt x="6029" y="2773"/>
                </a:lnTo>
                <a:lnTo>
                  <a:pt x="5911" y="2913"/>
                </a:lnTo>
                <a:lnTo>
                  <a:pt x="5783" y="3054"/>
                </a:lnTo>
                <a:lnTo>
                  <a:pt x="5646" y="3197"/>
                </a:lnTo>
                <a:lnTo>
                  <a:pt x="5498" y="3341"/>
                </a:lnTo>
                <a:lnTo>
                  <a:pt x="5341" y="3486"/>
                </a:lnTo>
                <a:lnTo>
                  <a:pt x="5174" y="3631"/>
                </a:lnTo>
                <a:lnTo>
                  <a:pt x="4997" y="3777"/>
                </a:lnTo>
                <a:lnTo>
                  <a:pt x="4811" y="3923"/>
                </a:lnTo>
                <a:lnTo>
                  <a:pt x="4614" y="4068"/>
                </a:lnTo>
                <a:lnTo>
                  <a:pt x="4414" y="4210"/>
                </a:lnTo>
                <a:lnTo>
                  <a:pt x="4218" y="4341"/>
                </a:lnTo>
                <a:lnTo>
                  <a:pt x="4024" y="4464"/>
                </a:lnTo>
                <a:lnTo>
                  <a:pt x="3834" y="4578"/>
                </a:lnTo>
                <a:lnTo>
                  <a:pt x="3648" y="4682"/>
                </a:lnTo>
                <a:lnTo>
                  <a:pt x="3466" y="4777"/>
                </a:lnTo>
                <a:lnTo>
                  <a:pt x="3288" y="4865"/>
                </a:lnTo>
                <a:lnTo>
                  <a:pt x="3113" y="4942"/>
                </a:lnTo>
                <a:lnTo>
                  <a:pt x="2944" y="5011"/>
                </a:lnTo>
                <a:lnTo>
                  <a:pt x="2780" y="5073"/>
                </a:lnTo>
                <a:lnTo>
                  <a:pt x="2620" y="5125"/>
                </a:lnTo>
                <a:lnTo>
                  <a:pt x="2466" y="5169"/>
                </a:lnTo>
                <a:lnTo>
                  <a:pt x="2318" y="5205"/>
                </a:lnTo>
                <a:lnTo>
                  <a:pt x="2174" y="5232"/>
                </a:lnTo>
                <a:lnTo>
                  <a:pt x="2038" y="5252"/>
                </a:lnTo>
                <a:lnTo>
                  <a:pt x="1907" y="5264"/>
                </a:lnTo>
                <a:lnTo>
                  <a:pt x="1783" y="5268"/>
                </a:lnTo>
                <a:lnTo>
                  <a:pt x="1665" y="5264"/>
                </a:lnTo>
                <a:lnTo>
                  <a:pt x="1555" y="5253"/>
                </a:lnTo>
                <a:lnTo>
                  <a:pt x="1451" y="5234"/>
                </a:lnTo>
                <a:lnTo>
                  <a:pt x="1355" y="5208"/>
                </a:lnTo>
                <a:lnTo>
                  <a:pt x="1266" y="5174"/>
                </a:lnTo>
                <a:lnTo>
                  <a:pt x="1187" y="5134"/>
                </a:lnTo>
                <a:lnTo>
                  <a:pt x="1113" y="5086"/>
                </a:lnTo>
                <a:lnTo>
                  <a:pt x="1049" y="5031"/>
                </a:lnTo>
                <a:lnTo>
                  <a:pt x="993" y="4969"/>
                </a:lnTo>
                <a:lnTo>
                  <a:pt x="946" y="4901"/>
                </a:lnTo>
                <a:lnTo>
                  <a:pt x="908" y="4826"/>
                </a:lnTo>
                <a:lnTo>
                  <a:pt x="880" y="4744"/>
                </a:lnTo>
                <a:lnTo>
                  <a:pt x="860" y="4655"/>
                </a:lnTo>
                <a:lnTo>
                  <a:pt x="850" y="4561"/>
                </a:lnTo>
                <a:lnTo>
                  <a:pt x="851" y="4460"/>
                </a:lnTo>
                <a:lnTo>
                  <a:pt x="856" y="4403"/>
                </a:lnTo>
                <a:lnTo>
                  <a:pt x="862" y="4344"/>
                </a:lnTo>
                <a:lnTo>
                  <a:pt x="873" y="4285"/>
                </a:lnTo>
                <a:lnTo>
                  <a:pt x="886" y="4223"/>
                </a:lnTo>
                <a:lnTo>
                  <a:pt x="903" y="4162"/>
                </a:lnTo>
                <a:lnTo>
                  <a:pt x="922" y="4099"/>
                </a:lnTo>
                <a:lnTo>
                  <a:pt x="944" y="4036"/>
                </a:lnTo>
                <a:lnTo>
                  <a:pt x="969" y="3971"/>
                </a:lnTo>
                <a:lnTo>
                  <a:pt x="997" y="3907"/>
                </a:lnTo>
                <a:lnTo>
                  <a:pt x="1026" y="3840"/>
                </a:lnTo>
                <a:lnTo>
                  <a:pt x="1059" y="3773"/>
                </a:lnTo>
                <a:lnTo>
                  <a:pt x="1094" y="3707"/>
                </a:lnTo>
                <a:lnTo>
                  <a:pt x="1131" y="3639"/>
                </a:lnTo>
                <a:lnTo>
                  <a:pt x="1170" y="3570"/>
                </a:lnTo>
                <a:lnTo>
                  <a:pt x="1213" y="3502"/>
                </a:lnTo>
                <a:lnTo>
                  <a:pt x="1257" y="3432"/>
                </a:lnTo>
                <a:lnTo>
                  <a:pt x="1302" y="3363"/>
                </a:lnTo>
                <a:lnTo>
                  <a:pt x="1352" y="3294"/>
                </a:lnTo>
                <a:lnTo>
                  <a:pt x="1402" y="3224"/>
                </a:lnTo>
                <a:lnTo>
                  <a:pt x="1454" y="3154"/>
                </a:lnTo>
                <a:lnTo>
                  <a:pt x="1509" y="3084"/>
                </a:lnTo>
                <a:lnTo>
                  <a:pt x="1566" y="3014"/>
                </a:lnTo>
                <a:lnTo>
                  <a:pt x="1624" y="2944"/>
                </a:lnTo>
                <a:lnTo>
                  <a:pt x="1684" y="2874"/>
                </a:lnTo>
                <a:lnTo>
                  <a:pt x="1745" y="2804"/>
                </a:lnTo>
                <a:lnTo>
                  <a:pt x="1808" y="2734"/>
                </a:lnTo>
                <a:lnTo>
                  <a:pt x="1873" y="2665"/>
                </a:lnTo>
                <a:lnTo>
                  <a:pt x="1939" y="2596"/>
                </a:lnTo>
                <a:lnTo>
                  <a:pt x="2007" y="2528"/>
                </a:lnTo>
                <a:lnTo>
                  <a:pt x="2076" y="2459"/>
                </a:lnTo>
                <a:lnTo>
                  <a:pt x="2147" y="2392"/>
                </a:lnTo>
                <a:lnTo>
                  <a:pt x="2219" y="2324"/>
                </a:lnTo>
                <a:lnTo>
                  <a:pt x="2010" y="2206"/>
                </a:lnTo>
                <a:lnTo>
                  <a:pt x="1917" y="2291"/>
                </a:lnTo>
                <a:lnTo>
                  <a:pt x="1824" y="2378"/>
                </a:lnTo>
                <a:lnTo>
                  <a:pt x="1732" y="2464"/>
                </a:lnTo>
                <a:lnTo>
                  <a:pt x="1642" y="2552"/>
                </a:lnTo>
                <a:lnTo>
                  <a:pt x="1554" y="2640"/>
                </a:lnTo>
                <a:lnTo>
                  <a:pt x="1466" y="2730"/>
                </a:lnTo>
                <a:lnTo>
                  <a:pt x="1381" y="2819"/>
                </a:lnTo>
                <a:lnTo>
                  <a:pt x="1298" y="2910"/>
                </a:lnTo>
                <a:lnTo>
                  <a:pt x="1216" y="3001"/>
                </a:lnTo>
                <a:lnTo>
                  <a:pt x="1136" y="3091"/>
                </a:lnTo>
                <a:lnTo>
                  <a:pt x="1059" y="3183"/>
                </a:lnTo>
                <a:lnTo>
                  <a:pt x="983" y="3275"/>
                </a:lnTo>
                <a:lnTo>
                  <a:pt x="909" y="3367"/>
                </a:lnTo>
                <a:lnTo>
                  <a:pt x="838" y="3459"/>
                </a:lnTo>
                <a:lnTo>
                  <a:pt x="769" y="3551"/>
                </a:lnTo>
                <a:lnTo>
                  <a:pt x="703" y="3643"/>
                </a:lnTo>
                <a:lnTo>
                  <a:pt x="638" y="3735"/>
                </a:lnTo>
                <a:lnTo>
                  <a:pt x="577" y="3827"/>
                </a:lnTo>
                <a:lnTo>
                  <a:pt x="518" y="3919"/>
                </a:lnTo>
                <a:lnTo>
                  <a:pt x="462" y="4009"/>
                </a:lnTo>
                <a:lnTo>
                  <a:pt x="409" y="4100"/>
                </a:lnTo>
                <a:lnTo>
                  <a:pt x="358" y="4191"/>
                </a:lnTo>
                <a:lnTo>
                  <a:pt x="310" y="4280"/>
                </a:lnTo>
                <a:lnTo>
                  <a:pt x="267" y="4370"/>
                </a:lnTo>
                <a:lnTo>
                  <a:pt x="225" y="4458"/>
                </a:lnTo>
                <a:lnTo>
                  <a:pt x="187" y="4547"/>
                </a:lnTo>
                <a:lnTo>
                  <a:pt x="152" y="4633"/>
                </a:lnTo>
                <a:lnTo>
                  <a:pt x="121" y="4720"/>
                </a:lnTo>
                <a:lnTo>
                  <a:pt x="93" y="4805"/>
                </a:lnTo>
                <a:lnTo>
                  <a:pt x="69" y="4889"/>
                </a:lnTo>
                <a:lnTo>
                  <a:pt x="48" y="4972"/>
                </a:lnTo>
                <a:lnTo>
                  <a:pt x="31" y="5054"/>
                </a:lnTo>
                <a:lnTo>
                  <a:pt x="8" y="5212"/>
                </a:lnTo>
                <a:lnTo>
                  <a:pt x="0" y="5364"/>
                </a:lnTo>
                <a:lnTo>
                  <a:pt x="7" y="5506"/>
                </a:lnTo>
                <a:lnTo>
                  <a:pt x="26" y="5642"/>
                </a:lnTo>
                <a:lnTo>
                  <a:pt x="60" y="5768"/>
                </a:lnTo>
                <a:lnTo>
                  <a:pt x="107" y="5884"/>
                </a:lnTo>
                <a:lnTo>
                  <a:pt x="168" y="5993"/>
                </a:lnTo>
                <a:lnTo>
                  <a:pt x="241" y="6092"/>
                </a:lnTo>
                <a:lnTo>
                  <a:pt x="328" y="6181"/>
                </a:lnTo>
                <a:lnTo>
                  <a:pt x="427" y="6260"/>
                </a:lnTo>
                <a:lnTo>
                  <a:pt x="538" y="6328"/>
                </a:lnTo>
                <a:lnTo>
                  <a:pt x="661" y="6387"/>
                </a:lnTo>
                <a:lnTo>
                  <a:pt x="795" y="6434"/>
                </a:lnTo>
                <a:lnTo>
                  <a:pt x="941" y="6470"/>
                </a:lnTo>
                <a:lnTo>
                  <a:pt x="1098" y="6495"/>
                </a:lnTo>
                <a:lnTo>
                  <a:pt x="1265" y="6507"/>
                </a:lnTo>
                <a:lnTo>
                  <a:pt x="1444" y="6508"/>
                </a:lnTo>
                <a:lnTo>
                  <a:pt x="1632" y="6497"/>
                </a:lnTo>
                <a:lnTo>
                  <a:pt x="1831" y="6473"/>
                </a:lnTo>
                <a:lnTo>
                  <a:pt x="2040" y="6436"/>
                </a:lnTo>
                <a:lnTo>
                  <a:pt x="2257" y="6386"/>
                </a:lnTo>
                <a:lnTo>
                  <a:pt x="2485" y="6322"/>
                </a:lnTo>
                <a:lnTo>
                  <a:pt x="2721" y="6245"/>
                </a:lnTo>
                <a:lnTo>
                  <a:pt x="2965" y="6153"/>
                </a:lnTo>
                <a:lnTo>
                  <a:pt x="3218" y="6047"/>
                </a:lnTo>
                <a:lnTo>
                  <a:pt x="3479" y="5926"/>
                </a:lnTo>
                <a:lnTo>
                  <a:pt x="3748" y="5790"/>
                </a:lnTo>
                <a:lnTo>
                  <a:pt x="4024" y="5640"/>
                </a:lnTo>
                <a:lnTo>
                  <a:pt x="4308" y="5474"/>
                </a:lnTo>
                <a:lnTo>
                  <a:pt x="4600" y="5291"/>
                </a:lnTo>
                <a:lnTo>
                  <a:pt x="4897" y="5093"/>
                </a:lnTo>
                <a:lnTo>
                  <a:pt x="5202" y="4878"/>
                </a:lnTo>
                <a:lnTo>
                  <a:pt x="5500" y="4656"/>
                </a:lnTo>
                <a:lnTo>
                  <a:pt x="5781" y="4434"/>
                </a:lnTo>
                <a:lnTo>
                  <a:pt x="6045" y="4215"/>
                </a:lnTo>
                <a:lnTo>
                  <a:pt x="6292" y="3996"/>
                </a:lnTo>
                <a:lnTo>
                  <a:pt x="6521" y="3780"/>
                </a:lnTo>
                <a:lnTo>
                  <a:pt x="6733" y="3567"/>
                </a:lnTo>
                <a:lnTo>
                  <a:pt x="6929" y="3356"/>
                </a:lnTo>
                <a:lnTo>
                  <a:pt x="7108" y="3148"/>
                </a:lnTo>
                <a:lnTo>
                  <a:pt x="7272" y="2944"/>
                </a:lnTo>
                <a:lnTo>
                  <a:pt x="7418" y="2744"/>
                </a:lnTo>
                <a:lnTo>
                  <a:pt x="7549" y="2548"/>
                </a:lnTo>
                <a:lnTo>
                  <a:pt x="7665" y="2357"/>
                </a:lnTo>
                <a:lnTo>
                  <a:pt x="7764" y="2170"/>
                </a:lnTo>
                <a:lnTo>
                  <a:pt x="7850" y="1989"/>
                </a:lnTo>
                <a:lnTo>
                  <a:pt x="7918" y="1813"/>
                </a:lnTo>
                <a:lnTo>
                  <a:pt x="7973" y="1643"/>
                </a:lnTo>
                <a:lnTo>
                  <a:pt x="8014" y="1481"/>
                </a:lnTo>
                <a:lnTo>
                  <a:pt x="8039" y="1323"/>
                </a:lnTo>
                <a:lnTo>
                  <a:pt x="8050" y="1174"/>
                </a:lnTo>
                <a:lnTo>
                  <a:pt x="8046" y="1030"/>
                </a:lnTo>
                <a:lnTo>
                  <a:pt x="8029" y="896"/>
                </a:lnTo>
                <a:lnTo>
                  <a:pt x="7998" y="769"/>
                </a:lnTo>
                <a:lnTo>
                  <a:pt x="7953" y="651"/>
                </a:lnTo>
                <a:lnTo>
                  <a:pt x="7896" y="541"/>
                </a:lnTo>
                <a:lnTo>
                  <a:pt x="7825" y="440"/>
                </a:lnTo>
                <a:lnTo>
                  <a:pt x="7741" y="350"/>
                </a:lnTo>
                <a:lnTo>
                  <a:pt x="7644" y="268"/>
                </a:lnTo>
                <a:lnTo>
                  <a:pt x="7535" y="196"/>
                </a:lnTo>
                <a:lnTo>
                  <a:pt x="7414" y="135"/>
                </a:lnTo>
                <a:lnTo>
                  <a:pt x="7279" y="85"/>
                </a:lnTo>
                <a:lnTo>
                  <a:pt x="7134" y="46"/>
                </a:lnTo>
                <a:lnTo>
                  <a:pt x="6976" y="19"/>
                </a:lnTo>
                <a:close/>
              </a:path>
            </a:pathLst>
          </a:custGeom>
          <a:solidFill>
            <a:srgbClr val="2E6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8"/>
          <p:cNvSpPr>
            <a:spLocks/>
          </p:cNvSpPr>
          <p:nvPr/>
        </p:nvSpPr>
        <p:spPr bwMode="auto">
          <a:xfrm>
            <a:off x="9123294" y="4891005"/>
            <a:ext cx="1278514" cy="990854"/>
          </a:xfrm>
          <a:custGeom>
            <a:avLst/>
            <a:gdLst>
              <a:gd name="T0" fmla="*/ 50 w 4152"/>
              <a:gd name="T1" fmla="*/ 3042 h 3314"/>
              <a:gd name="T2" fmla="*/ 199 w 4152"/>
              <a:gd name="T3" fmla="*/ 3207 h 3314"/>
              <a:gd name="T4" fmla="*/ 434 w 4152"/>
              <a:gd name="T5" fmla="*/ 3297 h 3314"/>
              <a:gd name="T6" fmla="*/ 745 w 4152"/>
              <a:gd name="T7" fmla="*/ 3310 h 3314"/>
              <a:gd name="T8" fmla="*/ 1121 w 4152"/>
              <a:gd name="T9" fmla="*/ 3242 h 3314"/>
              <a:gd name="T10" fmla="*/ 1550 w 4152"/>
              <a:gd name="T11" fmla="*/ 3095 h 3314"/>
              <a:gd name="T12" fmla="*/ 2023 w 4152"/>
              <a:gd name="T13" fmla="*/ 2865 h 3314"/>
              <a:gd name="T14" fmla="*/ 2527 w 4152"/>
              <a:gd name="T15" fmla="*/ 2550 h 3314"/>
              <a:gd name="T16" fmla="*/ 3024 w 4152"/>
              <a:gd name="T17" fmla="*/ 2173 h 3314"/>
              <a:gd name="T18" fmla="*/ 3435 w 4152"/>
              <a:gd name="T19" fmla="*/ 1792 h 3314"/>
              <a:gd name="T20" fmla="*/ 3755 w 4152"/>
              <a:gd name="T21" fmla="*/ 1420 h 3314"/>
              <a:gd name="T22" fmla="*/ 3983 w 4152"/>
              <a:gd name="T23" fmla="*/ 1070 h 3314"/>
              <a:gd name="T24" fmla="*/ 4115 w 4152"/>
              <a:gd name="T25" fmla="*/ 750 h 3314"/>
              <a:gd name="T26" fmla="*/ 4152 w 4152"/>
              <a:gd name="T27" fmla="*/ 473 h 3314"/>
              <a:gd name="T28" fmla="*/ 4091 w 4152"/>
              <a:gd name="T29" fmla="*/ 249 h 3314"/>
              <a:gd name="T30" fmla="*/ 3929 w 4152"/>
              <a:gd name="T31" fmla="*/ 91 h 3314"/>
              <a:gd name="T32" fmla="*/ 3759 w 4152"/>
              <a:gd name="T33" fmla="*/ 24 h 3314"/>
              <a:gd name="T34" fmla="*/ 3584 w 4152"/>
              <a:gd name="T35" fmla="*/ 1 h 3314"/>
              <a:gd name="T36" fmla="*/ 3386 w 4152"/>
              <a:gd name="T37" fmla="*/ 8 h 3314"/>
              <a:gd name="T38" fmla="*/ 3168 w 4152"/>
              <a:gd name="T39" fmla="*/ 41 h 3314"/>
              <a:gd name="T40" fmla="*/ 2935 w 4152"/>
              <a:gd name="T41" fmla="*/ 102 h 3314"/>
              <a:gd name="T42" fmla="*/ 2690 w 4152"/>
              <a:gd name="T43" fmla="*/ 186 h 3314"/>
              <a:gd name="T44" fmla="*/ 2435 w 4152"/>
              <a:gd name="T45" fmla="*/ 292 h 3314"/>
              <a:gd name="T46" fmla="*/ 2176 w 4152"/>
              <a:gd name="T47" fmla="*/ 417 h 3314"/>
              <a:gd name="T48" fmla="*/ 2314 w 4152"/>
              <a:gd name="T49" fmla="*/ 706 h 3314"/>
              <a:gd name="T50" fmla="*/ 2450 w 4152"/>
              <a:gd name="T51" fmla="*/ 657 h 3314"/>
              <a:gd name="T52" fmla="*/ 2577 w 4152"/>
              <a:gd name="T53" fmla="*/ 621 h 3314"/>
              <a:gd name="T54" fmla="*/ 2699 w 4152"/>
              <a:gd name="T55" fmla="*/ 597 h 3314"/>
              <a:gd name="T56" fmla="*/ 2809 w 4152"/>
              <a:gd name="T57" fmla="*/ 587 h 3314"/>
              <a:gd name="T58" fmla="*/ 2907 w 4152"/>
              <a:gd name="T59" fmla="*/ 592 h 3314"/>
              <a:gd name="T60" fmla="*/ 2994 w 4152"/>
              <a:gd name="T61" fmla="*/ 612 h 3314"/>
              <a:gd name="T62" fmla="*/ 3065 w 4152"/>
              <a:gd name="T63" fmla="*/ 648 h 3314"/>
              <a:gd name="T64" fmla="*/ 3142 w 4152"/>
              <a:gd name="T65" fmla="*/ 741 h 3314"/>
              <a:gd name="T66" fmla="*/ 3167 w 4152"/>
              <a:gd name="T67" fmla="*/ 866 h 3314"/>
              <a:gd name="T68" fmla="*/ 3140 w 4152"/>
              <a:gd name="T69" fmla="*/ 1019 h 3314"/>
              <a:gd name="T70" fmla="*/ 3064 w 4152"/>
              <a:gd name="T71" fmla="*/ 1192 h 3314"/>
              <a:gd name="T72" fmla="*/ 2939 w 4152"/>
              <a:gd name="T73" fmla="*/ 1381 h 3314"/>
              <a:gd name="T74" fmla="*/ 2771 w 4152"/>
              <a:gd name="T75" fmla="*/ 1579 h 3314"/>
              <a:gd name="T76" fmla="*/ 2561 w 4152"/>
              <a:gd name="T77" fmla="*/ 1780 h 3314"/>
              <a:gd name="T78" fmla="*/ 2310 w 4152"/>
              <a:gd name="T79" fmla="*/ 1979 h 3314"/>
              <a:gd name="T80" fmla="*/ 2043 w 4152"/>
              <a:gd name="T81" fmla="*/ 2156 h 3314"/>
              <a:gd name="T82" fmla="*/ 1786 w 4152"/>
              <a:gd name="T83" fmla="*/ 2294 h 3314"/>
              <a:gd name="T84" fmla="*/ 1546 w 4152"/>
              <a:gd name="T85" fmla="*/ 2392 h 3314"/>
              <a:gd name="T86" fmla="*/ 1328 w 4152"/>
              <a:gd name="T87" fmla="*/ 2451 h 3314"/>
              <a:gd name="T88" fmla="*/ 1139 w 4152"/>
              <a:gd name="T89" fmla="*/ 2469 h 3314"/>
              <a:gd name="T90" fmla="*/ 986 w 4152"/>
              <a:gd name="T91" fmla="*/ 2448 h 3314"/>
              <a:gd name="T92" fmla="*/ 874 w 4152"/>
              <a:gd name="T93" fmla="*/ 2386 h 3314"/>
              <a:gd name="T94" fmla="*/ 811 w 4152"/>
              <a:gd name="T95" fmla="*/ 2283 h 3314"/>
              <a:gd name="T96" fmla="*/ 799 w 4152"/>
              <a:gd name="T97" fmla="*/ 2209 h 3314"/>
              <a:gd name="T98" fmla="*/ 803 w 4152"/>
              <a:gd name="T99" fmla="*/ 2127 h 3314"/>
              <a:gd name="T100" fmla="*/ 825 w 4152"/>
              <a:gd name="T101" fmla="*/ 2039 h 3314"/>
              <a:gd name="T102" fmla="*/ 862 w 4152"/>
              <a:gd name="T103" fmla="*/ 1945 h 3314"/>
              <a:gd name="T104" fmla="*/ 913 w 4152"/>
              <a:gd name="T105" fmla="*/ 1846 h 3314"/>
              <a:gd name="T106" fmla="*/ 979 w 4152"/>
              <a:gd name="T107" fmla="*/ 1743 h 3314"/>
              <a:gd name="T108" fmla="*/ 1145 w 4152"/>
              <a:gd name="T109" fmla="*/ 1531 h 3314"/>
              <a:gd name="T110" fmla="*/ 715 w 4152"/>
              <a:gd name="T111" fmla="*/ 1521 h 3314"/>
              <a:gd name="T112" fmla="*/ 536 w 4152"/>
              <a:gd name="T113" fmla="*/ 1722 h 3314"/>
              <a:gd name="T114" fmla="*/ 378 w 4152"/>
              <a:gd name="T115" fmla="*/ 1923 h 3314"/>
              <a:gd name="T116" fmla="*/ 245 w 4152"/>
              <a:gd name="T117" fmla="*/ 2121 h 3314"/>
              <a:gd name="T118" fmla="*/ 137 w 4152"/>
              <a:gd name="T119" fmla="*/ 2313 h 3314"/>
              <a:gd name="T120" fmla="*/ 59 w 4152"/>
              <a:gd name="T121" fmla="*/ 2498 h 3314"/>
              <a:gd name="T122" fmla="*/ 12 w 4152"/>
              <a:gd name="T123" fmla="*/ 2672 h 3314"/>
              <a:gd name="T124" fmla="*/ 0 w 4152"/>
              <a:gd name="T125" fmla="*/ 2831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52" h="3314">
                <a:moveTo>
                  <a:pt x="2" y="2868"/>
                </a:moveTo>
                <a:lnTo>
                  <a:pt x="12" y="2931"/>
                </a:lnTo>
                <a:lnTo>
                  <a:pt x="27" y="2989"/>
                </a:lnTo>
                <a:lnTo>
                  <a:pt x="50" y="3042"/>
                </a:lnTo>
                <a:lnTo>
                  <a:pt x="78" y="3090"/>
                </a:lnTo>
                <a:lnTo>
                  <a:pt x="112" y="3134"/>
                </a:lnTo>
                <a:lnTo>
                  <a:pt x="153" y="3173"/>
                </a:lnTo>
                <a:lnTo>
                  <a:pt x="199" y="3207"/>
                </a:lnTo>
                <a:lnTo>
                  <a:pt x="250" y="3237"/>
                </a:lnTo>
                <a:lnTo>
                  <a:pt x="306" y="3262"/>
                </a:lnTo>
                <a:lnTo>
                  <a:pt x="367" y="3283"/>
                </a:lnTo>
                <a:lnTo>
                  <a:pt x="434" y="3297"/>
                </a:lnTo>
                <a:lnTo>
                  <a:pt x="505" y="3308"/>
                </a:lnTo>
                <a:lnTo>
                  <a:pt x="581" y="3313"/>
                </a:lnTo>
                <a:lnTo>
                  <a:pt x="661" y="3314"/>
                </a:lnTo>
                <a:lnTo>
                  <a:pt x="745" y="3310"/>
                </a:lnTo>
                <a:lnTo>
                  <a:pt x="833" y="3300"/>
                </a:lnTo>
                <a:lnTo>
                  <a:pt x="925" y="3286"/>
                </a:lnTo>
                <a:lnTo>
                  <a:pt x="1021" y="3267"/>
                </a:lnTo>
                <a:lnTo>
                  <a:pt x="1121" y="3242"/>
                </a:lnTo>
                <a:lnTo>
                  <a:pt x="1224" y="3214"/>
                </a:lnTo>
                <a:lnTo>
                  <a:pt x="1330" y="3179"/>
                </a:lnTo>
                <a:lnTo>
                  <a:pt x="1439" y="3139"/>
                </a:lnTo>
                <a:lnTo>
                  <a:pt x="1550" y="3095"/>
                </a:lnTo>
                <a:lnTo>
                  <a:pt x="1665" y="3045"/>
                </a:lnTo>
                <a:lnTo>
                  <a:pt x="1782" y="2991"/>
                </a:lnTo>
                <a:lnTo>
                  <a:pt x="1902" y="2930"/>
                </a:lnTo>
                <a:lnTo>
                  <a:pt x="2023" y="2865"/>
                </a:lnTo>
                <a:lnTo>
                  <a:pt x="2147" y="2794"/>
                </a:lnTo>
                <a:lnTo>
                  <a:pt x="2273" y="2719"/>
                </a:lnTo>
                <a:lnTo>
                  <a:pt x="2399" y="2637"/>
                </a:lnTo>
                <a:lnTo>
                  <a:pt x="2527" y="2550"/>
                </a:lnTo>
                <a:lnTo>
                  <a:pt x="2657" y="2459"/>
                </a:lnTo>
                <a:lnTo>
                  <a:pt x="2785" y="2364"/>
                </a:lnTo>
                <a:lnTo>
                  <a:pt x="2907" y="2268"/>
                </a:lnTo>
                <a:lnTo>
                  <a:pt x="3024" y="2173"/>
                </a:lnTo>
                <a:lnTo>
                  <a:pt x="3135" y="2077"/>
                </a:lnTo>
                <a:lnTo>
                  <a:pt x="3241" y="1982"/>
                </a:lnTo>
                <a:lnTo>
                  <a:pt x="3340" y="1887"/>
                </a:lnTo>
                <a:lnTo>
                  <a:pt x="3435" y="1792"/>
                </a:lnTo>
                <a:lnTo>
                  <a:pt x="3524" y="1698"/>
                </a:lnTo>
                <a:lnTo>
                  <a:pt x="3607" y="1604"/>
                </a:lnTo>
                <a:lnTo>
                  <a:pt x="3683" y="1511"/>
                </a:lnTo>
                <a:lnTo>
                  <a:pt x="3755" y="1420"/>
                </a:lnTo>
                <a:lnTo>
                  <a:pt x="3821" y="1330"/>
                </a:lnTo>
                <a:lnTo>
                  <a:pt x="3880" y="1241"/>
                </a:lnTo>
                <a:lnTo>
                  <a:pt x="3934" y="1155"/>
                </a:lnTo>
                <a:lnTo>
                  <a:pt x="3983" y="1070"/>
                </a:lnTo>
                <a:lnTo>
                  <a:pt x="4024" y="986"/>
                </a:lnTo>
                <a:lnTo>
                  <a:pt x="4061" y="905"/>
                </a:lnTo>
                <a:lnTo>
                  <a:pt x="4091" y="826"/>
                </a:lnTo>
                <a:lnTo>
                  <a:pt x="4115" y="750"/>
                </a:lnTo>
                <a:lnTo>
                  <a:pt x="4133" y="676"/>
                </a:lnTo>
                <a:lnTo>
                  <a:pt x="4145" y="605"/>
                </a:lnTo>
                <a:lnTo>
                  <a:pt x="4152" y="538"/>
                </a:lnTo>
                <a:lnTo>
                  <a:pt x="4152" y="473"/>
                </a:lnTo>
                <a:lnTo>
                  <a:pt x="4146" y="412"/>
                </a:lnTo>
                <a:lnTo>
                  <a:pt x="4133" y="354"/>
                </a:lnTo>
                <a:lnTo>
                  <a:pt x="4115" y="299"/>
                </a:lnTo>
                <a:lnTo>
                  <a:pt x="4091" y="249"/>
                </a:lnTo>
                <a:lnTo>
                  <a:pt x="4059" y="203"/>
                </a:lnTo>
                <a:lnTo>
                  <a:pt x="4022" y="162"/>
                </a:lnTo>
                <a:lnTo>
                  <a:pt x="3979" y="123"/>
                </a:lnTo>
                <a:lnTo>
                  <a:pt x="3929" y="91"/>
                </a:lnTo>
                <a:lnTo>
                  <a:pt x="3872" y="62"/>
                </a:lnTo>
                <a:lnTo>
                  <a:pt x="3836" y="47"/>
                </a:lnTo>
                <a:lnTo>
                  <a:pt x="3799" y="35"/>
                </a:lnTo>
                <a:lnTo>
                  <a:pt x="3759" y="24"/>
                </a:lnTo>
                <a:lnTo>
                  <a:pt x="3717" y="16"/>
                </a:lnTo>
                <a:lnTo>
                  <a:pt x="3674" y="10"/>
                </a:lnTo>
                <a:lnTo>
                  <a:pt x="3630" y="4"/>
                </a:lnTo>
                <a:lnTo>
                  <a:pt x="3584" y="1"/>
                </a:lnTo>
                <a:lnTo>
                  <a:pt x="3537" y="0"/>
                </a:lnTo>
                <a:lnTo>
                  <a:pt x="3488" y="1"/>
                </a:lnTo>
                <a:lnTo>
                  <a:pt x="3437" y="3"/>
                </a:lnTo>
                <a:lnTo>
                  <a:pt x="3386" y="8"/>
                </a:lnTo>
                <a:lnTo>
                  <a:pt x="3333" y="14"/>
                </a:lnTo>
                <a:lnTo>
                  <a:pt x="3279" y="22"/>
                </a:lnTo>
                <a:lnTo>
                  <a:pt x="3224" y="30"/>
                </a:lnTo>
                <a:lnTo>
                  <a:pt x="3168" y="41"/>
                </a:lnTo>
                <a:lnTo>
                  <a:pt x="3112" y="55"/>
                </a:lnTo>
                <a:lnTo>
                  <a:pt x="3054" y="69"/>
                </a:lnTo>
                <a:lnTo>
                  <a:pt x="2995" y="84"/>
                </a:lnTo>
                <a:lnTo>
                  <a:pt x="2935" y="102"/>
                </a:lnTo>
                <a:lnTo>
                  <a:pt x="2875" y="120"/>
                </a:lnTo>
                <a:lnTo>
                  <a:pt x="2813" y="141"/>
                </a:lnTo>
                <a:lnTo>
                  <a:pt x="2752" y="162"/>
                </a:lnTo>
                <a:lnTo>
                  <a:pt x="2690" y="186"/>
                </a:lnTo>
                <a:lnTo>
                  <a:pt x="2627" y="210"/>
                </a:lnTo>
                <a:lnTo>
                  <a:pt x="2563" y="236"/>
                </a:lnTo>
                <a:lnTo>
                  <a:pt x="2500" y="262"/>
                </a:lnTo>
                <a:lnTo>
                  <a:pt x="2435" y="292"/>
                </a:lnTo>
                <a:lnTo>
                  <a:pt x="2371" y="321"/>
                </a:lnTo>
                <a:lnTo>
                  <a:pt x="2306" y="352"/>
                </a:lnTo>
                <a:lnTo>
                  <a:pt x="2242" y="385"/>
                </a:lnTo>
                <a:lnTo>
                  <a:pt x="2176" y="417"/>
                </a:lnTo>
                <a:lnTo>
                  <a:pt x="2112" y="452"/>
                </a:lnTo>
                <a:lnTo>
                  <a:pt x="2175" y="766"/>
                </a:lnTo>
                <a:lnTo>
                  <a:pt x="2245" y="734"/>
                </a:lnTo>
                <a:lnTo>
                  <a:pt x="2314" y="706"/>
                </a:lnTo>
                <a:lnTo>
                  <a:pt x="2349" y="693"/>
                </a:lnTo>
                <a:lnTo>
                  <a:pt x="2383" y="680"/>
                </a:lnTo>
                <a:lnTo>
                  <a:pt x="2416" y="668"/>
                </a:lnTo>
                <a:lnTo>
                  <a:pt x="2450" y="657"/>
                </a:lnTo>
                <a:lnTo>
                  <a:pt x="2482" y="647"/>
                </a:lnTo>
                <a:lnTo>
                  <a:pt x="2514" y="637"/>
                </a:lnTo>
                <a:lnTo>
                  <a:pt x="2547" y="628"/>
                </a:lnTo>
                <a:lnTo>
                  <a:pt x="2577" y="621"/>
                </a:lnTo>
                <a:lnTo>
                  <a:pt x="2609" y="613"/>
                </a:lnTo>
                <a:lnTo>
                  <a:pt x="2639" y="606"/>
                </a:lnTo>
                <a:lnTo>
                  <a:pt x="2669" y="601"/>
                </a:lnTo>
                <a:lnTo>
                  <a:pt x="2699" y="597"/>
                </a:lnTo>
                <a:lnTo>
                  <a:pt x="2727" y="593"/>
                </a:lnTo>
                <a:lnTo>
                  <a:pt x="2754" y="590"/>
                </a:lnTo>
                <a:lnTo>
                  <a:pt x="2782" y="588"/>
                </a:lnTo>
                <a:lnTo>
                  <a:pt x="2809" y="587"/>
                </a:lnTo>
                <a:lnTo>
                  <a:pt x="2834" y="587"/>
                </a:lnTo>
                <a:lnTo>
                  <a:pt x="2859" y="588"/>
                </a:lnTo>
                <a:lnTo>
                  <a:pt x="2884" y="589"/>
                </a:lnTo>
                <a:lnTo>
                  <a:pt x="2907" y="592"/>
                </a:lnTo>
                <a:lnTo>
                  <a:pt x="2930" y="595"/>
                </a:lnTo>
                <a:lnTo>
                  <a:pt x="2952" y="600"/>
                </a:lnTo>
                <a:lnTo>
                  <a:pt x="2973" y="605"/>
                </a:lnTo>
                <a:lnTo>
                  <a:pt x="2994" y="612"/>
                </a:lnTo>
                <a:lnTo>
                  <a:pt x="3012" y="619"/>
                </a:lnTo>
                <a:lnTo>
                  <a:pt x="3031" y="628"/>
                </a:lnTo>
                <a:lnTo>
                  <a:pt x="3048" y="637"/>
                </a:lnTo>
                <a:lnTo>
                  <a:pt x="3065" y="648"/>
                </a:lnTo>
                <a:lnTo>
                  <a:pt x="3089" y="668"/>
                </a:lnTo>
                <a:lnTo>
                  <a:pt x="3111" y="691"/>
                </a:lnTo>
                <a:lnTo>
                  <a:pt x="3128" y="715"/>
                </a:lnTo>
                <a:lnTo>
                  <a:pt x="3142" y="741"/>
                </a:lnTo>
                <a:lnTo>
                  <a:pt x="3154" y="769"/>
                </a:lnTo>
                <a:lnTo>
                  <a:pt x="3162" y="800"/>
                </a:lnTo>
                <a:lnTo>
                  <a:pt x="3166" y="833"/>
                </a:lnTo>
                <a:lnTo>
                  <a:pt x="3167" y="866"/>
                </a:lnTo>
                <a:lnTo>
                  <a:pt x="3165" y="902"/>
                </a:lnTo>
                <a:lnTo>
                  <a:pt x="3160" y="940"/>
                </a:lnTo>
                <a:lnTo>
                  <a:pt x="3151" y="979"/>
                </a:lnTo>
                <a:lnTo>
                  <a:pt x="3140" y="1019"/>
                </a:lnTo>
                <a:lnTo>
                  <a:pt x="3125" y="1061"/>
                </a:lnTo>
                <a:lnTo>
                  <a:pt x="3107" y="1104"/>
                </a:lnTo>
                <a:lnTo>
                  <a:pt x="3087" y="1147"/>
                </a:lnTo>
                <a:lnTo>
                  <a:pt x="3064" y="1192"/>
                </a:lnTo>
                <a:lnTo>
                  <a:pt x="3036" y="1239"/>
                </a:lnTo>
                <a:lnTo>
                  <a:pt x="3007" y="1285"/>
                </a:lnTo>
                <a:lnTo>
                  <a:pt x="2975" y="1333"/>
                </a:lnTo>
                <a:lnTo>
                  <a:pt x="2939" y="1381"/>
                </a:lnTo>
                <a:lnTo>
                  <a:pt x="2902" y="1430"/>
                </a:lnTo>
                <a:lnTo>
                  <a:pt x="2860" y="1479"/>
                </a:lnTo>
                <a:lnTo>
                  <a:pt x="2818" y="1529"/>
                </a:lnTo>
                <a:lnTo>
                  <a:pt x="2771" y="1579"/>
                </a:lnTo>
                <a:lnTo>
                  <a:pt x="2723" y="1629"/>
                </a:lnTo>
                <a:lnTo>
                  <a:pt x="2671" y="1679"/>
                </a:lnTo>
                <a:lnTo>
                  <a:pt x="2617" y="1730"/>
                </a:lnTo>
                <a:lnTo>
                  <a:pt x="2561" y="1780"/>
                </a:lnTo>
                <a:lnTo>
                  <a:pt x="2502" y="1830"/>
                </a:lnTo>
                <a:lnTo>
                  <a:pt x="2440" y="1881"/>
                </a:lnTo>
                <a:lnTo>
                  <a:pt x="2376" y="1930"/>
                </a:lnTo>
                <a:lnTo>
                  <a:pt x="2310" y="1979"/>
                </a:lnTo>
                <a:lnTo>
                  <a:pt x="2243" y="2027"/>
                </a:lnTo>
                <a:lnTo>
                  <a:pt x="2175" y="2072"/>
                </a:lnTo>
                <a:lnTo>
                  <a:pt x="2109" y="2115"/>
                </a:lnTo>
                <a:lnTo>
                  <a:pt x="2043" y="2156"/>
                </a:lnTo>
                <a:lnTo>
                  <a:pt x="1977" y="2194"/>
                </a:lnTo>
                <a:lnTo>
                  <a:pt x="1913" y="2229"/>
                </a:lnTo>
                <a:lnTo>
                  <a:pt x="1850" y="2263"/>
                </a:lnTo>
                <a:lnTo>
                  <a:pt x="1786" y="2294"/>
                </a:lnTo>
                <a:lnTo>
                  <a:pt x="1724" y="2322"/>
                </a:lnTo>
                <a:lnTo>
                  <a:pt x="1664" y="2347"/>
                </a:lnTo>
                <a:lnTo>
                  <a:pt x="1604" y="2371"/>
                </a:lnTo>
                <a:lnTo>
                  <a:pt x="1546" y="2392"/>
                </a:lnTo>
                <a:lnTo>
                  <a:pt x="1489" y="2410"/>
                </a:lnTo>
                <a:lnTo>
                  <a:pt x="1434" y="2426"/>
                </a:lnTo>
                <a:lnTo>
                  <a:pt x="1381" y="2440"/>
                </a:lnTo>
                <a:lnTo>
                  <a:pt x="1328" y="2451"/>
                </a:lnTo>
                <a:lnTo>
                  <a:pt x="1278" y="2459"/>
                </a:lnTo>
                <a:lnTo>
                  <a:pt x="1230" y="2465"/>
                </a:lnTo>
                <a:lnTo>
                  <a:pt x="1184" y="2468"/>
                </a:lnTo>
                <a:lnTo>
                  <a:pt x="1139" y="2469"/>
                </a:lnTo>
                <a:lnTo>
                  <a:pt x="1098" y="2468"/>
                </a:lnTo>
                <a:lnTo>
                  <a:pt x="1059" y="2464"/>
                </a:lnTo>
                <a:lnTo>
                  <a:pt x="1021" y="2457"/>
                </a:lnTo>
                <a:lnTo>
                  <a:pt x="986" y="2448"/>
                </a:lnTo>
                <a:lnTo>
                  <a:pt x="954" y="2437"/>
                </a:lnTo>
                <a:lnTo>
                  <a:pt x="925" y="2423"/>
                </a:lnTo>
                <a:lnTo>
                  <a:pt x="898" y="2405"/>
                </a:lnTo>
                <a:lnTo>
                  <a:pt x="874" y="2386"/>
                </a:lnTo>
                <a:lnTo>
                  <a:pt x="853" y="2364"/>
                </a:lnTo>
                <a:lnTo>
                  <a:pt x="836" y="2339"/>
                </a:lnTo>
                <a:lnTo>
                  <a:pt x="821" y="2312"/>
                </a:lnTo>
                <a:lnTo>
                  <a:pt x="811" y="2283"/>
                </a:lnTo>
                <a:lnTo>
                  <a:pt x="805" y="2265"/>
                </a:lnTo>
                <a:lnTo>
                  <a:pt x="802" y="2247"/>
                </a:lnTo>
                <a:lnTo>
                  <a:pt x="800" y="2228"/>
                </a:lnTo>
                <a:lnTo>
                  <a:pt x="799" y="2209"/>
                </a:lnTo>
                <a:lnTo>
                  <a:pt x="797" y="2190"/>
                </a:lnTo>
                <a:lnTo>
                  <a:pt x="799" y="2169"/>
                </a:lnTo>
                <a:lnTo>
                  <a:pt x="801" y="2149"/>
                </a:lnTo>
                <a:lnTo>
                  <a:pt x="803" y="2127"/>
                </a:lnTo>
                <a:lnTo>
                  <a:pt x="807" y="2107"/>
                </a:lnTo>
                <a:lnTo>
                  <a:pt x="812" y="2084"/>
                </a:lnTo>
                <a:lnTo>
                  <a:pt x="818" y="2062"/>
                </a:lnTo>
                <a:lnTo>
                  <a:pt x="825" y="2039"/>
                </a:lnTo>
                <a:lnTo>
                  <a:pt x="832" y="2016"/>
                </a:lnTo>
                <a:lnTo>
                  <a:pt x="841" y="1993"/>
                </a:lnTo>
                <a:lnTo>
                  <a:pt x="851" y="1969"/>
                </a:lnTo>
                <a:lnTo>
                  <a:pt x="862" y="1945"/>
                </a:lnTo>
                <a:lnTo>
                  <a:pt x="874" y="1921"/>
                </a:lnTo>
                <a:lnTo>
                  <a:pt x="886" y="1896"/>
                </a:lnTo>
                <a:lnTo>
                  <a:pt x="899" y="1871"/>
                </a:lnTo>
                <a:lnTo>
                  <a:pt x="913" y="1846"/>
                </a:lnTo>
                <a:lnTo>
                  <a:pt x="929" y="1820"/>
                </a:lnTo>
                <a:lnTo>
                  <a:pt x="945" y="1794"/>
                </a:lnTo>
                <a:lnTo>
                  <a:pt x="961" y="1769"/>
                </a:lnTo>
                <a:lnTo>
                  <a:pt x="979" y="1743"/>
                </a:lnTo>
                <a:lnTo>
                  <a:pt x="1016" y="1690"/>
                </a:lnTo>
                <a:lnTo>
                  <a:pt x="1056" y="1638"/>
                </a:lnTo>
                <a:lnTo>
                  <a:pt x="1099" y="1584"/>
                </a:lnTo>
                <a:lnTo>
                  <a:pt x="1145" y="1531"/>
                </a:lnTo>
                <a:lnTo>
                  <a:pt x="863" y="1371"/>
                </a:lnTo>
                <a:lnTo>
                  <a:pt x="813" y="1422"/>
                </a:lnTo>
                <a:lnTo>
                  <a:pt x="764" y="1471"/>
                </a:lnTo>
                <a:lnTo>
                  <a:pt x="715" y="1521"/>
                </a:lnTo>
                <a:lnTo>
                  <a:pt x="668" y="1571"/>
                </a:lnTo>
                <a:lnTo>
                  <a:pt x="624" y="1622"/>
                </a:lnTo>
                <a:lnTo>
                  <a:pt x="579" y="1672"/>
                </a:lnTo>
                <a:lnTo>
                  <a:pt x="536" y="1722"/>
                </a:lnTo>
                <a:lnTo>
                  <a:pt x="495" y="1772"/>
                </a:lnTo>
                <a:lnTo>
                  <a:pt x="454" y="1823"/>
                </a:lnTo>
                <a:lnTo>
                  <a:pt x="416" y="1873"/>
                </a:lnTo>
                <a:lnTo>
                  <a:pt x="378" y="1923"/>
                </a:lnTo>
                <a:lnTo>
                  <a:pt x="343" y="1973"/>
                </a:lnTo>
                <a:lnTo>
                  <a:pt x="308" y="2023"/>
                </a:lnTo>
                <a:lnTo>
                  <a:pt x="275" y="2072"/>
                </a:lnTo>
                <a:lnTo>
                  <a:pt x="245" y="2121"/>
                </a:lnTo>
                <a:lnTo>
                  <a:pt x="215" y="2170"/>
                </a:lnTo>
                <a:lnTo>
                  <a:pt x="188" y="2218"/>
                </a:lnTo>
                <a:lnTo>
                  <a:pt x="161" y="2266"/>
                </a:lnTo>
                <a:lnTo>
                  <a:pt x="137" y="2313"/>
                </a:lnTo>
                <a:lnTo>
                  <a:pt x="115" y="2360"/>
                </a:lnTo>
                <a:lnTo>
                  <a:pt x="94" y="2407"/>
                </a:lnTo>
                <a:lnTo>
                  <a:pt x="75" y="2453"/>
                </a:lnTo>
                <a:lnTo>
                  <a:pt x="59" y="2498"/>
                </a:lnTo>
                <a:lnTo>
                  <a:pt x="45" y="2543"/>
                </a:lnTo>
                <a:lnTo>
                  <a:pt x="31" y="2586"/>
                </a:lnTo>
                <a:lnTo>
                  <a:pt x="21" y="2629"/>
                </a:lnTo>
                <a:lnTo>
                  <a:pt x="12" y="2672"/>
                </a:lnTo>
                <a:lnTo>
                  <a:pt x="5" y="2712"/>
                </a:lnTo>
                <a:lnTo>
                  <a:pt x="1" y="2753"/>
                </a:lnTo>
                <a:lnTo>
                  <a:pt x="0" y="2793"/>
                </a:lnTo>
                <a:lnTo>
                  <a:pt x="0" y="2831"/>
                </a:lnTo>
                <a:lnTo>
                  <a:pt x="2" y="2868"/>
                </a:lnTo>
                <a:close/>
              </a:path>
            </a:pathLst>
          </a:custGeom>
          <a:solidFill>
            <a:srgbClr val="2E6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9"/>
          <p:cNvSpPr>
            <a:spLocks/>
          </p:cNvSpPr>
          <p:nvPr/>
        </p:nvSpPr>
        <p:spPr bwMode="auto">
          <a:xfrm>
            <a:off x="8721449" y="1444089"/>
            <a:ext cx="1038330" cy="3917684"/>
          </a:xfrm>
          <a:custGeom>
            <a:avLst/>
            <a:gdLst>
              <a:gd name="T0" fmla="*/ 166 w 3371"/>
              <a:gd name="T1" fmla="*/ 11533 h 13106"/>
              <a:gd name="T2" fmla="*/ 1245 w 3371"/>
              <a:gd name="T3" fmla="*/ 10962 h 13106"/>
              <a:gd name="T4" fmla="*/ 1011 w 3371"/>
              <a:gd name="T5" fmla="*/ 10438 h 13106"/>
              <a:gd name="T6" fmla="*/ 800 w 3371"/>
              <a:gd name="T7" fmla="*/ 9880 h 13106"/>
              <a:gd name="T8" fmla="*/ 614 w 3371"/>
              <a:gd name="T9" fmla="*/ 9292 h 13106"/>
              <a:gd name="T10" fmla="*/ 452 w 3371"/>
              <a:gd name="T11" fmla="*/ 8674 h 13106"/>
              <a:gd name="T12" fmla="*/ 313 w 3371"/>
              <a:gd name="T13" fmla="*/ 8030 h 13106"/>
              <a:gd name="T14" fmla="*/ 199 w 3371"/>
              <a:gd name="T15" fmla="*/ 7359 h 13106"/>
              <a:gd name="T16" fmla="*/ 111 w 3371"/>
              <a:gd name="T17" fmla="*/ 6662 h 13106"/>
              <a:gd name="T18" fmla="*/ 48 w 3371"/>
              <a:gd name="T19" fmla="*/ 5945 h 13106"/>
              <a:gd name="T20" fmla="*/ 11 w 3371"/>
              <a:gd name="T21" fmla="*/ 5206 h 13106"/>
              <a:gd name="T22" fmla="*/ 0 w 3371"/>
              <a:gd name="T23" fmla="*/ 4447 h 13106"/>
              <a:gd name="T24" fmla="*/ 16 w 3371"/>
              <a:gd name="T25" fmla="*/ 3672 h 13106"/>
              <a:gd name="T26" fmla="*/ 58 w 3371"/>
              <a:gd name="T27" fmla="*/ 2878 h 13106"/>
              <a:gd name="T28" fmla="*/ 128 w 3371"/>
              <a:gd name="T29" fmla="*/ 2072 h 13106"/>
              <a:gd name="T30" fmla="*/ 225 w 3371"/>
              <a:gd name="T31" fmla="*/ 1251 h 13106"/>
              <a:gd name="T32" fmla="*/ 351 w 3371"/>
              <a:gd name="T33" fmla="*/ 420 h 13106"/>
              <a:gd name="T34" fmla="*/ 884 w 3371"/>
              <a:gd name="T35" fmla="*/ 0 h 13106"/>
              <a:gd name="T36" fmla="*/ 767 w 3371"/>
              <a:gd name="T37" fmla="*/ 801 h 13106"/>
              <a:gd name="T38" fmla="*/ 675 w 3371"/>
              <a:gd name="T39" fmla="*/ 1591 h 13106"/>
              <a:gd name="T40" fmla="*/ 610 w 3371"/>
              <a:gd name="T41" fmla="*/ 2368 h 13106"/>
              <a:gd name="T42" fmla="*/ 570 w 3371"/>
              <a:gd name="T43" fmla="*/ 3133 h 13106"/>
              <a:gd name="T44" fmla="*/ 553 w 3371"/>
              <a:gd name="T45" fmla="*/ 3881 h 13106"/>
              <a:gd name="T46" fmla="*/ 563 w 3371"/>
              <a:gd name="T47" fmla="*/ 4614 h 13106"/>
              <a:gd name="T48" fmla="*/ 597 w 3371"/>
              <a:gd name="T49" fmla="*/ 5328 h 13106"/>
              <a:gd name="T50" fmla="*/ 655 w 3371"/>
              <a:gd name="T51" fmla="*/ 6023 h 13106"/>
              <a:gd name="T52" fmla="*/ 736 w 3371"/>
              <a:gd name="T53" fmla="*/ 6697 h 13106"/>
              <a:gd name="T54" fmla="*/ 840 w 3371"/>
              <a:gd name="T55" fmla="*/ 7349 h 13106"/>
              <a:gd name="T56" fmla="*/ 968 w 3371"/>
              <a:gd name="T57" fmla="*/ 7977 h 13106"/>
              <a:gd name="T58" fmla="*/ 1119 w 3371"/>
              <a:gd name="T59" fmla="*/ 8579 h 13106"/>
              <a:gd name="T60" fmla="*/ 1293 w 3371"/>
              <a:gd name="T61" fmla="*/ 9155 h 13106"/>
              <a:gd name="T62" fmla="*/ 1488 w 3371"/>
              <a:gd name="T63" fmla="*/ 9704 h 13106"/>
              <a:gd name="T64" fmla="*/ 1705 w 3371"/>
              <a:gd name="T65" fmla="*/ 10222 h 13106"/>
              <a:gd name="T66" fmla="*/ 1943 w 3371"/>
              <a:gd name="T67" fmla="*/ 10709 h 13106"/>
              <a:gd name="T68" fmla="*/ 3371 w 3371"/>
              <a:gd name="T69" fmla="*/ 13106 h 1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1" h="13106">
                <a:moveTo>
                  <a:pt x="3371" y="13106"/>
                </a:moveTo>
                <a:lnTo>
                  <a:pt x="166" y="11533"/>
                </a:lnTo>
                <a:lnTo>
                  <a:pt x="1370" y="11213"/>
                </a:lnTo>
                <a:lnTo>
                  <a:pt x="1245" y="10962"/>
                </a:lnTo>
                <a:lnTo>
                  <a:pt x="1125" y="10705"/>
                </a:lnTo>
                <a:lnTo>
                  <a:pt x="1011" y="10438"/>
                </a:lnTo>
                <a:lnTo>
                  <a:pt x="903" y="10163"/>
                </a:lnTo>
                <a:lnTo>
                  <a:pt x="800" y="9880"/>
                </a:lnTo>
                <a:lnTo>
                  <a:pt x="704" y="9590"/>
                </a:lnTo>
                <a:lnTo>
                  <a:pt x="614" y="9292"/>
                </a:lnTo>
                <a:lnTo>
                  <a:pt x="529" y="8987"/>
                </a:lnTo>
                <a:lnTo>
                  <a:pt x="452" y="8674"/>
                </a:lnTo>
                <a:lnTo>
                  <a:pt x="379" y="8355"/>
                </a:lnTo>
                <a:lnTo>
                  <a:pt x="313" y="8030"/>
                </a:lnTo>
                <a:lnTo>
                  <a:pt x="253" y="7697"/>
                </a:lnTo>
                <a:lnTo>
                  <a:pt x="199" y="7359"/>
                </a:lnTo>
                <a:lnTo>
                  <a:pt x="152" y="7013"/>
                </a:lnTo>
                <a:lnTo>
                  <a:pt x="111" y="6662"/>
                </a:lnTo>
                <a:lnTo>
                  <a:pt x="77" y="6306"/>
                </a:lnTo>
                <a:lnTo>
                  <a:pt x="48" y="5945"/>
                </a:lnTo>
                <a:lnTo>
                  <a:pt x="26" y="5578"/>
                </a:lnTo>
                <a:lnTo>
                  <a:pt x="11" y="5206"/>
                </a:lnTo>
                <a:lnTo>
                  <a:pt x="2" y="4829"/>
                </a:lnTo>
                <a:lnTo>
                  <a:pt x="0" y="4447"/>
                </a:lnTo>
                <a:lnTo>
                  <a:pt x="5" y="4062"/>
                </a:lnTo>
                <a:lnTo>
                  <a:pt x="16" y="3672"/>
                </a:lnTo>
                <a:lnTo>
                  <a:pt x="33" y="3277"/>
                </a:lnTo>
                <a:lnTo>
                  <a:pt x="58" y="2878"/>
                </a:lnTo>
                <a:lnTo>
                  <a:pt x="90" y="2477"/>
                </a:lnTo>
                <a:lnTo>
                  <a:pt x="128" y="2072"/>
                </a:lnTo>
                <a:lnTo>
                  <a:pt x="173" y="1663"/>
                </a:lnTo>
                <a:lnTo>
                  <a:pt x="225" y="1251"/>
                </a:lnTo>
                <a:lnTo>
                  <a:pt x="284" y="837"/>
                </a:lnTo>
                <a:lnTo>
                  <a:pt x="351" y="420"/>
                </a:lnTo>
                <a:lnTo>
                  <a:pt x="424" y="0"/>
                </a:lnTo>
                <a:lnTo>
                  <a:pt x="884" y="0"/>
                </a:lnTo>
                <a:lnTo>
                  <a:pt x="822" y="402"/>
                </a:lnTo>
                <a:lnTo>
                  <a:pt x="767" y="801"/>
                </a:lnTo>
                <a:lnTo>
                  <a:pt x="718" y="1198"/>
                </a:lnTo>
                <a:lnTo>
                  <a:pt x="675" y="1591"/>
                </a:lnTo>
                <a:lnTo>
                  <a:pt x="639" y="1981"/>
                </a:lnTo>
                <a:lnTo>
                  <a:pt x="610" y="2368"/>
                </a:lnTo>
                <a:lnTo>
                  <a:pt x="586" y="2753"/>
                </a:lnTo>
                <a:lnTo>
                  <a:pt x="570" y="3133"/>
                </a:lnTo>
                <a:lnTo>
                  <a:pt x="559" y="3509"/>
                </a:lnTo>
                <a:lnTo>
                  <a:pt x="553" y="3881"/>
                </a:lnTo>
                <a:lnTo>
                  <a:pt x="555" y="4250"/>
                </a:lnTo>
                <a:lnTo>
                  <a:pt x="563" y="4614"/>
                </a:lnTo>
                <a:lnTo>
                  <a:pt x="577" y="4973"/>
                </a:lnTo>
                <a:lnTo>
                  <a:pt x="597" y="5328"/>
                </a:lnTo>
                <a:lnTo>
                  <a:pt x="623" y="5678"/>
                </a:lnTo>
                <a:lnTo>
                  <a:pt x="655" y="6023"/>
                </a:lnTo>
                <a:lnTo>
                  <a:pt x="692" y="6363"/>
                </a:lnTo>
                <a:lnTo>
                  <a:pt x="736" y="6697"/>
                </a:lnTo>
                <a:lnTo>
                  <a:pt x="786" y="7025"/>
                </a:lnTo>
                <a:lnTo>
                  <a:pt x="840" y="7349"/>
                </a:lnTo>
                <a:lnTo>
                  <a:pt x="902" y="7666"/>
                </a:lnTo>
                <a:lnTo>
                  <a:pt x="968" y="7977"/>
                </a:lnTo>
                <a:lnTo>
                  <a:pt x="1042" y="8281"/>
                </a:lnTo>
                <a:lnTo>
                  <a:pt x="1119" y="8579"/>
                </a:lnTo>
                <a:lnTo>
                  <a:pt x="1203" y="8871"/>
                </a:lnTo>
                <a:lnTo>
                  <a:pt x="1293" y="9155"/>
                </a:lnTo>
                <a:lnTo>
                  <a:pt x="1388" y="9433"/>
                </a:lnTo>
                <a:lnTo>
                  <a:pt x="1488" y="9704"/>
                </a:lnTo>
                <a:lnTo>
                  <a:pt x="1593" y="9966"/>
                </a:lnTo>
                <a:lnTo>
                  <a:pt x="1705" y="10222"/>
                </a:lnTo>
                <a:lnTo>
                  <a:pt x="1822" y="10470"/>
                </a:lnTo>
                <a:lnTo>
                  <a:pt x="1943" y="10709"/>
                </a:lnTo>
                <a:lnTo>
                  <a:pt x="2467" y="9652"/>
                </a:lnTo>
                <a:lnTo>
                  <a:pt x="3371" y="13106"/>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25" name="Oval 24"/>
          <p:cNvSpPr/>
          <p:nvPr/>
        </p:nvSpPr>
        <p:spPr>
          <a:xfrm>
            <a:off x="7055168" y="18288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192328" y="19659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55168" y="25146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192328" y="26517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55168" y="32004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192328" y="33375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55168" y="38862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92328" y="40233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55168" y="45720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92328" y="47091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55168" y="52578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192328" y="53949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55168" y="59436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192328" y="60807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5</a:t>
            </a:fld>
            <a:endParaRPr lang="en-US"/>
          </a:p>
        </p:txBody>
      </p:sp>
      <p:sp>
        <p:nvSpPr>
          <p:cNvPr id="3" name="TextBox 2">
            <a:extLst>
              <a:ext uri="{FF2B5EF4-FFF2-40B4-BE49-F238E27FC236}">
                <a16:creationId xmlns:a16="http://schemas.microsoft.com/office/drawing/2014/main" id="{0987933C-8633-49AD-A886-CB2768C3EE49}"/>
              </a:ext>
            </a:extLst>
          </p:cNvPr>
          <p:cNvSpPr txBox="1"/>
          <p:nvPr/>
        </p:nvSpPr>
        <p:spPr>
          <a:xfrm>
            <a:off x="1072415" y="1830342"/>
            <a:ext cx="7430376" cy="5062924"/>
          </a:xfrm>
          <a:prstGeom prst="rect">
            <a:avLst/>
          </a:prstGeom>
          <a:solidFill>
            <a:schemeClr val="bg1"/>
          </a:solidFill>
        </p:spPr>
        <p:txBody>
          <a:bodyPr wrap="square" rtlCol="0">
            <a:spAutoFit/>
          </a:bodyPr>
          <a:lstStyle/>
          <a:p>
            <a:pPr marL="285750" indent="-285750" algn="justLow" rtl="1">
              <a:buFont typeface="Arial" panose="020B0604020202020204" pitchFamily="34" charset="0"/>
              <a:buChar char="•"/>
            </a:pPr>
            <a:r>
              <a:rPr lang="ar-SA" sz="19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دستيابي به توسعه  اقتصادي يكي از مهمترين اهداف دولت هاست و اين فرصت براي كشورهايي كه داراي منابع طبيعي هستند، بيشتر فراهم است. ايران به عنوان چهارمين كشور نفت خيز جهان در صورت مديريت صحيح عوايد نفتي، مي تواند به توسعه ي اقتصادي دست يابد، حال آن  كه چه پيش از انقلاب و چه پس از انقلاب، عدم مديريت صحيح نه تنها منجر به توسعه  اقتصادي نشده ،بلكه وابستگي بيش از پيش به درآمدهاي نفتي را به ارمغان آورده است و موجب شده تا در صورت افت قيمت نفت از يک سو بودجه ي دولت با چالش مواجه و در طرح ها و برنامه هاي عمراني و مالي دولت خلل ايجاد شود و از سوي ديگر گراني و تورم كه يكي ديگر از پيامدهاي اصلي كاهش درآمدهاي نفتي است را بر دوش افراد جامعه بار كند .</a:t>
            </a:r>
            <a:r>
              <a:rPr lang="ar-SA" sz="1900" dirty="0">
                <a:solidFill>
                  <a:srgbClr val="000000"/>
                </a:solidFill>
                <a:effectLst/>
                <a:latin typeface="B Nazanin" panose="00000400000000000000" pitchFamily="2" charset="-78"/>
                <a:ea typeface="Times New Roman" panose="02020603050405020304" pitchFamily="18" charset="0"/>
                <a:cs typeface="B Nazanin" panose="00000400000000000000" pitchFamily="2" charset="-78"/>
              </a:rPr>
              <a:t> </a:t>
            </a:r>
            <a:endParaRPr lang="fa-IR" sz="1900" dirty="0">
              <a:solidFill>
                <a:srgbClr val="000000"/>
              </a:solidFill>
              <a:effectLst/>
              <a:latin typeface="B Nazanin" panose="00000400000000000000" pitchFamily="2" charset="-78"/>
              <a:ea typeface="Times New Roman" panose="02020603050405020304" pitchFamily="18" charset="0"/>
              <a:cs typeface="B Nazanin" panose="00000400000000000000" pitchFamily="2" charset="-78"/>
            </a:endParaRPr>
          </a:p>
          <a:p>
            <a:pPr marL="285750" indent="-285750" algn="justLow" rtl="1">
              <a:buFont typeface="Arial" panose="020B0604020202020204" pitchFamily="34" charset="0"/>
              <a:buChar char="•"/>
            </a:pPr>
            <a:r>
              <a:rPr lang="fa-IR" sz="19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rPr>
              <a:t>بدون شک وابستگي اقتصاد ايران به نفت، يک اشكال اساسي است. درآمدهاي حاصل از فروش نفت بايد صرف توسعه اقتصادي كشور و نه تحقق بودجه سالانه شود. اولين بار پس از انقلاب اسلامي در سال 1365 بعد از شوک سوم نفتي و كاهش 58 درصدي عوايد آن، نياز جدا شدن از اقتصاد تک محصولي مبتني بر نفت براي رهبران جمهوري اسلامي احساس شد، لذا پس از خاتمه جنگ و در آغاز برنامه ي اول توسعه مسئله ي فوق به مسئله اي اصلي براي نظام تبديل شده بود.  اين اتكـا بـه نفـت در بسـياري از مـوارد نه تنها فرصت، بلكه تهديدي اقتصادي براي نظام است؛ به ويژه در سطح بين الملل، قدرتهاي بـزرگ ازجمله آمريكا، همواره از نفت به عنوان اهرم فشار عليه جمهوري اسـلامي ايـران اسـتفاده كـرد ه اند.</a:t>
            </a:r>
          </a:p>
          <a:p>
            <a:pPr algn="justLow" rtl="1"/>
            <a:endParaRPr lang="en-US" sz="1900" dirty="0">
              <a:solidFill>
                <a:srgbClr val="000000"/>
              </a:solidFill>
              <a:effectLst/>
              <a:latin typeface="B Nazanin" panose="00000400000000000000" pitchFamily="2" charset="-78"/>
              <a:ea typeface="B Nazanin" panose="00000400000000000000" pitchFamily="2" charset="-78"/>
              <a:cs typeface="B Nazanin" panose="00000400000000000000" pitchFamily="2" charset="-78"/>
            </a:endParaRPr>
          </a:p>
        </p:txBody>
      </p:sp>
    </p:spTree>
    <p:extLst>
      <p:ext uri="{BB962C8B-B14F-4D97-AF65-F5344CB8AC3E}">
        <p14:creationId xmlns:p14="http://schemas.microsoft.com/office/powerpoint/2010/main" val="258729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02</a:t>
            </a:r>
          </a:p>
        </p:txBody>
      </p:sp>
      <p:sp>
        <p:nvSpPr>
          <p:cNvPr id="19" name="TextBox 18"/>
          <p:cNvSpPr txBox="1"/>
          <p:nvPr/>
        </p:nvSpPr>
        <p:spPr>
          <a:xfrm>
            <a:off x="5990011" y="1489201"/>
            <a:ext cx="4182556" cy="769441"/>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سهم نفت در اقتصاد ایران</a:t>
            </a:r>
          </a:p>
        </p:txBody>
      </p:sp>
      <p:sp>
        <p:nvSpPr>
          <p:cNvPr id="20" name="TextBox 19"/>
          <p:cNvSpPr txBox="1"/>
          <p:nvPr/>
        </p:nvSpPr>
        <p:spPr>
          <a:xfrm rot="16200000">
            <a:off x="5204271"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6</a:t>
            </a:fld>
            <a:endParaRPr lang="en-US"/>
          </a:p>
        </p:txBody>
      </p:sp>
    </p:spTree>
    <p:extLst>
      <p:ext uri="{BB962C8B-B14F-4D97-AF65-F5344CB8AC3E}">
        <p14:creationId xmlns:p14="http://schemas.microsoft.com/office/powerpoint/2010/main" val="63074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564662">
            <a:off x="2953181" y="2055973"/>
            <a:ext cx="7008101" cy="4095750"/>
          </a:xfrm>
          <a:prstGeom prst="rect">
            <a:avLst/>
          </a:prstGeom>
          <a:noFill/>
          <a:ln w="127000">
            <a:solidFill>
              <a:srgbClr val="35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Rectangle 41"/>
          <p:cNvSpPr/>
          <p:nvPr/>
        </p:nvSpPr>
        <p:spPr>
          <a:xfrm>
            <a:off x="2952751" y="2105025"/>
            <a:ext cx="6999262" cy="409575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itle 1"/>
          <p:cNvSpPr txBox="1">
            <a:spLocks/>
          </p:cNvSpPr>
          <p:nvPr/>
        </p:nvSpPr>
        <p:spPr>
          <a:xfrm>
            <a:off x="3033536" y="2623393"/>
            <a:ext cx="6746957" cy="35773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3535" marR="387985" indent="-342900" algn="just" rtl="1">
              <a:lnSpc>
                <a:spcPct val="93000"/>
              </a:lnSpc>
              <a:spcBef>
                <a:spcPts val="0"/>
              </a:spcBef>
              <a:spcAft>
                <a:spcPts val="25"/>
              </a:spcAft>
              <a:buFont typeface="Arial" panose="020B0604020202020204" pitchFamily="34" charset="0"/>
              <a:buChar char="•"/>
            </a:pPr>
            <a:r>
              <a:rPr lang="ar-SA"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گرچه نفت در ايران براي مدت طولاني استخراج شده است اما اهميت و نقش آن در توسعه اقتصاد ايران نسبتا از سال هاي دهه </a:t>
            </a:r>
            <a:r>
              <a:rPr lang="fa-IR"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1960</a:t>
            </a:r>
            <a:r>
              <a:rPr lang="ar-SA"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 نمايان تر مي شود. با</a:t>
            </a:r>
            <a:r>
              <a:rPr lang="ar-SA" sz="2200" dirty="0">
                <a:solidFill>
                  <a:schemeClr val="bg1"/>
                </a:solidFill>
                <a:effectLst/>
                <a:latin typeface="B Nazanin" panose="00000400000000000000" pitchFamily="2" charset="-78"/>
                <a:ea typeface="Times New Roman" panose="02020603050405020304" pitchFamily="18" charset="0"/>
                <a:cs typeface="Times New Roman" panose="02020603050405020304" pitchFamily="18" charset="0"/>
              </a:rPr>
              <a:t>‌</a:t>
            </a:r>
            <a:r>
              <a:rPr lang="ar-SA"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چهار برابر شدن قيمت نفت، وابستگي كشورها به درآمد نفتي به ميزان قابل توجهي افزايش يافته است كه با نوسانات شديد بين المللي قيمت نفت همخواني دارد</a:t>
            </a:r>
            <a:r>
              <a:rPr lang="ar-SA" sz="2200" dirty="0">
                <a:solidFill>
                  <a:schemeClr val="bg1"/>
                </a:solidFill>
                <a:effectLst/>
                <a:latin typeface="B Nazanin" panose="00000400000000000000" pitchFamily="2" charset="-78"/>
                <a:ea typeface="Times New Roman" panose="02020603050405020304" pitchFamily="18" charset="0"/>
                <a:cs typeface="Times New Roman" panose="02020603050405020304" pitchFamily="18" charset="0"/>
              </a:rPr>
              <a:t> </a:t>
            </a:r>
            <a:r>
              <a:rPr lang="fa-IR" sz="2200" dirty="0">
                <a:solidFill>
                  <a:schemeClr val="bg1"/>
                </a:solidFill>
                <a:effectLst/>
                <a:latin typeface="B Nazanin" panose="00000400000000000000" pitchFamily="2" charset="-78"/>
                <a:ea typeface="Times New Roman" panose="02020603050405020304" pitchFamily="18" charset="0"/>
                <a:cs typeface="Times New Roman" panose="02020603050405020304" pitchFamily="18" charset="0"/>
              </a:rPr>
              <a:t>.</a:t>
            </a:r>
            <a:endParaRPr lang="fa-IR" sz="2200" dirty="0">
              <a:solidFill>
                <a:schemeClr val="bg1"/>
              </a:solidFill>
              <a:latin typeface="B Nazanin" panose="00000400000000000000" pitchFamily="2" charset="-78"/>
              <a:ea typeface="Times New Roman" panose="02020603050405020304" pitchFamily="18" charset="0"/>
              <a:cs typeface="B Nazanin" panose="00000400000000000000" pitchFamily="2" charset="-78"/>
            </a:endParaRPr>
          </a:p>
          <a:p>
            <a:pPr marL="343535" marR="387985" indent="-342900" algn="just" rtl="1">
              <a:lnSpc>
                <a:spcPct val="93000"/>
              </a:lnSpc>
              <a:spcBef>
                <a:spcPts val="0"/>
              </a:spcBef>
              <a:spcAft>
                <a:spcPts val="25"/>
              </a:spcAft>
              <a:buFont typeface="Arial" panose="020B0604020202020204" pitchFamily="34" charset="0"/>
              <a:buChar char="•"/>
            </a:pPr>
            <a:r>
              <a:rPr lang="ar-SA"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 اقتصاد ايران به عنوان يک </a:t>
            </a:r>
            <a:r>
              <a:rPr lang="fa-IR"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اقتصاد</a:t>
            </a:r>
            <a:r>
              <a:rPr lang="ar-SA"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 نفتي شناخته شده است، به عبارتي اقتصاد ايران وابستگي شديدي به درآمدهاي نفتي دارد و بيشتر سهم صادرات كشور به صادرات نفت خام اختصاص دارد. همچنين صادرات نفت خام درصد بالايي از توليد ناخالص داخلي كشور را تشكيل داده است</a:t>
            </a:r>
            <a:r>
              <a:rPr lang="fa-IR"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rPr>
              <a:t>.</a:t>
            </a:r>
            <a:endParaRPr lang="en-US"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endParaRPr>
          </a:p>
          <a:p>
            <a:pPr marL="343535" marR="387985" indent="-342900" algn="just" rtl="1">
              <a:lnSpc>
                <a:spcPct val="93000"/>
              </a:lnSpc>
              <a:spcBef>
                <a:spcPts val="0"/>
              </a:spcBef>
              <a:spcAft>
                <a:spcPts val="25"/>
              </a:spcAft>
              <a:buFont typeface="Arial" panose="020B0604020202020204" pitchFamily="34" charset="0"/>
              <a:buChar char="•"/>
            </a:pPr>
            <a:endParaRPr lang="en-US" sz="2200" dirty="0">
              <a:solidFill>
                <a:schemeClr val="bg1"/>
              </a:solidFill>
              <a:effectLst/>
              <a:latin typeface="B Nazanin" panose="00000400000000000000" pitchFamily="2" charset="-78"/>
              <a:ea typeface="B Nazanin" panose="00000400000000000000" pitchFamily="2" charset="-78"/>
              <a:cs typeface="B Nazanin" panose="00000400000000000000" pitchFamily="2" charset="-78"/>
            </a:endParaRPr>
          </a:p>
        </p:txBody>
      </p:sp>
      <p:sp>
        <p:nvSpPr>
          <p:cNvPr id="45" name="TextBox 44"/>
          <p:cNvSpPr txBox="1"/>
          <p:nvPr/>
        </p:nvSpPr>
        <p:spPr>
          <a:xfrm>
            <a:off x="8708388" y="1329050"/>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7</a:t>
            </a:fld>
            <a:endParaRPr lang="en-US"/>
          </a:p>
        </p:txBody>
      </p:sp>
    </p:spTree>
    <p:extLst>
      <p:ext uri="{BB962C8B-B14F-4D97-AF65-F5344CB8AC3E}">
        <p14:creationId xmlns:p14="http://schemas.microsoft.com/office/powerpoint/2010/main" val="245106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073817" y="1530166"/>
            <a:ext cx="8461114" cy="2135200"/>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158196" y="1437322"/>
            <a:ext cx="8386106" cy="2135200"/>
          </a:xfrm>
          <a:prstGeom prst="rect">
            <a:avLst/>
          </a:prstGeom>
          <a:noFill/>
        </p:spPr>
        <p:txBody>
          <a:bodyPr wrap="square" rtlCol="0">
            <a:spAutoFit/>
          </a:bodyPr>
          <a:lstStyle/>
          <a:p>
            <a:pPr algn="just" rtl="1">
              <a:lnSpc>
                <a:spcPct val="150000"/>
              </a:lnSpc>
            </a:pPr>
            <a:r>
              <a:rPr lang="fa-IR" dirty="0">
                <a:solidFill>
                  <a:srgbClr val="2E6576"/>
                </a:solidFill>
                <a:latin typeface="IRANSans(FaNum)" panose="02040503050201020203" pitchFamily="18" charset="-78"/>
                <a:cs typeface="B Nazanin" panose="00000400000000000000" pitchFamily="2" charset="-78"/>
              </a:rPr>
              <a:t> كشورهاي صادركننده نفت به واسطه صادرات نفتي خود به عنوان كالايي استراتژيک ،وارد روابط و مناسبات تجارت جهاني مي شوند و با اتصال به تجارت جهاني، اقتصاد جهاني را به نوعي از خود متاثر مي سازند. </a:t>
            </a:r>
          </a:p>
          <a:p>
            <a:pPr algn="just" rtl="1">
              <a:lnSpc>
                <a:spcPct val="150000"/>
              </a:lnSpc>
            </a:pPr>
            <a:r>
              <a:rPr lang="fa-IR" dirty="0">
                <a:solidFill>
                  <a:srgbClr val="2E6576"/>
                </a:solidFill>
                <a:latin typeface="IRANSans(FaNum)" panose="02040503050201020203" pitchFamily="18" charset="-78"/>
                <a:cs typeface="B Nazanin" panose="00000400000000000000" pitchFamily="2" charset="-78"/>
              </a:rPr>
              <a:t>گراهام فولر معتقد است كه «نفس ماهيت اين كالا باعث مي شود كه توليد كننده بلافاصله به اقتصاد جهاني وصل شود و با نيازها و آسيب پذيري هاي بزرگترين نظام اقتصادي جهان، نيازهاي صنعتي بين المللي و اقدامات ساير توليدكنندگان در اطراف و اكناف جهان اجبارا آشنا شود</a:t>
            </a:r>
          </a:p>
        </p:txBody>
      </p:sp>
      <p:sp>
        <p:nvSpPr>
          <p:cNvPr id="2" name="Slide Number Placeholder 1"/>
          <p:cNvSpPr>
            <a:spLocks noGrp="1"/>
          </p:cNvSpPr>
          <p:nvPr>
            <p:ph type="sldNum" sz="quarter" idx="12"/>
          </p:nvPr>
        </p:nvSpPr>
        <p:spPr/>
        <p:txBody>
          <a:bodyPr/>
          <a:lstStyle/>
          <a:p>
            <a:fld id="{B74B559B-D629-4FDA-BC50-1EC6697CB78C}" type="slidenum">
              <a:rPr lang="en-US" smtClean="0"/>
              <a:t>8</a:t>
            </a:fld>
            <a:endParaRPr lang="en-US"/>
          </a:p>
        </p:txBody>
      </p:sp>
      <p:pic>
        <p:nvPicPr>
          <p:cNvPr id="3" name="Picture 2">
            <a:extLst>
              <a:ext uri="{FF2B5EF4-FFF2-40B4-BE49-F238E27FC236}">
                <a16:creationId xmlns:a16="http://schemas.microsoft.com/office/drawing/2014/main" id="{53A19647-D7C2-44B3-B305-329828153D60}"/>
              </a:ext>
            </a:extLst>
          </p:cNvPr>
          <p:cNvPicPr>
            <a:picLocks noChangeAspect="1"/>
          </p:cNvPicPr>
          <p:nvPr/>
        </p:nvPicPr>
        <p:blipFill rotWithShape="1">
          <a:blip r:embed="rId2"/>
          <a:srcRect l="740" t="21948" r="11066" b="19163"/>
          <a:stretch/>
        </p:blipFill>
        <p:spPr>
          <a:xfrm>
            <a:off x="1011455" y="3277339"/>
            <a:ext cx="6434814" cy="3281351"/>
          </a:xfrm>
          <a:prstGeom prst="rect">
            <a:avLst/>
          </a:prstGeom>
        </p:spPr>
      </p:pic>
      <p:sp>
        <p:nvSpPr>
          <p:cNvPr id="30" name="Rectangle 29">
            <a:extLst>
              <a:ext uri="{FF2B5EF4-FFF2-40B4-BE49-F238E27FC236}">
                <a16:creationId xmlns:a16="http://schemas.microsoft.com/office/drawing/2014/main" id="{FFB763D2-AC16-4906-8E0F-A743CFBE0A33}"/>
              </a:ext>
            </a:extLst>
          </p:cNvPr>
          <p:cNvSpPr/>
          <p:nvPr/>
        </p:nvSpPr>
        <p:spPr>
          <a:xfrm>
            <a:off x="974766" y="3316150"/>
            <a:ext cx="6471503" cy="3281351"/>
          </a:xfrm>
          <a:prstGeom prst="rect">
            <a:avLst/>
          </a:pr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22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622613" y="2112380"/>
            <a:ext cx="8765038" cy="474562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 name="TextBox 30"/>
          <p:cNvSpPr txBox="1"/>
          <p:nvPr/>
        </p:nvSpPr>
        <p:spPr>
          <a:xfrm>
            <a:off x="8866044" y="1417572"/>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33" name="L-Shape 32"/>
          <p:cNvSpPr/>
          <p:nvPr/>
        </p:nvSpPr>
        <p:spPr>
          <a:xfrm>
            <a:off x="1897380" y="5692810"/>
            <a:ext cx="1005840" cy="1005840"/>
          </a:xfrm>
          <a:prstGeom prst="corner">
            <a:avLst>
              <a:gd name="adj1" fmla="val 4333"/>
              <a:gd name="adj2" fmla="val 39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2537012" y="2804219"/>
            <a:ext cx="7566212" cy="37594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400" b="1" dirty="0">
                <a:solidFill>
                  <a:schemeClr val="bg1"/>
                </a:solidFill>
                <a:latin typeface="IRANSans(FaNum)" panose="02040503050201020203" pitchFamily="18" charset="-78"/>
                <a:cs typeface="B Nazanin" panose="00000400000000000000" pitchFamily="2" charset="-78"/>
              </a:rPr>
              <a:t> وابستگي بودجه  دولت  به  درآمدهاي نفتي مـوجب مي گردد كه با نوسانات شديد  درآمدهاي  نفتي ،مديريت كلان مالي و اقـتصادي كـشور دچـار اختلال  شود. به خصوص در زمان كاهش درآمدهاي نفتي، هزينه هاي جاري دولت انعطاف  پذيري  كمتري  براي  كاهش دارند و هزينه هاي عمراني دولت بـيشتر كـاهش مي يابد كه دليل  آن هم چسبندگي بيشتر هزينه هاي جاري نسبت به عمراني است كه در نـتيجه بـاعث طـولاني  شدن دوره ساخت پروژه ها ي عمراني مي گردد </a:t>
            </a:r>
            <a:endParaRPr lang="en-US" sz="2400" b="1" dirty="0">
              <a:solidFill>
                <a:schemeClr val="bg1"/>
              </a:solidFill>
              <a:latin typeface="IRANSans(FaNum)" panose="02040503050201020203" pitchFamily="18" charset="-78"/>
              <a:cs typeface="B Nazanin" panose="00000400000000000000" pitchFamily="2"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9</a:t>
            </a:fld>
            <a:endParaRPr lang="en-US"/>
          </a:p>
        </p:txBody>
      </p:sp>
    </p:spTree>
    <p:extLst>
      <p:ext uri="{BB962C8B-B14F-4D97-AF65-F5344CB8AC3E}">
        <p14:creationId xmlns:p14="http://schemas.microsoft.com/office/powerpoint/2010/main" val="1271018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5600</Words>
  <Application>Microsoft Office PowerPoint</Application>
  <PresentationFormat>Widescreen</PresentationFormat>
  <Paragraphs>244</Paragraphs>
  <Slides>40</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B Nazanin</vt:lpstr>
      <vt:lpstr>Calibri Light</vt:lpstr>
      <vt:lpstr>Arial</vt:lpstr>
      <vt:lpstr>Besmellah 1</vt:lpstr>
      <vt:lpstr>Wingdings</vt:lpstr>
      <vt:lpstr>Calibri</vt:lpstr>
      <vt:lpstr>Arial Black</vt:lpstr>
      <vt:lpstr>IranNastaliq</vt:lpstr>
      <vt:lpstr>Times New Roman</vt:lpstr>
      <vt:lpstr>IRANSans(FaNum)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samadian maryam</cp:lastModifiedBy>
  <cp:revision>83</cp:revision>
  <dcterms:created xsi:type="dcterms:W3CDTF">2020-12-15T17:36:02Z</dcterms:created>
  <dcterms:modified xsi:type="dcterms:W3CDTF">2021-11-30T05:27:10Z</dcterms:modified>
</cp:coreProperties>
</file>