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265" r:id="rId2"/>
    <p:sldId id="267" r:id="rId3"/>
    <p:sldId id="268" r:id="rId4"/>
    <p:sldId id="269" r:id="rId5"/>
    <p:sldId id="270" r:id="rId6"/>
    <p:sldId id="271" r:id="rId7"/>
    <p:sldId id="272" r:id="rId8"/>
    <p:sldId id="273" r:id="rId9"/>
    <p:sldId id="274" r:id="rId10"/>
    <p:sldId id="278" r:id="rId11"/>
    <p:sldId id="277" r:id="rId12"/>
    <p:sldId id="276" r:id="rId13"/>
    <p:sldId id="275" r:id="rId14"/>
    <p:sldId id="279" r:id="rId15"/>
    <p:sldId id="280" r:id="rId16"/>
    <p:sldId id="281" r:id="rId17"/>
    <p:sldId id="282" r:id="rId18"/>
    <p:sldId id="257" r:id="rId19"/>
    <p:sldId id="258" r:id="rId20"/>
    <p:sldId id="259" r:id="rId21"/>
    <p:sldId id="260" r:id="rId22"/>
    <p:sldId id="261" r:id="rId23"/>
    <p:sldId id="262" r:id="rId24"/>
    <p:sldId id="263" r:id="rId2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89907960168" initials="9"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0" d="0"/>
          <a:sy n="0" d="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commentAuthors" Target="commentAuthors.xml" /><Relationship Id="rId30" Type="http://schemas.openxmlformats.org/officeDocument/2006/relationships/theme" Target="theme/theme1.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5T16:38:28.205" idx="1">
    <p:pos x="7670" y="10"/>
    <p:text>روند کسری بودجه موجب شده که بدهی دولت به بانک ها همچنان افزایش زیادی داشته باشد و در یکسال منتهی به خرداد 1400 رشد نزدیک به 40 درصدی داشته و 39.7 درصد رشد کرده است. بدهی دولت به سیستم بانکی 586 همت بوده که رشد 47 درصدی داشته که 165 همت را بدهی دولت به بانک مرکزی با رشد 70 درصدی در یکسال اخیر به خود اختصاص دادده است. همچنین 421 همت نیز بدهی دولت به بانک ها بوده که در یکسال رشد 39 درصدی داشته است.
در نتیجه رشد بدهی دولت به بانک ها، پایه پولی به 500 هزار میلیارد تومان رسید که 479 هزار میلیارد تومان خالص دارایی های خارجی بانک مرکزی، 41 همت خالص مطالبات بانک مرکزی از بخش دولتی، و 11 همت مطالبات بانک مرکزی از بانک ها بوده و تنها در سه ماه اول سال 1400 به میزان 41 هزار میلیارد تومان افزایش داشته است که رشد 9.2 درصدی داشته است.  
ضریب فزاینده نیز که 7.575 در اسفند 99 بوده در خرداد 1400 به 7.397 رسیده است.</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2" name="نگهدارنده مکان سربرگ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1048653" name="نگهدارنده مکان تاری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2BB47DD-39B1-9144-B0B3-CDD356139268}" type="datetimeFigureOut">
              <a:rPr lang="fa-IR" smtClean="0"/>
              <a:t>14/04/1443</a:t>
            </a:fld>
            <a:endParaRPr lang="fa-IR"/>
          </a:p>
        </p:txBody>
      </p:sp>
      <p:sp>
        <p:nvSpPr>
          <p:cNvPr id="1048654" name="نگهدارنده مکان تصویر اسلاید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1048655" name="نگهدارنده مکان نك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1048656" name="نگهدارنده مکان پانویس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1048657" name="نگهدارنده مکان شماره اسلاید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3DCB55F-FCE0-2A46-99FB-4E17BE6FC7E5}"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نگهدارنده مکان تصویر اسلاید 1"/>
          <p:cNvSpPr>
            <a:spLocks noGrp="1" noRot="1" noChangeAspect="1"/>
          </p:cNvSpPr>
          <p:nvPr>
            <p:ph type="sldImg"/>
          </p:nvPr>
        </p:nvSpPr>
        <p:spPr/>
      </p:sp>
      <p:sp>
        <p:nvSpPr>
          <p:cNvPr id="1048600" name="نگهدارنده مکان نكات 2"/>
          <p:cNvSpPr>
            <a:spLocks noGrp="1"/>
          </p:cNvSpPr>
          <p:nvPr>
            <p:ph type="body" idx="1"/>
          </p:nvPr>
        </p:nvSpPr>
        <p:spPr/>
        <p:txBody>
          <a:bodyPr/>
          <a:lstStyle/>
          <a:p>
            <a:r>
              <a:rPr lang="fa-IR"/>
              <a:t>نتیجه گیری:</a:t>
            </a:r>
          </a:p>
        </p:txBody>
      </p:sp>
      <p:sp>
        <p:nvSpPr>
          <p:cNvPr id="1048601" name="نگهدارنده مکان شماره اسلاید 3"/>
          <p:cNvSpPr>
            <a:spLocks noGrp="1"/>
          </p:cNvSpPr>
          <p:nvPr>
            <p:ph type="sldNum" sz="quarter" idx="5"/>
          </p:nvPr>
        </p:nvSpPr>
        <p:spPr/>
        <p:txBody>
          <a:bodyPr/>
          <a:lstStyle/>
          <a:p>
            <a:fld id="{A3DCB55F-FCE0-2A46-99FB-4E17BE6FC7E5}" type="slidenum">
              <a:rPr lang="fa-IR" smtClean="0"/>
              <a:t>23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11/19/2021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89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47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733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415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8998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078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955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373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309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474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671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909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298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814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66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3355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0226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11/19/2021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549252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8.jpe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048657"/>
          <p:cNvSpPr>
            <a:spLocks noGrp="1"/>
          </p:cNvSpPr>
          <p:nvPr>
            <p:ph type="ctrTitle"/>
          </p:nvPr>
        </p:nvSpPr>
        <p:spPr>
          <a:xfrm>
            <a:off x="625175" y="176542"/>
            <a:ext cx="9412262" cy="2784499"/>
          </a:xfrm>
        </p:spPr>
        <p:txBody>
          <a:bodyPr anchor="ctr" anchorCtr="1">
            <a:normAutofit/>
          </a:bodyPr>
          <a:lstStyle/>
          <a:p>
            <a:pPr algn="ctr"/>
            <a:r>
              <a:rPr lang="en" sz="2800">
                <a:solidFill>
                  <a:srgbClr val="02A5E3"/>
                </a:solidFill>
              </a:rPr>
              <a:t>به</a:t>
            </a:r>
            <a:r>
              <a:rPr lang="en-US" altLang="en" sz="2800">
                <a:solidFill>
                  <a:srgbClr val="02A5E3"/>
                </a:solidFill>
              </a:rPr>
              <a:t> </a:t>
            </a:r>
            <a:r>
              <a:rPr lang="en" altLang="en" sz="2800">
                <a:solidFill>
                  <a:srgbClr val="02A5E3"/>
                </a:solidFill>
              </a:rPr>
              <a:t>نام</a:t>
            </a:r>
            <a:r>
              <a:rPr lang="en-US" altLang="en" sz="2800">
                <a:solidFill>
                  <a:srgbClr val="02A5E3"/>
                </a:solidFill>
              </a:rPr>
              <a:t> </a:t>
            </a:r>
            <a:r>
              <a:rPr lang="en" altLang="en" sz="2800">
                <a:solidFill>
                  <a:srgbClr val="02A5E3"/>
                </a:solidFill>
              </a:rPr>
              <a:t>خدا</a:t>
            </a:r>
            <a:br>
              <a:rPr lang="en-US" altLang="en" sz="2800">
                <a:solidFill>
                  <a:srgbClr val="02A5E3"/>
                </a:solidFill>
              </a:rPr>
            </a:br>
            <a:r>
              <a:rPr lang="en" altLang="en" sz="4400">
                <a:solidFill>
                  <a:srgbClr val="800000"/>
                </a:solidFill>
              </a:rPr>
              <a:t>تاثیر</a:t>
            </a:r>
            <a:r>
              <a:rPr lang="en-US" altLang="en" sz="4400">
                <a:solidFill>
                  <a:srgbClr val="800000"/>
                </a:solidFill>
              </a:rPr>
              <a:t> </a:t>
            </a:r>
            <a:r>
              <a:rPr lang="en" altLang="en" sz="4400">
                <a:solidFill>
                  <a:srgbClr val="800000"/>
                </a:solidFill>
              </a:rPr>
              <a:t>بدهی</a:t>
            </a:r>
            <a:r>
              <a:rPr lang="en-US" altLang="en" sz="4400">
                <a:solidFill>
                  <a:srgbClr val="800000"/>
                </a:solidFill>
              </a:rPr>
              <a:t> </a:t>
            </a:r>
            <a:r>
              <a:rPr lang="en" altLang="en" sz="4400">
                <a:solidFill>
                  <a:srgbClr val="800000"/>
                </a:solidFill>
              </a:rPr>
              <a:t>دولت</a:t>
            </a:r>
            <a:r>
              <a:rPr lang="en-US" altLang="en" sz="4400">
                <a:solidFill>
                  <a:srgbClr val="800000"/>
                </a:solidFill>
              </a:rPr>
              <a:t> </a:t>
            </a:r>
            <a:r>
              <a:rPr lang="en" altLang="en" sz="4400">
                <a:solidFill>
                  <a:srgbClr val="800000"/>
                </a:solidFill>
              </a:rPr>
              <a:t>به</a:t>
            </a:r>
            <a:r>
              <a:rPr lang="en-US" altLang="en" sz="4400">
                <a:solidFill>
                  <a:srgbClr val="800000"/>
                </a:solidFill>
              </a:rPr>
              <a:t> </a:t>
            </a:r>
            <a:r>
              <a:rPr lang="en" altLang="en" sz="4400">
                <a:solidFill>
                  <a:srgbClr val="800000"/>
                </a:solidFill>
              </a:rPr>
              <a:t>بانک</a:t>
            </a:r>
            <a:r>
              <a:rPr lang="en-US" altLang="en" sz="4400">
                <a:solidFill>
                  <a:srgbClr val="800000"/>
                </a:solidFill>
              </a:rPr>
              <a:t> </a:t>
            </a:r>
            <a:r>
              <a:rPr lang="en" altLang="en" sz="4400">
                <a:solidFill>
                  <a:srgbClr val="800000"/>
                </a:solidFill>
              </a:rPr>
              <a:t>مرکزی</a:t>
            </a:r>
            <a:r>
              <a:rPr lang="en-US" altLang="en" sz="4400">
                <a:solidFill>
                  <a:srgbClr val="800000"/>
                </a:solidFill>
              </a:rPr>
              <a:t> </a:t>
            </a:r>
            <a:r>
              <a:rPr lang="en" altLang="en" sz="4400">
                <a:solidFill>
                  <a:srgbClr val="800000"/>
                </a:solidFill>
              </a:rPr>
              <a:t>بر</a:t>
            </a:r>
            <a:r>
              <a:rPr lang="en-US" altLang="en" sz="4400">
                <a:solidFill>
                  <a:srgbClr val="800000"/>
                </a:solidFill>
              </a:rPr>
              <a:t> </a:t>
            </a:r>
            <a:r>
              <a:rPr lang="en" altLang="en" sz="4400">
                <a:solidFill>
                  <a:srgbClr val="800000"/>
                </a:solidFill>
              </a:rPr>
              <a:t>رشد</a:t>
            </a:r>
            <a:r>
              <a:rPr lang="en-US" altLang="en" sz="4400">
                <a:solidFill>
                  <a:srgbClr val="800000"/>
                </a:solidFill>
              </a:rPr>
              <a:t> </a:t>
            </a:r>
            <a:r>
              <a:rPr lang="en" altLang="en" sz="4400">
                <a:solidFill>
                  <a:srgbClr val="800000"/>
                </a:solidFill>
              </a:rPr>
              <a:t>اقتصادی</a:t>
            </a:r>
            <a:r>
              <a:rPr lang="en-US" altLang="en" sz="4400">
                <a:solidFill>
                  <a:srgbClr val="800000"/>
                </a:solidFill>
              </a:rPr>
              <a:t> </a:t>
            </a:r>
            <a:r>
              <a:rPr lang="en" altLang="en" sz="4400">
                <a:solidFill>
                  <a:srgbClr val="800000"/>
                </a:solidFill>
              </a:rPr>
              <a:t>کشور</a:t>
            </a:r>
            <a:endParaRPr lang="en-GB" sz="4400">
              <a:solidFill>
                <a:srgbClr val="800000"/>
              </a:solidFill>
            </a:endParaRPr>
          </a:p>
        </p:txBody>
      </p:sp>
      <p:sp>
        <p:nvSpPr>
          <p:cNvPr id="3" name="Subtitle 2"/>
          <p:cNvSpPr>
            <a:spLocks noGrp="1"/>
          </p:cNvSpPr>
          <p:nvPr>
            <p:ph type="subTitle" idx="1"/>
          </p:nvPr>
        </p:nvSpPr>
        <p:spPr>
          <a:xfrm>
            <a:off x="282250" y="2685874"/>
            <a:ext cx="9755187" cy="550333"/>
          </a:xfrm>
        </p:spPr>
        <p:txBody>
          <a:bodyPr/>
          <a:lstStyle/>
          <a:p>
            <a:r>
              <a:rPr lang="en-US">
                <a:solidFill>
                  <a:srgbClr val="00B0F0"/>
                </a:solidFill>
              </a:rPr>
              <a:t>استاد مربوطه : استاد مستولی زاده </a:t>
            </a:r>
          </a:p>
          <a:p>
            <a:pPr rtl="1"/>
            <a:r>
              <a:rPr lang="en-US">
                <a:solidFill>
                  <a:srgbClr val="00B0F0"/>
                </a:solidFill>
              </a:rPr>
              <a:t>تهیه کنندگان : مینا بیگی  و فاطمه زهرا فدایی باشی</a:t>
            </a:r>
            <a:r>
              <a:rPr lang="en-US"/>
              <a:t> </a:t>
            </a:r>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بدهي بابت یکسان سازی نرخ ارز در سال ۱۳۸۱</a:t>
            </a:r>
          </a:p>
        </p:txBody>
      </p:sp>
      <p:sp>
        <p:nvSpPr>
          <p:cNvPr id="3" name="Content Placeholder 2"/>
          <p:cNvSpPr>
            <a:spLocks noGrp="1"/>
          </p:cNvSpPr>
          <p:nvPr>
            <p:ph sz="quarter" idx="13"/>
          </p:nvPr>
        </p:nvSpPr>
        <p:spPr/>
        <p:txBody>
          <a:bodyPr anchor="t">
            <a:normAutofit fontScale="92500" lnSpcReduction="20000"/>
          </a:bodyPr>
          <a:lstStyle/>
          <a:p>
            <a:pPr marL="0" indent="0" algn="r" rtl="1">
              <a:buNone/>
            </a:pPr>
            <a:r>
              <a:rPr lang="en-US"/>
              <a:t>سیاست یکسان سازی نرخ ارز در سال ۱۳۸۱ توسط بانک مرکزی اجرا شد. اما در سال ۱۳۸۹ باز هم بین نرخ ارز دولتی و آزاد فاصله ایجاد شد. </a:t>
            </a:r>
          </a:p>
          <a:p>
            <a:pPr marL="0" indent="0" algn="r" rtl="1">
              <a:buNone/>
            </a:pPr>
            <a:r>
              <a:rPr lang="en-US"/>
              <a:t>پس از یکسان سازی نرخ ارز بدهی دولت معادل ۱۲۱۸۱.۸ میلیارد ریال برآورد شده است.</a:t>
            </a:r>
          </a:p>
          <a:p>
            <a:pPr marL="0" indent="0" algn="r" rtl="1">
              <a:buNone/>
            </a:pPr>
            <a:r>
              <a:rPr lang="en-US"/>
              <a:t>علت اصلی ایجاد این بدهی وجود حساب دارایی های متفرقه بانک مرکزی بود. </a:t>
            </a:r>
          </a:p>
          <a:p>
            <a:pPr marL="0" indent="0" algn="r" rtl="1">
              <a:buNone/>
            </a:pPr>
            <a:r>
              <a:rPr lang="en-US"/>
              <a:t>پیش از یکسان سازی نرخ ارز در سال ۱۳۸۱  بانک مرکزی بخشی از ارز را به نرخ بالاتر از نرخ رسمی در سطح نرخ واریزنامه ای خریداری و معادل ریالی آن را به خزانه واریز می‌نمود که مابه‌التفاوت نرخ رسمی ارز تا نرخ واریزنامه ای ارز، بدهی دولت محسوب می‌شد و باید پس از فروش ارز در بازار توسط بانک مرکزی این بدهی تسویه می‌شد. </a:t>
            </a:r>
          </a:p>
          <a:p>
            <a:pPr marL="0" indent="0" algn="r" rtl="1">
              <a:buNone/>
            </a:pPr>
            <a:r>
              <a:rPr lang="en-US"/>
              <a:t>اما به علت عدم کشش بازار، بانک مرکزی موفق به فروش تمام ارزها در بازار نشد. اختلاف میان نرخ رسمی ارز خریداری شده و نرخ واریزنامه ای در حسابی با عنوان )حق الامتیاز خرید ارز( در سر فصل دارایی‌های متفرقه ثبت شد که بدهی دولت محسوب می‌شود. </a:t>
            </a:r>
          </a:p>
          <a:p>
            <a:pPr marL="0" indent="0" algn="r" rtl="1">
              <a:buNone/>
            </a:pPr>
            <a:endParaRPr lang="en-US"/>
          </a:p>
        </p:txBody>
      </p:sp>
    </p:spTree>
    <p:extLst>
      <p:ext uri="{BB962C8B-B14F-4D97-AF65-F5344CB8AC3E}">
        <p14:creationId xmlns:p14="http://schemas.microsoft.com/office/powerpoint/2010/main" val="183251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اعتبارات دیگر</a:t>
            </a:r>
          </a:p>
        </p:txBody>
      </p:sp>
      <p:sp>
        <p:nvSpPr>
          <p:cNvPr id="3" name="Content Placeholder 2"/>
          <p:cNvSpPr>
            <a:spLocks noGrp="1"/>
          </p:cNvSpPr>
          <p:nvPr>
            <p:ph sz="quarter" idx="13"/>
          </p:nvPr>
        </p:nvSpPr>
        <p:spPr/>
        <p:txBody>
          <a:bodyPr anchor="t"/>
          <a:lstStyle/>
          <a:p>
            <a:pPr marL="0" indent="0" algn="r" rtl="1">
              <a:buNone/>
            </a:pPr>
            <a:r>
              <a:rPr lang="en-US"/>
              <a:t>بر طبق قانون پولي و بانکی، بانک مرکزی اختیار اعطای وام و اعتبار به وزارتخانه ها و موسسات دولتی با مجوز قانونی دارد و بر  این اساس به دولت وام و اعتبار اعطا کرده است.</a:t>
            </a:r>
          </a:p>
          <a:p>
            <a:pPr marL="0" indent="0" algn="r" rtl="1">
              <a:buNone/>
            </a:pPr>
            <a:r>
              <a:rPr lang="en-US"/>
              <a:t>یکی از این موارد استقراض دولت از بانک مرکزی بود که به منظور پوشش کسری بودجه از سال ۱۳۵۸ شروع و تا سال ۱۳۷۷ بطور متوالی به موجب درخواست وزارت امور اقتصادی و دارایی و تعهد و تضمین سازمان برنامه و بودجه وقت استمرار یافته است. </a:t>
            </a:r>
          </a:p>
          <a:p>
            <a:pPr marL="0" indent="0" algn="r" rtl="1">
              <a:buNone/>
            </a:pPr>
            <a:r>
              <a:rPr lang="en-US"/>
              <a:t>این تسهیلات که بدون سود و کارمزد بوده  و تماما سر رسید گذشته شده  که نهایتا تمدید شده است. </a:t>
            </a:r>
          </a:p>
          <a:p>
            <a:pPr marL="0" indent="0" algn="r" rtl="1">
              <a:buNone/>
            </a:pPr>
            <a:r>
              <a:rPr lang="en-US"/>
              <a:t>علاوه بر آن در رابطه با تنخواه گردان قانون هدفمند کردن یارانه ها نیز تسهیلاتی به دولت پرداخت شده است. </a:t>
            </a:r>
          </a:p>
        </p:txBody>
      </p:sp>
    </p:spTree>
    <p:extLst>
      <p:ext uri="{BB962C8B-B14F-4D97-AF65-F5344CB8AC3E}">
        <p14:creationId xmlns:p14="http://schemas.microsoft.com/office/powerpoint/2010/main" val="266047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تنخواه گردان خزانه </a:t>
            </a:r>
          </a:p>
        </p:txBody>
      </p:sp>
      <p:sp>
        <p:nvSpPr>
          <p:cNvPr id="3" name="Content Placeholder 2"/>
          <p:cNvSpPr>
            <a:spLocks noGrp="1"/>
          </p:cNvSpPr>
          <p:nvPr>
            <p:ph sz="quarter" idx="13"/>
          </p:nvPr>
        </p:nvSpPr>
        <p:spPr/>
        <p:txBody>
          <a:bodyPr anchor="t"/>
          <a:lstStyle/>
          <a:p>
            <a:pPr marL="0" indent="0" algn="r" rtl="1">
              <a:buNone/>
            </a:pPr>
            <a:r>
              <a:rPr lang="en-US"/>
              <a:t>دولت براساس بودجه های مصوب سالانه متکفل مخارج جاری و سرمایه‌گذاری است و تامین مالی این مخارج نیز باید از طریق درآمدهای دولت صورت بگیرد.</a:t>
            </a:r>
          </a:p>
          <a:p>
            <a:pPr marL="0" indent="0" algn="r" rtl="1">
              <a:buNone/>
            </a:pPr>
            <a:r>
              <a:rPr lang="en-US"/>
              <a:t>از آنجا که ممکن است در برخی مواقع درآمدهای ماهانه دولت تکافوی مخارج دولت را در آن ماه ننماید، مجلس شورای اسلامی هر ساله به دولت مجوز می‌دهد تا سقف خاصی از حساب خود نزد بانک مرکزی اضافه برداشت نماید، ولی به هر صورت در پایان سال مانده حساب باید صفر باشد) دولت باید در پایان سال بدهی از این بابت به بانک مرکزی ايجاد نکند(. </a:t>
            </a:r>
          </a:p>
          <a:p>
            <a:pPr marL="0" indent="0" algn="r" rtl="1">
              <a:buNone/>
            </a:pPr>
            <a:endParaRPr lang="en-US"/>
          </a:p>
        </p:txBody>
      </p:sp>
    </p:spTree>
    <p:extLst>
      <p:ext uri="{BB962C8B-B14F-4D97-AF65-F5344CB8AC3E}">
        <p14:creationId xmlns:p14="http://schemas.microsoft.com/office/powerpoint/2010/main" val="382058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تنخواه گردان خزانه </a:t>
            </a:r>
          </a:p>
        </p:txBody>
      </p:sp>
      <p:sp>
        <p:nvSpPr>
          <p:cNvPr id="3" name="Content Placeholder 2"/>
          <p:cNvSpPr>
            <a:spLocks noGrp="1"/>
          </p:cNvSpPr>
          <p:nvPr>
            <p:ph sz="quarter" idx="13"/>
          </p:nvPr>
        </p:nvSpPr>
        <p:spPr/>
        <p:txBody>
          <a:bodyPr anchor="t"/>
          <a:lstStyle/>
          <a:p>
            <a:pPr marL="0" indent="0" algn="r" rtl="1">
              <a:buNone/>
            </a:pPr>
            <a:r>
              <a:rPr lang="en-US"/>
              <a:t>سقف تنخواه گردان خزانه :</a:t>
            </a:r>
          </a:p>
          <a:p>
            <a:pPr marL="0" indent="0" algn="r" rtl="1">
              <a:buNone/>
            </a:pPr>
            <a:endParaRPr lang="en-US"/>
          </a:p>
          <a:p>
            <a:pPr marL="0" indent="0" algn="r" rtl="1">
              <a:buNone/>
            </a:pPr>
            <a:endParaRPr lang="en-US"/>
          </a:p>
          <a:p>
            <a:pPr marL="0" indent="0" algn="r" rtl="1">
              <a:buNone/>
            </a:pPr>
            <a:endParaRPr lang="en-US"/>
          </a:p>
          <a:p>
            <a:pPr marL="0" indent="0" algn="r" rtl="1">
              <a:buNone/>
            </a:pPr>
            <a:r>
              <a:rPr lang="en-US"/>
              <a:t>از سال ۱۳۸۱ میزان تنخواه گردان خزانه حداکثر تا 3 درصد بودجه عمومی دولت تعیین شده بود. </a:t>
            </a:r>
          </a:p>
          <a:p>
            <a:pPr marL="0" indent="0" algn="r" rtl="1">
              <a:buNone/>
            </a:pPr>
            <a:r>
              <a:rPr lang="en-US"/>
              <a:t>طبق آخرین اطلاعات در دسترس این میزان در سال ۱۳۹۸ از 3 درصد به 5.5 درصد بودجه عمومیبه منظور تسریع در بازسازی و جبران خسارات ناشی از سیل و سایر حوادث در سال جاری  افزایش یافته است.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853" y="2656495"/>
            <a:ext cx="6858000" cy="1200150"/>
          </a:xfrm>
          <a:prstGeom prst="rect">
            <a:avLst/>
          </a:prstGeom>
        </p:spPr>
      </p:pic>
    </p:spTree>
    <p:extLst>
      <p:ext uri="{BB962C8B-B14F-4D97-AF65-F5344CB8AC3E}">
        <p14:creationId xmlns:p14="http://schemas.microsoft.com/office/powerpoint/2010/main" val="393693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t>بدهی دولت به بانک مرکزی در زمان حال </a:t>
            </a:r>
          </a:p>
        </p:txBody>
      </p:sp>
      <p:sp>
        <p:nvSpPr>
          <p:cNvPr id="3" name="Content Placeholder 2"/>
          <p:cNvSpPr>
            <a:spLocks noGrp="1"/>
          </p:cNvSpPr>
          <p:nvPr>
            <p:ph sz="quarter" idx="13"/>
          </p:nvPr>
        </p:nvSpPr>
        <p:spPr>
          <a:xfrm>
            <a:off x="4943634" y="2063396"/>
            <a:ext cx="6136873" cy="3311189"/>
          </a:xfrm>
        </p:spPr>
        <p:txBody>
          <a:bodyPr anchor="t">
            <a:normAutofit lnSpcReduction="10000"/>
          </a:bodyPr>
          <a:lstStyle/>
          <a:p>
            <a:pPr marL="0" indent="0" algn="r" rtl="1">
              <a:buNone/>
            </a:pPr>
            <a:r>
              <a:rPr lang="en-US"/>
              <a:t>بدهی دولت به بانک مرکزی در پایان دولت های هشتم نهم و دهم ویازدهم </a:t>
            </a:r>
          </a:p>
          <a:p>
            <a:pPr marL="0" indent="0" algn="r" rtl="1">
              <a:buNone/>
            </a:pPr>
            <a:r>
              <a:rPr lang="en-US"/>
              <a:t>در پایان دولت دهم رشد 65 درصدی)معادل ۷۴.۴هزار میلیارد ریال( و در پایان دولت یازدهم رشد 448 درصدی )معادل ۸۴۹.۱ هزار میلیارد ریال( داشته است. </a:t>
            </a:r>
          </a:p>
          <a:p>
            <a:pPr marL="0" indent="0" algn="r" rtl="1">
              <a:buNone/>
            </a:pPr>
            <a:r>
              <a:rPr lang="en-US"/>
              <a:t>اما در تیرماه سال ۱۳۹۷ یعنی یک ماه قبل از شروع بکار آقای همتی در بانک مرکزی این بدهی معدل ۳۵۳.۵ هزار میلیارد ریال بود. </a:t>
            </a:r>
          </a:p>
          <a:p>
            <a:pPr marL="0" indent="0" algn="r" rtl="1">
              <a:buNone/>
            </a:pPr>
            <a:r>
              <a:rPr lang="en-US"/>
              <a:t>از کل رقم۸۴۱.۱هزار میلیارد ریال  رقم ۶۸۴.۹ هزار میلیارد ریال آن در دوران 26 ماهه ریاست آقای همتی ایجاد شده است. </a:t>
            </a:r>
          </a:p>
          <a:p>
            <a:pPr marL="0" indent="0" algn="r" rtl="1">
              <a:buNone/>
            </a:pP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7" y="1837765"/>
            <a:ext cx="4705067" cy="3536820"/>
          </a:xfrm>
          <a:prstGeom prst="rect">
            <a:avLst/>
          </a:prstGeom>
        </p:spPr>
      </p:pic>
    </p:spTree>
    <p:extLst>
      <p:ext uri="{BB962C8B-B14F-4D97-AF65-F5344CB8AC3E}">
        <p14:creationId xmlns:p14="http://schemas.microsoft.com/office/powerpoint/2010/main" val="110831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t>بدهی دولت به بانک مرکزی در زمان حال</a:t>
            </a:r>
          </a:p>
        </p:txBody>
      </p:sp>
      <p:sp>
        <p:nvSpPr>
          <p:cNvPr id="3" name="Content Placeholder 2"/>
          <p:cNvSpPr>
            <a:spLocks noGrp="1"/>
          </p:cNvSpPr>
          <p:nvPr>
            <p:ph sz="quarter" idx="13"/>
          </p:nvPr>
        </p:nvSpPr>
        <p:spPr>
          <a:xfrm>
            <a:off x="685802" y="2063396"/>
            <a:ext cx="10394706" cy="3311189"/>
          </a:xfrm>
        </p:spPr>
        <p:txBody>
          <a:bodyPr anchor="t"/>
          <a:lstStyle/>
          <a:p>
            <a:pPr algn="r" rtl="1"/>
            <a:r>
              <a:rPr lang="en-US"/>
              <a:t>هر چند بانک مرکزی مدعی است که علت این افزایش در دوره آقای همتی به دلیل انتقال بخشی از بدهی بانک‌ها و مؤسسات اعتباری غیر بانکی به بانک مرکزی به بدهی دولت به بانک مرکزی است اما واقعیت روش هم نوعی استقراض غیر مستقیم دولت از بانک مرکزی است. </a:t>
            </a:r>
          </a:p>
          <a:p>
            <a:pPr algn="r" rtl="1"/>
            <a:r>
              <a:rPr lang="en-US"/>
              <a:t>یعنی آنکه دولت بجای دریافت مستقیم وام از بانک مرکزی، از بانک ها استقراض و آنها هم از بانک مرکزی وام گرفته بودند. </a:t>
            </a:r>
          </a:p>
        </p:txBody>
      </p:sp>
    </p:spTree>
    <p:extLst>
      <p:ext uri="{BB962C8B-B14F-4D97-AF65-F5344CB8AC3E}">
        <p14:creationId xmlns:p14="http://schemas.microsoft.com/office/powerpoint/2010/main" val="276128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4856" y="664007"/>
            <a:ext cx="6889173" cy="461665"/>
          </a:xfrm>
          <a:prstGeom prst="rect">
            <a:avLst/>
          </a:prstGeom>
          <a:noFill/>
        </p:spPr>
        <p:txBody>
          <a:bodyPr wrap="square" rtlCol="0" anchor="ctr">
            <a:spAutoFit/>
          </a:bodyPr>
          <a:lstStyle/>
          <a:p>
            <a:pPr algn="ctr"/>
            <a:r>
              <a:rPr lang="en-US" sz="2400"/>
              <a:t>عملکرد سه رئیس‌کل اخیر بانک مرکزی</a:t>
            </a:r>
            <a:r>
              <a:rPr lang="en-US"/>
              <a:t> </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296" y="1372686"/>
            <a:ext cx="8614292" cy="3926125"/>
          </a:xfrm>
          <a:prstGeom prst="rect">
            <a:avLst/>
          </a:prstGeom>
        </p:spPr>
      </p:pic>
    </p:spTree>
    <p:extLst>
      <p:ext uri="{BB962C8B-B14F-4D97-AF65-F5344CB8AC3E}">
        <p14:creationId xmlns:p14="http://schemas.microsoft.com/office/powerpoint/2010/main" val="140999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15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تصویر 8"/>
          <p:cNvPicPr>
            <a:picLocks noChangeAspect="1"/>
          </p:cNvPicPr>
          <p:nvPr/>
        </p:nvPicPr>
        <p:blipFill>
          <a:blip r:embed="rId2"/>
          <a:stretch>
            <a:fillRect/>
          </a:stretch>
        </p:blipFill>
        <p:spPr>
          <a:xfrm>
            <a:off x="-555420" y="0"/>
            <a:ext cx="12570528" cy="7013863"/>
          </a:xfrm>
          <a:prstGeom prst="rect">
            <a:avLst/>
          </a:prstGeom>
        </p:spPr>
      </p:pic>
      <p:pic>
        <p:nvPicPr>
          <p:cNvPr id="2097153" name="تصویر 8"/>
          <p:cNvPicPr>
            <a:picLocks noChangeAspect="1"/>
          </p:cNvPicPr>
          <p:nvPr/>
        </p:nvPicPr>
        <p:blipFill>
          <a:blip r:embed="rId2"/>
          <a:stretch>
            <a:fillRect/>
          </a:stretch>
        </p:blipFill>
        <p:spPr>
          <a:xfrm>
            <a:off x="-3610103" y="0"/>
            <a:ext cx="15434462" cy="8611826"/>
          </a:xfrm>
          <a:prstGeom prst="rect">
            <a:avLst/>
          </a:prstGeom>
        </p:spPr>
      </p:pic>
      <p:sp>
        <p:nvSpPr>
          <p:cNvPr id="1048586" name="زیر نویس 12"/>
          <p:cNvSpPr>
            <a:spLocks noGrp="1"/>
          </p:cNvSpPr>
          <p:nvPr>
            <p:ph type="subTitle" idx="1"/>
          </p:nvPr>
        </p:nvSpPr>
        <p:spPr>
          <a:xfrm>
            <a:off x="1779072" y="992702"/>
            <a:ext cx="9126682" cy="5028458"/>
          </a:xfrm>
        </p:spPr>
        <p:txBody>
          <a:bodyPr>
            <a:normAutofit lnSpcReduction="10000"/>
          </a:bodyPr>
          <a:lstStyle/>
          <a:p>
            <a:r>
              <a:rPr lang="fa-IR" b="0" i="0">
                <a:solidFill>
                  <a:schemeClr val="tx1"/>
                </a:solidFill>
                <a:effectLst/>
                <a:latin typeface="Vazir"/>
              </a:rPr>
              <a:t>طبق مطالعات انجام شده در این حوزه مشاهده می شود هر چه خالص بدهی دولت به بانک مرکزی افزایش پیدا کند قدرت خلق پول بالاتر بوده و </a:t>
            </a:r>
            <a:r>
              <a:rPr lang="fa-IR" b="1" i="0">
                <a:solidFill>
                  <a:schemeClr val="tx1"/>
                </a:solidFill>
                <a:effectLst/>
                <a:latin typeface="Vazir"/>
              </a:rPr>
              <a:t>تورم</a:t>
            </a:r>
            <a:r>
              <a:rPr lang="fa-IR" b="0" i="0">
                <a:solidFill>
                  <a:schemeClr val="tx1"/>
                </a:solidFill>
                <a:effectLst/>
                <a:latin typeface="Vazir"/>
              </a:rPr>
              <a:t> زایی بیشتری صورت می گیرد زیرا این برداشت پول از بانک مرکزی غالبا در راستای تامین کسری بودجه بوده و در صورتی که رشد بالایی داشته باشد سطح عمومی قیمت ها را رشد چشمگیری خواهد داد و از این طریق بر کاهش قدرت خرید جامعه اثر گذار خواهد بود.</a:t>
            </a:r>
          </a:p>
          <a:p>
            <a:r>
              <a:rPr lang="fa-IR" b="0" i="0">
                <a:solidFill>
                  <a:schemeClr val="tx1"/>
                </a:solidFill>
                <a:effectLst/>
                <a:latin typeface="Vazir"/>
              </a:rPr>
              <a:t>در همین رابطه در ماه مرداد سال گذشته مشاهده می شود درمرداد ماه سال جاری بدهی دولت به بانک مرکزی برابر با ۱۶۵ هزار و ۵۵۰ میلیارد تومان بوده که نسبت به این موقعیت در سال گذشته ۶۷.۴ درصد افزایش پیدا کرده است</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نگهدارنده مکان محتوا 6"/>
          <p:cNvSpPr>
            <a:spLocks noGrp="1"/>
          </p:cNvSpPr>
          <p:nvPr>
            <p:ph sz="quarter" idx="13"/>
          </p:nvPr>
        </p:nvSpPr>
        <p:spPr>
          <a:xfrm>
            <a:off x="559872" y="400792"/>
            <a:ext cx="10515600" cy="5844887"/>
          </a:xfrm>
        </p:spPr>
        <p:txBody>
          <a:bodyPr>
            <a:normAutofit/>
          </a:bodyPr>
          <a:lstStyle/>
          <a:p>
            <a:pPr algn="r" rtl="1"/>
            <a:r>
              <a:rPr lang="fa-IR" b="0" i="0">
                <a:solidFill>
                  <a:srgbClr val="212529"/>
                </a:solidFill>
                <a:effectLst/>
                <a:latin typeface="Vazir"/>
              </a:rPr>
              <a:t>به طور کلی از بهمن ۹۸ تا کنون این سطح از رشد نقطه ای در خالص بدهی ها به بانک مرکزی بی سابقه بوده و رشد بالایی به حساب می آید. </a:t>
            </a:r>
          </a:p>
          <a:p>
            <a:pPr algn="r" rtl="1"/>
            <a:r>
              <a:rPr lang="fa-IR" b="0" i="0">
                <a:solidFill>
                  <a:srgbClr val="212529"/>
                </a:solidFill>
                <a:effectLst/>
                <a:latin typeface="Vazir"/>
              </a:rPr>
              <a:t>به طورکلی در سه حال می تواند خالص بدهی ها افرایش پیدا کند:</a:t>
            </a:r>
          </a:p>
          <a:p>
            <a:pPr algn="r" rtl="1"/>
            <a:r>
              <a:rPr lang="fa-IR" b="1" i="0">
                <a:solidFill>
                  <a:srgbClr val="212529"/>
                </a:solidFill>
                <a:effectLst/>
                <a:latin typeface="Vazir"/>
              </a:rPr>
              <a:t>حالت نخست</a:t>
            </a:r>
            <a:r>
              <a:rPr lang="fa-IR" b="0" i="0">
                <a:solidFill>
                  <a:srgbClr val="212529"/>
                </a:solidFill>
                <a:effectLst/>
                <a:latin typeface="Vazir"/>
              </a:rPr>
              <a:t> افزایش سطح بدهی دولت در حین افزایش در سپرده های دولتی. این حالت زمانی رخ می دهد که سطح بدهی ها رشد بیشتری از سپرده های دولتی داشته باشد. </a:t>
            </a:r>
          </a:p>
          <a:p>
            <a:pPr algn="r" rtl="1"/>
            <a:r>
              <a:rPr lang="fa-IR" b="1" i="0">
                <a:solidFill>
                  <a:srgbClr val="212529"/>
                </a:solidFill>
                <a:effectLst/>
                <a:latin typeface="Vazir"/>
              </a:rPr>
              <a:t>حالت دوم :</a:t>
            </a:r>
            <a:r>
              <a:rPr lang="fa-IR" b="0" i="0">
                <a:solidFill>
                  <a:srgbClr val="212529"/>
                </a:solidFill>
                <a:effectLst/>
                <a:latin typeface="Vazir"/>
              </a:rPr>
              <a:t> کاهش سپرده های دولتی نزد بانک مرکزی در حین کاهش سطح بدهی دولتی. این وضعیت نیز در صورتی انجام می شود که سطح کاهش بدهی های دولتی کمتر از کاهش در سپرده های دولتی صورت بگیرد.</a:t>
            </a:r>
          </a:p>
          <a:p>
            <a:pPr algn="r" rtl="1"/>
            <a:r>
              <a:rPr lang="fa-IR" b="1" i="0">
                <a:solidFill>
                  <a:srgbClr val="212529"/>
                </a:solidFill>
                <a:effectLst/>
                <a:latin typeface="Vazir"/>
              </a:rPr>
              <a:t>حالت سوم: </a:t>
            </a:r>
            <a:r>
              <a:rPr lang="fa-IR" b="0" i="0">
                <a:solidFill>
                  <a:srgbClr val="212529"/>
                </a:solidFill>
                <a:effectLst/>
                <a:latin typeface="Vazir"/>
              </a:rPr>
              <a:t>بدترین حالت در این مقایسه وضعیتی است که سپرده های دولتی کاهش و بدهی دولت افزایش پیدا کند. این اتفاقی است که در دو ماه اخیر رخ داده است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0815" y="52843"/>
            <a:ext cx="10092348" cy="1293421"/>
          </a:xfrm>
        </p:spPr>
        <p:txBody>
          <a:bodyPr>
            <a:normAutofit/>
          </a:bodyPr>
          <a:lstStyle/>
          <a:p>
            <a:pPr algn="r" rtl="1"/>
            <a:r>
              <a:rPr lang="en-US" sz="2400">
                <a:solidFill>
                  <a:schemeClr val="tx1"/>
                </a:solidFill>
              </a:rPr>
              <a:t>روند بدهی دولت به بانک مرکزی</a:t>
            </a:r>
          </a:p>
        </p:txBody>
      </p:sp>
      <p:sp>
        <p:nvSpPr>
          <p:cNvPr id="5" name="Text Placeholder 4"/>
          <p:cNvSpPr>
            <a:spLocks noGrp="1"/>
          </p:cNvSpPr>
          <p:nvPr>
            <p:ph type="body" sz="half" idx="2"/>
          </p:nvPr>
        </p:nvSpPr>
        <p:spPr>
          <a:xfrm>
            <a:off x="685800" y="1816931"/>
            <a:ext cx="10497363" cy="3986054"/>
          </a:xfrm>
        </p:spPr>
        <p:txBody>
          <a:bodyPr>
            <a:noAutofit/>
          </a:bodyPr>
          <a:lstStyle/>
          <a:p>
            <a:pPr marL="342900" indent="-342900" algn="r" rtl="1">
              <a:buFont typeface="Arial" panose="020B0604020202020204" pitchFamily="34" charset="0"/>
              <a:buChar char="•"/>
            </a:pPr>
            <a:r>
              <a:rPr lang="en-US" sz="2000"/>
              <a:t>سال ۱۳۴۶ آغاز رشد این بدهی، و ادامه روند تا پیروزی انقلاب اسلامی بطوری که رشد بدهی در سال ۱۳۵۷ به 91 درصد رسید. و مهمترین دلیل آن سوء مدیریت دستگاه های پولی بوده است.
پس از پیروزی انقلاب و شروع جنگ تحمیلی به دلیل تامین کسری بودجه دولت از منبع پوتی کردن آن همچنان شاهد رشد بدهی بودیم.
و سال ۱۳۶۵_۱۳۶۸ با کاهش قیمت نفت 
سال ۱۳۷۲ با بازپرداخت بدهی های خارجی بدهی دولت به بانک مرکزی افزود
سال ۱۳۸۲ سیاست تک نرخی کردن ارز 3 درصد دیگر به بدهی دولت افزود.</a:t>
            </a:r>
          </a:p>
        </p:txBody>
      </p:sp>
    </p:spTree>
    <p:extLst>
      <p:ext uri="{BB962C8B-B14F-4D97-AF65-F5344CB8AC3E}">
        <p14:creationId xmlns:p14="http://schemas.microsoft.com/office/powerpoint/2010/main" val="222501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94" name="نگهدارنده مکان محتوا 2"/>
          <p:cNvSpPr>
            <a:spLocks noGrp="1"/>
          </p:cNvSpPr>
          <p:nvPr>
            <p:ph sz="quarter" idx="4294967295"/>
          </p:nvPr>
        </p:nvSpPr>
        <p:spPr>
          <a:xfrm>
            <a:off x="705098" y="487759"/>
            <a:ext cx="10515600" cy="4265076"/>
          </a:xfrm>
          <a:solidFill>
            <a:schemeClr val="bg2"/>
          </a:solidFill>
        </p:spPr>
        <p:txBody>
          <a:bodyPr/>
          <a:lstStyle/>
          <a:p>
            <a:pPr algn="r" rtl="1"/>
            <a:r>
              <a:rPr lang="fa-IR" b="1" i="0">
                <a:solidFill>
                  <a:srgbClr val="000000"/>
                </a:solidFill>
                <a:effectLst/>
                <a:latin typeface="IRAN"/>
              </a:rPr>
              <a:t>چرا سقف برداشت دولت از تنخواه زیاد شد؟ </a:t>
            </a:r>
            <a:endParaRPr lang="fa-IR" b="0" i="0">
              <a:solidFill>
                <a:srgbClr val="000000"/>
              </a:solidFill>
              <a:effectLst/>
              <a:latin typeface="IRAN"/>
            </a:endParaRPr>
          </a:p>
          <a:p>
            <a:pPr algn="r" rtl="1"/>
            <a:br>
              <a:rPr lang="fa-IR" b="0" i="0">
                <a:solidFill>
                  <a:srgbClr val="000000"/>
                </a:solidFill>
                <a:effectLst/>
                <a:latin typeface="IRAN"/>
              </a:rPr>
            </a:br>
            <a:r>
              <a:rPr lang="fa-IR" b="0" i="0">
                <a:solidFill>
                  <a:srgbClr val="000000"/>
                </a:solidFill>
                <a:effectLst/>
                <a:latin typeface="IRAN"/>
              </a:rPr>
              <a:t>در خصوص عوامل موثر بر افزایش سقف مجاز تنخواه گردان خزانه در سال ۱۴۰۰، بانک مرکزی به چسبندگی هزینه‌های جاری دولت و همچنین کاهش قابل توجه برخی از درآمدهای دولت (نظیر درآمدهای مالیاتی بر نقل و انتقال سهام در سه ماهه ابتدایی سال ۱۴۰۰ نسبت به دوره مشابه سال قبل) اشاره کرد.</a:t>
            </a:r>
          </a:p>
        </p:txBody>
      </p:sp>
      <p:pic>
        <p:nvPicPr>
          <p:cNvPr id="2097154" name="تصویر 4"/>
          <p:cNvPicPr>
            <a:picLocks noChangeAspect="1"/>
          </p:cNvPicPr>
          <p:nvPr/>
        </p:nvPicPr>
        <p:blipFill>
          <a:blip r:embed="rId2"/>
          <a:stretch>
            <a:fillRect/>
          </a:stretch>
        </p:blipFill>
        <p:spPr>
          <a:xfrm flipH="1">
            <a:off x="705098" y="3478519"/>
            <a:ext cx="4472537" cy="18435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نگهدارنده مکان محتوا 2"/>
          <p:cNvSpPr>
            <a:spLocks noGrp="1"/>
          </p:cNvSpPr>
          <p:nvPr>
            <p:ph sz="quarter" idx="13"/>
          </p:nvPr>
        </p:nvSpPr>
        <p:spPr>
          <a:xfrm>
            <a:off x="578428" y="-1189564"/>
            <a:ext cx="10515600" cy="4351338"/>
          </a:xfrm>
        </p:spPr>
        <p:txBody>
          <a:bodyPr/>
          <a:lstStyle/>
          <a:p>
            <a:pPr algn="r" rtl="1"/>
            <a:r>
              <a:rPr lang="fa-IR" b="0" i="0">
                <a:solidFill>
                  <a:srgbClr val="212529"/>
                </a:solidFill>
                <a:effectLst/>
                <a:latin typeface="Vazir"/>
              </a:rPr>
              <a:t>این اتفاق می تواند هشدار </a:t>
            </a:r>
            <a:r>
              <a:rPr lang="fa-IR" b="1" i="0">
                <a:solidFill>
                  <a:srgbClr val="212529"/>
                </a:solidFill>
                <a:effectLst/>
                <a:latin typeface="Vazir"/>
              </a:rPr>
              <a:t>افزایش تورم</a:t>
            </a:r>
            <a:r>
              <a:rPr lang="fa-IR" b="0" i="0">
                <a:solidFill>
                  <a:srgbClr val="212529"/>
                </a:solidFill>
                <a:effectLst/>
                <a:latin typeface="Vazir"/>
              </a:rPr>
              <a:t> در ماه های آتی را در برداشته باشد. اما چه عاملی زمینه ساز رشد در بدهی دولتی شده است؟</a:t>
            </a:r>
          </a:p>
        </p:txBody>
      </p:sp>
      <p:pic>
        <p:nvPicPr>
          <p:cNvPr id="2097155" name="تصویر 3"/>
          <p:cNvPicPr>
            <a:picLocks noChangeAspect="1"/>
          </p:cNvPicPr>
          <p:nvPr/>
        </p:nvPicPr>
        <p:blipFill>
          <a:blip r:embed="rId2"/>
          <a:stretch>
            <a:fillRect/>
          </a:stretch>
        </p:blipFill>
        <p:spPr>
          <a:xfrm>
            <a:off x="1989336" y="1207942"/>
            <a:ext cx="8027780" cy="51490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نگهدارنده مکان محتوا 2"/>
          <p:cNvSpPr>
            <a:spLocks noGrp="1"/>
          </p:cNvSpPr>
          <p:nvPr>
            <p:ph sz="quarter" idx="13"/>
          </p:nvPr>
        </p:nvSpPr>
        <p:spPr>
          <a:xfrm>
            <a:off x="652648" y="967035"/>
            <a:ext cx="10515600" cy="4351338"/>
          </a:xfrm>
        </p:spPr>
        <p:txBody>
          <a:bodyPr>
            <a:normAutofit fontScale="92857"/>
          </a:bodyPr>
          <a:lstStyle/>
          <a:p>
            <a:pPr algn="r" rtl="1"/>
            <a:r>
              <a:rPr lang="fa-IR" b="0" i="0">
                <a:solidFill>
                  <a:srgbClr val="212529"/>
                </a:solidFill>
                <a:effectLst/>
                <a:latin typeface="Vazir"/>
              </a:rPr>
              <a:t>برداشت از تنخواه بانک مرکزی و توقف یک ماهه در خرید اوراق بدهی</a:t>
            </a:r>
          </a:p>
          <a:p>
            <a:pPr algn="r" rtl="1"/>
            <a:r>
              <a:rPr lang="fa-IR" b="0" i="0">
                <a:solidFill>
                  <a:srgbClr val="212529"/>
                </a:solidFill>
                <a:effectLst/>
                <a:latin typeface="Vazir"/>
              </a:rPr>
              <a:t>به طور کلی زمانی که دولت از مسیر استقراض و برداشت از بانک مرکزی بخواهد کسری بودجه را تامین کند برای افزایش قیمت ها خطر آفرین خواهد بود.</a:t>
            </a:r>
          </a:p>
          <a:p>
            <a:pPr algn="r" rtl="1"/>
            <a:r>
              <a:rPr lang="fa-IR" b="0" i="0">
                <a:solidFill>
                  <a:srgbClr val="212529"/>
                </a:solidFill>
                <a:effectLst/>
                <a:latin typeface="Vazir"/>
              </a:rPr>
              <a:t>در نیمسال نخست ۱۴۰۰ دولت برای آن که بتواند بخشی از بدهی های خود را بپردازد ۵۲ هزار میلیارد تومان پول از تنخواه برداشت کرد. میزانی که از سقف مجاز هم بیشتر بود.</a:t>
            </a:r>
          </a:p>
          <a:p>
            <a:pPr algn="r" rtl="1"/>
            <a:r>
              <a:rPr lang="fa-IR" b="0" i="0">
                <a:solidFill>
                  <a:srgbClr val="212529"/>
                </a:solidFill>
                <a:effectLst/>
                <a:latin typeface="Vazir"/>
              </a:rPr>
              <a:t>نکته دیگری که موجب برداشت بیشتر دولت شده کاهش سطح خرید و فروش اوراق بدهی دولتی بوده است.</a:t>
            </a:r>
          </a:p>
          <a:p>
            <a:pPr algn="r" rtl="1"/>
            <a:r>
              <a:rPr lang="fa-IR" b="0" i="0">
                <a:solidFill>
                  <a:srgbClr val="212529"/>
                </a:solidFill>
                <a:effectLst/>
                <a:latin typeface="Vazir"/>
              </a:rPr>
              <a:t>در این بازار دولت کسری بودجه خود را با فروش اوراق بدهی دولت به بانک ها و نهاد های تامین سرمایه تامین کرده که در سال گذشته برابر با ۱۲۵ هزار میلیارتومان بوده است. در سال ۱۴۰۰ نیز اراق بودجه نشان از چنین هدفی برای تامین داشته اما تاکنون تنها ۴۳ هزار میلیارد تومان ان محقق شده است.</a:t>
            </a:r>
          </a:p>
        </p:txBody>
      </p:sp>
      <p:sp>
        <p:nvSpPr>
          <p:cNvPr id="1048597" name="کادر متن 3"/>
          <p:cNvSpPr txBox="1"/>
          <p:nvPr/>
        </p:nvSpPr>
        <p:spPr>
          <a:xfrm>
            <a:off x="5180981" y="2518311"/>
            <a:ext cx="1828800" cy="358141"/>
          </a:xfrm>
          <a:prstGeom prst="rect">
            <a:avLst/>
          </a:prstGeom>
          <a:noFill/>
        </p:spPr>
        <p:txBody>
          <a:bodyPr wrap="square" rtlCol="1">
            <a:spAutoFit/>
          </a:bodyPr>
          <a:lstStyle/>
          <a:p>
            <a:pPr algn="r"/>
            <a:endParaRPr lang="fa-I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نگهدارنده مکان محتوا 6"/>
          <p:cNvSpPr>
            <a:spLocks noGrp="1"/>
          </p:cNvSpPr>
          <p:nvPr>
            <p:ph sz="quarter" idx="13"/>
          </p:nvPr>
        </p:nvSpPr>
        <p:spPr/>
        <p:txBody>
          <a:bodyPr>
            <a:normAutofit/>
          </a:bodyPr>
          <a:lstStyle/>
          <a:p>
            <a:pPr marL="0" indent="0" algn="r" rtl="1">
              <a:buNone/>
            </a:pPr>
            <a:r>
              <a:rPr lang="fa-IR"/>
              <a:t>نتیجه گیری</a:t>
            </a:r>
          </a:p>
          <a:p>
            <a:pPr marL="0" indent="0" algn="r" rtl="1">
              <a:buNone/>
            </a:pPr>
            <a:r>
              <a:rPr lang="fa-IR"/>
              <a:t>: در شرایط موجود دولت متوسل به استقراض می‌شود. این قرض گرفتن اگر از مردم یا منابع موجود در کشور باشد، عواقب بدی ندارد اما اگر از بانک مرکزی قرض بگیرد یا بانک‌ها از بانک مرکزی استقراض کنند و به دولت بدهند این به معنای خلق پول و افزایش حجم نقدینگی است و در نتیجه تورم‌زا خواهد بود.و وقتی دولتی رقمی را از بانک مرکزی قرض می‌کند این پول وارد سیستم بانکی می‌شود و موجب خلق پول ۶ تا ۷ برابری می‌شود.ورشد نقدینگی، قدرت خرید افراد جامعه را افزایش می‌دهد در حالی که در برابر این قدرت خرید، تولید رشد نکرده و نتیجه این فرآیند رشد تورم در کشور است.</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عنوان 1"/>
          <p:cNvSpPr>
            <a:spLocks noGrp="1"/>
          </p:cNvSpPr>
          <p:nvPr>
            <p:ph type="title"/>
          </p:nvPr>
        </p:nvSpPr>
        <p:spPr>
          <a:xfrm>
            <a:off x="-483176" y="778576"/>
            <a:ext cx="10396882" cy="1151965"/>
          </a:xfrm>
        </p:spPr>
        <p:txBody>
          <a:bodyPr/>
          <a:lstStyle/>
          <a:p>
            <a:pPr algn="r" rtl="1"/>
            <a:r>
              <a:rPr lang="fa-IR"/>
              <a:t>باتشکر از توجه شمابزرگواران 🌺</a:t>
            </a:r>
          </a:p>
        </p:txBody>
      </p:sp>
      <p:sp>
        <p:nvSpPr>
          <p:cNvPr id="1048603" name="نگهدارنده مکان محتوا 2"/>
          <p:cNvSpPr>
            <a:spLocks noGrp="1"/>
          </p:cNvSpPr>
          <p:nvPr>
            <p:ph sz="quarter" idx="13"/>
          </p:nvPr>
        </p:nvSpPr>
        <p:spPr>
          <a:xfrm>
            <a:off x="772620" y="2320880"/>
            <a:ext cx="10759416" cy="4287250"/>
          </a:xfrm>
        </p:spPr>
        <p:txBody>
          <a:bodyPr/>
          <a:lstStyle/>
          <a:p>
            <a:pPr marL="0" indent="0" algn="r" rtl="1">
              <a:buNone/>
            </a:pPr>
            <a:r>
              <a:rPr lang="fa-IR" sz="2400"/>
              <a:t>منابع</a:t>
            </a:r>
          </a:p>
          <a:p>
            <a:pPr algn="r" rtl="1"/>
            <a:r>
              <a:rPr lang="fa-IR"/>
              <a:t>مقاله توسعه همراه باکرامت _نویسنده :آمیت بهادری</a:t>
            </a:r>
          </a:p>
          <a:p>
            <a:pPr algn="r" rtl="1"/>
            <a:r>
              <a:rPr lang="fa-IR"/>
              <a:t>روزنامه روز _ اقتصاد نیوز</a:t>
            </a:r>
          </a:p>
          <a:p>
            <a:pPr algn="r" rtl="1"/>
            <a:r>
              <a:rPr lang="fa-IR"/>
              <a:t> تاثیربدهی دولت به بانک مرکزی وتاثیرآن براقتصاد ایران نویسنده :جلال </a:t>
            </a:r>
            <a:r>
              <a:rPr lang="en-US"/>
              <a:t>منتظریشورکچالی </a:t>
            </a:r>
          </a:p>
          <a:p>
            <a:pPr algn="r" rtl="1"/>
            <a:r>
              <a:rPr lang="en-US"/>
              <a:t>شناسایی ساختار بدهی دولت به بانک مرکزی در ایران و مقایسه آن با استانداردهای بین المللی،میربهاری سید مهرزاد </a:t>
            </a:r>
          </a:p>
          <a:p>
            <a:pPr algn="r" rtl="1"/>
            <a:r>
              <a:rPr lang="en-US"/>
              <a:t>https://www.google.com/amp/s/www.mashreghnews.ir/amp/1138443/</a:t>
            </a:r>
          </a:p>
          <a:p>
            <a:pPr algn="r" rtl="1"/>
            <a:endParaRPr lang="en-US"/>
          </a:p>
          <a:p>
            <a:pPr algn="r" rtl="1"/>
            <a:endParaRPr lang="fa-I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316180"/>
          </a:xfrm>
        </p:spPr>
        <p:txBody>
          <a:bodyPr>
            <a:normAutofit fontScale="90000"/>
          </a:bodyPr>
          <a:lstStyle/>
          <a:p>
            <a:pPr algn="r" rtl="1"/>
            <a:r>
              <a:rPr lang="en-US"/>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91" y="685801"/>
            <a:ext cx="10581692" cy="4943473"/>
          </a:xfrm>
          <a:prstGeom prst="rect">
            <a:avLst/>
          </a:prstGeom>
        </p:spPr>
      </p:pic>
    </p:spTree>
    <p:extLst>
      <p:ext uri="{BB962C8B-B14F-4D97-AF65-F5344CB8AC3E}">
        <p14:creationId xmlns:p14="http://schemas.microsoft.com/office/powerpoint/2010/main" val="372437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731" y="815686"/>
            <a:ext cx="10396882" cy="538843"/>
          </a:xfrm>
        </p:spPr>
        <p:txBody>
          <a:bodyPr anchor="b">
            <a:normAutofit fontScale="90000"/>
          </a:bodyPr>
          <a:lstStyle/>
          <a:p>
            <a:pPr algn="r" rtl="1"/>
            <a:r>
              <a:rPr lang="en-US"/>
              <a:t>      </a:t>
            </a:r>
            <a:r>
              <a:rPr lang="en-US" sz="2400"/>
              <a:t>بدهی دولت به بانک مرکزی</a:t>
            </a:r>
            <a:endParaRPr lang="en-US"/>
          </a:p>
        </p:txBody>
      </p:sp>
      <p:sp>
        <p:nvSpPr>
          <p:cNvPr id="3" name="Content Placeholder 2"/>
          <p:cNvSpPr>
            <a:spLocks noGrp="1"/>
          </p:cNvSpPr>
          <p:nvPr>
            <p:ph sz="quarter" idx="13"/>
          </p:nvPr>
        </p:nvSpPr>
        <p:spPr>
          <a:xfrm>
            <a:off x="756656" y="1251765"/>
            <a:ext cx="10394707" cy="4149942"/>
          </a:xfrm>
        </p:spPr>
        <p:txBody>
          <a:bodyPr>
            <a:normAutofit/>
          </a:bodyPr>
          <a:lstStyle/>
          <a:p>
            <a:pPr marL="0" indent="0" algn="r" rtl="1">
              <a:buNone/>
            </a:pPr>
            <a:endParaRPr lang="en-US"/>
          </a:p>
          <a:p>
            <a:pPr marL="0" indent="0" algn="r" rtl="1">
              <a:buNone/>
            </a:pPr>
            <a:r>
              <a:rPr lang="en-US"/>
              <a:t>الف)سفته هاي پشتوانه</a:t>
            </a:r>
          </a:p>
          <a:p>
            <a:pPr marL="0" indent="0" algn="r" rtl="1">
              <a:buNone/>
            </a:pPr>
            <a:r>
              <a:rPr lang="en-US"/>
              <a:t>ب)کسري حساب ذخيره تعهدات ارزي</a:t>
            </a:r>
          </a:p>
          <a:p>
            <a:pPr marL="0" indent="0" algn="r" rtl="1">
              <a:buNone/>
            </a:pPr>
            <a:r>
              <a:rPr lang="en-US"/>
              <a:t>ج) اوراق بهادار و اسناد خزانه</a:t>
            </a:r>
          </a:p>
          <a:p>
            <a:pPr marL="0" indent="0" algn="r" rtl="1">
              <a:buNone/>
            </a:pPr>
            <a:r>
              <a:rPr lang="en-US"/>
              <a:t>د) اعتبارات اعطايي از محل ماده 22 قانون محاسبات عمومي</a:t>
            </a:r>
          </a:p>
          <a:p>
            <a:pPr marL="0" indent="0" algn="r" rtl="1">
              <a:buNone/>
            </a:pPr>
            <a:r>
              <a:rPr lang="en-US"/>
              <a:t>ه) بدهي دولت به بانک مرکزي بابت یکسان سازی نرخ ارز در سال ۱۳۸۱ </a:t>
            </a:r>
          </a:p>
          <a:p>
            <a:pPr marL="0" indent="0" algn="r" rtl="1">
              <a:buNone/>
            </a:pPr>
            <a:r>
              <a:rPr lang="en-US"/>
              <a:t>و) اعتبارات ديگر</a:t>
            </a:r>
          </a:p>
          <a:p>
            <a:pPr marL="0" indent="0" algn="r" rtl="1">
              <a:buNone/>
            </a:pPr>
            <a:r>
              <a:rPr lang="en-US"/>
              <a:t>ز) تنخواه گردان خزانه</a:t>
            </a:r>
          </a:p>
          <a:p>
            <a:pPr marL="0" indent="0" algn="r" rtl="1">
              <a:buNone/>
            </a:pPr>
            <a:endParaRPr lang="en-US"/>
          </a:p>
        </p:txBody>
      </p:sp>
    </p:spTree>
    <p:extLst>
      <p:ext uri="{BB962C8B-B14F-4D97-AF65-F5344CB8AC3E}">
        <p14:creationId xmlns:p14="http://schemas.microsoft.com/office/powerpoint/2010/main" val="359501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93" y="772391"/>
            <a:ext cx="10396882" cy="798616"/>
          </a:xfrm>
        </p:spPr>
        <p:txBody>
          <a:bodyPr>
            <a:normAutofit/>
          </a:bodyPr>
          <a:lstStyle/>
          <a:p>
            <a:pPr algn="r" rtl="1"/>
            <a:r>
              <a:rPr lang="en-US" sz="2400">
                <a:solidFill>
                  <a:schemeClr val="tx1"/>
                </a:solidFill>
              </a:rPr>
              <a:t>سفته هاي پشتوانه</a:t>
            </a:r>
          </a:p>
        </p:txBody>
      </p:sp>
      <p:sp>
        <p:nvSpPr>
          <p:cNvPr id="3" name="Content Placeholder 2"/>
          <p:cNvSpPr>
            <a:spLocks noGrp="1"/>
          </p:cNvSpPr>
          <p:nvPr>
            <p:ph sz="quarter" idx="13"/>
          </p:nvPr>
        </p:nvSpPr>
        <p:spPr>
          <a:xfrm>
            <a:off x="955768" y="1657598"/>
            <a:ext cx="10394707" cy="3834740"/>
          </a:xfrm>
        </p:spPr>
        <p:txBody>
          <a:bodyPr anchor="t"/>
          <a:lstStyle/>
          <a:p>
            <a:pPr marL="0" indent="0" algn="r" rtl="1">
              <a:buNone/>
            </a:pPr>
            <a:r>
              <a:rPr lang="en-US"/>
              <a:t>بند الف  ماده ۲۵ قانون  پولي و بانکی : بانک مرکزی باید  برابر صد در صد اسکناس های منتشر شده همواره نزد خود دارایی هایی بشمول   “</a:t>
            </a:r>
            <a:r>
              <a:rPr lang="en-US">
                <a:solidFill>
                  <a:srgbClr val="FFC000"/>
                </a:solidFill>
              </a:rPr>
              <a:t>طلا، ارز و اسناد  و اواق بهادار </a:t>
            </a:r>
            <a:r>
              <a:rPr lang="en-US"/>
              <a:t>“ بعنوان پشتوانه  نزد خود ) در تراز نامه( داشته باشد.</a:t>
            </a:r>
          </a:p>
          <a:p>
            <a:pPr marL="0" indent="0" algn="r" rtl="1">
              <a:buNone/>
            </a:pPr>
            <a:r>
              <a:rPr lang="en-US"/>
              <a:t> اسناد و اوراق قرضه :</a:t>
            </a:r>
          </a:p>
          <a:p>
            <a:pPr marL="0" indent="0" algn="r" rtl="1">
              <a:buNone/>
            </a:pPr>
            <a:r>
              <a:rPr lang="en-US"/>
              <a:t>الف) اسناد و اوراق قرضه دولتي يا تضمین شده از سوي وزارت امور اقتصادي و دارايي مشروط بر اينکه اجازه انتشار يا تضمین آن قانوناً تحصیل شده باشد. </a:t>
            </a:r>
          </a:p>
          <a:p>
            <a:pPr marL="0" indent="0" algn="r" rtl="1">
              <a:buNone/>
            </a:pPr>
            <a:r>
              <a:rPr lang="en-US"/>
              <a:t> ب) مطالبات بانک مرکزی از وزارتخانه ها و مؤسسات دولتي و شهرداريها و مؤسسات وابسته به دولت یا شهرداری  که بطور بازرگانی اداره  میشوند، مشروط  بر اینکه این مطالبات از سوی  وزارت امور اقتصادي و دارايي تضمین شده باشد. </a:t>
            </a:r>
          </a:p>
        </p:txBody>
      </p:sp>
    </p:spTree>
    <p:extLst>
      <p:ext uri="{BB962C8B-B14F-4D97-AF65-F5344CB8AC3E}">
        <p14:creationId xmlns:p14="http://schemas.microsoft.com/office/powerpoint/2010/main" val="50492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15" y="198806"/>
            <a:ext cx="10396882" cy="951616"/>
          </a:xfrm>
        </p:spPr>
        <p:txBody>
          <a:bodyPr>
            <a:normAutofit/>
          </a:bodyPr>
          <a:lstStyle/>
          <a:p>
            <a:pPr algn="r" rtl="1"/>
            <a:r>
              <a:rPr lang="en-US" sz="2400">
                <a:solidFill>
                  <a:schemeClr val="tx1"/>
                </a:solidFill>
              </a:rPr>
              <a:t>کسري حساب ذخيره تعهدات ارزي :</a:t>
            </a:r>
          </a:p>
        </p:txBody>
      </p:sp>
      <p:sp>
        <p:nvSpPr>
          <p:cNvPr id="3" name="Content Placeholder 2"/>
          <p:cNvSpPr>
            <a:spLocks noGrp="1"/>
          </p:cNvSpPr>
          <p:nvPr>
            <p:ph sz="quarter" idx="13"/>
          </p:nvPr>
        </p:nvSpPr>
        <p:spPr>
          <a:xfrm>
            <a:off x="555915" y="1150422"/>
            <a:ext cx="10326707" cy="3760283"/>
          </a:xfrm>
        </p:spPr>
        <p:txBody>
          <a:bodyPr anchor="t">
            <a:normAutofit fontScale="77500" lnSpcReduction="20000"/>
          </a:bodyPr>
          <a:lstStyle/>
          <a:p>
            <a:pPr marL="0" indent="0" algn="r" rtl="1">
              <a:buNone/>
            </a:pPr>
            <a:r>
              <a:rPr lang="en-US"/>
              <a:t>حساب ذخيره ارزي در ايران، در اولين سال برنامـه سـوم توسـعه (۱۳۷۹_۱۳۸۳) بـه وجـود آمـد و عمليات برداشت از اين حساب، از سال ۱۳۸۰ آغاز شد. طبق ماده 60 قانون برنامـه سـوم، هـدف از ايجاد اين حساب، ايجاد ثبات در درآمدهاي ارزي حاصل از صادرات نفت خام و تبديل دلارهاي نفتي مازاد به ساير سرمايهگذاريها و ذخاير بوده است. </a:t>
            </a:r>
          </a:p>
          <a:p>
            <a:pPr marL="0" indent="0" algn="r" rtl="1">
              <a:buNone/>
            </a:pPr>
            <a:r>
              <a:rPr lang="en-US"/>
              <a:t>پیش از یکسان سازی نرخ ارز، اشخاص حقیقی و حقوقی برای واردات کالاهای سرمایه ای و مصرفی با نرخ های جاری  زمان خود اقدام به گشایش اعتباری می‌کردند. اما در رابطه با اعتبارات اسنادی که پیش از یکسان سازی نرخ ارز گشایش یافته بود و زمان باز پرداخت  ارزي آنها پس از زمان یکسان سازی نرخ ارز فرا می‌رسید، مابه التفاوت نرخ ارز پیش و پس از این سیاست مطرح شد. </a:t>
            </a:r>
          </a:p>
          <a:p>
            <a:pPr marL="0" indent="0" algn="r" rtl="1">
              <a:buNone/>
            </a:pPr>
            <a:r>
              <a:rPr lang="en-US"/>
              <a:t>زیرا پیش از یکسان سازی نرخ ارز ، مشتری فقط معادل ریالی ارزش اعتبارات  اسنادی  براساس نرخ ارز پیشین را می پرداخت اما  پس از این سیاست می بایست معادل ریالی  ارز  با نرخ پس از یکسان  سازی را نزد بانک مرکزی  بپردازند. </a:t>
            </a:r>
          </a:p>
          <a:p>
            <a:pPr marL="0" indent="0" algn="r" rtl="1">
              <a:buNone/>
            </a:pPr>
            <a:r>
              <a:rPr lang="en-US"/>
              <a:t>طبق قانون بودجه مصوب ۱۳۷۵ پرداخت این مابه التفاوت توسط مشتری به بانک عامل  و از بانک به بانک مرکزی مقرر گردید. </a:t>
            </a:r>
          </a:p>
          <a:p>
            <a:pPr marL="0" indent="0" algn="r" rtl="1">
              <a:buNone/>
            </a:pPr>
            <a:r>
              <a:rPr lang="en-US"/>
              <a:t>مشمولان پرداخت این مابه التفاوت :اعتبارات اسنادی که برای  کالاهای سرمایه ای تولیدی / کالاهای مصرفی و مواد اولیه متعلق به بخش دولتی و غیردولتی</a:t>
            </a:r>
          </a:p>
          <a:p>
            <a:pPr marL="0" indent="0" algn="r" rtl="1">
              <a:buNone/>
            </a:pPr>
            <a:r>
              <a:rPr lang="en-US"/>
              <a:t>مشمولان معاف از پرداخت مابه التفاوت : اعتبارات اسنادی وزارتخانه ها و موسسات دولتی / طرح های عمرانی شرکت‌های دولتی و مؤسسات عمومی / مؤسسات خیریه و عام المنفعه. </a:t>
            </a:r>
          </a:p>
          <a:p>
            <a:pPr marL="0" indent="0" algn="r" rtl="1">
              <a:buNone/>
            </a:pPr>
            <a:endParaRPr lang="en-US"/>
          </a:p>
          <a:p>
            <a:pPr marL="0" indent="0" algn="r" rtl="1">
              <a:buNone/>
            </a:pPr>
            <a:endParaRPr lang="en-US"/>
          </a:p>
          <a:p>
            <a:pPr marL="0" indent="0" algn="r" rtl="1">
              <a:buNone/>
            </a:pPr>
            <a:endParaRPr lang="en-US"/>
          </a:p>
          <a:p>
            <a:pPr marL="0" indent="0" algn="r" rtl="1">
              <a:buNone/>
            </a:pPr>
            <a:endParaRPr lang="en-US"/>
          </a:p>
        </p:txBody>
      </p:sp>
    </p:spTree>
    <p:extLst>
      <p:ext uri="{BB962C8B-B14F-4D97-AF65-F5344CB8AC3E}">
        <p14:creationId xmlns:p14="http://schemas.microsoft.com/office/powerpoint/2010/main" val="258848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کسري حساب ذخيره تعهدات ارزي </a:t>
            </a:r>
          </a:p>
        </p:txBody>
      </p:sp>
      <p:sp>
        <p:nvSpPr>
          <p:cNvPr id="3" name="Content Placeholder 2"/>
          <p:cNvSpPr>
            <a:spLocks noGrp="1"/>
          </p:cNvSpPr>
          <p:nvPr>
            <p:ph sz="quarter" idx="13"/>
          </p:nvPr>
        </p:nvSpPr>
        <p:spPr>
          <a:xfrm>
            <a:off x="685801" y="2063396"/>
            <a:ext cx="10394707" cy="3311189"/>
          </a:xfrm>
        </p:spPr>
        <p:txBody>
          <a:bodyPr anchor="t"/>
          <a:lstStyle/>
          <a:p>
            <a:pPr marL="0" indent="0" algn="r" rtl="1">
              <a:buNone/>
            </a:pPr>
            <a:r>
              <a:rPr lang="en-US"/>
              <a:t>تامین مالي اعتبارات اسنادي که از پرداخت مابه التفاوت نرخ ارز معاف شد ه بودند ،از محل حساب ذخيره تعهدات ارزي  فراهم آمده است. </a:t>
            </a:r>
          </a:p>
          <a:p>
            <a:pPr marL="0" indent="0" algn="r" rtl="1">
              <a:buNone/>
            </a:pPr>
            <a:r>
              <a:rPr lang="en-US"/>
              <a:t>طبق قانون بودجه بانک مرکزی عهدار تامین این حساب بوده است. </a:t>
            </a:r>
          </a:p>
          <a:p>
            <a:pPr marL="0" indent="0" algn="r" rtl="1">
              <a:buNone/>
            </a:pPr>
            <a:r>
              <a:rPr lang="en-US"/>
              <a:t>بنابراین این حساب یک حساب دولتی بوده  که وجوه آن از درآمد های مازاد بر هزینه‌های دولت تأمین می‌گردد. </a:t>
            </a:r>
          </a:p>
          <a:p>
            <a:pPr marL="0" indent="0" algn="r" rtl="1">
              <a:buNone/>
            </a:pPr>
            <a:r>
              <a:rPr lang="en-US"/>
              <a:t>باتوجه به کمبود وجوه واریز شده به این حساب، حساب با کسری وجوه روبه رو شده که این مورد هم بدهی دولت به بانک مرکزی محسوب می‌گردد.  </a:t>
            </a:r>
          </a:p>
          <a:p>
            <a:pPr marL="0" indent="0" algn="r" rtl="1">
              <a:buNone/>
            </a:pPr>
            <a:endParaRPr lang="en-US"/>
          </a:p>
        </p:txBody>
      </p:sp>
    </p:spTree>
    <p:extLst>
      <p:ext uri="{BB962C8B-B14F-4D97-AF65-F5344CB8AC3E}">
        <p14:creationId xmlns:p14="http://schemas.microsoft.com/office/powerpoint/2010/main" val="58804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en-US" sz="2400">
                <a:solidFill>
                  <a:schemeClr val="tx1"/>
                </a:solidFill>
              </a:rPr>
              <a:t>اوراق بهادار و اسناد خزانه </a:t>
            </a:r>
          </a:p>
        </p:txBody>
      </p:sp>
      <p:sp>
        <p:nvSpPr>
          <p:cNvPr id="3" name="Content Placeholder 2"/>
          <p:cNvSpPr>
            <a:spLocks noGrp="1"/>
          </p:cNvSpPr>
          <p:nvPr>
            <p:ph sz="quarter" idx="13"/>
          </p:nvPr>
        </p:nvSpPr>
        <p:spPr>
          <a:xfrm>
            <a:off x="685801" y="2063396"/>
            <a:ext cx="10394707" cy="3311189"/>
          </a:xfrm>
        </p:spPr>
        <p:txBody>
          <a:bodyPr anchor="t"/>
          <a:lstStyle/>
          <a:p>
            <a:pPr marL="0" indent="0" algn="r" rtl="1">
              <a:buNone/>
            </a:pPr>
            <a:r>
              <a:rPr lang="en-US"/>
              <a:t>از روش های تامین مالی دولت انتشار اوراق قرضه  و خریداری آن توسط مردم / بانک مرکزی و سایر بانک هاست.</a:t>
            </a:r>
          </a:p>
          <a:p>
            <a:pPr marL="0" indent="0" algn="r" rtl="1">
              <a:buNone/>
            </a:pPr>
            <a:r>
              <a:rPr lang="en-US"/>
              <a:t> در سال های ۱۳۷۹ و۱۳۸۰ اوراق قرضه انتشاری دولت توسط بانک مرکزی خریداری شده ، در ترازنامه بانک مرکزی با عنوان اوراق بهادار و اسناد خزانه نشان داده شده است . </a:t>
            </a:r>
          </a:p>
          <a:p>
            <a:pPr marL="0" indent="0" algn="r" rtl="1">
              <a:buNone/>
            </a:pPr>
            <a:r>
              <a:rPr lang="en-US"/>
              <a:t>با وجود سررسید اوراق هنوز توسط دولت پرداخت نشده‌ است. </a:t>
            </a:r>
          </a:p>
          <a:p>
            <a:pPr marL="0" indent="0" algn="r" rtl="1">
              <a:buNone/>
            </a:pPr>
            <a:r>
              <a:rPr lang="en-US"/>
              <a:t>انتشار اوراق مشارکت ویژه  دولت به ارزش ۵۰۰۰ میلیارد ریال و خریداری آن توسط بانک مرکزی. </a:t>
            </a:r>
          </a:p>
          <a:p>
            <a:pPr marL="0" indent="0" algn="r" rtl="1">
              <a:buNone/>
            </a:pPr>
            <a:endParaRPr lang="en-US"/>
          </a:p>
        </p:txBody>
      </p:sp>
    </p:spTree>
    <p:extLst>
      <p:ext uri="{BB962C8B-B14F-4D97-AF65-F5344CB8AC3E}">
        <p14:creationId xmlns:p14="http://schemas.microsoft.com/office/powerpoint/2010/main" val="275824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400">
                <a:solidFill>
                  <a:schemeClr val="tx1"/>
                </a:solidFill>
              </a:rPr>
              <a:t> اعتبارات اعطايي از محل ماده 22 قانون محاسبات عمومي</a:t>
            </a:r>
          </a:p>
        </p:txBody>
      </p:sp>
      <p:sp>
        <p:nvSpPr>
          <p:cNvPr id="3" name="Content Placeholder 2"/>
          <p:cNvSpPr>
            <a:spLocks noGrp="1"/>
          </p:cNvSpPr>
          <p:nvPr>
            <p:ph sz="quarter" idx="13"/>
          </p:nvPr>
        </p:nvSpPr>
        <p:spPr>
          <a:xfrm>
            <a:off x="685801" y="2063396"/>
            <a:ext cx="10394707" cy="3311189"/>
          </a:xfrm>
        </p:spPr>
        <p:txBody>
          <a:bodyPr anchor="t"/>
          <a:lstStyle/>
          <a:p>
            <a:pPr marL="0" indent="0" algn="r" rtl="1">
              <a:buNone/>
            </a:pPr>
            <a:r>
              <a:rPr lang="en-US"/>
              <a:t>بر اساس این ماده وزارتخانه ها و مؤسسات دولتي وشهرداری ها  در صورتي ميتوانند برای خدمات و کالاهای وارداتی مورد نیاز خود اقدام به افتتاح اعتبار اسنادي نمایند که معادل کل مبلغ اعتبار و حقوق و عوارض گمرکی و سود بازرگانی و سایر هزینه‌های مربوط به آن را تأمین اعتبار کرده باشند. </a:t>
            </a:r>
          </a:p>
          <a:p>
            <a:pPr marL="0" indent="0" algn="r" rtl="1">
              <a:buNone/>
            </a:pPr>
            <a:r>
              <a:rPr lang="en-US"/>
              <a:t>اما در مورد کالا و خدمات مورد نظر این ماده که با انعقاد قراردادهایی بهای آن باید به تدریج و یا بطور یکجا در سال های بعد به فروشنده پرداخت شود، بانک مرکزی می‌تواند بدون پیش دریافت بهای کالاها و خدمات ذکر شده با تعهد سازمان برنامه و بودجه دال بر پیش بینی اعتبار لازم در بودجه سال های مربوط به افتتاح اعتبار اسنادي برای این نهاد و مؤسسات فوق اقدام نماید. </a:t>
            </a:r>
          </a:p>
          <a:p>
            <a:pPr marL="0" indent="0" algn="r" rtl="1">
              <a:buNone/>
            </a:pPr>
            <a:endParaRPr lang="en-US"/>
          </a:p>
        </p:txBody>
      </p:sp>
    </p:spTree>
    <p:extLst>
      <p:ext uri="{BB962C8B-B14F-4D97-AF65-F5344CB8AC3E}">
        <p14:creationId xmlns:p14="http://schemas.microsoft.com/office/powerpoint/2010/main" val="40414790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طرح زمینه Office">
  <a:themeElements>
    <a:clrScheme name="دفتر کا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دفتر کا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دفتر کا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Main Event</vt:lpstr>
      <vt:lpstr>به نام خدا تاثیر بدهی دولت به بانک مرکزی بر رشد اقتصادی کشور</vt:lpstr>
      <vt:lpstr>روند بدهی دولت به بانک مرکزی</vt:lpstr>
      <vt:lpstr>           </vt:lpstr>
      <vt:lpstr>      بدهی دولت به بانک مرکزی</vt:lpstr>
      <vt:lpstr>سفته هاي پشتوانه</vt:lpstr>
      <vt:lpstr>کسري حساب ذخيره تعهدات ارزي :</vt:lpstr>
      <vt:lpstr>کسري حساب ذخيره تعهدات ارزي </vt:lpstr>
      <vt:lpstr>اوراق بهادار و اسناد خزانه </vt:lpstr>
      <vt:lpstr> اعتبارات اعطايي از محل ماده 22 قانون محاسبات عمومي</vt:lpstr>
      <vt:lpstr>بدهي بابت یکسان سازی نرخ ارز در سال ۱۳۸۱</vt:lpstr>
      <vt:lpstr>اعتبارات دیگر</vt:lpstr>
      <vt:lpstr>تنخواه گردان خزانه </vt:lpstr>
      <vt:lpstr>تنخواه گردان خزانه </vt:lpstr>
      <vt:lpstr>بدهی دولت به بانک مرکزی در زمان حال </vt:lpstr>
      <vt:lpstr>بدهی دولت به بانک مرکزی در زمان حال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باتشکر از توجه شمابزرگواران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989907960168</dc:creator>
  <cp:lastModifiedBy>989907960168</cp:lastModifiedBy>
  <cp:revision>11</cp:revision>
  <dcterms:created xsi:type="dcterms:W3CDTF">2021-11-15T05:40:59Z</dcterms:created>
  <dcterms:modified xsi:type="dcterms:W3CDTF">2021-11-19T10:19:21Z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b27821b10a5343058ba471e961d8cab5</vt:lpwstr>
  </property>
</Properties>
</file>