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6" r:id="rId2"/>
    <p:sldId id="257" r:id="rId3"/>
    <p:sldId id="258" r:id="rId4"/>
    <p:sldId id="259" r:id="rId5"/>
    <p:sldId id="260" r:id="rId6"/>
    <p:sldId id="261" r:id="rId7"/>
    <p:sldId id="262" r:id="rId8"/>
    <p:sldId id="270" r:id="rId9"/>
    <p:sldId id="263" r:id="rId10"/>
    <p:sldId id="264" r:id="rId11"/>
    <p:sldId id="265" r:id="rId12"/>
    <p:sldId id="266" r:id="rId13"/>
    <p:sldId id="267" r:id="rId14"/>
    <p:sldId id="268" r:id="rId15"/>
    <p:sldId id="271" r:id="rId16"/>
    <p:sldId id="272" r:id="rId17"/>
    <p:sldId id="274" r:id="rId18"/>
    <p:sldId id="269" r:id="rId19"/>
    <p:sldId id="27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3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EE9E95D-8085-411A-94E5-899EC2375157}" type="datetimeFigureOut">
              <a:rPr lang="fa-IR" smtClean="0"/>
              <a:t>26/04/1443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a:xfrm>
            <a:off x="9255346" y="2750337"/>
            <a:ext cx="1171888" cy="1356442"/>
          </a:xfrm>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4199447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E9E95D-8085-411A-94E5-899EC2375157}" type="datetimeFigureOut">
              <a:rPr lang="fa-IR" smtClean="0"/>
              <a:t>26/04/1443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10729455" y="4711309"/>
            <a:ext cx="1154151" cy="1090789"/>
          </a:xfrm>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916593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E9E95D-8085-411A-94E5-899EC2375157}" type="datetimeFigureOut">
              <a:rPr lang="fa-IR" smtClean="0"/>
              <a:t>26/04/1443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10729455" y="4711615"/>
            <a:ext cx="1154151" cy="1090789"/>
          </a:xfrm>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2685067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E9E95D-8085-411A-94E5-899EC2375157}" type="datetimeFigureOut">
              <a:rPr lang="fa-IR" smtClean="0"/>
              <a:t>26/04/1443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10729455" y="4709925"/>
            <a:ext cx="1154151" cy="1090789"/>
          </a:xfrm>
        </p:spPr>
        <p:txBody>
          <a:bodyPr/>
          <a:lstStyle/>
          <a:p>
            <a:fld id="{8DFD5FD5-3DC8-4B2F-A01C-BE8421E0C825}" type="slidenum">
              <a:rPr lang="fa-IR" smtClean="0"/>
              <a:t>‹#›</a:t>
            </a:fld>
            <a:endParaRPr lang="fa-I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466683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E9E95D-8085-411A-94E5-899EC2375157}" type="datetimeFigureOut">
              <a:rPr lang="fa-IR" smtClean="0"/>
              <a:t>26/04/1443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10729455" y="4709925"/>
            <a:ext cx="1154151" cy="1090789"/>
          </a:xfrm>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23918957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FEE9E95D-8085-411A-94E5-899EC2375157}" type="datetimeFigureOut">
              <a:rPr lang="fa-IR" smtClean="0"/>
              <a:t>26/04/1443</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3035202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FEE9E95D-8085-411A-94E5-899EC2375157}" type="datetimeFigureOut">
              <a:rPr lang="fa-IR" smtClean="0"/>
              <a:t>26/04/1443</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31992871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E9E95D-8085-411A-94E5-899EC2375157}" type="datetimeFigureOut">
              <a:rPr lang="fa-IR" smtClean="0"/>
              <a:t>26/04/1443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1873429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FEE9E95D-8085-411A-94E5-899EC2375157}" type="datetimeFigureOut">
              <a:rPr lang="fa-IR" smtClean="0"/>
              <a:t>26/04/1443</a:t>
            </a:fld>
            <a:endParaRPr lang="fa-IR"/>
          </a:p>
        </p:txBody>
      </p:sp>
      <p:sp>
        <p:nvSpPr>
          <p:cNvPr id="5" name="Footer Placeholder 4"/>
          <p:cNvSpPr>
            <a:spLocks noGrp="1"/>
          </p:cNvSpPr>
          <p:nvPr>
            <p:ph type="ftr" sz="quarter" idx="11"/>
          </p:nvPr>
        </p:nvSpPr>
        <p:spPr>
          <a:xfrm>
            <a:off x="680321" y="5936188"/>
            <a:ext cx="6126805" cy="365125"/>
          </a:xfrm>
        </p:spPr>
        <p:txBody>
          <a:bodyPr/>
          <a:lstStyle/>
          <a:p>
            <a:endParaRPr lang="fa-I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8DFD5FD5-3DC8-4B2F-A01C-BE8421E0C825}" type="slidenum">
              <a:rPr lang="fa-IR" smtClean="0"/>
              <a:t>‹#›</a:t>
            </a:fld>
            <a:endParaRPr lang="fa-IR"/>
          </a:p>
        </p:txBody>
      </p:sp>
    </p:spTree>
    <p:extLst>
      <p:ext uri="{BB962C8B-B14F-4D97-AF65-F5344CB8AC3E}">
        <p14:creationId xmlns:p14="http://schemas.microsoft.com/office/powerpoint/2010/main" val="2097654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E9E95D-8085-411A-94E5-899EC2375157}" type="datetimeFigureOut">
              <a:rPr lang="fa-IR" smtClean="0"/>
              <a:t>26/04/1443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3711230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E9E95D-8085-411A-94E5-899EC2375157}" type="datetimeFigureOut">
              <a:rPr lang="fa-IR" smtClean="0"/>
              <a:t>26/04/1443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a:xfrm>
            <a:off x="10729455" y="2869895"/>
            <a:ext cx="1154151" cy="1090789"/>
          </a:xfrm>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2490261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EE9E95D-8085-411A-94E5-899EC2375157}" type="datetimeFigureOut">
              <a:rPr lang="fa-IR" smtClean="0"/>
              <a:t>26/04/1443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4106085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EE9E95D-8085-411A-94E5-899EC2375157}" type="datetimeFigureOut">
              <a:rPr lang="fa-IR" smtClean="0"/>
              <a:t>26/04/1443</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4240752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EE9E95D-8085-411A-94E5-899EC2375157}" type="datetimeFigureOut">
              <a:rPr lang="fa-IR" smtClean="0"/>
              <a:t>26/04/1443</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3796992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FEE9E95D-8085-411A-94E5-899EC2375157}" type="datetimeFigureOut">
              <a:rPr lang="fa-IR" smtClean="0"/>
              <a:t>26/04/1443</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1608620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E9E95D-8085-411A-94E5-899EC2375157}" type="datetimeFigureOut">
              <a:rPr lang="fa-IR" smtClean="0"/>
              <a:t>26/04/1443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3933829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E9E95D-8085-411A-94E5-899EC2375157}" type="datetimeFigureOut">
              <a:rPr lang="fa-IR" smtClean="0"/>
              <a:t>26/04/1443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DFD5FD5-3DC8-4B2F-A01C-BE8421E0C825}" type="slidenum">
              <a:rPr lang="fa-IR" smtClean="0"/>
              <a:t>‹#›</a:t>
            </a:fld>
            <a:endParaRPr lang="fa-IR"/>
          </a:p>
        </p:txBody>
      </p:sp>
    </p:spTree>
    <p:extLst>
      <p:ext uri="{BB962C8B-B14F-4D97-AF65-F5344CB8AC3E}">
        <p14:creationId xmlns:p14="http://schemas.microsoft.com/office/powerpoint/2010/main" val="771030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EE9E95D-8085-411A-94E5-899EC2375157}" type="datetimeFigureOut">
              <a:rPr lang="fa-IR" smtClean="0"/>
              <a:t>26/04/1443</a:t>
            </a:fld>
            <a:endParaRPr lang="fa-I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8DFD5FD5-3DC8-4B2F-A01C-BE8421E0C825}" type="slidenum">
              <a:rPr lang="fa-IR" smtClean="0"/>
              <a:t>‹#›</a:t>
            </a:fld>
            <a:endParaRPr lang="fa-IR"/>
          </a:p>
        </p:txBody>
      </p:sp>
    </p:spTree>
    <p:extLst>
      <p:ext uri="{BB962C8B-B14F-4D97-AF65-F5344CB8AC3E}">
        <p14:creationId xmlns:p14="http://schemas.microsoft.com/office/powerpoint/2010/main" val="275194586"/>
      </p:ext>
    </p:extLst>
  </p:cSld>
  <p:clrMap bg1="dk1" tx1="lt1" bg2="dk2" tx2="lt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Lst>
  <p:txStyles>
    <p:titleStyle>
      <a:lvl1pPr algn="l" defTabSz="914400" rtl="1"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smtClean="0">
                <a:latin typeface="Arial" panose="020B0604020202020204" pitchFamily="34" charset="0"/>
                <a:cs typeface="B Nazanin" panose="00000400000000000000" pitchFamily="2" charset="-78"/>
              </a:rPr>
              <a:t>به نام خدا</a:t>
            </a:r>
            <a:endParaRPr lang="fa-IR" sz="4400" dirty="0">
              <a:latin typeface="Arial" panose="020B0604020202020204" pitchFamily="34" charset="0"/>
              <a:cs typeface="B Nazanin" panose="00000400000000000000" pitchFamily="2" charset="-78"/>
            </a:endParaRPr>
          </a:p>
        </p:txBody>
      </p:sp>
      <p:sp>
        <p:nvSpPr>
          <p:cNvPr id="4" name="Text Placeholder 3"/>
          <p:cNvSpPr>
            <a:spLocks noGrp="1"/>
          </p:cNvSpPr>
          <p:nvPr>
            <p:ph idx="1"/>
          </p:nvPr>
        </p:nvSpPr>
        <p:spPr>
          <a:xfrm>
            <a:off x="680320" y="2476210"/>
            <a:ext cx="9613861" cy="3599316"/>
          </a:xfrm>
        </p:spPr>
        <p:txBody>
          <a:bodyPr>
            <a:normAutofit/>
          </a:bodyPr>
          <a:lstStyle/>
          <a:p>
            <a:pPr marL="0" indent="0" algn="ctr">
              <a:buNone/>
            </a:pPr>
            <a:endParaRPr lang="en-US" sz="2800" dirty="0" smtClean="0">
              <a:cs typeface="B Nazanin" panose="00000400000000000000" pitchFamily="2" charset="-78"/>
            </a:endParaRPr>
          </a:p>
          <a:p>
            <a:pPr algn="ctr">
              <a:lnSpc>
                <a:spcPct val="100000"/>
              </a:lnSpc>
            </a:pPr>
            <a:r>
              <a:rPr lang="fa-IR" sz="2800" dirty="0" smtClean="0">
                <a:cs typeface="B Nazanin" panose="00000400000000000000" pitchFamily="2" charset="-78"/>
              </a:rPr>
              <a:t>درس:اقتصادایران</a:t>
            </a:r>
          </a:p>
          <a:p>
            <a:pPr algn="ctr">
              <a:lnSpc>
                <a:spcPct val="100000"/>
              </a:lnSpc>
            </a:pPr>
            <a:r>
              <a:rPr lang="fa-IR" sz="2800" dirty="0" smtClean="0">
                <a:cs typeface="B Nazanin" panose="00000400000000000000" pitchFamily="2" charset="-78"/>
              </a:rPr>
              <a:t>استاد:دکترسیدمحمدمستولی زاده</a:t>
            </a:r>
          </a:p>
          <a:p>
            <a:pPr algn="ctr">
              <a:lnSpc>
                <a:spcPct val="100000"/>
              </a:lnSpc>
            </a:pPr>
            <a:r>
              <a:rPr lang="fa-IR" sz="2800" dirty="0" smtClean="0">
                <a:cs typeface="B Nazanin" panose="00000400000000000000" pitchFamily="2" charset="-78"/>
              </a:rPr>
              <a:t>ارائه:محمدامین احمدی و محمدحسین منشوری</a:t>
            </a:r>
            <a:endParaRPr lang="en-US" sz="2800" dirty="0" smtClean="0">
              <a:cs typeface="B Nazanin" panose="00000400000000000000" pitchFamily="2" charset="-78"/>
            </a:endParaRPr>
          </a:p>
          <a:p>
            <a:pPr algn="ctr">
              <a:lnSpc>
                <a:spcPct val="100000"/>
              </a:lnSpc>
            </a:pPr>
            <a:r>
              <a:rPr lang="fa-IR" sz="2800" dirty="0">
                <a:cs typeface="B Nazanin" panose="00000400000000000000" pitchFamily="2" charset="-78"/>
              </a:rPr>
              <a:t>موضوع:اثر توسعه بازار بورس بر</a:t>
            </a:r>
            <a:r>
              <a:rPr lang="en-US" sz="2800" dirty="0">
                <a:cs typeface="B Nazanin" panose="00000400000000000000" pitchFamily="2" charset="-78"/>
              </a:rPr>
              <a:t> </a:t>
            </a:r>
            <a:r>
              <a:rPr lang="fa-IR" sz="2800" dirty="0">
                <a:cs typeface="B Nazanin" panose="00000400000000000000" pitchFamily="2" charset="-78"/>
              </a:rPr>
              <a:t>رشد اقتصاد</a:t>
            </a:r>
            <a:endParaRPr lang="en-US" sz="2800" dirty="0">
              <a:cs typeface="B Nazanin" panose="00000400000000000000" pitchFamily="2" charset="-78"/>
            </a:endParaRPr>
          </a:p>
          <a:p>
            <a:pPr algn="ctr"/>
            <a:endParaRPr lang="fa-IR" sz="2800" dirty="0">
              <a:cs typeface="B Nazanin" panose="00000400000000000000" pitchFamily="2" charset="-78"/>
            </a:endParaRPr>
          </a:p>
        </p:txBody>
      </p:sp>
    </p:spTree>
    <p:extLst>
      <p:ext uri="{BB962C8B-B14F-4D97-AF65-F5344CB8AC3E}">
        <p14:creationId xmlns:p14="http://schemas.microsoft.com/office/powerpoint/2010/main" val="13673936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a:cs typeface="B Nazanin" panose="00000400000000000000" pitchFamily="2" charset="-78"/>
              </a:rPr>
              <a:t>حفظ سرمایه</a:t>
            </a:r>
            <a:endParaRPr lang="fa-IR" dirty="0">
              <a:cs typeface="B Nazanin" panose="00000400000000000000" pitchFamily="2" charset="-78"/>
            </a:endParaRPr>
          </a:p>
        </p:txBody>
      </p:sp>
      <p:sp>
        <p:nvSpPr>
          <p:cNvPr id="3" name="Content Placeholder 2"/>
          <p:cNvSpPr>
            <a:spLocks noGrp="1"/>
          </p:cNvSpPr>
          <p:nvPr>
            <p:ph idx="1"/>
          </p:nvPr>
        </p:nvSpPr>
        <p:spPr/>
        <p:txBody>
          <a:bodyPr>
            <a:normAutofit/>
          </a:bodyPr>
          <a:lstStyle/>
          <a:p>
            <a:r>
              <a:rPr lang="fa-IR" dirty="0">
                <a:cs typeface="B Nazanin" panose="00000400000000000000" pitchFamily="2" charset="-78"/>
              </a:rPr>
              <a:t>همان طور که می دانید در کشورهای تورمی مثل ایران همواره ارزش پول در حال کاهش است و در صورتی که پس اندازها در جای مناسبی سرمایه گذاری نشوند، در طول زمان ارزش خود را از دست خواهند داد، لذا جذب پس اندازهای راکد و </a:t>
            </a:r>
            <a:r>
              <a:rPr lang="fa-IR" dirty="0" smtClean="0">
                <a:cs typeface="B Nazanin" panose="00000400000000000000" pitchFamily="2" charset="-78"/>
              </a:rPr>
              <a:t>استفاده </a:t>
            </a:r>
            <a:r>
              <a:rPr lang="fa-IR" dirty="0">
                <a:cs typeface="B Nazanin" panose="00000400000000000000" pitchFamily="2" charset="-78"/>
              </a:rPr>
              <a:t>از آن در تولیدات، ایجاد امکانات و تسهیلات برای مشارکت عموم مردم موجب شده که بورس به عنوان یک اهرم اصلی در کنترل نرخ تورم و افزایش نرخ رشد پس انداز، نقش حائز اهمیتی را در جامعه ایفا کند. لذا میتوان این طور نتیجه گرفت که سرمایه گذارانی که برای ورود به بورس و خرید سهام شرکت های مختلف اقدام می کنند، از سرمایه خود در برابر اثرات تورمی سرمایه محافظت می کنند</a:t>
            </a:r>
            <a:r>
              <a:rPr lang="en-US" dirty="0" smtClean="0">
                <a:cs typeface="B Nazanin" panose="00000400000000000000" pitchFamily="2" charset="-78"/>
              </a:rPr>
              <a:t>.</a:t>
            </a:r>
            <a:endParaRPr lang="en-US" dirty="0">
              <a:cs typeface="B Nazanin" panose="00000400000000000000" pitchFamily="2" charset="-78"/>
            </a:endParaRPr>
          </a:p>
        </p:txBody>
      </p:sp>
    </p:spTree>
    <p:extLst>
      <p:ext uri="{BB962C8B-B14F-4D97-AF65-F5344CB8AC3E}">
        <p14:creationId xmlns:p14="http://schemas.microsoft.com/office/powerpoint/2010/main" val="34897893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a:cs typeface="B Nazanin" panose="00000400000000000000" pitchFamily="2" charset="-78"/>
              </a:rPr>
              <a:t>کسب درآمد</a:t>
            </a:r>
            <a:endParaRPr lang="fa-IR" dirty="0">
              <a:cs typeface="B Nazanin" panose="00000400000000000000" pitchFamily="2" charset="-78"/>
            </a:endParaRPr>
          </a:p>
        </p:txBody>
      </p:sp>
      <p:sp>
        <p:nvSpPr>
          <p:cNvPr id="3" name="Content Placeholder 2"/>
          <p:cNvSpPr>
            <a:spLocks noGrp="1"/>
          </p:cNvSpPr>
          <p:nvPr>
            <p:ph idx="1"/>
          </p:nvPr>
        </p:nvSpPr>
        <p:spPr/>
        <p:txBody>
          <a:bodyPr>
            <a:normAutofit/>
          </a:bodyPr>
          <a:lstStyle/>
          <a:p>
            <a:r>
              <a:rPr lang="fa-IR" dirty="0">
                <a:cs typeface="B Nazanin" panose="00000400000000000000" pitchFamily="2" charset="-78"/>
              </a:rPr>
              <a:t>مهم ترین هدف از هر گونه سرمایه گذاری، مطمئنا کسب بیشترین مقدار سود است. چنانچه سرمایه گذاری در بازار سرمایه به صورت درست و آگاهانه انجام شود، می تواند از طریق دریافت سود نقدی یا</a:t>
            </a:r>
            <a:r>
              <a:rPr lang="en-US" dirty="0">
                <a:cs typeface="B Nazanin" panose="00000400000000000000" pitchFamily="2" charset="-78"/>
              </a:rPr>
              <a:t> DPS </a:t>
            </a:r>
            <a:r>
              <a:rPr lang="fa-IR" dirty="0">
                <a:cs typeface="B Nazanin" panose="00000400000000000000" pitchFamily="2" charset="-78"/>
              </a:rPr>
              <a:t>و افزایش قیمت سهام کسب درآمد نماید. سرمایه گذاران در بازار سرمایه با بررسی و تحلیل بنیادی اطلاعات منتشرشده شرکت ها، سهام شرکت ها را انتخاب کرده و بعد از تحلیل تکنیکال شرکت وارد سهم خواهند شد، به همین خاطر بورس فضای رقابتی بین شرکت ها به </a:t>
            </a:r>
            <a:r>
              <a:rPr lang="fa-IR" dirty="0" smtClean="0">
                <a:cs typeface="B Nazanin" panose="00000400000000000000" pitchFamily="2" charset="-78"/>
              </a:rPr>
              <a:t>وجود آورده است </a:t>
            </a:r>
            <a:r>
              <a:rPr lang="fa-IR" dirty="0">
                <a:cs typeface="B Nazanin" panose="00000400000000000000" pitchFamily="2" charset="-78"/>
              </a:rPr>
              <a:t>تا شرکت های موفق و سودده به کار خود  ادامه دهند</a:t>
            </a:r>
            <a:r>
              <a:rPr lang="en-US" dirty="0" smtClean="0">
                <a:cs typeface="B Nazanin" panose="00000400000000000000" pitchFamily="2" charset="-78"/>
              </a:rPr>
              <a:t>.</a:t>
            </a:r>
            <a:endParaRPr lang="en-US" dirty="0">
              <a:cs typeface="B Nazanin" panose="00000400000000000000" pitchFamily="2" charset="-78"/>
            </a:endParaRPr>
          </a:p>
        </p:txBody>
      </p:sp>
    </p:spTree>
    <p:extLst>
      <p:ext uri="{BB962C8B-B14F-4D97-AF65-F5344CB8AC3E}">
        <p14:creationId xmlns:p14="http://schemas.microsoft.com/office/powerpoint/2010/main" val="19423626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a:cs typeface="B Nazanin" panose="00000400000000000000" pitchFamily="2" charset="-78"/>
              </a:rPr>
              <a:t>تامین سرمایه</a:t>
            </a:r>
            <a:endParaRPr lang="fa-IR" dirty="0">
              <a:cs typeface="B Nazanin" panose="00000400000000000000" pitchFamily="2" charset="-78"/>
            </a:endParaRPr>
          </a:p>
        </p:txBody>
      </p:sp>
      <p:sp>
        <p:nvSpPr>
          <p:cNvPr id="3" name="Content Placeholder 2"/>
          <p:cNvSpPr>
            <a:spLocks noGrp="1"/>
          </p:cNvSpPr>
          <p:nvPr>
            <p:ph idx="1"/>
          </p:nvPr>
        </p:nvSpPr>
        <p:spPr/>
        <p:txBody>
          <a:bodyPr>
            <a:normAutofit/>
          </a:bodyPr>
          <a:lstStyle/>
          <a:p>
            <a:r>
              <a:rPr lang="fa-IR" dirty="0">
                <a:cs typeface="B Nazanin" panose="00000400000000000000" pitchFamily="2" charset="-78"/>
              </a:rPr>
              <a:t>به وسیله بازارهای مالی می توان فرآیند تشکیل سرمایه را سریع تر کرد. بازارهای مالی به علت نقشی که در جمع آوری منابع مالی از طریق پس اندازهای کوچک و بزرگ دارند و همچنین نقشی که در هدایت منابع مالی به طرف مصارف و احتیاجات سرمایه گذاری در بخش های مولد اقتصادی دارند، همواره مورد توجه قرار می گیرند. به صورت کلی هدف از تشکیل بورس، گردآوری سرمایه ها و هدایت آن به سمت فعالیت های اقتصادی است. بازار سرمایه به کسب وکارها و کارآفرینان کشور برای ارائه سرمایه به شرکت هایی که به آن احتیاج دارند، می تواند کمک کننده باشد</a:t>
            </a:r>
            <a:r>
              <a:rPr lang="en-US" dirty="0">
                <a:cs typeface="B Nazanin" panose="00000400000000000000" pitchFamily="2" charset="-78"/>
              </a:rPr>
              <a:t>.</a:t>
            </a:r>
          </a:p>
        </p:txBody>
      </p:sp>
    </p:spTree>
    <p:extLst>
      <p:ext uri="{BB962C8B-B14F-4D97-AF65-F5344CB8AC3E}">
        <p14:creationId xmlns:p14="http://schemas.microsoft.com/office/powerpoint/2010/main" val="9669536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80485" y="1479218"/>
            <a:ext cx="8969829" cy="4315220"/>
          </a:xfrm>
          <a:prstGeom prst="rect">
            <a:avLst/>
          </a:prstGeom>
        </p:spPr>
        <p:txBody>
          <a:bodyPr wrap="square">
            <a:spAutoFit/>
          </a:bodyPr>
          <a:lstStyle/>
          <a:p>
            <a:pPr algn="r" rtl="1">
              <a:lnSpc>
                <a:spcPct val="107000"/>
              </a:lnSpc>
              <a:spcAft>
                <a:spcPts val="800"/>
              </a:spcAft>
            </a:pPr>
            <a:r>
              <a:rPr lang="fa-IR" sz="2000" spc="50" dirty="0">
                <a:latin typeface="Yekan"/>
                <a:ea typeface="Calibri" panose="020F0502020204030204" pitchFamily="34" charset="0"/>
                <a:cs typeface="B Nazanin" panose="00000400000000000000" pitchFamily="2" charset="-78"/>
              </a:rPr>
              <a:t>در واقع در یک اقتصاد سالم، با این روش می توان از حرکت سرمایه ها به </a:t>
            </a:r>
            <a:r>
              <a:rPr lang="fa-IR" sz="2000" spc="50" dirty="0" smtClean="0">
                <a:latin typeface="Yekan"/>
                <a:ea typeface="Calibri" panose="020F0502020204030204" pitchFamily="34" charset="0"/>
                <a:cs typeface="B Nazanin" panose="00000400000000000000" pitchFamily="2" charset="-78"/>
              </a:rPr>
              <a:t>طرف </a:t>
            </a:r>
            <a:r>
              <a:rPr lang="fa-IR" sz="2000" spc="50" dirty="0">
                <a:latin typeface="Yekan"/>
                <a:ea typeface="Calibri" panose="020F0502020204030204" pitchFamily="34" charset="0"/>
                <a:cs typeface="B Nazanin" panose="00000400000000000000" pitchFamily="2" charset="-78"/>
              </a:rPr>
              <a:t>فعالیت های سفته بازانه جلوگیری کرد. این طور فرض کنید شرکتی بعد از انجام مطالعات کارشناسی، این نتیجه گیری را داشته است که با افزایش تعداد خطوط تولید خود، می تواند محصول جدیدی را روانه بازار کند. طبیعتا موفقیت شرکت در راه اندازی خط تولید جدید به افزایش میزان تولید، فروش و سودآوری شرکت، ایجاد فرصت های شغلی بیشتر و درنهایت رشد و رونق اقتصادی منتهی می شود، ولی شرکت جهت تاسیس این خط تولید، به پول احتیاج خواهد داشت</a:t>
            </a:r>
            <a:r>
              <a:rPr lang="en-US" sz="2000" spc="50" dirty="0">
                <a:latin typeface="Yekan"/>
                <a:ea typeface="Calibri" panose="020F0502020204030204" pitchFamily="34" charset="0"/>
                <a:cs typeface="B Nazanin" panose="00000400000000000000" pitchFamily="2" charset="-78"/>
              </a:rPr>
              <a:t>.</a:t>
            </a:r>
            <a:endParaRPr lang="en-US" sz="2000" dirty="0">
              <a:latin typeface="Arial" panose="020B0604020202020204" pitchFamily="34" charset="0"/>
              <a:ea typeface="Calibri" panose="020F0502020204030204" pitchFamily="34" charset="0"/>
              <a:cs typeface="B Nazanin" panose="00000400000000000000" pitchFamily="2" charset="-78"/>
            </a:endParaRPr>
          </a:p>
          <a:p>
            <a:pPr marL="285750" indent="-285750" algn="r" rtl="1">
              <a:lnSpc>
                <a:spcPct val="107000"/>
              </a:lnSpc>
              <a:spcAft>
                <a:spcPts val="800"/>
              </a:spcAft>
              <a:buFont typeface="Arial" panose="020B0604020202020204" pitchFamily="34" charset="0"/>
              <a:buChar char="•"/>
            </a:pPr>
            <a:r>
              <a:rPr lang="fa-IR" sz="2400" b="1" spc="50" dirty="0">
                <a:latin typeface="Yekan"/>
                <a:ea typeface="Calibri" panose="020F0502020204030204" pitchFamily="34" charset="0"/>
                <a:cs typeface="B Nazanin" panose="00000400000000000000" pitchFamily="2" charset="-78"/>
              </a:rPr>
              <a:t>تامین مالی از طریق </a:t>
            </a:r>
            <a:r>
              <a:rPr lang="fa-IR" sz="2400" b="1" spc="50" dirty="0" smtClean="0">
                <a:latin typeface="Yekan"/>
                <a:ea typeface="Calibri" panose="020F0502020204030204" pitchFamily="34" charset="0"/>
                <a:cs typeface="B Nazanin" panose="00000400000000000000" pitchFamily="2" charset="-78"/>
              </a:rPr>
              <a:t>بورس </a:t>
            </a:r>
            <a:r>
              <a:rPr lang="en-US" sz="2000" b="1" dirty="0" smtClean="0">
                <a:latin typeface="Arial" panose="020B0604020202020204" pitchFamily="34" charset="0"/>
                <a:ea typeface="Calibri" panose="020F0502020204030204" pitchFamily="34" charset="0"/>
                <a:cs typeface="B Nazanin" panose="00000400000000000000" pitchFamily="2" charset="-78"/>
              </a:rPr>
              <a:t>:</a:t>
            </a:r>
            <a:endParaRPr lang="en-US" sz="2000" b="1" dirty="0">
              <a:latin typeface="Arial" panose="020B0604020202020204" pitchFamily="34" charset="0"/>
              <a:ea typeface="Calibri" panose="020F0502020204030204" pitchFamily="34" charset="0"/>
              <a:cs typeface="B Nazanin" panose="00000400000000000000" pitchFamily="2" charset="-78"/>
            </a:endParaRPr>
          </a:p>
          <a:p>
            <a:pPr algn="r" rtl="1">
              <a:lnSpc>
                <a:spcPct val="107000"/>
              </a:lnSpc>
              <a:spcAft>
                <a:spcPts val="800"/>
              </a:spcAft>
            </a:pPr>
            <a:r>
              <a:rPr lang="fa-IR" sz="2000" spc="50" dirty="0">
                <a:latin typeface="Yekan"/>
                <a:ea typeface="Calibri" panose="020F0502020204030204" pitchFamily="34" charset="0"/>
                <a:cs typeface="B Nazanin" panose="00000400000000000000" pitchFamily="2" charset="-78"/>
              </a:rPr>
              <a:t>در این روش، شرکت می تواند در صورت پذیرش در بورس اوراق بهادار، طرح توجیهی خود را برای تاسیس خط تولید جدید به بورس ارائه کند و در صورتی که کارشناسان بورس </a:t>
            </a:r>
            <a:r>
              <a:rPr lang="fa-IR" sz="2000" spc="50" dirty="0" smtClean="0">
                <a:latin typeface="Yekan"/>
                <a:ea typeface="Calibri" panose="020F0502020204030204" pitchFamily="34" charset="0"/>
                <a:cs typeface="B Nazanin" panose="00000400000000000000" pitchFamily="2" charset="-78"/>
              </a:rPr>
              <a:t>تصمیم</a:t>
            </a:r>
            <a:r>
              <a:rPr lang="fa-IR" sz="2000" spc="50" dirty="0">
                <a:latin typeface="Yekan"/>
                <a:ea typeface="Calibri" panose="020F0502020204030204" pitchFamily="34" charset="0"/>
                <a:cs typeface="B Nazanin" panose="00000400000000000000" pitchFamily="2" charset="-78"/>
              </a:rPr>
              <a:t>ی</a:t>
            </a:r>
            <a:r>
              <a:rPr lang="fa-IR" sz="2000" spc="50" dirty="0" smtClean="0">
                <a:latin typeface="Yekan"/>
                <a:ea typeface="Calibri" panose="020F0502020204030204" pitchFamily="34" charset="0"/>
                <a:cs typeface="B Nazanin" panose="00000400000000000000" pitchFamily="2" charset="-78"/>
              </a:rPr>
              <a:t> </a:t>
            </a:r>
            <a:r>
              <a:rPr lang="fa-IR" sz="2000" spc="50" dirty="0">
                <a:latin typeface="Yekan"/>
                <a:ea typeface="Calibri" panose="020F0502020204030204" pitchFamily="34" charset="0"/>
                <a:cs typeface="B Nazanin" panose="00000400000000000000" pitchFamily="2" charset="-78"/>
              </a:rPr>
              <a:t>مبنی بر این که طرح ارائه شده، از لحاظ میزان سوددهی و دیگر شرایط قابل </a:t>
            </a:r>
            <a:r>
              <a:rPr lang="fa-IR" sz="2000" spc="50" dirty="0" smtClean="0">
                <a:latin typeface="Yekan"/>
                <a:ea typeface="Calibri" panose="020F0502020204030204" pitchFamily="34" charset="0"/>
                <a:cs typeface="B Nazanin" panose="00000400000000000000" pitchFamily="2" charset="-78"/>
              </a:rPr>
              <a:t>قبول </a:t>
            </a:r>
            <a:r>
              <a:rPr lang="fa-IR" sz="2000" spc="50" dirty="0">
                <a:latin typeface="Yekan"/>
                <a:ea typeface="Calibri" panose="020F0502020204030204" pitchFamily="34" charset="0"/>
                <a:cs typeface="B Nazanin" panose="00000400000000000000" pitchFamily="2" charset="-78"/>
              </a:rPr>
              <a:t>است، داشته باشند، این اجازه به شرکت داده خواهد شد تا با عرضه و فروش سهام جدید به سرمایه گذاران در بورس، منابع مالی لازم خود را به منظور تاسیس خط تولید جدید تامین نمایند</a:t>
            </a:r>
            <a:r>
              <a:rPr lang="en-US" sz="2000" spc="50" dirty="0">
                <a:latin typeface="Yekan"/>
                <a:ea typeface="Calibri" panose="020F0502020204030204" pitchFamily="34" charset="0"/>
                <a:cs typeface="B Nazanin" panose="00000400000000000000" pitchFamily="2" charset="-78"/>
              </a:rPr>
              <a:t>.</a:t>
            </a:r>
            <a:endParaRPr lang="en-US" sz="2000" dirty="0">
              <a:latin typeface="Arial" panose="020B060402020202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17244972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a:cs typeface="B Nazanin" panose="00000400000000000000" pitchFamily="2" charset="-78"/>
              </a:rPr>
              <a:t>کنترل ریسک</a:t>
            </a:r>
            <a:endParaRPr lang="fa-IR" dirty="0">
              <a:cs typeface="B Nazanin" panose="00000400000000000000" pitchFamily="2" charset="-78"/>
            </a:endParaRPr>
          </a:p>
        </p:txBody>
      </p:sp>
      <p:sp>
        <p:nvSpPr>
          <p:cNvPr id="3" name="Content Placeholder 2"/>
          <p:cNvSpPr>
            <a:spLocks noGrp="1"/>
          </p:cNvSpPr>
          <p:nvPr>
            <p:ph idx="1"/>
          </p:nvPr>
        </p:nvSpPr>
        <p:spPr>
          <a:xfrm>
            <a:off x="680321" y="2336873"/>
            <a:ext cx="9613861" cy="3559725"/>
          </a:xfrm>
        </p:spPr>
        <p:txBody>
          <a:bodyPr>
            <a:normAutofit/>
          </a:bodyPr>
          <a:lstStyle/>
          <a:p>
            <a:r>
              <a:rPr lang="ar-SA" sz="2200" dirty="0">
                <a:cs typeface="B Nazanin" panose="00000400000000000000" pitchFamily="2" charset="-78"/>
              </a:rPr>
              <a:t>ریسک سرمایه گذاری با وجود بازار بورس کمینه خواهد شد. چنانچه بازارهای سرمایه گذاری مثل بورس وجود نداشته باشند، دارایی های سرمایه گذاری از پروژه های بلندمدت خارج می شوند و موجبات کاهش رشد اقتصادی را فراهم خواهند کرد. بازار بورس با گردآوری حداقل مبلغ خرید در بورس برای سرمایه گذاران این امکان را فراهم می کند تا سرمایه گذاری بلندمدت را در دستور کار خود قرار دهند</a:t>
            </a:r>
            <a:r>
              <a:rPr lang="en-US" sz="2200" dirty="0">
                <a:cs typeface="B Nazanin" panose="00000400000000000000" pitchFamily="2" charset="-78"/>
              </a:rPr>
              <a:t>.</a:t>
            </a:r>
          </a:p>
          <a:p>
            <a:r>
              <a:rPr lang="ar-SA" sz="2200" dirty="0">
                <a:cs typeface="B Nazanin" panose="00000400000000000000" pitchFamily="2" charset="-78"/>
              </a:rPr>
              <a:t>لذا افراد می توانند با حداقل مبلغ خرید در بازار سرمایه و در انواع صنایع و شرکت ها سرمایه گذاری نمایند و اقتصاد را در راستای سرمایه گذاری در پروژه هایی با ریسک بالا حرکت دهند و همچنین باعث تحریک رشد اقتصادی شوند. به صورت کلی رابطه بین بازار بورس و رشد اقتصادی در دهه های اخیر به عنوان یکی از محورهای اصلی در ادبیات توسعه مالی مطرح بوده </a:t>
            </a:r>
            <a:r>
              <a:rPr lang="ar-SA" sz="2200" dirty="0" smtClean="0">
                <a:cs typeface="B Nazanin" panose="00000400000000000000" pitchFamily="2" charset="-78"/>
              </a:rPr>
              <a:t>است</a:t>
            </a:r>
            <a:r>
              <a:rPr lang="fa-IR" sz="2200" dirty="0" smtClean="0">
                <a:cs typeface="B Nazanin" panose="00000400000000000000" pitchFamily="2" charset="-78"/>
              </a:rPr>
              <a:t>.</a:t>
            </a:r>
            <a:endParaRPr lang="en-US" sz="2200" dirty="0">
              <a:cs typeface="B Nazanin" panose="00000400000000000000" pitchFamily="2" charset="-78"/>
            </a:endParaRPr>
          </a:p>
        </p:txBody>
      </p:sp>
    </p:spTree>
    <p:extLst>
      <p:ext uri="{BB962C8B-B14F-4D97-AF65-F5344CB8AC3E}">
        <p14:creationId xmlns:p14="http://schemas.microsoft.com/office/powerpoint/2010/main" val="28199350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7507" y="718456"/>
            <a:ext cx="9101271" cy="5665251"/>
          </a:xfrm>
          <a:prstGeom prst="rect">
            <a:avLst/>
          </a:prstGeom>
        </p:spPr>
      </p:pic>
    </p:spTree>
    <p:extLst>
      <p:ext uri="{BB962C8B-B14F-4D97-AF65-F5344CB8AC3E}">
        <p14:creationId xmlns:p14="http://schemas.microsoft.com/office/powerpoint/2010/main" val="460654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28045" y="1051133"/>
            <a:ext cx="9314915" cy="3477875"/>
          </a:xfrm>
          <a:prstGeom prst="rect">
            <a:avLst/>
          </a:prstGeom>
        </p:spPr>
        <p:txBody>
          <a:bodyPr wrap="square">
            <a:spAutoFit/>
          </a:bodyPr>
          <a:lstStyle/>
          <a:p>
            <a:pPr algn="r"/>
            <a:r>
              <a:rPr lang="fa-IR" sz="2000" dirty="0">
                <a:cs typeface="B Nazanin" panose="00000400000000000000" pitchFamily="2" charset="-78"/>
              </a:rPr>
              <a:t>با بررسی این دو نمودار مشخص می­شود که دلیل رشد و افت شاخص کل، اوضاع اقتصادی کشور نبوده است، پس باید به دنبال دلایلی غیر از اوضاع اقتصادی برای تغییر وضعیت بورس باشیم.</a:t>
            </a:r>
          </a:p>
          <a:p>
            <a:pPr algn="r"/>
            <a:endParaRPr lang="fa-IR" sz="2000" dirty="0">
              <a:cs typeface="B Nazanin" panose="00000400000000000000" pitchFamily="2" charset="-78"/>
            </a:endParaRPr>
          </a:p>
          <a:p>
            <a:pPr algn="r"/>
            <a:r>
              <a:rPr lang="fa-IR" sz="2000" dirty="0">
                <a:cs typeface="B Nazanin" panose="00000400000000000000" pitchFamily="2" charset="-78"/>
              </a:rPr>
              <a:t>اگر بخواهیم عوامل اثرگذار بر بازار سرمایه را به دو بخش داخلی و خارجی تقسیم­ بندی کنیم می­توانیم به عواملی از قبیل نرخ تورم مورد انتظار، نرخ ارز، نرخ بازدهی مورد انتظار بازارهای موازی، نرخ سود تسهیلات بانکی، مالکیت شرکت­های فعال در بورس، وضعیت بازارهای جهانی و قیمت کالاهای صادراتی، متغییرهای سیاسی و تحولات بین­ المللی را نام ببریم.</a:t>
            </a:r>
          </a:p>
          <a:p>
            <a:pPr algn="r"/>
            <a:endParaRPr lang="fa-IR" sz="2000" dirty="0">
              <a:cs typeface="B Nazanin" panose="00000400000000000000" pitchFamily="2" charset="-78"/>
            </a:endParaRPr>
          </a:p>
          <a:p>
            <a:pPr algn="r"/>
            <a:r>
              <a:rPr lang="fa-IR" sz="2000" dirty="0">
                <a:cs typeface="B Nazanin" panose="00000400000000000000" pitchFamily="2" charset="-78"/>
              </a:rPr>
              <a:t>توجه به این نکته بسیار مهم است که در ایران، دولت، حاکم بر فضای اقتصاد است و به طور کلی اقتصاد را کنترل می­ کند، در حالی که بازار نتیجه تعامل و رفتار اقتصادی مصرف­‌کنندگان و تولیدکنندگان بوده که با اقتصاد دولتی سازگاری ندارد.</a:t>
            </a:r>
            <a:endParaRPr lang="en-US" sz="2000" dirty="0">
              <a:cs typeface="B Nazanin" panose="00000400000000000000" pitchFamily="2" charset="-78"/>
            </a:endParaRPr>
          </a:p>
        </p:txBody>
      </p:sp>
    </p:spTree>
    <p:extLst>
      <p:ext uri="{BB962C8B-B14F-4D97-AF65-F5344CB8AC3E}">
        <p14:creationId xmlns:p14="http://schemas.microsoft.com/office/powerpoint/2010/main" val="907531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6035" y="863125"/>
            <a:ext cx="9408918" cy="2246769"/>
          </a:xfrm>
          <a:prstGeom prst="rect">
            <a:avLst/>
          </a:prstGeom>
        </p:spPr>
        <p:txBody>
          <a:bodyPr wrap="square">
            <a:spAutoFit/>
          </a:bodyPr>
          <a:lstStyle/>
          <a:p>
            <a:pPr algn="r"/>
            <a:r>
              <a:rPr lang="fa-IR" sz="2000" dirty="0">
                <a:cs typeface="B Nazanin" panose="00000400000000000000" pitchFamily="2" charset="-78"/>
              </a:rPr>
              <a:t>در ساختاری که همه چیز در حال مدیریت شدن است و بیشتر اقلام و کالاها قیمت­گذاری می­شوند، نمی­توان بخشی از اقتصاد را به بازار سرمایه سپرد.</a:t>
            </a:r>
          </a:p>
          <a:p>
            <a:pPr algn="r"/>
            <a:r>
              <a:rPr lang="fa-IR" sz="2000" dirty="0">
                <a:cs typeface="B Nazanin" panose="00000400000000000000" pitchFamily="2" charset="-78"/>
              </a:rPr>
              <a:t>نقش اصلی دولت در سیاست­های کلان اقتصادی است، دولت باید فضای مناسب کسب و کار و سرمایه­گذاری آماده کند. ثبات اقتصادی، ثبات بازار ارز، ثبات روابط خارجی و ثبات سیاست­های اقتصادی و تجاری از جمله وظایف دولت است. اگر دولت فضای عمومی کسب و کار را اصلاح کند و شرایط ایجاد توسعه فعالیت­های اقتصادی را فراهم کند به اندازه کافی به بازار سرمایه کمک نموده است و بیش از این انتظاری از دولت نیست. بازار سرمایه بر اساس تئوری بازار آزاد اداره می­شود و اگر قواعد آن رعایت شود و مقام ناظر از آن حمایت کند، به اندازه کافی توان اداره خود را خواهد داشت.</a:t>
            </a:r>
          </a:p>
        </p:txBody>
      </p:sp>
    </p:spTree>
    <p:extLst>
      <p:ext uri="{BB962C8B-B14F-4D97-AF65-F5344CB8AC3E}">
        <p14:creationId xmlns:p14="http://schemas.microsoft.com/office/powerpoint/2010/main" val="624581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475" y="1254599"/>
            <a:ext cx="10136777" cy="2964914"/>
          </a:xfrm>
          <a:prstGeom prst="rect">
            <a:avLst/>
          </a:prstGeom>
        </p:spPr>
        <p:txBody>
          <a:bodyPr wrap="square">
            <a:spAutoFit/>
          </a:bodyPr>
          <a:lstStyle/>
          <a:p>
            <a:pPr algn="just" rtl="1">
              <a:spcAft>
                <a:spcPts val="750"/>
              </a:spcAft>
            </a:pPr>
            <a:r>
              <a:rPr lang="ar-SA" sz="2000" spc="50" dirty="0">
                <a:latin typeface="Yekan"/>
                <a:ea typeface="Times New Roman" panose="02020603050405020304" pitchFamily="18" charset="0"/>
                <a:cs typeface="B Nazanin" panose="00000400000000000000" pitchFamily="2" charset="-78"/>
              </a:rPr>
              <a:t>بنابراین بازار بورس نقش مهمی در رشد اقتصادی بر عهده دارد و به علت ایفای نقش واسطه ای در تخصیص منابع به تمامی بخش های اقتصادی و همچنین تشویق پس اندازها و استفاده کارا از آن ها، سهم زیادی در رشد بلندمدت اقتصادی دارد. از طرفی رشد اقتصادی با افزایش ظرفیت تولید و سرمایه گذاری، بر افزایش اشتغال نیز موثر واقع خواهد شد. افزایش دسترسی به ابزارهای مالی و نهادهای مالی، هزینه اطلاعات و مبادلات را در اقتصاد کم می کند و موجبات رشد اقتصادی، افزایش سرمایه گذاری، بهبود اشتغال و درمجموع افزایش رفاه جامعه را فراهم خواهد کرد</a:t>
            </a:r>
            <a:r>
              <a:rPr lang="en-US" sz="2000" spc="50" dirty="0">
                <a:latin typeface="Yekan"/>
                <a:ea typeface="Times New Roman" panose="02020603050405020304" pitchFamily="18" charset="0"/>
                <a:cs typeface="B Nazanin" panose="00000400000000000000" pitchFamily="2" charset="-78"/>
              </a:rPr>
              <a:t>.</a:t>
            </a:r>
            <a:endParaRPr lang="en-US" sz="2000" dirty="0">
              <a:latin typeface="Times New Roman" panose="02020603050405020304" pitchFamily="18" charset="0"/>
              <a:ea typeface="Times New Roman" panose="02020603050405020304" pitchFamily="18" charset="0"/>
              <a:cs typeface="B Nazanin" panose="00000400000000000000" pitchFamily="2" charset="-78"/>
            </a:endParaRPr>
          </a:p>
          <a:p>
            <a:pPr algn="just" rtl="1">
              <a:spcAft>
                <a:spcPts val="750"/>
              </a:spcAft>
            </a:pPr>
            <a:r>
              <a:rPr lang="ar-SA" sz="2000" spc="50" dirty="0">
                <a:latin typeface="Yekan"/>
                <a:ea typeface="Times New Roman" panose="02020603050405020304" pitchFamily="18" charset="0"/>
                <a:cs typeface="B Nazanin" panose="00000400000000000000" pitchFamily="2" charset="-78"/>
              </a:rPr>
              <a:t> </a:t>
            </a:r>
            <a:r>
              <a:rPr lang="ar-SA" sz="2000" spc="50" dirty="0" smtClean="0">
                <a:latin typeface="Yekan"/>
                <a:ea typeface="Times New Roman" panose="02020603050405020304" pitchFamily="18" charset="0"/>
                <a:cs typeface="B Nazanin" panose="00000400000000000000" pitchFamily="2" charset="-78"/>
              </a:rPr>
              <a:t>این بازار با بازارهای سنتی فرق های بسیاری دارد ،شفافیت و قانون‌ مندی در این بازار اطمینان افراد را در راستای معامله و سرمایه گذاری در بورس به دست آورده است و با توجه به این که شرکت ها از طریق بازار بورس این توانایی را پیدا کرده اند که پس اندازهای راکد بسیاری را به سمت خود جذب کنند، با سرمایه گذاری خرد و کلان سودآوری خود را افزایش داده و کمک شایانی به رشد اقتصادی داشته‌ اند</a:t>
            </a:r>
            <a:r>
              <a:rPr lang="en-US" sz="2000" spc="50" dirty="0" smtClean="0">
                <a:latin typeface="Yekan"/>
                <a:ea typeface="Times New Roman" panose="02020603050405020304" pitchFamily="18" charset="0"/>
                <a:cs typeface="B Nazanin" panose="00000400000000000000" pitchFamily="2" charset="-78"/>
              </a:rPr>
              <a:t>.</a:t>
            </a:r>
            <a:endParaRPr lang="en-US" sz="2000" dirty="0" smtClean="0">
              <a:latin typeface="Times New Roman" panose="02020603050405020304" pitchFamily="18" charset="0"/>
              <a:ea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33337851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0322" y="2871387"/>
            <a:ext cx="8144134" cy="1008404"/>
          </a:xfrm>
        </p:spPr>
        <p:txBody>
          <a:bodyPr/>
          <a:lstStyle/>
          <a:p>
            <a:r>
              <a:rPr lang="fa-IR" dirty="0" smtClean="0">
                <a:latin typeface="B Nazanin"/>
                <a:cs typeface="B Nazanin" panose="00000400000000000000" pitchFamily="2" charset="-78"/>
              </a:rPr>
              <a:t>سپاس از همراهی شما</a:t>
            </a:r>
            <a:endParaRPr lang="fa-IR" dirty="0">
              <a:latin typeface="B Nazanin"/>
              <a:cs typeface="B Nazanin" panose="00000400000000000000" pitchFamily="2" charset="-78"/>
            </a:endParaRPr>
          </a:p>
        </p:txBody>
      </p:sp>
    </p:spTree>
    <p:extLst>
      <p:ext uri="{BB962C8B-B14F-4D97-AF65-F5344CB8AC3E}">
        <p14:creationId xmlns:p14="http://schemas.microsoft.com/office/powerpoint/2010/main" val="257616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cs typeface="B Nazanin" panose="00000400000000000000" pitchFamily="2" charset="-78"/>
              </a:rPr>
              <a:t>سازمان بورس اوراق بهادار ایران</a:t>
            </a:r>
            <a:endParaRPr lang="fa-IR" dirty="0">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buNone/>
            </a:pPr>
            <a:r>
              <a:rPr lang="fa-IR" dirty="0">
                <a:cs typeface="B Nazanin" panose="00000400000000000000" pitchFamily="2" charset="-78"/>
              </a:rPr>
              <a:t>سازمان بورس و اوراق بهادار یک </a:t>
            </a:r>
            <a:r>
              <a:rPr lang="fa-IR" dirty="0" smtClean="0">
                <a:cs typeface="B Nazanin" panose="00000400000000000000" pitchFamily="2" charset="-78"/>
              </a:rPr>
              <a:t>موسسه</a:t>
            </a:r>
            <a:r>
              <a:rPr lang="en-US" dirty="0">
                <a:cs typeface="B Nazanin" panose="00000400000000000000" pitchFamily="2" charset="-78"/>
              </a:rPr>
              <a:t> </a:t>
            </a:r>
            <a:r>
              <a:rPr lang="fa-IR" dirty="0">
                <a:cs typeface="B Nazanin" panose="00000400000000000000" pitchFamily="2" charset="-78"/>
              </a:rPr>
              <a:t>عمومی </a:t>
            </a:r>
            <a:r>
              <a:rPr lang="fa-IR" dirty="0" smtClean="0">
                <a:cs typeface="B Nazanin" panose="00000400000000000000" pitchFamily="2" charset="-78"/>
              </a:rPr>
              <a:t>غیردولتی</a:t>
            </a:r>
            <a:r>
              <a:rPr lang="en-US" dirty="0">
                <a:cs typeface="B Nazanin" panose="00000400000000000000" pitchFamily="2" charset="-78"/>
              </a:rPr>
              <a:t> </a:t>
            </a:r>
            <a:r>
              <a:rPr lang="fa-IR" dirty="0">
                <a:cs typeface="B Nazanin" panose="00000400000000000000" pitchFamily="2" charset="-78"/>
              </a:rPr>
              <a:t>دارای </a:t>
            </a:r>
            <a:r>
              <a:rPr lang="fa-IR" dirty="0" smtClean="0">
                <a:cs typeface="B Nazanin" panose="00000400000000000000" pitchFamily="2" charset="-78"/>
              </a:rPr>
              <a:t>شخصیت حقوقی</a:t>
            </a:r>
            <a:r>
              <a:rPr lang="en-US" dirty="0">
                <a:cs typeface="B Nazanin" panose="00000400000000000000" pitchFamily="2" charset="-78"/>
              </a:rPr>
              <a:t> </a:t>
            </a:r>
            <a:r>
              <a:rPr lang="fa-IR" dirty="0">
                <a:cs typeface="B Nazanin" panose="00000400000000000000" pitchFamily="2" charset="-78"/>
              </a:rPr>
              <a:t>و مالی مستقل است که از محل </a:t>
            </a:r>
            <a:r>
              <a:rPr lang="fa-IR" dirty="0" smtClean="0">
                <a:cs typeface="B Nazanin" panose="00000400000000000000" pitchFamily="2" charset="-78"/>
              </a:rPr>
              <a:t>کارمزدهای</a:t>
            </a:r>
            <a:r>
              <a:rPr lang="en-US" dirty="0">
                <a:cs typeface="B Nazanin" panose="00000400000000000000" pitchFamily="2" charset="-78"/>
              </a:rPr>
              <a:t> </a:t>
            </a:r>
            <a:r>
              <a:rPr lang="fa-IR" dirty="0">
                <a:cs typeface="B Nazanin" panose="00000400000000000000" pitchFamily="2" charset="-78"/>
              </a:rPr>
              <a:t>دریافتی و سهمی از حق‌پذیرش شرکت‌ها در بورس‌ها و دیگر درآمدها اداره می‌شود</a:t>
            </a:r>
            <a:r>
              <a:rPr lang="en-US" dirty="0">
                <a:cs typeface="B Nazanin" panose="00000400000000000000" pitchFamily="2" charset="-78"/>
              </a:rPr>
              <a:t>.</a:t>
            </a:r>
          </a:p>
          <a:p>
            <a:r>
              <a:rPr lang="fa-IR" b="1" dirty="0">
                <a:cs typeface="B Nazanin" panose="00000400000000000000" pitchFamily="2" charset="-78"/>
              </a:rPr>
              <a:t>تقسیم بندی انواع بازار بورس در </a:t>
            </a:r>
            <a:r>
              <a:rPr lang="fa-IR" b="1" dirty="0" smtClean="0">
                <a:cs typeface="B Nazanin" panose="00000400000000000000" pitchFamily="2" charset="-78"/>
              </a:rPr>
              <a:t>ایران:</a:t>
            </a:r>
            <a:endParaRPr lang="en-US" b="1" dirty="0">
              <a:cs typeface="B Nazanin" panose="00000400000000000000" pitchFamily="2" charset="-78"/>
            </a:endParaRPr>
          </a:p>
          <a:p>
            <a:pPr marL="0" lvl="0" indent="0">
              <a:buNone/>
            </a:pPr>
            <a:r>
              <a:rPr lang="fa-IR" dirty="0" smtClean="0">
                <a:cs typeface="B Nazanin" panose="00000400000000000000" pitchFamily="2" charset="-78"/>
              </a:rPr>
              <a:t>1) بورس </a:t>
            </a:r>
            <a:r>
              <a:rPr lang="fa-IR" dirty="0">
                <a:cs typeface="B Nazanin" panose="00000400000000000000" pitchFamily="2" charset="-78"/>
              </a:rPr>
              <a:t>اوراق بهادار</a:t>
            </a:r>
            <a:endParaRPr lang="en-US" dirty="0">
              <a:cs typeface="B Nazanin" panose="00000400000000000000" pitchFamily="2" charset="-78"/>
            </a:endParaRPr>
          </a:p>
          <a:p>
            <a:pPr marL="0" lvl="0" indent="0">
              <a:buNone/>
            </a:pPr>
            <a:r>
              <a:rPr lang="fa-IR" dirty="0" smtClean="0">
                <a:cs typeface="B Nazanin" panose="00000400000000000000" pitchFamily="2" charset="-78"/>
              </a:rPr>
              <a:t>2) فرابورس</a:t>
            </a:r>
            <a:endParaRPr lang="en-US" dirty="0">
              <a:cs typeface="B Nazanin" panose="00000400000000000000" pitchFamily="2" charset="-78"/>
            </a:endParaRPr>
          </a:p>
          <a:p>
            <a:pPr marL="0" lvl="0" indent="0">
              <a:buNone/>
            </a:pPr>
            <a:r>
              <a:rPr lang="fa-IR" dirty="0" smtClean="0">
                <a:cs typeface="B Nazanin" panose="00000400000000000000" pitchFamily="2" charset="-78"/>
              </a:rPr>
              <a:t>3) بورس کالا</a:t>
            </a:r>
            <a:endParaRPr lang="en-US" dirty="0">
              <a:cs typeface="B Nazanin" panose="00000400000000000000" pitchFamily="2" charset="-78"/>
            </a:endParaRPr>
          </a:p>
          <a:p>
            <a:pPr marL="0" indent="0">
              <a:buNone/>
            </a:pPr>
            <a:r>
              <a:rPr lang="fa-IR" dirty="0" smtClean="0">
                <a:cs typeface="B Nazanin" panose="00000400000000000000" pitchFamily="2" charset="-78"/>
              </a:rPr>
              <a:t>4) بورس </a:t>
            </a:r>
            <a:r>
              <a:rPr lang="fa-IR" dirty="0">
                <a:cs typeface="B Nazanin" panose="00000400000000000000" pitchFamily="2" charset="-78"/>
              </a:rPr>
              <a:t>انرژی</a:t>
            </a:r>
          </a:p>
        </p:txBody>
      </p:sp>
    </p:spTree>
    <p:extLst>
      <p:ext uri="{BB962C8B-B14F-4D97-AF65-F5344CB8AC3E}">
        <p14:creationId xmlns:p14="http://schemas.microsoft.com/office/powerpoint/2010/main" val="2846372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6568" y="610709"/>
            <a:ext cx="10302240" cy="5812232"/>
          </a:xfrm>
          <a:prstGeom prst="rect">
            <a:avLst/>
          </a:prstGeom>
        </p:spPr>
        <p:txBody>
          <a:bodyPr wrap="square">
            <a:spAutoFit/>
          </a:bodyPr>
          <a:lstStyle/>
          <a:p>
            <a:pPr algn="just" rtl="1">
              <a:lnSpc>
                <a:spcPct val="107000"/>
              </a:lnSpc>
            </a:pPr>
            <a:r>
              <a:rPr lang="fa-IR" sz="2400" b="1" dirty="0">
                <a:latin typeface="Calibri Light" panose="020F0302020204030204" pitchFamily="34" charset="0"/>
                <a:ea typeface="Times New Roman" panose="02020603050405020304" pitchFamily="18" charset="0"/>
                <a:cs typeface="B Nazanin" panose="00000400000000000000" pitchFamily="2" charset="-78"/>
              </a:rPr>
              <a:t>بورس اوراق بهادار تهران</a:t>
            </a:r>
            <a:endParaRPr lang="en-US" sz="2400" b="1" dirty="0">
              <a:latin typeface="Calibri Light" panose="020F0302020204030204" pitchFamily="34" charset="0"/>
              <a:ea typeface="Times New Roman" panose="02020603050405020304" pitchFamily="18" charset="0"/>
              <a:cs typeface="B Nazanin" panose="00000400000000000000" pitchFamily="2" charset="-78"/>
            </a:endParaRPr>
          </a:p>
          <a:p>
            <a:pPr algn="just" rtl="1"/>
            <a:r>
              <a:rPr lang="ar-SA" sz="2000" dirty="0">
                <a:latin typeface="Times New Roman" panose="02020603050405020304" pitchFamily="18" charset="0"/>
                <a:ea typeface="Times New Roman" panose="02020603050405020304" pitchFamily="18" charset="0"/>
                <a:cs typeface="B Nazanin" panose="00000400000000000000" pitchFamily="2" charset="-78"/>
              </a:rPr>
              <a:t>در بازار بورس اوراق بهادار سهام شرکت‌­ها و سایر </a:t>
            </a:r>
            <a:r>
              <a:rPr lang="fa-IR" sz="2000" dirty="0" smtClean="0">
                <a:latin typeface="Times New Roman" panose="02020603050405020304" pitchFamily="18" charset="0"/>
                <a:ea typeface="Times New Roman" panose="02020603050405020304" pitchFamily="18" charset="0"/>
                <a:cs typeface="B Nazanin" panose="00000400000000000000" pitchFamily="2" charset="-78"/>
              </a:rPr>
              <a:t>اوراق بهادار</a:t>
            </a:r>
            <a:r>
              <a:rPr lang="en-US" sz="2000" dirty="0">
                <a:latin typeface="Tahoma" panose="020B0604030504040204" pitchFamily="34" charset="0"/>
                <a:ea typeface="Times New Roman" panose="02020603050405020304" pitchFamily="18" charset="0"/>
                <a:cs typeface="B Nazanin" panose="00000400000000000000" pitchFamily="2" charset="-78"/>
              </a:rPr>
              <a:t> </a:t>
            </a:r>
            <a:r>
              <a:rPr lang="ar-SA" sz="2000" dirty="0">
                <a:latin typeface="Times New Roman" panose="02020603050405020304" pitchFamily="18" charset="0"/>
                <a:ea typeface="Times New Roman" panose="02020603050405020304" pitchFamily="18" charset="0"/>
                <a:cs typeface="B Nazanin" panose="00000400000000000000" pitchFamily="2" charset="-78"/>
              </a:rPr>
              <a:t>مانند اوراق مشارکت، خرید وفروش می­‌شوند و بیشتر سرمایه‌­گذاران بازار بورس، در این بخش از بورس فعال هستند</a:t>
            </a:r>
            <a:r>
              <a:rPr lang="en-US" sz="2000" dirty="0">
                <a:latin typeface="Tahoma" panose="020B0604030504040204" pitchFamily="34" charset="0"/>
                <a:ea typeface="Times New Roman" panose="02020603050405020304" pitchFamily="18" charset="0"/>
                <a:cs typeface="B Nazanin" panose="00000400000000000000" pitchFamily="2" charset="-78"/>
              </a:rPr>
              <a:t>.</a:t>
            </a:r>
            <a:endParaRPr lang="en-US" sz="2000" dirty="0">
              <a:latin typeface="Times New Roman" panose="02020603050405020304" pitchFamily="18" charset="0"/>
              <a:ea typeface="Times New Roman" panose="02020603050405020304" pitchFamily="18" charset="0"/>
              <a:cs typeface="B Nazanin" panose="00000400000000000000" pitchFamily="2" charset="-78"/>
            </a:endParaRPr>
          </a:p>
          <a:p>
            <a:pPr algn="just" rtl="1">
              <a:lnSpc>
                <a:spcPct val="107000"/>
              </a:lnSpc>
            </a:pPr>
            <a:r>
              <a:rPr lang="fa-IR" sz="2400" b="1" dirty="0">
                <a:latin typeface="Calibri Light" panose="020F0302020204030204" pitchFamily="34" charset="0"/>
                <a:ea typeface="Times New Roman" panose="02020603050405020304" pitchFamily="18" charset="0"/>
                <a:cs typeface="B Nazanin" panose="00000400000000000000" pitchFamily="2" charset="-78"/>
              </a:rPr>
              <a:t>فرابورس</a:t>
            </a:r>
            <a:endParaRPr lang="en-US" sz="2400" b="1" dirty="0">
              <a:latin typeface="Calibri Light" panose="020F0302020204030204" pitchFamily="34" charset="0"/>
              <a:ea typeface="Times New Roman" panose="02020603050405020304" pitchFamily="18" charset="0"/>
              <a:cs typeface="B Nazanin" panose="00000400000000000000" pitchFamily="2" charset="-78"/>
            </a:endParaRPr>
          </a:p>
          <a:p>
            <a:pPr algn="just" rtl="1"/>
            <a:r>
              <a:rPr lang="ar-SA" sz="2000" dirty="0">
                <a:latin typeface="Times New Roman" panose="02020603050405020304" pitchFamily="18" charset="0"/>
                <a:ea typeface="Times New Roman" panose="02020603050405020304" pitchFamily="18" charset="0"/>
                <a:cs typeface="B Nazanin" panose="00000400000000000000" pitchFamily="2" charset="-78"/>
              </a:rPr>
              <a:t>سهام شرکت‌هایی که نتوانسته‌اند به بازار بورس اوراق بهادار راه پیدا کنند، در فرابورس معامله می‌شوند. در واقع قوانین ثبت یک شرکت در فرابورس ساده‌تر از بورس است</a:t>
            </a:r>
            <a:r>
              <a:rPr lang="en-US" sz="2000" dirty="0">
                <a:latin typeface="Tahoma" panose="020B0604030504040204" pitchFamily="34" charset="0"/>
                <a:ea typeface="Times New Roman" panose="02020603050405020304" pitchFamily="18" charset="0"/>
                <a:cs typeface="B Nazanin" panose="00000400000000000000" pitchFamily="2" charset="-78"/>
              </a:rPr>
              <a:t>.</a:t>
            </a:r>
            <a:endParaRPr lang="en-US" sz="2000" dirty="0">
              <a:latin typeface="Times New Roman" panose="02020603050405020304" pitchFamily="18" charset="0"/>
              <a:ea typeface="Times New Roman" panose="02020603050405020304" pitchFamily="18" charset="0"/>
              <a:cs typeface="B Nazanin" panose="00000400000000000000" pitchFamily="2" charset="-78"/>
            </a:endParaRPr>
          </a:p>
          <a:p>
            <a:pPr algn="just" rtl="1"/>
            <a:r>
              <a:rPr lang="ar-SA" sz="2000" dirty="0">
                <a:latin typeface="Times New Roman" panose="02020603050405020304" pitchFamily="18" charset="0"/>
                <a:ea typeface="Times New Roman" panose="02020603050405020304" pitchFamily="18" charset="0"/>
                <a:cs typeface="B Nazanin" panose="00000400000000000000" pitchFamily="2" charset="-78"/>
              </a:rPr>
              <a:t>در کشورهای دیگر بازار فرابورس برای خرید ‌و‌ فروش سهام شرکت‌هایی است که شفافیت کافی ندارند یا سودآوری آن‌ها به مراتب کمتر از بازار بورس است</a:t>
            </a:r>
            <a:r>
              <a:rPr lang="en-US" sz="2000" dirty="0">
                <a:latin typeface="Tahoma" panose="020B0604030504040204" pitchFamily="34" charset="0"/>
                <a:ea typeface="Times New Roman" panose="02020603050405020304" pitchFamily="18" charset="0"/>
                <a:cs typeface="B Nazanin" panose="00000400000000000000" pitchFamily="2" charset="-78"/>
              </a:rPr>
              <a:t>.</a:t>
            </a:r>
            <a:endParaRPr lang="en-US" sz="2000" dirty="0">
              <a:latin typeface="Times New Roman" panose="02020603050405020304" pitchFamily="18" charset="0"/>
              <a:ea typeface="Times New Roman" panose="02020603050405020304" pitchFamily="18" charset="0"/>
              <a:cs typeface="B Nazanin" panose="00000400000000000000" pitchFamily="2" charset="-78"/>
            </a:endParaRPr>
          </a:p>
          <a:p>
            <a:pPr algn="just" rtl="1"/>
            <a:r>
              <a:rPr lang="ar-SA" sz="2000" dirty="0">
                <a:latin typeface="Times New Roman" panose="02020603050405020304" pitchFamily="18" charset="0"/>
                <a:ea typeface="Times New Roman" panose="02020603050405020304" pitchFamily="18" charset="0"/>
                <a:cs typeface="B Nazanin" panose="00000400000000000000" pitchFamily="2" charset="-78"/>
              </a:rPr>
              <a:t>در ایران، فرابورس از پاییز سال 1388 وارد میدان شد. مهم‌ترین وظیفه فرابورس، سازمان‌دهی شرکت‌هایی است که می­خواهند وارد بازار سرمایه شوند، اما هنوز شرایط ورود به بورس اوراق بهادار را ندارند</a:t>
            </a:r>
            <a:r>
              <a:rPr lang="en-US" sz="2000" dirty="0">
                <a:latin typeface="Tahoma" panose="020B0604030504040204" pitchFamily="34" charset="0"/>
                <a:ea typeface="Times New Roman" panose="02020603050405020304" pitchFamily="18" charset="0"/>
                <a:cs typeface="B Nazanin" panose="00000400000000000000" pitchFamily="2" charset="-78"/>
              </a:rPr>
              <a:t>.</a:t>
            </a:r>
            <a:endParaRPr lang="en-US" sz="2000" dirty="0">
              <a:latin typeface="Times New Roman" panose="02020603050405020304" pitchFamily="18" charset="0"/>
              <a:ea typeface="Times New Roman" panose="02020603050405020304" pitchFamily="18" charset="0"/>
              <a:cs typeface="B Nazanin" panose="00000400000000000000" pitchFamily="2" charset="-78"/>
            </a:endParaRPr>
          </a:p>
          <a:p>
            <a:pPr algn="just" rtl="1"/>
            <a:r>
              <a:rPr lang="ar-SA" sz="2000" dirty="0">
                <a:latin typeface="Times New Roman" panose="02020603050405020304" pitchFamily="18" charset="0"/>
                <a:ea typeface="Times New Roman" panose="02020603050405020304" pitchFamily="18" charset="0"/>
                <a:cs typeface="B Nazanin" panose="00000400000000000000" pitchFamily="2" charset="-78"/>
              </a:rPr>
              <a:t>فرابورس خود به بازارهای اول، دوم، سوم و بازار پایه (زرد، نارنجی، قرمز) دسته‌بندی می‌شود و شرکت‌ها بر اساس ریسک سرمایه‌گذاری، شفافیت صورت‌های مالی، میزان بدهی و … در این دسته‌ها قرار می­گیرند</a:t>
            </a:r>
            <a:r>
              <a:rPr lang="en-US" sz="2000" dirty="0">
                <a:latin typeface="Tahoma" panose="020B0604030504040204" pitchFamily="34" charset="0"/>
                <a:ea typeface="Times New Roman" panose="02020603050405020304" pitchFamily="18" charset="0"/>
                <a:cs typeface="B Nazanin" panose="00000400000000000000" pitchFamily="2" charset="-78"/>
              </a:rPr>
              <a:t>.</a:t>
            </a:r>
            <a:endParaRPr lang="en-US" sz="2000" dirty="0">
              <a:latin typeface="Times New Roman" panose="02020603050405020304" pitchFamily="18" charset="0"/>
              <a:ea typeface="Times New Roman" panose="02020603050405020304" pitchFamily="18" charset="0"/>
              <a:cs typeface="B Nazanin" panose="00000400000000000000" pitchFamily="2" charset="-78"/>
            </a:endParaRPr>
          </a:p>
          <a:p>
            <a:pPr marL="342900" marR="0" lvl="0" indent="-342900" algn="just" rtl="1">
              <a:lnSpc>
                <a:spcPct val="107000"/>
              </a:lnSpc>
              <a:spcBef>
                <a:spcPts val="0"/>
              </a:spcBef>
              <a:spcAft>
                <a:spcPts val="800"/>
              </a:spcAft>
              <a:buSzPts val="1000"/>
              <a:buFont typeface="Symbol" panose="05050102010706020507" pitchFamily="18" charset="2"/>
              <a:buChar char=""/>
              <a:tabLst>
                <a:tab pos="457200" algn="l"/>
              </a:tabLst>
            </a:pPr>
            <a:r>
              <a:rPr lang="en-US" sz="2000" dirty="0">
                <a:latin typeface="Tahoma" panose="020B0604030504040204" pitchFamily="34" charset="0"/>
                <a:ea typeface="Calibri" panose="020F0502020204030204" pitchFamily="34" charset="0"/>
                <a:cs typeface="B Nazanin" panose="00000400000000000000" pitchFamily="2" charset="-78"/>
              </a:rPr>
              <a:t> </a:t>
            </a:r>
            <a:r>
              <a:rPr lang="fa-IR" sz="2000" dirty="0">
                <a:latin typeface="Arial" panose="020B0604020202020204" pitchFamily="34" charset="0"/>
                <a:ea typeface="Calibri" panose="020F0502020204030204" pitchFamily="34" charset="0"/>
                <a:cs typeface="B Nazanin" panose="00000400000000000000" pitchFamily="2" charset="-78"/>
              </a:rPr>
              <a:t>بازار الف یا بازار اول که بیشتر سهم‌ها در آن جای دارند، دامنه نوسان 5% و بدون حجم مبناست</a:t>
            </a:r>
            <a:r>
              <a:rPr lang="en-US" sz="2000" dirty="0">
                <a:latin typeface="Tahoma" panose="020B0604030504040204" pitchFamily="34" charset="0"/>
                <a:ea typeface="Calibri" panose="020F0502020204030204" pitchFamily="34" charset="0"/>
                <a:cs typeface="B Nazanin" panose="00000400000000000000" pitchFamily="2" charset="-78"/>
              </a:rPr>
              <a:t>.</a:t>
            </a:r>
            <a:endParaRPr lang="en-US" sz="2000" dirty="0">
              <a:latin typeface="Arial" panose="020B0604020202020204" pitchFamily="34" charset="0"/>
              <a:ea typeface="Calibri" panose="020F0502020204030204" pitchFamily="34" charset="0"/>
              <a:cs typeface="B Nazanin" panose="00000400000000000000" pitchFamily="2" charset="-78"/>
            </a:endParaRPr>
          </a:p>
          <a:p>
            <a:pPr marL="342900" marR="0" lvl="0" indent="-342900" algn="just" rtl="1">
              <a:lnSpc>
                <a:spcPct val="107000"/>
              </a:lnSpc>
              <a:spcBef>
                <a:spcPts val="0"/>
              </a:spcBef>
              <a:spcAft>
                <a:spcPts val="800"/>
              </a:spcAft>
              <a:buSzPts val="1000"/>
              <a:buFont typeface="Symbol" panose="05050102010706020507" pitchFamily="18" charset="2"/>
              <a:buChar char=""/>
              <a:tabLst>
                <a:tab pos="457200" algn="l"/>
              </a:tabLst>
            </a:pPr>
            <a:r>
              <a:rPr lang="fa-IR" sz="2000" dirty="0">
                <a:latin typeface="Arial" panose="020B0604020202020204" pitchFamily="34" charset="0"/>
                <a:ea typeface="Calibri" panose="020F0502020204030204" pitchFamily="34" charset="0"/>
                <a:cs typeface="B Nazanin" panose="00000400000000000000" pitchFamily="2" charset="-78"/>
              </a:rPr>
              <a:t>بازار دوم صرفا شامل سهام شرکت‌های سهامی عام است. سهام شرکت‌های زیان‌ده، تازه‌تأسیس و شرکت‌هایی که با تزریق سرمایه بیشتر، قصد تبدیل از سهامی خاص به عام را دارند در این بازار پذیرفته می‌شوند</a:t>
            </a:r>
            <a:r>
              <a:rPr lang="en-US" sz="2000" dirty="0">
                <a:latin typeface="Tahoma" panose="020B0604030504040204" pitchFamily="34" charset="0"/>
                <a:ea typeface="Calibri" panose="020F0502020204030204" pitchFamily="34" charset="0"/>
                <a:cs typeface="B Nazanin" panose="00000400000000000000" pitchFamily="2" charset="-78"/>
              </a:rPr>
              <a:t>.</a:t>
            </a:r>
            <a:endParaRPr lang="en-US" sz="2000" dirty="0">
              <a:latin typeface="Arial" panose="020B0604020202020204" pitchFamily="34" charset="0"/>
              <a:ea typeface="Calibri" panose="020F0502020204030204" pitchFamily="34" charset="0"/>
              <a:cs typeface="B Nazanin" panose="00000400000000000000" pitchFamily="2" charset="-78"/>
            </a:endParaRPr>
          </a:p>
          <a:p>
            <a:pPr marL="342900" marR="0" lvl="0" indent="-342900" algn="just" rtl="1">
              <a:lnSpc>
                <a:spcPct val="107000"/>
              </a:lnSpc>
              <a:spcBef>
                <a:spcPts val="0"/>
              </a:spcBef>
              <a:spcAft>
                <a:spcPts val="800"/>
              </a:spcAft>
              <a:buSzPts val="1000"/>
              <a:buFont typeface="Symbol" panose="05050102010706020507" pitchFamily="18" charset="2"/>
              <a:buChar char=""/>
              <a:tabLst>
                <a:tab pos="457200" algn="l"/>
              </a:tabLst>
            </a:pPr>
            <a:r>
              <a:rPr lang="fa-IR" sz="2000" dirty="0">
                <a:latin typeface="Arial" panose="020B0604020202020204" pitchFamily="34" charset="0"/>
                <a:ea typeface="Calibri" panose="020F0502020204030204" pitchFamily="34" charset="0"/>
                <a:cs typeface="B Nazanin" panose="00000400000000000000" pitchFamily="2" charset="-78"/>
              </a:rPr>
              <a:t>بازار پایه که خود به سه دسته زرد، نارنجی و قرمز تقسیم می‌شود. بازار زرد</a:t>
            </a:r>
            <a:r>
              <a:rPr lang="en-US" sz="2000" dirty="0">
                <a:latin typeface="Tahoma" panose="020B0604030504040204" pitchFamily="34" charset="0"/>
                <a:ea typeface="Calibri" panose="020F0502020204030204" pitchFamily="34" charset="0"/>
                <a:cs typeface="B Nazanin" panose="00000400000000000000" pitchFamily="2" charset="-78"/>
              </a:rPr>
              <a:t> </a:t>
            </a:r>
            <a:r>
              <a:rPr lang="fa-IR" sz="2000" b="1" dirty="0">
                <a:latin typeface="Arial" panose="020B0604020202020204" pitchFamily="34" charset="0"/>
                <a:ea typeface="Calibri" panose="020F0502020204030204" pitchFamily="34" charset="0"/>
                <a:cs typeface="B Nazanin" panose="00000400000000000000" pitchFamily="2" charset="-78"/>
              </a:rPr>
              <a:t>دامنه نوسان</a:t>
            </a:r>
            <a:r>
              <a:rPr lang="en-US" sz="2000" dirty="0">
                <a:latin typeface="Tahoma" panose="020B0604030504040204" pitchFamily="34" charset="0"/>
                <a:ea typeface="Calibri" panose="020F0502020204030204" pitchFamily="34" charset="0"/>
                <a:cs typeface="B Nazanin" panose="00000400000000000000" pitchFamily="2" charset="-78"/>
              </a:rPr>
              <a:t> </a:t>
            </a:r>
            <a:r>
              <a:rPr lang="fa-IR" sz="2000" dirty="0">
                <a:latin typeface="Arial" panose="020B0604020202020204" pitchFamily="34" charset="0"/>
                <a:ea typeface="Calibri" panose="020F0502020204030204" pitchFamily="34" charset="0"/>
                <a:cs typeface="B Nazanin" panose="00000400000000000000" pitchFamily="2" charset="-78"/>
              </a:rPr>
              <a:t>معاملات مثبت و منفی ۳ درصد دارد و در تابلوی نارنجی،</a:t>
            </a:r>
            <a:r>
              <a:rPr lang="en-US" sz="2000" dirty="0">
                <a:latin typeface="Tahoma" panose="020B0604030504040204" pitchFamily="34" charset="0"/>
                <a:ea typeface="Calibri" panose="020F0502020204030204" pitchFamily="34" charset="0"/>
                <a:cs typeface="B Nazanin" panose="00000400000000000000" pitchFamily="2" charset="-78"/>
              </a:rPr>
              <a:t> </a:t>
            </a:r>
            <a:r>
              <a:rPr lang="fa-IR" sz="2000" b="1" dirty="0">
                <a:latin typeface="Arial" panose="020B0604020202020204" pitchFamily="34" charset="0"/>
                <a:ea typeface="Calibri" panose="020F0502020204030204" pitchFamily="34" charset="0"/>
                <a:cs typeface="B Nazanin" panose="00000400000000000000" pitchFamily="2" charset="-78"/>
              </a:rPr>
              <a:t>دامنه نوسان</a:t>
            </a:r>
            <a:r>
              <a:rPr lang="en-US" sz="2000" dirty="0">
                <a:latin typeface="Tahoma" panose="020B0604030504040204" pitchFamily="34" charset="0"/>
                <a:ea typeface="Calibri" panose="020F0502020204030204" pitchFamily="34" charset="0"/>
                <a:cs typeface="B Nazanin" panose="00000400000000000000" pitchFamily="2" charset="-78"/>
              </a:rPr>
              <a:t> </a:t>
            </a:r>
            <a:r>
              <a:rPr lang="fa-IR" sz="2000" dirty="0">
                <a:latin typeface="Arial" panose="020B0604020202020204" pitchFamily="34" charset="0"/>
                <a:ea typeface="Calibri" panose="020F0502020204030204" pitchFamily="34" charset="0"/>
                <a:cs typeface="B Nazanin" panose="00000400000000000000" pitchFamily="2" charset="-78"/>
              </a:rPr>
              <a:t>انجام معاملات مثبت و منفی ۲ درصد و در تابلوی قرمز، مثبت و منفی ۱ درصد است</a:t>
            </a:r>
            <a:r>
              <a:rPr lang="en-US" sz="2000" dirty="0">
                <a:latin typeface="Tahoma" panose="020B0604030504040204" pitchFamily="34" charset="0"/>
                <a:ea typeface="Calibri" panose="020F0502020204030204" pitchFamily="34" charset="0"/>
                <a:cs typeface="B Nazanin" panose="00000400000000000000" pitchFamily="2" charset="-78"/>
              </a:rPr>
              <a:t>.</a:t>
            </a:r>
            <a:endParaRPr lang="en-US" sz="2000" dirty="0">
              <a:effectLst/>
              <a:latin typeface="Arial" panose="020B060402020202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22584903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fa-IR" sz="2800" dirty="0" smtClean="0">
                <a:cs typeface="B Nazanin" panose="00000400000000000000" pitchFamily="2" charset="-78"/>
              </a:rPr>
              <a:t>تفاوت‌های </a:t>
            </a:r>
            <a:r>
              <a:rPr lang="fa-IR" sz="2800" dirty="0">
                <a:cs typeface="B Nazanin" panose="00000400000000000000" pitchFamily="2" charset="-78"/>
              </a:rPr>
              <a:t>نحوه پذیرش در بازار بورس و فرابورس را در جدول زیر مشاهده می‌کنید:</a:t>
            </a:r>
            <a:r>
              <a:rPr lang="en-US" sz="2800" dirty="0">
                <a:cs typeface="B Nazanin" panose="00000400000000000000" pitchFamily="2" charset="-78"/>
              </a:rPr>
              <a:t/>
            </a:r>
            <a:br>
              <a:rPr lang="en-US" sz="2800" dirty="0">
                <a:cs typeface="B Nazanin" panose="00000400000000000000" pitchFamily="2" charset="-78"/>
              </a:rPr>
            </a:br>
            <a:endParaRPr lang="fa-IR" sz="2800" dirty="0">
              <a:cs typeface="B Nazanin" panose="00000400000000000000" pitchFamily="2" charset="-78"/>
            </a:endParaRPr>
          </a:p>
        </p:txBody>
      </p:sp>
      <p:pic>
        <p:nvPicPr>
          <p:cNvPr id="4" name="Content Placeholder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136448" y="2016806"/>
            <a:ext cx="7751035" cy="4841193"/>
          </a:xfrm>
          <a:prstGeom prst="rect">
            <a:avLst/>
          </a:prstGeom>
          <a:noFill/>
        </p:spPr>
      </p:pic>
    </p:spTree>
    <p:extLst>
      <p:ext uri="{BB962C8B-B14F-4D97-AF65-F5344CB8AC3E}">
        <p14:creationId xmlns:p14="http://schemas.microsoft.com/office/powerpoint/2010/main" val="3965820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4987" y="987247"/>
            <a:ext cx="10319656" cy="4832092"/>
          </a:xfrm>
          <a:prstGeom prst="rect">
            <a:avLst/>
          </a:prstGeom>
        </p:spPr>
        <p:txBody>
          <a:bodyPr wrap="square">
            <a:spAutoFit/>
          </a:bodyPr>
          <a:lstStyle/>
          <a:p>
            <a:pPr algn="just" rtl="1"/>
            <a:r>
              <a:rPr lang="fa-IR" sz="2400" b="1" dirty="0">
                <a:latin typeface="Calibri Light" panose="020F0302020204030204" pitchFamily="34" charset="0"/>
                <a:ea typeface="Times New Roman" panose="02020603050405020304" pitchFamily="18" charset="0"/>
                <a:cs typeface="B Nazanin" panose="00000400000000000000" pitchFamily="2" charset="-78"/>
              </a:rPr>
              <a:t>بورس کالا</a:t>
            </a:r>
            <a:endParaRPr lang="en-US" sz="2400" b="1" dirty="0">
              <a:latin typeface="Calibri Light" panose="020F0302020204030204" pitchFamily="34" charset="0"/>
              <a:ea typeface="Times New Roman" panose="02020603050405020304" pitchFamily="18" charset="0"/>
              <a:cs typeface="B Nazanin" panose="00000400000000000000" pitchFamily="2" charset="-78"/>
            </a:endParaRPr>
          </a:p>
          <a:p>
            <a:pPr algn="r" rtl="1">
              <a:spcAft>
                <a:spcPts val="800"/>
              </a:spcAft>
            </a:pPr>
            <a:r>
              <a:rPr lang="fa-IR" sz="2000" dirty="0">
                <a:latin typeface="Arial" panose="020B0604020202020204" pitchFamily="34" charset="0"/>
                <a:ea typeface="Calibri" panose="020F0502020204030204" pitchFamily="34" charset="0"/>
                <a:cs typeface="B Nazanin" panose="00000400000000000000" pitchFamily="2" charset="-78"/>
              </a:rPr>
              <a:t>همان طور که از نام بورس کالا پیداست، شما می‌توانید در این بازار سهام کالاهای مختلف را بخرید. در واقع بورس کالا، بازار منسجمی است که تعداد زیادی از عرضه‌کنندگان، کالای خود را عرضه می‌کنند و کالای مربوطه پس از بررسی‌های کارشناسی و قیمت‌گذاری توسط کارشناسان بورس کالا، به خریداران عرضه می‌شود</a:t>
            </a:r>
            <a:r>
              <a:rPr lang="en-US" sz="2000" dirty="0">
                <a:latin typeface="Tahoma" panose="020B0604030504040204" pitchFamily="34" charset="0"/>
                <a:ea typeface="Calibri" panose="020F0502020204030204" pitchFamily="34" charset="0"/>
                <a:cs typeface="B Nazanin" panose="00000400000000000000" pitchFamily="2" charset="-78"/>
              </a:rPr>
              <a:t>.</a:t>
            </a:r>
            <a:endParaRPr lang="en-US" sz="2000" dirty="0">
              <a:latin typeface="Arial" panose="020B0604020202020204" pitchFamily="34" charset="0"/>
              <a:ea typeface="Calibri" panose="020F0502020204030204" pitchFamily="34" charset="0"/>
              <a:cs typeface="B Nazanin" panose="00000400000000000000" pitchFamily="2" charset="-78"/>
            </a:endParaRPr>
          </a:p>
          <a:p>
            <a:pPr algn="r" rtl="1">
              <a:spcAft>
                <a:spcPts val="800"/>
              </a:spcAft>
            </a:pPr>
            <a:r>
              <a:rPr lang="fa-IR" sz="2000" dirty="0">
                <a:latin typeface="Arial" panose="020B0604020202020204" pitchFamily="34" charset="0"/>
                <a:ea typeface="Calibri" panose="020F0502020204030204" pitchFamily="34" charset="0"/>
                <a:cs typeface="B Nazanin" panose="00000400000000000000" pitchFamily="2" charset="-78"/>
              </a:rPr>
              <a:t>در این بازار معمولاً کالاهای خام و فرآوری نشده مانند فلزات، پنبه، گندم، برنج، زعفران و… داد و ستد می‌شوند. یکی از مزایای بورس کالا، وجود نهادهای نظارتی و تنظیم‌کننده بازار است که به این ترتیب تمامی تولیدکنندگان، مصرف‌کنندگان و تاجرین کالا، از مزایای قوانین و مقررات حاکم بر بورس برخوردار می‌شوند</a:t>
            </a:r>
            <a:r>
              <a:rPr lang="en-US" sz="2000" dirty="0" smtClean="0">
                <a:latin typeface="Tahoma" panose="020B0604030504040204" pitchFamily="34" charset="0"/>
                <a:ea typeface="Calibri" panose="020F0502020204030204" pitchFamily="34" charset="0"/>
                <a:cs typeface="B Nazanin" panose="00000400000000000000" pitchFamily="2" charset="-78"/>
              </a:rPr>
              <a:t>.</a:t>
            </a:r>
            <a:endParaRPr lang="fa-IR" sz="2000" dirty="0" smtClean="0">
              <a:latin typeface="Arial" panose="020B0604020202020204" pitchFamily="34" charset="0"/>
              <a:ea typeface="Calibri" panose="020F0502020204030204" pitchFamily="34" charset="0"/>
              <a:cs typeface="B Nazanin" panose="00000400000000000000" pitchFamily="2" charset="-78"/>
            </a:endParaRPr>
          </a:p>
          <a:p>
            <a:pPr algn="r" rtl="1">
              <a:spcAft>
                <a:spcPts val="800"/>
              </a:spcAft>
            </a:pPr>
            <a:r>
              <a:rPr lang="ar-SA" sz="2400" b="1" dirty="0" smtClean="0">
                <a:latin typeface="Arial" panose="020B0604020202020204" pitchFamily="34" charset="0"/>
                <a:ea typeface="Times New Roman" panose="02020603050405020304" pitchFamily="18" charset="0"/>
                <a:cs typeface="B Nazanin" panose="00000400000000000000" pitchFamily="2" charset="-78"/>
              </a:rPr>
              <a:t>بورس </a:t>
            </a:r>
            <a:r>
              <a:rPr lang="ar-SA" sz="2400" b="1" dirty="0">
                <a:latin typeface="Arial" panose="020B0604020202020204" pitchFamily="34" charset="0"/>
                <a:ea typeface="Times New Roman" panose="02020603050405020304" pitchFamily="18" charset="0"/>
                <a:cs typeface="B Nazanin" panose="00000400000000000000" pitchFamily="2" charset="-78"/>
              </a:rPr>
              <a:t>انرژی </a:t>
            </a:r>
            <a:endParaRPr lang="en-US" sz="2000" dirty="0">
              <a:latin typeface="Arial" panose="020B0604020202020204" pitchFamily="34" charset="0"/>
              <a:ea typeface="Calibri" panose="020F0502020204030204" pitchFamily="34" charset="0"/>
              <a:cs typeface="B Nazanin" panose="00000400000000000000" pitchFamily="2" charset="-78"/>
            </a:endParaRPr>
          </a:p>
          <a:p>
            <a:pPr algn="just" rtl="1"/>
            <a:r>
              <a:rPr lang="ar-SA" sz="2000" dirty="0">
                <a:latin typeface="Times New Roman" panose="02020603050405020304" pitchFamily="18" charset="0"/>
                <a:ea typeface="Times New Roman" panose="02020603050405020304" pitchFamily="18" charset="0"/>
                <a:cs typeface="B Nazanin" panose="00000400000000000000" pitchFamily="2" charset="-78"/>
              </a:rPr>
              <a:t>بورس انرژی به عنوان یک بورس کالایی است که امکان انجام معاملات حامل‏‌های انرژی و اوراق بهادار مبتنی بر کالاهای مذکور در آن وجود دارد. منظور از حامل­های انرژی نفت، گاز، برق و سایر حامل‎های انرژی است</a:t>
            </a:r>
            <a:r>
              <a:rPr lang="en-US" sz="2000" dirty="0">
                <a:latin typeface="Tahoma" panose="020B0604030504040204" pitchFamily="34" charset="0"/>
                <a:ea typeface="Times New Roman" panose="02020603050405020304" pitchFamily="18" charset="0"/>
                <a:cs typeface="B Nazanin" panose="00000400000000000000" pitchFamily="2" charset="-78"/>
              </a:rPr>
              <a:t>.</a:t>
            </a:r>
            <a:endParaRPr lang="en-US" sz="2000" dirty="0">
              <a:latin typeface="Times New Roman" panose="02020603050405020304" pitchFamily="18" charset="0"/>
              <a:ea typeface="Times New Roman" panose="02020603050405020304" pitchFamily="18" charset="0"/>
              <a:cs typeface="B Nazanin" panose="00000400000000000000" pitchFamily="2" charset="-78"/>
            </a:endParaRPr>
          </a:p>
          <a:p>
            <a:pPr algn="just" rtl="1"/>
            <a:r>
              <a:rPr lang="ar-SA" sz="2000" dirty="0">
                <a:latin typeface="Times New Roman" panose="02020603050405020304" pitchFamily="18" charset="0"/>
                <a:ea typeface="Times New Roman" panose="02020603050405020304" pitchFamily="18" charset="0"/>
                <a:cs typeface="B Nazanin" panose="00000400000000000000" pitchFamily="2" charset="-78"/>
              </a:rPr>
              <a:t>بورس انرژی ایران در اسفند ماه سال </a:t>
            </a:r>
            <a:r>
              <a:rPr lang="fa-IR" sz="2000" dirty="0">
                <a:latin typeface="Times New Roman" panose="02020603050405020304" pitchFamily="18" charset="0"/>
                <a:ea typeface="Times New Roman" panose="02020603050405020304" pitchFamily="18" charset="0"/>
                <a:cs typeface="B Nazanin" panose="00000400000000000000" pitchFamily="2" charset="-78"/>
              </a:rPr>
              <a:t>۹۱</a:t>
            </a:r>
            <a:r>
              <a:rPr lang="ar-SA" sz="2000" dirty="0">
                <a:latin typeface="Times New Roman" panose="02020603050405020304" pitchFamily="18" charset="0"/>
                <a:ea typeface="Times New Roman" panose="02020603050405020304" pitchFamily="18" charset="0"/>
                <a:cs typeface="B Nazanin" panose="00000400000000000000" pitchFamily="2" charset="-78"/>
              </a:rPr>
              <a:t> و با هدف ایجاد بازاری شفاف، کارآمد، با نقد شوندگی و رقابت پذیری بالا، کشف قیمت منصفانه و انحصار زدایی در بازار معاملات بخش انرژی تشکیل شد</a:t>
            </a:r>
            <a:r>
              <a:rPr lang="en-US" sz="2000" dirty="0">
                <a:latin typeface="Tahoma" panose="020B0604030504040204" pitchFamily="34" charset="0"/>
                <a:ea typeface="Times New Roman" panose="02020603050405020304" pitchFamily="18" charset="0"/>
                <a:cs typeface="B Nazanin" panose="00000400000000000000" pitchFamily="2" charset="-78"/>
              </a:rPr>
              <a:t>.</a:t>
            </a:r>
            <a:endParaRPr lang="en-US" sz="2000" dirty="0">
              <a:latin typeface="Times New Roman" panose="02020603050405020304" pitchFamily="18" charset="0"/>
              <a:ea typeface="Times New Roman" panose="02020603050405020304" pitchFamily="18" charset="0"/>
              <a:cs typeface="B Nazanin" panose="00000400000000000000" pitchFamily="2" charset="-78"/>
            </a:endParaRPr>
          </a:p>
          <a:p>
            <a:pPr algn="just" rtl="1"/>
            <a:r>
              <a:rPr lang="ar-SA" sz="2000" dirty="0">
                <a:latin typeface="Times New Roman" panose="02020603050405020304" pitchFamily="18" charset="0"/>
                <a:ea typeface="Times New Roman" panose="02020603050405020304" pitchFamily="18" charset="0"/>
                <a:cs typeface="B Nazanin" panose="00000400000000000000" pitchFamily="2" charset="-78"/>
              </a:rPr>
              <a:t>بورس انرژی به عنوان چهارمین بورس کشور برای عرضه محصولات نفت و مشتقات نفتی، برق، گاز طبیعی، زغال </a:t>
            </a:r>
            <a:r>
              <a:rPr lang="ar-SA" sz="2000" dirty="0" smtClean="0">
                <a:latin typeface="Times New Roman" panose="02020603050405020304" pitchFamily="18" charset="0"/>
                <a:ea typeface="Times New Roman" panose="02020603050405020304" pitchFamily="18" charset="0"/>
                <a:cs typeface="B Nazanin" panose="00000400000000000000" pitchFamily="2" charset="-78"/>
              </a:rPr>
              <a:t>سنگ</a:t>
            </a:r>
            <a:r>
              <a:rPr lang="fa-IR" sz="2000" dirty="0" smtClean="0">
                <a:latin typeface="Times New Roman" panose="02020603050405020304" pitchFamily="18" charset="0"/>
                <a:ea typeface="Times New Roman" panose="02020603050405020304" pitchFamily="18" charset="0"/>
                <a:cs typeface="B Nazanin" panose="00000400000000000000" pitchFamily="2" charset="-78"/>
              </a:rPr>
              <a:t> </a:t>
            </a:r>
            <a:r>
              <a:rPr lang="ar-SA" sz="2000" dirty="0" smtClean="0">
                <a:latin typeface="Times New Roman" panose="02020603050405020304" pitchFamily="18" charset="0"/>
                <a:ea typeface="Times New Roman" panose="02020603050405020304" pitchFamily="18" charset="0"/>
                <a:cs typeface="B Nazanin" panose="00000400000000000000" pitchFamily="2" charset="-78"/>
              </a:rPr>
              <a:t>و </a:t>
            </a:r>
            <a:r>
              <a:rPr lang="ar-SA" sz="2000" dirty="0">
                <a:latin typeface="Times New Roman" panose="02020603050405020304" pitchFamily="18" charset="0"/>
                <a:ea typeface="Times New Roman" panose="02020603050405020304" pitchFamily="18" charset="0"/>
                <a:cs typeface="B Nazanin" panose="00000400000000000000" pitchFamily="2" charset="-78"/>
              </a:rPr>
              <a:t>سایر حامل‌های انرژی شکل گرفت</a:t>
            </a:r>
            <a:r>
              <a:rPr lang="en-US" sz="2000" dirty="0">
                <a:latin typeface="Tahoma" panose="020B0604030504040204" pitchFamily="34" charset="0"/>
                <a:ea typeface="Times New Roman" panose="02020603050405020304" pitchFamily="18" charset="0"/>
                <a:cs typeface="B Nazanin" panose="00000400000000000000" pitchFamily="2" charset="-78"/>
              </a:rPr>
              <a:t>.</a:t>
            </a:r>
            <a:endParaRPr lang="en-US" sz="2000" dirty="0">
              <a:effectLst/>
              <a:latin typeface="Times New Roman" panose="02020603050405020304" pitchFamily="18" charset="0"/>
              <a:ea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13875326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r"/>
            <a:r>
              <a:rPr lang="fa-IR" b="1" dirty="0">
                <a:cs typeface="B Nazanin" panose="00000400000000000000" pitchFamily="2" charset="-78"/>
              </a:rPr>
              <a:t>اثر توسعه بازار بورس بر رشد اقتصادی</a:t>
            </a:r>
            <a:endParaRPr lang="fa-IR" dirty="0">
              <a:cs typeface="B Nazanin" panose="00000400000000000000" pitchFamily="2" charset="-78"/>
            </a:endParaRPr>
          </a:p>
        </p:txBody>
      </p:sp>
      <p:sp>
        <p:nvSpPr>
          <p:cNvPr id="7" name="Content Placeholder 6"/>
          <p:cNvSpPr>
            <a:spLocks noGrp="1"/>
          </p:cNvSpPr>
          <p:nvPr>
            <p:ph idx="1"/>
          </p:nvPr>
        </p:nvSpPr>
        <p:spPr>
          <a:xfrm>
            <a:off x="680321" y="2336872"/>
            <a:ext cx="9613861" cy="3820087"/>
          </a:xfrm>
        </p:spPr>
        <p:txBody>
          <a:bodyPr>
            <a:noAutofit/>
          </a:bodyPr>
          <a:lstStyle/>
          <a:p>
            <a:pPr>
              <a:lnSpc>
                <a:spcPct val="120000"/>
              </a:lnSpc>
            </a:pPr>
            <a:r>
              <a:rPr lang="ar-SA" sz="1900" dirty="0" smtClean="0">
                <a:cs typeface="B Nazanin" panose="00000400000000000000" pitchFamily="2" charset="-78"/>
              </a:rPr>
              <a:t>در عصر جهانی‌ </a:t>
            </a:r>
            <a:r>
              <a:rPr lang="ar-SA" sz="1900" dirty="0" smtClean="0">
                <a:cs typeface="B Nazanin" panose="00000400000000000000" pitchFamily="2" charset="-78"/>
              </a:rPr>
              <a:t>شدن، </a:t>
            </a:r>
            <a:r>
              <a:rPr lang="ar-SA" sz="1900" dirty="0" smtClean="0">
                <a:cs typeface="B Nazanin" panose="00000400000000000000" pitchFamily="2" charset="-78"/>
              </a:rPr>
              <a:t>عوامل اقتصادی اهمیت بسزایی دارند، از جمله شاخص‌ هایی که شهرها را از لحاظ اقتصادی به سمت جهانی‌ شدن سوق می‌ دهد، توسعه بازار سرمایه، تجارت اینترنتی و استفاده هوش مالی است. بازار بورس توسعه‌ یافته در ارتقای رشد اقتصادی جهان نیز موثر واقع می شود. این تاثیر ابتدا در اقتصاد کشورها و در نهایت در اقتصاد جهان قابل مشاهده است. رشد اقتصادی و توسعه بازار سرمایه ارتباطی مستقیم و دو طرفه دارند. در حقیقت شرایط توسعه یک اقتصاد، بازتابی از بازار سرمایه آن است</a:t>
            </a:r>
            <a:r>
              <a:rPr lang="en-US" sz="1900" dirty="0" smtClean="0">
                <a:cs typeface="B Nazanin" panose="00000400000000000000" pitchFamily="2" charset="-78"/>
              </a:rPr>
              <a:t>.</a:t>
            </a:r>
          </a:p>
          <a:p>
            <a:pPr>
              <a:lnSpc>
                <a:spcPct val="120000"/>
              </a:lnSpc>
            </a:pPr>
            <a:r>
              <a:rPr lang="ar-SA" sz="1900" dirty="0" smtClean="0">
                <a:cs typeface="B Nazanin" panose="00000400000000000000" pitchFamily="2" charset="-78"/>
              </a:rPr>
              <a:t>جالب است بدانید که با توسعه اقتصاد، خروجی بنگاه ها نیز افزایش پیدا خواهد کرد و به همین دلیل سوددهی به مراتب بیشتری به ارمغان خواهد آمد. از طرف دیگر وقتی که بازار بورس وارد رکود شود، سود حاصل از آن نیز مراتب کاهش پیدا خواهد کرد. ریسک سرمایه گذاری با وجود بازار بورس کاهش پیدا خواهد کرد. عدم وجود بورس، خروج دارایی‌ های سرمایه گذاری در پروژه‌ های بلندمدت را به همراه دارد و باعث کاهش رشد اقتصادی خواهد شد. در این بازار افراد این توانایی را دارند که با حداقل مبلغ خرید در بورس سرمایه گذاری کرده و اقتصاد را تحریک نمایند. به همین خاطر بازار بورس با گردآوری سرمایه های خرد، در توسعه اقتصادی کشور یکی از مهم ترین نقش ها را ایفا می کند</a:t>
            </a:r>
            <a:r>
              <a:rPr lang="en-US" sz="1900" dirty="0" smtClean="0">
                <a:cs typeface="B Nazanin" panose="00000400000000000000" pitchFamily="2" charset="-78"/>
              </a:rPr>
              <a:t>.</a:t>
            </a:r>
            <a:endParaRPr lang="en-US" sz="1900" dirty="0">
              <a:cs typeface="B Nazanin" panose="00000400000000000000" pitchFamily="2" charset="-78"/>
            </a:endParaRPr>
          </a:p>
        </p:txBody>
      </p:sp>
    </p:spTree>
    <p:extLst>
      <p:ext uri="{BB962C8B-B14F-4D97-AF65-F5344CB8AC3E}">
        <p14:creationId xmlns:p14="http://schemas.microsoft.com/office/powerpoint/2010/main" val="16494933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a:cs typeface="B Nazanin" panose="00000400000000000000" pitchFamily="2" charset="-78"/>
              </a:rPr>
              <a:t>رابطه بازار سرمایه و رشد اقتصادی</a:t>
            </a:r>
            <a:r>
              <a:rPr lang="en-US" b="1" dirty="0">
                <a:cs typeface="B Nazanin" panose="00000400000000000000" pitchFamily="2" charset="-78"/>
              </a:rPr>
              <a:t/>
            </a:r>
            <a:br>
              <a:rPr lang="en-US" b="1" dirty="0">
                <a:cs typeface="B Nazanin" panose="00000400000000000000" pitchFamily="2" charset="-78"/>
              </a:rPr>
            </a:br>
            <a:endParaRPr lang="fa-IR" dirty="0">
              <a:cs typeface="B Nazanin" panose="00000400000000000000" pitchFamily="2" charset="-78"/>
            </a:endParaRPr>
          </a:p>
        </p:txBody>
      </p:sp>
      <p:sp>
        <p:nvSpPr>
          <p:cNvPr id="3" name="Content Placeholder 2"/>
          <p:cNvSpPr>
            <a:spLocks noGrp="1"/>
          </p:cNvSpPr>
          <p:nvPr>
            <p:ph idx="1"/>
          </p:nvPr>
        </p:nvSpPr>
        <p:spPr>
          <a:xfrm>
            <a:off x="680321" y="2336873"/>
            <a:ext cx="9613861" cy="4260480"/>
          </a:xfrm>
        </p:spPr>
        <p:txBody>
          <a:bodyPr>
            <a:noAutofit/>
          </a:bodyPr>
          <a:lstStyle/>
          <a:p>
            <a:pPr>
              <a:lnSpc>
                <a:spcPct val="120000"/>
              </a:lnSpc>
            </a:pPr>
            <a:r>
              <a:rPr lang="ar-SA" sz="2000" dirty="0">
                <a:cs typeface="B Nazanin" panose="00000400000000000000" pitchFamily="2" charset="-78"/>
              </a:rPr>
              <a:t>بورس در ایجاد منبع سرمایه برای کسب و کار نقش مهمی بر عهده دارد. در واقع با ورود شرکت به این بازار، همه افرادی که با کمک هوش مالی در خرید سهم دخیل هستند، به‌ عنوان سهامدار تلقی خواهند شد و دارایی زیادی را به طرف بنگاه اقتصادی کشیده می شود که مطمئنا ورود چنین سرمایه ای به یک شرکت اقتصادی فرصت‌ های شغلی مناسبی به وجود می آورد و رشد اقتصادی را به همراه خواهد داشت</a:t>
            </a:r>
            <a:r>
              <a:rPr lang="en-US" sz="2000" dirty="0">
                <a:cs typeface="B Nazanin" panose="00000400000000000000" pitchFamily="2" charset="-78"/>
              </a:rPr>
              <a:t>.</a:t>
            </a:r>
          </a:p>
          <a:p>
            <a:pPr>
              <a:lnSpc>
                <a:spcPct val="120000"/>
              </a:lnSpc>
            </a:pPr>
            <a:r>
              <a:rPr lang="ar-SA" sz="2000" dirty="0">
                <a:cs typeface="B Nazanin" panose="00000400000000000000" pitchFamily="2" charset="-78"/>
              </a:rPr>
              <a:t>ورود به بورس صرفا به سرمایه گذاران داخلی محدود نمی شود، لذا سرمایه گذاران خارجی نیز این توانایی را دارند که در این عرصه سرمایه گذاری های مناسبی داشته باشند</a:t>
            </a:r>
            <a:r>
              <a:rPr lang="en-US" sz="2000" dirty="0">
                <a:cs typeface="B Nazanin" panose="00000400000000000000" pitchFamily="2" charset="-78"/>
              </a:rPr>
              <a:t>.</a:t>
            </a:r>
          </a:p>
          <a:p>
            <a:pPr>
              <a:lnSpc>
                <a:spcPct val="120000"/>
              </a:lnSpc>
            </a:pPr>
            <a:r>
              <a:rPr lang="ar-SA" sz="2000" dirty="0">
                <a:cs typeface="B Nazanin" panose="00000400000000000000" pitchFamily="2" charset="-78"/>
              </a:rPr>
              <a:t>به همین خاطر بازار بورس کشورهای مختلف، جهت جذب سرمایه از نقاط گوناگون جهان، تلاش می کند شرایط و سوددهی بازار سرمایه خود را بهبود ببخشد تا با افزایش سرمایه گذاری در بورس، رشد اقتصادی بیشتری رقم بخورد، لذا رقابت بین بازارهای بورس شدت پیدا کرده و این رقابت، توسعه اقتصادی کشورها را به همراه خود خواهد آورد که در نهایت به رشد اقتصادی جهان منتهی می شود</a:t>
            </a:r>
            <a:r>
              <a:rPr lang="en-US" sz="2000" dirty="0" smtClean="0">
                <a:cs typeface="B Nazanin" panose="00000400000000000000" pitchFamily="2" charset="-78"/>
              </a:rPr>
              <a:t>.</a:t>
            </a:r>
            <a:endParaRPr lang="en-US" sz="2000" dirty="0">
              <a:cs typeface="B Nazanin" panose="00000400000000000000" pitchFamily="2" charset="-78"/>
            </a:endParaRPr>
          </a:p>
        </p:txBody>
      </p:sp>
    </p:spTree>
    <p:extLst>
      <p:ext uri="{BB962C8B-B14F-4D97-AF65-F5344CB8AC3E}">
        <p14:creationId xmlns:p14="http://schemas.microsoft.com/office/powerpoint/2010/main" val="2516092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90415" y="962319"/>
            <a:ext cx="8904718" cy="815608"/>
          </a:xfrm>
          <a:prstGeom prst="rect">
            <a:avLst/>
          </a:prstGeom>
        </p:spPr>
        <p:txBody>
          <a:bodyPr wrap="square">
            <a:spAutoFit/>
          </a:bodyPr>
          <a:lstStyle/>
          <a:p>
            <a:pPr marL="342900" indent="-342900" algn="r" rtl="1">
              <a:lnSpc>
                <a:spcPct val="120000"/>
              </a:lnSpc>
              <a:buFont typeface="Arial" panose="020B0604020202020204" pitchFamily="34" charset="0"/>
              <a:buChar char="•"/>
            </a:pPr>
            <a:r>
              <a:rPr lang="ar-SA" sz="2000" dirty="0">
                <a:cs typeface="B Nazanin" panose="00000400000000000000" pitchFamily="2" charset="-78"/>
              </a:rPr>
              <a:t>به صورت کلی می توان گفت که بازارهای مالی با هدایت پس اندازهای کوچک و بزرگ به سمت مولدهای اقتصادی و بهینه‌ سازی گردش مالی نقش عمده ای در پیشرفت اقتصادی به عهده دارند. </a:t>
            </a:r>
            <a:endParaRPr lang="en-US" sz="2000" dirty="0">
              <a:cs typeface="B Nazanin" panose="00000400000000000000" pitchFamily="2" charset="-78"/>
            </a:endParaRPr>
          </a:p>
        </p:txBody>
      </p:sp>
    </p:spTree>
    <p:extLst>
      <p:ext uri="{BB962C8B-B14F-4D97-AF65-F5344CB8AC3E}">
        <p14:creationId xmlns:p14="http://schemas.microsoft.com/office/powerpoint/2010/main" val="1847205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a:cs typeface="B Nazanin" panose="00000400000000000000" pitchFamily="2" charset="-78"/>
              </a:rPr>
              <a:t>اهداف بازار سرمایه در اقتصاد </a:t>
            </a:r>
            <a:r>
              <a:rPr lang="fa-IR" b="1" dirty="0" smtClean="0">
                <a:cs typeface="B Nazanin" panose="00000400000000000000" pitchFamily="2" charset="-78"/>
              </a:rPr>
              <a:t>کشور</a:t>
            </a:r>
            <a:r>
              <a:rPr lang="en-US" b="1" dirty="0"/>
              <a:t/>
            </a:r>
            <a:br>
              <a:rPr lang="en-US" b="1" dirty="0"/>
            </a:br>
            <a:endParaRPr lang="fa-IR" dirty="0"/>
          </a:p>
        </p:txBody>
      </p:sp>
      <p:sp>
        <p:nvSpPr>
          <p:cNvPr id="3" name="Content Placeholder 2"/>
          <p:cNvSpPr>
            <a:spLocks noGrp="1"/>
          </p:cNvSpPr>
          <p:nvPr>
            <p:ph idx="1"/>
          </p:nvPr>
        </p:nvSpPr>
        <p:spPr/>
        <p:txBody>
          <a:bodyPr>
            <a:normAutofit/>
          </a:bodyPr>
          <a:lstStyle/>
          <a:p>
            <a:r>
              <a:rPr lang="fa-IR" sz="2800" dirty="0">
                <a:cs typeface="B Nazanin" panose="00000400000000000000" pitchFamily="2" charset="-78"/>
              </a:rPr>
              <a:t>حفظ سرمایه</a:t>
            </a:r>
            <a:endParaRPr lang="en-US" sz="2800" dirty="0">
              <a:cs typeface="B Nazanin" panose="00000400000000000000" pitchFamily="2" charset="-78"/>
            </a:endParaRPr>
          </a:p>
          <a:p>
            <a:r>
              <a:rPr lang="fa-IR" sz="2800" dirty="0">
                <a:cs typeface="B Nazanin" panose="00000400000000000000" pitchFamily="2" charset="-78"/>
              </a:rPr>
              <a:t>کسب درآمد</a:t>
            </a:r>
            <a:endParaRPr lang="en-US" sz="2800" dirty="0">
              <a:cs typeface="B Nazanin" panose="00000400000000000000" pitchFamily="2" charset="-78"/>
            </a:endParaRPr>
          </a:p>
          <a:p>
            <a:r>
              <a:rPr lang="fa-IR" sz="2800" dirty="0">
                <a:cs typeface="B Nazanin" panose="00000400000000000000" pitchFamily="2" charset="-78"/>
              </a:rPr>
              <a:t>تامین سرمایه</a:t>
            </a:r>
            <a:endParaRPr lang="en-US" sz="2800" dirty="0">
              <a:cs typeface="B Nazanin" panose="00000400000000000000" pitchFamily="2" charset="-78"/>
            </a:endParaRPr>
          </a:p>
          <a:p>
            <a:r>
              <a:rPr lang="fa-IR" sz="2800" dirty="0">
                <a:cs typeface="B Nazanin" panose="00000400000000000000" pitchFamily="2" charset="-78"/>
              </a:rPr>
              <a:t>کنترل </a:t>
            </a:r>
            <a:r>
              <a:rPr lang="fa-IR" sz="2800" dirty="0" smtClean="0">
                <a:cs typeface="B Nazanin" panose="00000400000000000000" pitchFamily="2" charset="-78"/>
              </a:rPr>
              <a:t>ریسک</a:t>
            </a:r>
            <a:endParaRPr lang="en-US" sz="2800" dirty="0">
              <a:cs typeface="B Nazanin" panose="00000400000000000000" pitchFamily="2" charset="-78"/>
            </a:endParaRPr>
          </a:p>
        </p:txBody>
      </p:sp>
    </p:spTree>
    <p:extLst>
      <p:ext uri="{BB962C8B-B14F-4D97-AF65-F5344CB8AC3E}">
        <p14:creationId xmlns:p14="http://schemas.microsoft.com/office/powerpoint/2010/main" val="2871993970"/>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TM04033917[[fn=Berlin]]</Template>
  <TotalTime>328</TotalTime>
  <Words>1739</Words>
  <Application>Microsoft Office PowerPoint</Application>
  <PresentationFormat>Widescreen</PresentationFormat>
  <Paragraphs>66</Paragraphs>
  <Slides>19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Arial</vt:lpstr>
      <vt:lpstr>B Nazanin</vt:lpstr>
      <vt:lpstr>Calibri</vt:lpstr>
      <vt:lpstr>Calibri Light</vt:lpstr>
      <vt:lpstr>Symbol</vt:lpstr>
      <vt:lpstr>Tahoma</vt:lpstr>
      <vt:lpstr>Times New Roman</vt:lpstr>
      <vt:lpstr>Trebuchet MS</vt:lpstr>
      <vt:lpstr>Yekan</vt:lpstr>
      <vt:lpstr>Berlin</vt:lpstr>
      <vt:lpstr>به نام خدا</vt:lpstr>
      <vt:lpstr>سازمان بورس اوراق بهادار ایران</vt:lpstr>
      <vt:lpstr>PowerPoint Presentation</vt:lpstr>
      <vt:lpstr>تفاوت‌های نحوه پذیرش در بازار بورس و فرابورس را در جدول زیر مشاهده می‌کنید: </vt:lpstr>
      <vt:lpstr>PowerPoint Presentation</vt:lpstr>
      <vt:lpstr>اثر توسعه بازار بورس بر رشد اقتصادی</vt:lpstr>
      <vt:lpstr>رابطه بازار سرمایه و رشد اقتصادی </vt:lpstr>
      <vt:lpstr>PowerPoint Presentation</vt:lpstr>
      <vt:lpstr>اهداف بازار سرمایه در اقتصاد کشور </vt:lpstr>
      <vt:lpstr>حفظ سرمایه</vt:lpstr>
      <vt:lpstr>کسب درآمد</vt:lpstr>
      <vt:lpstr>تامین سرمایه</vt:lpstr>
      <vt:lpstr>PowerPoint Presentation</vt:lpstr>
      <vt:lpstr>کنترل ریسک</vt:lpstr>
      <vt:lpstr>PowerPoint Presentation</vt:lpstr>
      <vt:lpstr>PowerPoint Presentation</vt:lpstr>
      <vt:lpstr>PowerPoint Presentation</vt:lpstr>
      <vt:lpstr>PowerPoint Presentation</vt:lpstr>
      <vt:lpstr>سپاس از همراهی شما</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اثر توسعه بازار بورس بررشد اقتصاد</dc:title>
  <dc:creator>asus</dc:creator>
  <cp:lastModifiedBy>D!akov RePack</cp:lastModifiedBy>
  <cp:revision>26</cp:revision>
  <dcterms:created xsi:type="dcterms:W3CDTF">2021-11-19T11:11:01Z</dcterms:created>
  <dcterms:modified xsi:type="dcterms:W3CDTF">2021-12-01T06:33:34Z</dcterms:modified>
</cp:coreProperties>
</file>