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1"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11/26/2021</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pPr/>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11/26/2021</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11/26/2021</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11/26/2021</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4.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1295400" y="914400"/>
            <a:ext cx="7086600" cy="830997"/>
          </a:xfrm>
          <a:prstGeom prst="rect">
            <a:avLst/>
          </a:prstGeom>
          <a:noFill/>
        </p:spPr>
        <p:txBody>
          <a:bodyPr wrap="square" rtlCol="0">
            <a:spAutoFit/>
          </a:bodyPr>
          <a:lstStyle/>
          <a:p>
            <a:pPr algn="ctr"/>
            <a:r>
              <a:rPr lang="fa-IR" sz="4800" dirty="0" smtClean="0"/>
              <a:t>به نام خدا</a:t>
            </a:r>
            <a:endParaRPr lang="en-US" sz="4800" dirty="0"/>
          </a:p>
        </p:txBody>
      </p:sp>
      <p:sp>
        <p:nvSpPr>
          <p:cNvPr id="3" name="TextBox 2"/>
          <p:cNvSpPr txBox="1"/>
          <p:nvPr/>
        </p:nvSpPr>
        <p:spPr>
          <a:xfrm>
            <a:off x="609600" y="2843401"/>
            <a:ext cx="8153400" cy="461665"/>
          </a:xfrm>
          <a:prstGeom prst="rect">
            <a:avLst/>
          </a:prstGeom>
          <a:noFill/>
        </p:spPr>
        <p:txBody>
          <a:bodyPr wrap="square" rtlCol="0">
            <a:spAutoFit/>
          </a:bodyPr>
          <a:lstStyle/>
          <a:p>
            <a:pPr algn="r"/>
            <a:r>
              <a:rPr lang="fa-IR" sz="2400" dirty="0" smtClean="0"/>
              <a:t>اهداف سیاستی قیمت گذاری حامل های انرژی در اقتصاد ایران</a:t>
            </a:r>
            <a:endParaRPr lang="en-US" sz="2400" dirty="0"/>
          </a:p>
        </p:txBody>
      </p:sp>
      <p:sp>
        <p:nvSpPr>
          <p:cNvPr id="4" name="TextBox 3"/>
          <p:cNvSpPr txBox="1"/>
          <p:nvPr/>
        </p:nvSpPr>
        <p:spPr>
          <a:xfrm>
            <a:off x="2133600" y="4419600"/>
            <a:ext cx="4572000" cy="369332"/>
          </a:xfrm>
          <a:prstGeom prst="rect">
            <a:avLst/>
          </a:prstGeom>
          <a:noFill/>
        </p:spPr>
        <p:txBody>
          <a:bodyPr wrap="square" rtlCol="0">
            <a:spAutoFit/>
          </a:bodyPr>
          <a:lstStyle/>
          <a:p>
            <a:pPr algn="r"/>
            <a:r>
              <a:rPr lang="fa-IR" dirty="0" smtClean="0"/>
              <a:t>تهیه کننده : فائزه نورانیان –معصومه ایمانی</a:t>
            </a:r>
            <a:endParaRPr lang="en-US" dirty="0"/>
          </a:p>
        </p:txBody>
      </p:sp>
    </p:spTree>
    <p:extLst>
      <p:ext uri="{BB962C8B-B14F-4D97-AF65-F5344CB8AC3E}">
        <p14:creationId xmlns:p14="http://schemas.microsoft.com/office/powerpoint/2010/main" val="4088983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881743"/>
            <a:ext cx="5562600" cy="369332"/>
          </a:xfrm>
          <a:prstGeom prst="rect">
            <a:avLst/>
          </a:prstGeom>
          <a:solidFill>
            <a:schemeClr val="accent6">
              <a:lumMod val="40000"/>
              <a:lumOff val="60000"/>
            </a:schemeClr>
          </a:solidFill>
        </p:spPr>
        <p:txBody>
          <a:bodyPr wrap="square" rtlCol="0">
            <a:spAutoFit/>
          </a:bodyPr>
          <a:lstStyle/>
          <a:p>
            <a:pPr algn="ctr"/>
            <a:r>
              <a:rPr lang="fa-IR" dirty="0" smtClean="0"/>
              <a:t>تداوم سیاست عرضه ارزان حامل های انرژی </a:t>
            </a:r>
            <a:endParaRPr lang="en-US" dirty="0"/>
          </a:p>
        </p:txBody>
      </p:sp>
      <p:sp>
        <p:nvSpPr>
          <p:cNvPr id="7" name="Cloud 6"/>
          <p:cNvSpPr/>
          <p:nvPr/>
        </p:nvSpPr>
        <p:spPr>
          <a:xfrm>
            <a:off x="6370319" y="1371600"/>
            <a:ext cx="1981200" cy="990600"/>
          </a:xfrm>
          <a:prstGeom prst="cloud">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52259" y="1543734"/>
            <a:ext cx="1417319" cy="646331"/>
          </a:xfrm>
          <a:prstGeom prst="rect">
            <a:avLst/>
          </a:prstGeom>
          <a:noFill/>
        </p:spPr>
        <p:txBody>
          <a:bodyPr wrap="square" rtlCol="0">
            <a:spAutoFit/>
          </a:bodyPr>
          <a:lstStyle/>
          <a:p>
            <a:pPr algn="ctr"/>
            <a:r>
              <a:rPr lang="fa-IR" dirty="0" smtClean="0"/>
              <a:t>تعادل بازار عوامل تولید</a:t>
            </a:r>
            <a:endParaRPr lang="en-US" dirty="0"/>
          </a:p>
        </p:txBody>
      </p:sp>
      <p:sp>
        <p:nvSpPr>
          <p:cNvPr id="9" name="Cloud 8"/>
          <p:cNvSpPr/>
          <p:nvPr/>
        </p:nvSpPr>
        <p:spPr>
          <a:xfrm>
            <a:off x="6400800" y="3733800"/>
            <a:ext cx="1950719" cy="990600"/>
          </a:xfrm>
          <a:prstGeom prst="cloud">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515096" y="3905934"/>
            <a:ext cx="1676400" cy="646331"/>
          </a:xfrm>
          <a:prstGeom prst="rect">
            <a:avLst/>
          </a:prstGeom>
          <a:noFill/>
        </p:spPr>
        <p:txBody>
          <a:bodyPr wrap="square" rtlCol="0">
            <a:spAutoFit/>
          </a:bodyPr>
          <a:lstStyle/>
          <a:p>
            <a:pPr algn="ctr"/>
            <a:r>
              <a:rPr lang="fa-IR" dirty="0" smtClean="0"/>
              <a:t>قیمت های نسبی نهاده ها</a:t>
            </a:r>
            <a:endParaRPr lang="en-US" dirty="0"/>
          </a:p>
        </p:txBody>
      </p:sp>
      <p:sp>
        <p:nvSpPr>
          <p:cNvPr id="11" name="Cloud 10"/>
          <p:cNvSpPr/>
          <p:nvPr/>
        </p:nvSpPr>
        <p:spPr>
          <a:xfrm>
            <a:off x="6309356" y="2438401"/>
            <a:ext cx="2087881" cy="1066800"/>
          </a:xfrm>
          <a:prstGeom prst="cloud">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362696" y="2724833"/>
            <a:ext cx="1981200" cy="369332"/>
          </a:xfrm>
          <a:prstGeom prst="rect">
            <a:avLst/>
          </a:prstGeom>
          <a:noFill/>
        </p:spPr>
        <p:txBody>
          <a:bodyPr wrap="square" rtlCol="0">
            <a:spAutoFit/>
          </a:bodyPr>
          <a:lstStyle/>
          <a:p>
            <a:pPr algn="ctr"/>
            <a:r>
              <a:rPr lang="fa-IR" dirty="0" smtClean="0"/>
              <a:t>تراز تجارت خارجی</a:t>
            </a:r>
            <a:endParaRPr lang="en-US" dirty="0"/>
          </a:p>
        </p:txBody>
      </p:sp>
      <p:sp>
        <p:nvSpPr>
          <p:cNvPr id="14" name="Cloud 13"/>
          <p:cNvSpPr/>
          <p:nvPr/>
        </p:nvSpPr>
        <p:spPr>
          <a:xfrm>
            <a:off x="6309356" y="5029200"/>
            <a:ext cx="2179319" cy="1066800"/>
          </a:xfrm>
          <a:prstGeom prst="cloud">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17919" y="5239434"/>
            <a:ext cx="2133600" cy="646331"/>
          </a:xfrm>
          <a:prstGeom prst="rect">
            <a:avLst/>
          </a:prstGeom>
          <a:noFill/>
        </p:spPr>
        <p:txBody>
          <a:bodyPr wrap="square" rtlCol="0">
            <a:spAutoFit/>
          </a:bodyPr>
          <a:lstStyle/>
          <a:p>
            <a:pPr algn="r"/>
            <a:r>
              <a:rPr lang="fa-IR" dirty="0" smtClean="0"/>
              <a:t>تعادل مالی اقتصاد کشورهای ذکر شده</a:t>
            </a:r>
            <a:endParaRPr lang="en-US" dirty="0"/>
          </a:p>
        </p:txBody>
      </p:sp>
      <p:sp>
        <p:nvSpPr>
          <p:cNvPr id="16" name="Right Arrow 15"/>
          <p:cNvSpPr/>
          <p:nvPr/>
        </p:nvSpPr>
        <p:spPr>
          <a:xfrm rot="10800000">
            <a:off x="4038600" y="3162301"/>
            <a:ext cx="1219200" cy="743633"/>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89314" y="3349452"/>
            <a:ext cx="2177142" cy="369332"/>
          </a:xfrm>
          <a:prstGeom prst="rect">
            <a:avLst/>
          </a:prstGeom>
          <a:noFill/>
        </p:spPr>
        <p:txBody>
          <a:bodyPr wrap="square" rtlCol="0">
            <a:spAutoFit/>
          </a:bodyPr>
          <a:lstStyle/>
          <a:p>
            <a:pPr algn="r"/>
            <a:r>
              <a:rPr lang="fa-IR" dirty="0" smtClean="0"/>
              <a:t>تحت تاثیر قرار داد.</a:t>
            </a:r>
            <a:endParaRPr lang="en-US" dirty="0"/>
          </a:p>
        </p:txBody>
      </p:sp>
    </p:spTree>
    <p:extLst>
      <p:ext uri="{BB962C8B-B14F-4D97-AF65-F5344CB8AC3E}">
        <p14:creationId xmlns:p14="http://schemas.microsoft.com/office/powerpoint/2010/main" val="9436611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914400"/>
            <a:ext cx="4114800" cy="400110"/>
          </a:xfrm>
          <a:prstGeom prst="rect">
            <a:avLst/>
          </a:prstGeom>
          <a:solidFill>
            <a:schemeClr val="accent1">
              <a:lumMod val="40000"/>
              <a:lumOff val="60000"/>
            </a:schemeClr>
          </a:solidFill>
        </p:spPr>
        <p:txBody>
          <a:bodyPr wrap="square" rtlCol="0">
            <a:spAutoFit/>
          </a:bodyPr>
          <a:lstStyle/>
          <a:p>
            <a:pPr algn="ctr"/>
            <a:r>
              <a:rPr lang="fa-IR" sz="2000" dirty="0" smtClean="0"/>
              <a:t>در اقتصاد ایران دولت از طریق </a:t>
            </a:r>
            <a:endParaRPr lang="en-US" sz="2000" dirty="0"/>
          </a:p>
        </p:txBody>
      </p:sp>
      <p:cxnSp>
        <p:nvCxnSpPr>
          <p:cNvPr id="4" name="Straight Arrow Connector 3"/>
          <p:cNvCxnSpPr/>
          <p:nvPr/>
        </p:nvCxnSpPr>
        <p:spPr>
          <a:xfrm>
            <a:off x="4876800" y="1334951"/>
            <a:ext cx="0" cy="417649"/>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905000" y="1814507"/>
            <a:ext cx="6248400" cy="646331"/>
          </a:xfrm>
          <a:prstGeom prst="rect">
            <a:avLst/>
          </a:prstGeom>
          <a:solidFill>
            <a:schemeClr val="bg2">
              <a:lumMod val="75000"/>
            </a:schemeClr>
          </a:solidFill>
        </p:spPr>
        <p:txBody>
          <a:bodyPr wrap="square" rtlCol="0">
            <a:spAutoFit/>
          </a:bodyPr>
          <a:lstStyle/>
          <a:p>
            <a:pPr algn="r"/>
            <a:r>
              <a:rPr lang="fa-IR" dirty="0" smtClean="0"/>
              <a:t>سیاست اعمال قیمت های حمایتی برای حامل های انرژی به صورت مستقیم</a:t>
            </a:r>
            <a:endParaRPr lang="en-US" dirty="0"/>
          </a:p>
        </p:txBody>
      </p:sp>
      <p:sp>
        <p:nvSpPr>
          <p:cNvPr id="7" name="Down Arrow 6"/>
          <p:cNvSpPr/>
          <p:nvPr/>
        </p:nvSpPr>
        <p:spPr>
          <a:xfrm>
            <a:off x="7424057" y="2667000"/>
            <a:ext cx="484632" cy="609600"/>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324600" y="3352800"/>
            <a:ext cx="2286000" cy="369332"/>
          </a:xfrm>
          <a:prstGeom prst="rect">
            <a:avLst/>
          </a:prstGeom>
          <a:noFill/>
        </p:spPr>
        <p:txBody>
          <a:bodyPr wrap="square" rtlCol="0">
            <a:spAutoFit/>
          </a:bodyPr>
          <a:lstStyle/>
          <a:p>
            <a:pPr algn="ctr"/>
            <a:r>
              <a:rPr lang="fa-IR" dirty="0" smtClean="0"/>
              <a:t>تعادل مالی اقتصاد</a:t>
            </a:r>
            <a:endParaRPr lang="en-US" dirty="0"/>
          </a:p>
        </p:txBody>
      </p:sp>
      <p:sp>
        <p:nvSpPr>
          <p:cNvPr id="9" name="Down Arrow 8"/>
          <p:cNvSpPr/>
          <p:nvPr/>
        </p:nvSpPr>
        <p:spPr>
          <a:xfrm>
            <a:off x="5143500" y="2667000"/>
            <a:ext cx="495300" cy="609600"/>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72000" y="3352800"/>
            <a:ext cx="1600200" cy="369332"/>
          </a:xfrm>
          <a:prstGeom prst="rect">
            <a:avLst/>
          </a:prstGeom>
          <a:noFill/>
        </p:spPr>
        <p:txBody>
          <a:bodyPr wrap="square" rtlCol="0">
            <a:spAutoFit/>
          </a:bodyPr>
          <a:lstStyle/>
          <a:p>
            <a:pPr algn="ctr"/>
            <a:r>
              <a:rPr lang="fa-IR" dirty="0" smtClean="0"/>
              <a:t>رشد اقتصادی</a:t>
            </a:r>
            <a:endParaRPr lang="en-US" dirty="0"/>
          </a:p>
        </p:txBody>
      </p:sp>
      <p:sp>
        <p:nvSpPr>
          <p:cNvPr id="11" name="Down Arrow 10"/>
          <p:cNvSpPr/>
          <p:nvPr/>
        </p:nvSpPr>
        <p:spPr>
          <a:xfrm>
            <a:off x="2895600" y="2667000"/>
            <a:ext cx="533400" cy="609600"/>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905000" y="3352800"/>
            <a:ext cx="2209800" cy="369332"/>
          </a:xfrm>
          <a:prstGeom prst="rect">
            <a:avLst/>
          </a:prstGeom>
          <a:noFill/>
        </p:spPr>
        <p:txBody>
          <a:bodyPr wrap="square" rtlCol="0">
            <a:spAutoFit/>
          </a:bodyPr>
          <a:lstStyle/>
          <a:p>
            <a:r>
              <a:rPr lang="fa-IR" dirty="0" smtClean="0"/>
              <a:t>جریان تخصیص منابع </a:t>
            </a:r>
            <a:endParaRPr lang="en-US" dirty="0"/>
          </a:p>
        </p:txBody>
      </p:sp>
      <p:sp>
        <p:nvSpPr>
          <p:cNvPr id="13" name="TextBox 12"/>
          <p:cNvSpPr txBox="1"/>
          <p:nvPr/>
        </p:nvSpPr>
        <p:spPr>
          <a:xfrm>
            <a:off x="2027355" y="4255923"/>
            <a:ext cx="6003689" cy="369332"/>
          </a:xfrm>
          <a:prstGeom prst="rect">
            <a:avLst/>
          </a:prstGeom>
          <a:noFill/>
        </p:spPr>
        <p:txBody>
          <a:bodyPr wrap="square" rtlCol="0">
            <a:spAutoFit/>
          </a:bodyPr>
          <a:lstStyle/>
          <a:p>
            <a:pPr algn="ctr"/>
            <a:r>
              <a:rPr lang="fa-IR" dirty="0" smtClean="0"/>
              <a:t>در راستای اهداف سیاستی خود دچار اختلال ساخته است.</a:t>
            </a:r>
            <a:endParaRPr lang="en-US" dirty="0"/>
          </a:p>
        </p:txBody>
      </p:sp>
    </p:spTree>
    <p:extLst>
      <p:ext uri="{BB962C8B-B14F-4D97-AF65-F5344CB8AC3E}">
        <p14:creationId xmlns:p14="http://schemas.microsoft.com/office/powerpoint/2010/main" val="32693118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990600"/>
            <a:ext cx="7391400" cy="646331"/>
          </a:xfrm>
          <a:prstGeom prst="rect">
            <a:avLst/>
          </a:prstGeom>
          <a:noFill/>
        </p:spPr>
        <p:txBody>
          <a:bodyPr wrap="square" rtlCol="0">
            <a:spAutoFit/>
          </a:bodyPr>
          <a:lstStyle/>
          <a:p>
            <a:pPr algn="r"/>
            <a:r>
              <a:rPr lang="fa-IR" dirty="0" smtClean="0"/>
              <a:t>طی سال های 1381-1346 رفتار متغیرهای موثر بر توابع تقاضای حامل های </a:t>
            </a:r>
            <a:r>
              <a:rPr lang="en-US" dirty="0" smtClean="0"/>
              <a:t>  </a:t>
            </a:r>
            <a:r>
              <a:rPr lang="fa-IR" dirty="0" smtClean="0"/>
              <a:t> در مقایسه با اقتصاد ایران متفاوت بوده است.</a:t>
            </a:r>
            <a:r>
              <a:rPr lang="en-US" dirty="0" smtClean="0"/>
              <a:t>OECD</a:t>
            </a:r>
            <a:r>
              <a:rPr lang="fa-IR" dirty="0" smtClean="0"/>
              <a:t>انرژی در کشورهای عضو</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124200"/>
            <a:ext cx="4799013" cy="338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71600" y="1828800"/>
            <a:ext cx="7010400" cy="1200329"/>
          </a:xfrm>
          <a:prstGeom prst="rect">
            <a:avLst/>
          </a:prstGeom>
          <a:noFill/>
        </p:spPr>
        <p:txBody>
          <a:bodyPr wrap="square" rtlCol="0">
            <a:spAutoFit/>
          </a:bodyPr>
          <a:lstStyle/>
          <a:p>
            <a:pPr algn="r"/>
            <a:r>
              <a:rPr lang="fa-IR" dirty="0" smtClean="0"/>
              <a:t>مطابق جدول شماره 1 طی دوره مورد بررسی در شرایطی که نسبت شاخص بهای حامل های انرژی به شاخص قیمت عوامل تولید در کشورهای عضو سالانه 5.8 درصد افزایش داشته اما در اقتصاد ایران با یک روند معکوس سالانه 3.7 درصد کاهش یافته است.</a:t>
            </a:r>
            <a:endParaRPr lang="en-US" dirty="0"/>
          </a:p>
        </p:txBody>
      </p:sp>
      <p:sp>
        <p:nvSpPr>
          <p:cNvPr id="4" name="TextBox 3"/>
          <p:cNvSpPr txBox="1"/>
          <p:nvPr/>
        </p:nvSpPr>
        <p:spPr>
          <a:xfrm>
            <a:off x="5410200" y="4038600"/>
            <a:ext cx="3124200" cy="1200329"/>
          </a:xfrm>
          <a:prstGeom prst="rect">
            <a:avLst/>
          </a:prstGeom>
          <a:solidFill>
            <a:srgbClr val="00B050"/>
          </a:solidFill>
        </p:spPr>
        <p:txBody>
          <a:bodyPr wrap="square" rtlCol="0">
            <a:spAutoFit/>
          </a:bodyPr>
          <a:lstStyle/>
          <a:p>
            <a:pPr algn="ctr"/>
            <a:r>
              <a:rPr lang="fa-IR" dirty="0" smtClean="0"/>
              <a:t>اما چرا در کشورهای عضو حامل های انرژی افزایش و در ایران حامل های انرژی کاهش داشته است؟</a:t>
            </a:r>
            <a:endParaRPr lang="en-US" dirty="0"/>
          </a:p>
        </p:txBody>
      </p:sp>
    </p:spTree>
    <p:extLst>
      <p:ext uri="{BB962C8B-B14F-4D97-AF65-F5344CB8AC3E}">
        <p14:creationId xmlns:p14="http://schemas.microsoft.com/office/powerpoint/2010/main" val="3410071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6553200" y="838200"/>
            <a:ext cx="1905000" cy="1143000"/>
          </a:xfrm>
          <a:prstGeom prst="cloud">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781800" y="1219200"/>
            <a:ext cx="1447800" cy="369332"/>
          </a:xfrm>
          <a:prstGeom prst="rect">
            <a:avLst/>
          </a:prstGeom>
          <a:noFill/>
        </p:spPr>
        <p:txBody>
          <a:bodyPr wrap="square" rtlCol="0">
            <a:spAutoFit/>
          </a:bodyPr>
          <a:lstStyle/>
          <a:p>
            <a:pPr algn="ctr"/>
            <a:r>
              <a:rPr lang="fa-IR" dirty="0" smtClean="0"/>
              <a:t>پاسخ</a:t>
            </a:r>
            <a:endParaRPr lang="en-US" dirty="0"/>
          </a:p>
        </p:txBody>
      </p:sp>
      <p:sp>
        <p:nvSpPr>
          <p:cNvPr id="4" name="TextBox 3"/>
          <p:cNvSpPr txBox="1"/>
          <p:nvPr/>
        </p:nvSpPr>
        <p:spPr>
          <a:xfrm>
            <a:off x="685800" y="2057400"/>
            <a:ext cx="7924800" cy="2246769"/>
          </a:xfrm>
          <a:prstGeom prst="rect">
            <a:avLst/>
          </a:prstGeom>
          <a:noFill/>
        </p:spPr>
        <p:txBody>
          <a:bodyPr wrap="square" rtlCol="0">
            <a:spAutoFit/>
          </a:bodyPr>
          <a:lstStyle/>
          <a:p>
            <a:pPr algn="r"/>
            <a:r>
              <a:rPr lang="fa-IR" sz="2000" dirty="0" smtClean="0"/>
              <a:t>در کشورهای صنعتی دولت از طریق اعمال مالیات بر کربن و تعدیل پیوسته قیمت ها درصدد جایگزینی نهاده های تولید به جای حامل های انرژی بوده اند.</a:t>
            </a:r>
          </a:p>
          <a:p>
            <a:pPr algn="r"/>
            <a:r>
              <a:rPr lang="fa-IR" sz="2000" dirty="0" smtClean="0"/>
              <a:t>در اقتصاد ایران برخلاف روند بالا دولت از طریق اعمال سقف قیمت در بازار حامل های انرژی سیاست ایجاد مزیت قیمتی را به طور مستمر تعقیب </a:t>
            </a:r>
          </a:p>
          <a:p>
            <a:pPr algn="r"/>
            <a:r>
              <a:rPr lang="fa-IR" sz="2000" dirty="0" smtClean="0"/>
              <a:t>نموده به طوری که حتی شوک های بین المللی بازار نفت(53-1352</a:t>
            </a:r>
          </a:p>
          <a:p>
            <a:pPr algn="r"/>
            <a:r>
              <a:rPr lang="fa-IR" sz="2000" dirty="0" smtClean="0"/>
              <a:t>63-1362 و 71-1370</a:t>
            </a:r>
          </a:p>
        </p:txBody>
      </p:sp>
      <p:sp>
        <p:nvSpPr>
          <p:cNvPr id="5" name="TextBox 4"/>
          <p:cNvSpPr txBox="1"/>
          <p:nvPr/>
        </p:nvSpPr>
        <p:spPr>
          <a:xfrm>
            <a:off x="1676400" y="4304169"/>
            <a:ext cx="6923314" cy="400110"/>
          </a:xfrm>
          <a:prstGeom prst="rect">
            <a:avLst/>
          </a:prstGeom>
          <a:noFill/>
        </p:spPr>
        <p:txBody>
          <a:bodyPr wrap="square" rtlCol="0">
            <a:spAutoFit/>
          </a:bodyPr>
          <a:lstStyle/>
          <a:p>
            <a:pPr algn="r"/>
            <a:r>
              <a:rPr lang="fa-IR" sz="2000" dirty="0" smtClean="0"/>
              <a:t>اثری بر روند قیمت های نسبی و شدت مصرف آن نداشته است</a:t>
            </a:r>
            <a:endParaRPr lang="en-US" sz="2000" dirty="0"/>
          </a:p>
        </p:txBody>
      </p:sp>
    </p:spTree>
    <p:extLst>
      <p:ext uri="{BB962C8B-B14F-4D97-AF65-F5344CB8AC3E}">
        <p14:creationId xmlns:p14="http://schemas.microsoft.com/office/powerpoint/2010/main" val="3148604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143000"/>
            <a:ext cx="7696200" cy="1754326"/>
          </a:xfrm>
          <a:prstGeom prst="rect">
            <a:avLst/>
          </a:prstGeom>
          <a:noFill/>
        </p:spPr>
        <p:txBody>
          <a:bodyPr wrap="square" rtlCol="0">
            <a:spAutoFit/>
          </a:bodyPr>
          <a:lstStyle/>
          <a:p>
            <a:pPr algn="r"/>
            <a:r>
              <a:rPr lang="fa-IR" dirty="0" smtClean="0"/>
              <a:t>پرداخت یارانه برای نهاده های تولید و حامل های انرژی در راستای تحقق اهداف ناظر بر تقویت جریان رشد اقتصادی و افزایش اشتغال و کنترل سطح عمومی </a:t>
            </a:r>
          </a:p>
          <a:p>
            <a:pPr algn="r"/>
            <a:r>
              <a:rPr lang="fa-IR" dirty="0" smtClean="0"/>
              <a:t>قیمت ها و برقراری عدالت اجتماعی توسط دولت ها انجام می پذیرد.</a:t>
            </a:r>
          </a:p>
          <a:p>
            <a:pPr algn="r"/>
            <a:r>
              <a:rPr lang="fa-IR" dirty="0" smtClean="0"/>
              <a:t>انتظار می رود افزایش یارانه پرداختی برای بخش انرژی روند بلندمدت رشد اقتصادی و اشتغال را تقویت کرده نرخ تورم را محدود ساخته و رابطه مبادله و تراز تجاری را بهبود ببخشد.</a:t>
            </a:r>
            <a:endParaRPr lang="en-US" dirty="0"/>
          </a:p>
        </p:txBody>
      </p:sp>
      <p:sp>
        <p:nvSpPr>
          <p:cNvPr id="4" name="TextBox 3"/>
          <p:cNvSpPr txBox="1"/>
          <p:nvPr/>
        </p:nvSpPr>
        <p:spPr>
          <a:xfrm>
            <a:off x="1458686" y="3124200"/>
            <a:ext cx="7162800" cy="646331"/>
          </a:xfrm>
          <a:prstGeom prst="rect">
            <a:avLst/>
          </a:prstGeom>
          <a:noFill/>
        </p:spPr>
        <p:txBody>
          <a:bodyPr wrap="square" rtlCol="0">
            <a:spAutoFit/>
          </a:bodyPr>
          <a:lstStyle/>
          <a:p>
            <a:pPr algn="r"/>
            <a:r>
              <a:rPr lang="fa-IR" dirty="0" smtClean="0"/>
              <a:t>مزیت قیمتی که در بخش انرژی اقتصاد ایران طی 36 سال گذشته شکل گرفته در ارقام شدت انرژی قابل مشاهده است.</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781417"/>
            <a:ext cx="3605899" cy="270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74739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92486" y="76591"/>
            <a:ext cx="2590800" cy="369332"/>
          </a:xfrm>
          <a:prstGeom prst="rect">
            <a:avLst/>
          </a:prstGeom>
          <a:noFill/>
        </p:spPr>
        <p:txBody>
          <a:bodyPr wrap="square" rtlCol="0">
            <a:spAutoFit/>
          </a:bodyPr>
          <a:lstStyle/>
          <a:p>
            <a:pPr algn="ctr"/>
            <a:r>
              <a:rPr lang="fa-IR" dirty="0" smtClean="0">
                <a:solidFill>
                  <a:srgbClr val="FFC000"/>
                </a:solidFill>
              </a:rPr>
              <a:t>نتیجه گیری:</a:t>
            </a:r>
            <a:endParaRPr lang="en-US" dirty="0">
              <a:solidFill>
                <a:srgbClr val="FFC000"/>
              </a:solidFill>
            </a:endParaRPr>
          </a:p>
        </p:txBody>
      </p:sp>
      <p:sp>
        <p:nvSpPr>
          <p:cNvPr id="5" name="TextBox 4"/>
          <p:cNvSpPr txBox="1"/>
          <p:nvPr/>
        </p:nvSpPr>
        <p:spPr>
          <a:xfrm>
            <a:off x="990600" y="914400"/>
            <a:ext cx="7543800" cy="3170099"/>
          </a:xfrm>
          <a:prstGeom prst="rect">
            <a:avLst/>
          </a:prstGeom>
          <a:noFill/>
        </p:spPr>
        <p:txBody>
          <a:bodyPr wrap="square" rtlCol="0">
            <a:spAutoFit/>
          </a:bodyPr>
          <a:lstStyle/>
          <a:p>
            <a:pPr algn="r"/>
            <a:r>
              <a:rPr lang="fa-IR" sz="2000" dirty="0" smtClean="0"/>
              <a:t>طی نیمه دوم قرن بیستم روند قیمت های نسبی حامل های انرژی در کشورهای صنعتی و درحال توسعه متفاوت بوده است.</a:t>
            </a:r>
          </a:p>
          <a:p>
            <a:pPr algn="r"/>
            <a:r>
              <a:rPr lang="fa-IR" sz="2000" dirty="0" smtClean="0"/>
              <a:t>در بسیاری از کشورهای صنعتی و درحال توسعه روند قیمت های نسبی با هدف پوشش هزینه نهایی عرضه و جبران خسارت اجتماعی و زیست محیطی شکل گرفته است.</a:t>
            </a:r>
          </a:p>
          <a:p>
            <a:pPr algn="r"/>
            <a:r>
              <a:rPr lang="fa-IR" sz="2000" dirty="0" smtClean="0"/>
              <a:t>در اقتصاد ایران قیمت های نسبی حامل های انرژی به ازای شاخص بهای عوامل تولید در طول سال های 1381-1346 به طور پیوسته کاهش یافته است بازتاب این پدیده را در افزایش متوسط سالانه 2.3 درصدی شدت انرژی و جانشینی مستمر حامل های انرژی به جای نهاده های کار و سرمایه می توان مشاهده کرد.</a:t>
            </a:r>
            <a:endParaRPr lang="en-US" sz="2000" dirty="0"/>
          </a:p>
        </p:txBody>
      </p:sp>
    </p:spTree>
    <p:extLst>
      <p:ext uri="{BB962C8B-B14F-4D97-AF65-F5344CB8AC3E}">
        <p14:creationId xmlns:p14="http://schemas.microsoft.com/office/powerpoint/2010/main" val="35881513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92564413"/>
              </p:ext>
            </p:extLst>
          </p:nvPr>
        </p:nvGraphicFramePr>
        <p:xfrm>
          <a:off x="2192338" y="3084513"/>
          <a:ext cx="4759325" cy="687387"/>
        </p:xfrm>
        <a:graphic>
          <a:graphicData uri="http://schemas.openxmlformats.org/presentationml/2006/ole">
            <mc:AlternateContent xmlns:mc="http://schemas.openxmlformats.org/markup-compatibility/2006">
              <mc:Choice xmlns:v="urn:schemas-microsoft-com:vml" Requires="v">
                <p:oleObj spid="_x0000_s7170" name="Packager Shell Object" showAsIcon="1" r:id="rId3" imgW="4758840" imgH="686880" progId="Package">
                  <p:embed/>
                </p:oleObj>
              </mc:Choice>
              <mc:Fallback>
                <p:oleObj name="Packager Shell Object" showAsIcon="1" r:id="rId3" imgW="4758840" imgH="686880" progId="Package">
                  <p:embed/>
                  <p:pic>
                    <p:nvPicPr>
                      <p:cNvPr id="0" name=""/>
                      <p:cNvPicPr/>
                      <p:nvPr/>
                    </p:nvPicPr>
                    <p:blipFill>
                      <a:blip r:embed="rId4"/>
                      <a:stretch>
                        <a:fillRect/>
                      </a:stretch>
                    </p:blipFill>
                    <p:spPr>
                      <a:xfrm>
                        <a:off x="2192338" y="3084513"/>
                        <a:ext cx="4759325" cy="687387"/>
                      </a:xfrm>
                      <a:prstGeom prst="rect">
                        <a:avLst/>
                      </a:prstGeom>
                    </p:spPr>
                  </p:pic>
                </p:oleObj>
              </mc:Fallback>
            </mc:AlternateContent>
          </a:graphicData>
        </a:graphic>
      </p:graphicFrame>
    </p:spTree>
    <p:extLst>
      <p:ext uri="{BB962C8B-B14F-4D97-AF65-F5344CB8AC3E}">
        <p14:creationId xmlns:p14="http://schemas.microsoft.com/office/powerpoint/2010/main" val="32048960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8200" y="3048000"/>
            <a:ext cx="3581400" cy="1754326"/>
          </a:xfrm>
          <a:prstGeom prst="rect">
            <a:avLst/>
          </a:prstGeom>
          <a:noFill/>
        </p:spPr>
        <p:txBody>
          <a:bodyPr wrap="square" rtlCol="0">
            <a:spAutoFit/>
          </a:bodyPr>
          <a:lstStyle/>
          <a:p>
            <a:pPr algn="r"/>
            <a:r>
              <a:rPr lang="fa-IR" sz="5400" dirty="0" smtClean="0"/>
              <a:t>ممنون از توجه شما</a:t>
            </a:r>
            <a:endParaRPr lang="en-US" sz="5400" dirty="0"/>
          </a:p>
        </p:txBody>
      </p:sp>
    </p:spTree>
    <p:extLst>
      <p:ext uri="{BB962C8B-B14F-4D97-AF65-F5344CB8AC3E}">
        <p14:creationId xmlns:p14="http://schemas.microsoft.com/office/powerpoint/2010/main" val="463521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1600" y="152399"/>
            <a:ext cx="2590800" cy="461665"/>
          </a:xfrm>
          <a:prstGeom prst="rect">
            <a:avLst/>
          </a:prstGeom>
          <a:noFill/>
        </p:spPr>
        <p:txBody>
          <a:bodyPr wrap="square" rtlCol="0">
            <a:spAutoFit/>
          </a:bodyPr>
          <a:lstStyle/>
          <a:p>
            <a:pPr algn="ctr"/>
            <a:r>
              <a:rPr lang="fa-IR" sz="2400" dirty="0" smtClean="0">
                <a:solidFill>
                  <a:srgbClr val="FFFF00"/>
                </a:solidFill>
              </a:rPr>
              <a:t>مقدمه</a:t>
            </a:r>
            <a:endParaRPr lang="en-US" sz="2400" dirty="0">
              <a:solidFill>
                <a:srgbClr val="FFFF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322097"/>
            <a:ext cx="2016245" cy="128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2133600"/>
            <a:ext cx="7848601" cy="1200329"/>
          </a:xfrm>
          <a:prstGeom prst="rect">
            <a:avLst/>
          </a:prstGeom>
          <a:noFill/>
        </p:spPr>
        <p:txBody>
          <a:bodyPr wrap="square" rtlCol="0">
            <a:spAutoFit/>
          </a:bodyPr>
          <a:lstStyle/>
          <a:p>
            <a:pPr algn="r"/>
            <a:r>
              <a:rPr lang="fa-IR" sz="2400" dirty="0" smtClean="0"/>
              <a:t>روند قیمت های نسبی حامل های انرژی به ازای شاخص بهای عوامل تولید در اقتصاد ایران با بسیاری از کشورهای صنعتی و حتی صادرکننده انرژی همسویی ندارد. </a:t>
            </a:r>
            <a:endParaRPr lang="en-US" sz="2400" dirty="0"/>
          </a:p>
        </p:txBody>
      </p:sp>
      <p:sp>
        <p:nvSpPr>
          <p:cNvPr id="5" name="TextBox 4"/>
          <p:cNvSpPr txBox="1"/>
          <p:nvPr/>
        </p:nvSpPr>
        <p:spPr>
          <a:xfrm>
            <a:off x="914400" y="3810000"/>
            <a:ext cx="7652658" cy="1200329"/>
          </a:xfrm>
          <a:prstGeom prst="rect">
            <a:avLst/>
          </a:prstGeom>
          <a:noFill/>
        </p:spPr>
        <p:txBody>
          <a:bodyPr wrap="square" rtlCol="0">
            <a:spAutoFit/>
          </a:bodyPr>
          <a:lstStyle/>
          <a:p>
            <a:pPr algn="r"/>
            <a:r>
              <a:rPr lang="fa-IR" sz="2400" dirty="0" smtClean="0"/>
              <a:t>طی سال های پس از جنگ جهانی دوم بازار انرژی در کشورهای صنعتی و در حال توسعه تحولات مختلفی را سپری نمود.</a:t>
            </a:r>
            <a:endParaRPr lang="en-US" sz="2400" dirty="0"/>
          </a:p>
        </p:txBody>
      </p:sp>
    </p:spTree>
    <p:extLst>
      <p:ext uri="{BB962C8B-B14F-4D97-AF65-F5344CB8AC3E}">
        <p14:creationId xmlns:p14="http://schemas.microsoft.com/office/powerpoint/2010/main" val="246298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286000" y="914400"/>
            <a:ext cx="4800600" cy="2133600"/>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43200" y="1623536"/>
            <a:ext cx="4114800" cy="646331"/>
          </a:xfrm>
          <a:prstGeom prst="rect">
            <a:avLst/>
          </a:prstGeom>
          <a:solidFill>
            <a:srgbClr val="FFFF00"/>
          </a:solidFill>
        </p:spPr>
        <p:txBody>
          <a:bodyPr wrap="square" rtlCol="0">
            <a:spAutoFit/>
          </a:bodyPr>
          <a:lstStyle/>
          <a:p>
            <a:pPr algn="r"/>
            <a:r>
              <a:rPr lang="fa-IR" dirty="0" smtClean="0"/>
              <a:t>پس از جنگ جهانی دوم حامل های انرژی</a:t>
            </a:r>
          </a:p>
          <a:p>
            <a:pPr algn="ctr"/>
            <a:r>
              <a:rPr lang="fa-IR" dirty="0" smtClean="0"/>
              <a:t>نسبت به  </a:t>
            </a:r>
            <a:endParaRPr lang="en-US" dirty="0"/>
          </a:p>
        </p:txBody>
      </p:sp>
      <p:cxnSp>
        <p:nvCxnSpPr>
          <p:cNvPr id="6" name="Straight Arrow Connector 5"/>
          <p:cNvCxnSpPr/>
          <p:nvPr/>
        </p:nvCxnSpPr>
        <p:spPr>
          <a:xfrm>
            <a:off x="6172200" y="2743200"/>
            <a:ext cx="914400" cy="121920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80314" y="4135789"/>
            <a:ext cx="2819400" cy="369332"/>
          </a:xfrm>
          <a:prstGeom prst="rect">
            <a:avLst/>
          </a:prstGeom>
          <a:noFill/>
        </p:spPr>
        <p:txBody>
          <a:bodyPr wrap="square" rtlCol="0">
            <a:spAutoFit/>
          </a:bodyPr>
          <a:lstStyle/>
          <a:p>
            <a:pPr algn="ctr"/>
            <a:r>
              <a:rPr lang="fa-IR" dirty="0" smtClean="0"/>
              <a:t>نهاده های کار </a:t>
            </a:r>
            <a:endParaRPr lang="en-US" dirty="0"/>
          </a:p>
        </p:txBody>
      </p:sp>
      <p:cxnSp>
        <p:nvCxnSpPr>
          <p:cNvPr id="9" name="Straight Arrow Connector 8"/>
          <p:cNvCxnSpPr/>
          <p:nvPr/>
        </p:nvCxnSpPr>
        <p:spPr>
          <a:xfrm flipH="1">
            <a:off x="3048000" y="2874611"/>
            <a:ext cx="1066800" cy="1087789"/>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267200" y="3997289"/>
            <a:ext cx="1447800" cy="646331"/>
          </a:xfrm>
          <a:prstGeom prst="rect">
            <a:avLst/>
          </a:prstGeom>
          <a:noFill/>
        </p:spPr>
        <p:txBody>
          <a:bodyPr wrap="square" rtlCol="0">
            <a:spAutoFit/>
          </a:bodyPr>
          <a:lstStyle/>
          <a:p>
            <a:pPr algn="ctr"/>
            <a:r>
              <a:rPr lang="fa-IR" sz="3600" dirty="0" smtClean="0"/>
              <a:t>و</a:t>
            </a:r>
            <a:endParaRPr lang="en-US" sz="3600" dirty="0"/>
          </a:p>
        </p:txBody>
      </p:sp>
      <p:sp>
        <p:nvSpPr>
          <p:cNvPr id="12" name="TextBox 11"/>
          <p:cNvSpPr txBox="1"/>
          <p:nvPr/>
        </p:nvSpPr>
        <p:spPr>
          <a:xfrm>
            <a:off x="1524000" y="4135789"/>
            <a:ext cx="2438400" cy="369332"/>
          </a:xfrm>
          <a:prstGeom prst="rect">
            <a:avLst/>
          </a:prstGeom>
          <a:noFill/>
        </p:spPr>
        <p:txBody>
          <a:bodyPr wrap="square" rtlCol="0">
            <a:spAutoFit/>
          </a:bodyPr>
          <a:lstStyle/>
          <a:p>
            <a:pPr algn="ctr"/>
            <a:r>
              <a:rPr lang="fa-IR" dirty="0" smtClean="0"/>
              <a:t>سرمایه در فرایند تولید</a:t>
            </a:r>
            <a:endParaRPr lang="en-US" dirty="0"/>
          </a:p>
        </p:txBody>
      </p:sp>
      <p:sp>
        <p:nvSpPr>
          <p:cNvPr id="13" name="TextBox 12"/>
          <p:cNvSpPr txBox="1"/>
          <p:nvPr/>
        </p:nvSpPr>
        <p:spPr>
          <a:xfrm>
            <a:off x="2819400" y="5486400"/>
            <a:ext cx="4419600" cy="369332"/>
          </a:xfrm>
          <a:prstGeom prst="rect">
            <a:avLst/>
          </a:prstGeom>
          <a:noFill/>
        </p:spPr>
        <p:txBody>
          <a:bodyPr wrap="square" rtlCol="0">
            <a:spAutoFit/>
          </a:bodyPr>
          <a:lstStyle/>
          <a:p>
            <a:pPr algn="ctr"/>
            <a:r>
              <a:rPr lang="fa-IR" dirty="0" smtClean="0"/>
              <a:t>بیشتر مورد استفاده قرار گرفتند.</a:t>
            </a:r>
            <a:endParaRPr lang="en-US" dirty="0"/>
          </a:p>
        </p:txBody>
      </p:sp>
    </p:spTree>
    <p:extLst>
      <p:ext uri="{BB962C8B-B14F-4D97-AF65-F5344CB8AC3E}">
        <p14:creationId xmlns:p14="http://schemas.microsoft.com/office/powerpoint/2010/main" val="3430852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0" y="838200"/>
            <a:ext cx="4114800" cy="769441"/>
          </a:xfrm>
          <a:prstGeom prst="rect">
            <a:avLst/>
          </a:prstGeom>
          <a:noFill/>
        </p:spPr>
        <p:txBody>
          <a:bodyPr wrap="square" rtlCol="0">
            <a:spAutoFit/>
          </a:bodyPr>
          <a:lstStyle/>
          <a:p>
            <a:pPr algn="r"/>
            <a:r>
              <a:rPr lang="fa-IR" sz="4400" dirty="0" smtClean="0"/>
              <a:t>اما</a:t>
            </a:r>
            <a:endParaRPr lang="en-US" sz="4400" dirty="0"/>
          </a:p>
        </p:txBody>
      </p:sp>
      <p:sp>
        <p:nvSpPr>
          <p:cNvPr id="3" name="TextBox 2"/>
          <p:cNvSpPr txBox="1"/>
          <p:nvPr/>
        </p:nvSpPr>
        <p:spPr>
          <a:xfrm>
            <a:off x="1143000" y="1752600"/>
            <a:ext cx="7391400" cy="830997"/>
          </a:xfrm>
          <a:prstGeom prst="rect">
            <a:avLst/>
          </a:prstGeom>
          <a:noFill/>
        </p:spPr>
        <p:txBody>
          <a:bodyPr wrap="square" rtlCol="0">
            <a:spAutoFit/>
          </a:bodyPr>
          <a:lstStyle/>
          <a:p>
            <a:pPr algn="r"/>
            <a:r>
              <a:rPr lang="fa-IR" sz="2400" dirty="0" smtClean="0"/>
              <a:t>نرخ رشد مصرف حامل های انرژی تا پیش از اولین شوک نفتی تابعی از درجه توسعه یافتگی کشور ها بوده است.</a:t>
            </a:r>
            <a:r>
              <a:rPr lang="fa-IR" dirty="0" smtClean="0"/>
              <a:t> </a:t>
            </a:r>
            <a:endParaRPr lang="en-US" dirty="0"/>
          </a:p>
        </p:txBody>
      </p:sp>
      <p:sp>
        <p:nvSpPr>
          <p:cNvPr id="4" name="Rectangle 3"/>
          <p:cNvSpPr/>
          <p:nvPr/>
        </p:nvSpPr>
        <p:spPr>
          <a:xfrm>
            <a:off x="2781300" y="3124200"/>
            <a:ext cx="4114800" cy="990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24200" y="3276600"/>
            <a:ext cx="3581400" cy="646331"/>
          </a:xfrm>
          <a:prstGeom prst="rect">
            <a:avLst/>
          </a:prstGeom>
          <a:noFill/>
        </p:spPr>
        <p:txBody>
          <a:bodyPr wrap="square" rtlCol="0">
            <a:spAutoFit/>
          </a:bodyPr>
          <a:lstStyle/>
          <a:p>
            <a:pPr algn="ctr"/>
            <a:r>
              <a:rPr lang="fa-IR" dirty="0" smtClean="0"/>
              <a:t>کشور های صنعتی به علت برخورداری از</a:t>
            </a:r>
            <a:endParaRPr lang="en-US" dirty="0"/>
          </a:p>
        </p:txBody>
      </p:sp>
      <p:cxnSp>
        <p:nvCxnSpPr>
          <p:cNvPr id="8" name="Straight Arrow Connector 7"/>
          <p:cNvCxnSpPr/>
          <p:nvPr/>
        </p:nvCxnSpPr>
        <p:spPr>
          <a:xfrm>
            <a:off x="4838700" y="4114800"/>
            <a:ext cx="0" cy="83820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00400" y="4953000"/>
            <a:ext cx="3276600" cy="381000"/>
          </a:xfrm>
          <a:prstGeom prst="rect">
            <a:avLst/>
          </a:prstGeom>
          <a:noFill/>
        </p:spPr>
        <p:txBody>
          <a:bodyPr wrap="square" rtlCol="0">
            <a:spAutoFit/>
          </a:bodyPr>
          <a:lstStyle/>
          <a:p>
            <a:pPr algn="ctr"/>
            <a:r>
              <a:rPr lang="fa-IR" dirty="0" smtClean="0"/>
              <a:t>تکنولوژی های روز </a:t>
            </a:r>
            <a:endParaRPr lang="en-US" dirty="0"/>
          </a:p>
        </p:txBody>
      </p:sp>
      <p:sp>
        <p:nvSpPr>
          <p:cNvPr id="13" name="TextBox 12"/>
          <p:cNvSpPr txBox="1"/>
          <p:nvPr/>
        </p:nvSpPr>
        <p:spPr>
          <a:xfrm>
            <a:off x="1714500" y="5578929"/>
            <a:ext cx="6248400" cy="381000"/>
          </a:xfrm>
          <a:prstGeom prst="rect">
            <a:avLst/>
          </a:prstGeom>
          <a:noFill/>
        </p:spPr>
        <p:txBody>
          <a:bodyPr wrap="square" rtlCol="0">
            <a:spAutoFit/>
          </a:bodyPr>
          <a:lstStyle/>
          <a:p>
            <a:pPr algn="ctr"/>
            <a:r>
              <a:rPr lang="fa-IR" dirty="0" smtClean="0"/>
              <a:t>فرایند تولید متکی بر حامل های انرژی ارزان را پیگیری کردند.</a:t>
            </a:r>
            <a:endParaRPr lang="en-US" dirty="0"/>
          </a:p>
        </p:txBody>
      </p:sp>
    </p:spTree>
    <p:extLst>
      <p:ext uri="{BB962C8B-B14F-4D97-AF65-F5344CB8AC3E}">
        <p14:creationId xmlns:p14="http://schemas.microsoft.com/office/powerpoint/2010/main" val="1824483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0600" y="838200"/>
            <a:ext cx="3733800" cy="523220"/>
          </a:xfrm>
          <a:prstGeom prst="rect">
            <a:avLst/>
          </a:prstGeom>
          <a:noFill/>
        </p:spPr>
        <p:txBody>
          <a:bodyPr wrap="square" rtlCol="0">
            <a:spAutoFit/>
          </a:bodyPr>
          <a:lstStyle/>
          <a:p>
            <a:pPr algn="r"/>
            <a:r>
              <a:rPr lang="fa-IR" sz="2800" dirty="0" smtClean="0"/>
              <a:t>در حالی که</a:t>
            </a:r>
            <a:endParaRPr lang="en-US" sz="2800" dirty="0"/>
          </a:p>
        </p:txBody>
      </p:sp>
      <p:sp>
        <p:nvSpPr>
          <p:cNvPr id="4" name="Oval 3"/>
          <p:cNvSpPr/>
          <p:nvPr/>
        </p:nvSpPr>
        <p:spPr>
          <a:xfrm>
            <a:off x="3124200" y="1361420"/>
            <a:ext cx="3200400" cy="1752600"/>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00400" y="1914554"/>
            <a:ext cx="3048000" cy="646331"/>
          </a:xfrm>
          <a:prstGeom prst="rect">
            <a:avLst/>
          </a:prstGeom>
          <a:noFill/>
        </p:spPr>
        <p:txBody>
          <a:bodyPr wrap="square" rtlCol="0">
            <a:spAutoFit/>
          </a:bodyPr>
          <a:lstStyle/>
          <a:p>
            <a:pPr algn="ctr"/>
            <a:r>
              <a:rPr lang="fa-IR" dirty="0" smtClean="0"/>
              <a:t>کشورهای در حال توسعه و نفت خیز به دلیل</a:t>
            </a:r>
            <a:endParaRPr lang="en-US" dirty="0"/>
          </a:p>
        </p:txBody>
      </p:sp>
      <p:cxnSp>
        <p:nvCxnSpPr>
          <p:cNvPr id="7" name="Straight Arrow Connector 6"/>
          <p:cNvCxnSpPr/>
          <p:nvPr/>
        </p:nvCxnSpPr>
        <p:spPr>
          <a:xfrm>
            <a:off x="4724400" y="2819400"/>
            <a:ext cx="0" cy="130558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24200" y="4146751"/>
            <a:ext cx="3124200" cy="369332"/>
          </a:xfrm>
          <a:prstGeom prst="rect">
            <a:avLst/>
          </a:prstGeom>
          <a:noFill/>
        </p:spPr>
        <p:txBody>
          <a:bodyPr wrap="square" rtlCol="0">
            <a:spAutoFit/>
          </a:bodyPr>
          <a:lstStyle/>
          <a:p>
            <a:pPr algn="ctr"/>
            <a:r>
              <a:rPr lang="fa-IR" dirty="0" smtClean="0"/>
              <a:t>نیروی کار ارزان تر</a:t>
            </a:r>
            <a:endParaRPr lang="en-US" dirty="0"/>
          </a:p>
        </p:txBody>
      </p:sp>
      <p:sp>
        <p:nvSpPr>
          <p:cNvPr id="9" name="TextBox 8"/>
          <p:cNvSpPr txBox="1"/>
          <p:nvPr/>
        </p:nvSpPr>
        <p:spPr>
          <a:xfrm>
            <a:off x="2514600" y="4768334"/>
            <a:ext cx="4572000" cy="369332"/>
          </a:xfrm>
          <a:prstGeom prst="rect">
            <a:avLst/>
          </a:prstGeom>
          <a:noFill/>
        </p:spPr>
        <p:txBody>
          <a:bodyPr wrap="square" rtlCol="0">
            <a:spAutoFit/>
          </a:bodyPr>
          <a:lstStyle/>
          <a:p>
            <a:pPr algn="ctr"/>
            <a:r>
              <a:rPr lang="fa-IR" dirty="0" smtClean="0"/>
              <a:t>کار فشرده را مد نظر قرار دادند.</a:t>
            </a:r>
            <a:endParaRPr lang="en-US" dirty="0"/>
          </a:p>
        </p:txBody>
      </p:sp>
    </p:spTree>
    <p:extLst>
      <p:ext uri="{BB962C8B-B14F-4D97-AF65-F5344CB8AC3E}">
        <p14:creationId xmlns:p14="http://schemas.microsoft.com/office/powerpoint/2010/main" val="28318022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990599"/>
            <a:ext cx="1691994" cy="137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66999" y="1169465"/>
            <a:ext cx="5791201" cy="369332"/>
          </a:xfrm>
          <a:prstGeom prst="rect">
            <a:avLst/>
          </a:prstGeom>
          <a:solidFill>
            <a:schemeClr val="accent3">
              <a:lumMod val="60000"/>
              <a:lumOff val="40000"/>
            </a:schemeClr>
          </a:solidFill>
        </p:spPr>
        <p:txBody>
          <a:bodyPr wrap="square" rtlCol="0">
            <a:spAutoFit/>
          </a:bodyPr>
          <a:lstStyle/>
          <a:p>
            <a:pPr algn="ctr"/>
            <a:r>
              <a:rPr lang="fa-IR" dirty="0" smtClean="0"/>
              <a:t>پس از بروز نخستین شوک نفتی در اوایل دهه 70</a:t>
            </a:r>
            <a:endParaRPr lang="en-US" dirty="0"/>
          </a:p>
        </p:txBody>
      </p:sp>
      <p:sp>
        <p:nvSpPr>
          <p:cNvPr id="3" name="Rectangle 2"/>
          <p:cNvSpPr/>
          <p:nvPr/>
        </p:nvSpPr>
        <p:spPr>
          <a:xfrm>
            <a:off x="5562599" y="2743200"/>
            <a:ext cx="3086100" cy="923330"/>
          </a:xfrm>
          <a:prstGeom prst="rect">
            <a:avLst/>
          </a:prstGeom>
        </p:spPr>
        <p:txBody>
          <a:bodyPr wrap="square">
            <a:spAutoFit/>
          </a:bodyPr>
          <a:lstStyle/>
          <a:p>
            <a:pPr algn="r"/>
            <a:r>
              <a:rPr lang="fa-IR" dirty="0"/>
              <a:t>کاهش مزیت قیمتی حامل های انرژی برای کشورهای صنعتی </a:t>
            </a:r>
            <a:endParaRPr lang="en-US" dirty="0"/>
          </a:p>
        </p:txBody>
      </p:sp>
      <p:cxnSp>
        <p:nvCxnSpPr>
          <p:cNvPr id="5" name="Straight Arrow Connector 4"/>
          <p:cNvCxnSpPr/>
          <p:nvPr/>
        </p:nvCxnSpPr>
        <p:spPr>
          <a:xfrm>
            <a:off x="7924800" y="1538797"/>
            <a:ext cx="0" cy="1204403"/>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962400" y="1538797"/>
            <a:ext cx="0" cy="1204403"/>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04998" y="2743200"/>
            <a:ext cx="3657599" cy="646331"/>
          </a:xfrm>
          <a:prstGeom prst="rect">
            <a:avLst/>
          </a:prstGeom>
          <a:noFill/>
        </p:spPr>
        <p:txBody>
          <a:bodyPr wrap="square" rtlCol="0">
            <a:spAutoFit/>
          </a:bodyPr>
          <a:lstStyle/>
          <a:p>
            <a:pPr algn="ctr"/>
            <a:r>
              <a:rPr lang="fa-IR" dirty="0" smtClean="0"/>
              <a:t>بهبود مزیت نسبی منابع انرژی برای کشورهای در حال توسعه و نفت خیز</a:t>
            </a:r>
            <a:endParaRPr lang="en-US" dirty="0"/>
          </a:p>
        </p:txBody>
      </p:sp>
      <p:sp>
        <p:nvSpPr>
          <p:cNvPr id="10" name="TextBox 9"/>
          <p:cNvSpPr txBox="1"/>
          <p:nvPr/>
        </p:nvSpPr>
        <p:spPr>
          <a:xfrm>
            <a:off x="3048000" y="3973286"/>
            <a:ext cx="4495800" cy="646331"/>
          </a:xfrm>
          <a:prstGeom prst="rect">
            <a:avLst/>
          </a:prstGeom>
          <a:noFill/>
        </p:spPr>
        <p:txBody>
          <a:bodyPr wrap="square" rtlCol="0">
            <a:spAutoFit/>
          </a:bodyPr>
          <a:lstStyle/>
          <a:p>
            <a:pPr algn="ctr"/>
            <a:r>
              <a:rPr lang="fa-IR" dirty="0" smtClean="0"/>
              <a:t>جایگاه این کشورها در نظام تقسیم کار بین المللی تغییر یافت.</a:t>
            </a:r>
            <a:endParaRPr lang="en-US" dirty="0"/>
          </a:p>
        </p:txBody>
      </p:sp>
    </p:spTree>
    <p:extLst>
      <p:ext uri="{BB962C8B-B14F-4D97-AF65-F5344CB8AC3E}">
        <p14:creationId xmlns:p14="http://schemas.microsoft.com/office/powerpoint/2010/main" val="565620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164771"/>
            <a:ext cx="5943600" cy="646331"/>
          </a:xfrm>
          <a:prstGeom prst="rect">
            <a:avLst/>
          </a:prstGeom>
          <a:noFill/>
        </p:spPr>
        <p:txBody>
          <a:bodyPr wrap="square" rtlCol="0">
            <a:spAutoFit/>
          </a:bodyPr>
          <a:lstStyle/>
          <a:p>
            <a:pPr algn="r"/>
            <a:r>
              <a:rPr lang="fa-IR" dirty="0" smtClean="0"/>
              <a:t>دومین شوک نفتی در اوایل دهه 80 چگونه تشدید شد؟</a:t>
            </a:r>
          </a:p>
          <a:p>
            <a:pPr algn="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885408"/>
            <a:ext cx="1903413" cy="116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029200" y="1905000"/>
            <a:ext cx="0" cy="106680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14400" y="2971800"/>
            <a:ext cx="7696200" cy="1631216"/>
          </a:xfrm>
          <a:prstGeom prst="rect">
            <a:avLst/>
          </a:prstGeom>
          <a:noFill/>
        </p:spPr>
        <p:txBody>
          <a:bodyPr wrap="square" rtlCol="0">
            <a:spAutoFit/>
          </a:bodyPr>
          <a:lstStyle/>
          <a:p>
            <a:pPr algn="ctr"/>
            <a:r>
              <a:rPr lang="fa-IR" sz="2800" dirty="0" smtClean="0"/>
              <a:t>در نظام جدید</a:t>
            </a:r>
          </a:p>
          <a:p>
            <a:pPr algn="r"/>
            <a:endParaRPr lang="fa-IR" dirty="0" smtClean="0"/>
          </a:p>
          <a:p>
            <a:pPr algn="r"/>
            <a:r>
              <a:rPr lang="fa-IR" dirty="0" smtClean="0"/>
              <a:t>کشورهای دارای منابع انرژی ارزان به فناوری های انرژی بر روی آوردند.</a:t>
            </a:r>
          </a:p>
          <a:p>
            <a:pPr algn="r"/>
            <a:r>
              <a:rPr lang="fa-IR" dirty="0" smtClean="0"/>
              <a:t>کشورهای صنعتی وارد کننده حامل های انرژی درصدد به کارگیری تکنولوژی های سرمایه بر و انرژی اندوز روی آوردند.</a:t>
            </a:r>
            <a:endParaRPr lang="en-US" dirty="0"/>
          </a:p>
        </p:txBody>
      </p:sp>
    </p:spTree>
    <p:extLst>
      <p:ext uri="{BB962C8B-B14F-4D97-AF65-F5344CB8AC3E}">
        <p14:creationId xmlns:p14="http://schemas.microsoft.com/office/powerpoint/2010/main" val="425612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1066800"/>
            <a:ext cx="5791200" cy="923330"/>
          </a:xfrm>
          <a:prstGeom prst="rect">
            <a:avLst/>
          </a:prstGeom>
          <a:noFill/>
        </p:spPr>
        <p:txBody>
          <a:bodyPr wrap="square" rtlCol="0">
            <a:spAutoFit/>
          </a:bodyPr>
          <a:lstStyle/>
          <a:p>
            <a:pPr algn="r"/>
            <a:r>
              <a:rPr lang="fa-IR" dirty="0" smtClean="0"/>
              <a:t>طی دهه نود با افزایش هزینه فرصت منابع انرژی در بازارهای جهانی </a:t>
            </a:r>
          </a:p>
          <a:p>
            <a:pPr algn="r"/>
            <a:endParaRPr lang="en-US" dirty="0"/>
          </a:p>
        </p:txBody>
      </p:sp>
      <p:sp>
        <p:nvSpPr>
          <p:cNvPr id="5" name="TextBox 4"/>
          <p:cNvSpPr txBox="1"/>
          <p:nvPr/>
        </p:nvSpPr>
        <p:spPr>
          <a:xfrm>
            <a:off x="4191000" y="1726211"/>
            <a:ext cx="2590800" cy="523220"/>
          </a:xfrm>
          <a:prstGeom prst="rect">
            <a:avLst/>
          </a:prstGeom>
          <a:noFill/>
        </p:spPr>
        <p:txBody>
          <a:bodyPr wrap="square" rtlCol="0">
            <a:spAutoFit/>
          </a:bodyPr>
          <a:lstStyle/>
          <a:p>
            <a:pPr algn="ctr"/>
            <a:r>
              <a:rPr lang="fa-IR" sz="2800" dirty="0" smtClean="0"/>
              <a:t>و</a:t>
            </a:r>
            <a:endParaRPr lang="en-US" sz="2800" dirty="0"/>
          </a:p>
        </p:txBody>
      </p:sp>
      <p:sp>
        <p:nvSpPr>
          <p:cNvPr id="6" name="TextBox 5"/>
          <p:cNvSpPr txBox="1"/>
          <p:nvPr/>
        </p:nvSpPr>
        <p:spPr>
          <a:xfrm>
            <a:off x="1915886" y="2362200"/>
            <a:ext cx="6477000" cy="646331"/>
          </a:xfrm>
          <a:prstGeom prst="rect">
            <a:avLst/>
          </a:prstGeom>
          <a:noFill/>
        </p:spPr>
        <p:txBody>
          <a:bodyPr wrap="square" rtlCol="0">
            <a:spAutoFit/>
          </a:bodyPr>
          <a:lstStyle/>
          <a:p>
            <a:pPr algn="r"/>
            <a:r>
              <a:rPr lang="fa-IR" dirty="0" smtClean="0"/>
              <a:t>طرح موضوعات ناظر بر هزینه های اجتماعی و زیست محیطی مصرف انرژی </a:t>
            </a:r>
            <a:endParaRPr lang="en-US" dirty="0"/>
          </a:p>
        </p:txBody>
      </p:sp>
      <p:sp>
        <p:nvSpPr>
          <p:cNvPr id="7" name="TextBox 6"/>
          <p:cNvSpPr txBox="1"/>
          <p:nvPr/>
        </p:nvSpPr>
        <p:spPr>
          <a:xfrm>
            <a:off x="4343400" y="3124200"/>
            <a:ext cx="2438400" cy="523220"/>
          </a:xfrm>
          <a:prstGeom prst="rect">
            <a:avLst/>
          </a:prstGeom>
          <a:noFill/>
        </p:spPr>
        <p:txBody>
          <a:bodyPr wrap="square" rtlCol="0">
            <a:spAutoFit/>
          </a:bodyPr>
          <a:lstStyle/>
          <a:p>
            <a:pPr algn="ctr"/>
            <a:r>
              <a:rPr lang="fa-IR" sz="2800" dirty="0" smtClean="0"/>
              <a:t>و</a:t>
            </a:r>
            <a:endParaRPr lang="en-US" sz="2800" dirty="0"/>
          </a:p>
        </p:txBody>
      </p:sp>
      <p:sp>
        <p:nvSpPr>
          <p:cNvPr id="9" name="TextBox 8"/>
          <p:cNvSpPr txBox="1"/>
          <p:nvPr/>
        </p:nvSpPr>
        <p:spPr>
          <a:xfrm>
            <a:off x="2209800" y="3810000"/>
            <a:ext cx="6400800" cy="646331"/>
          </a:xfrm>
          <a:prstGeom prst="rect">
            <a:avLst/>
          </a:prstGeom>
          <a:noFill/>
        </p:spPr>
        <p:txBody>
          <a:bodyPr wrap="square" rtlCol="0">
            <a:spAutoFit/>
          </a:bodyPr>
          <a:lstStyle/>
          <a:p>
            <a:pPr algn="r"/>
            <a:r>
              <a:rPr lang="fa-IR" dirty="0" smtClean="0"/>
              <a:t>محدودیت های ناظر بر سیاست های مالی و تعرفه ای دولت ها در خصوص تجارت آزاد </a:t>
            </a:r>
            <a:endParaRPr lang="en-US" dirty="0"/>
          </a:p>
        </p:txBody>
      </p:sp>
      <p:sp>
        <p:nvSpPr>
          <p:cNvPr id="10" name="TextBox 9"/>
          <p:cNvSpPr txBox="1"/>
          <p:nvPr/>
        </p:nvSpPr>
        <p:spPr>
          <a:xfrm>
            <a:off x="990600" y="5334000"/>
            <a:ext cx="7402286" cy="646331"/>
          </a:xfrm>
          <a:prstGeom prst="rect">
            <a:avLst/>
          </a:prstGeom>
          <a:noFill/>
        </p:spPr>
        <p:txBody>
          <a:bodyPr wrap="square" rtlCol="0">
            <a:spAutoFit/>
          </a:bodyPr>
          <a:lstStyle/>
          <a:p>
            <a:pPr algn="r"/>
            <a:r>
              <a:rPr lang="fa-IR" dirty="0" smtClean="0"/>
              <a:t>تعدیل قیمت های نسبی حامل های انرژی در کشورهای درحال توسعه صادرکننده انرژی گردید.</a:t>
            </a:r>
            <a:endParaRPr lang="en-US" dirty="0"/>
          </a:p>
        </p:txBody>
      </p:sp>
      <p:sp>
        <p:nvSpPr>
          <p:cNvPr id="11" name="TextBox 10"/>
          <p:cNvSpPr txBox="1"/>
          <p:nvPr/>
        </p:nvSpPr>
        <p:spPr>
          <a:xfrm>
            <a:off x="4572000" y="4800600"/>
            <a:ext cx="2057400" cy="381000"/>
          </a:xfrm>
          <a:prstGeom prst="rect">
            <a:avLst/>
          </a:prstGeom>
          <a:noFill/>
        </p:spPr>
        <p:txBody>
          <a:bodyPr wrap="square" rtlCol="0">
            <a:spAutoFit/>
          </a:bodyPr>
          <a:lstStyle/>
          <a:p>
            <a:pPr algn="ctr"/>
            <a:r>
              <a:rPr lang="fa-IR" dirty="0" smtClean="0"/>
              <a:t>باعث</a:t>
            </a:r>
            <a:endParaRPr lang="en-US" dirty="0"/>
          </a:p>
        </p:txBody>
      </p:sp>
    </p:spTree>
    <p:extLst>
      <p:ext uri="{BB962C8B-B14F-4D97-AF65-F5344CB8AC3E}">
        <p14:creationId xmlns:p14="http://schemas.microsoft.com/office/powerpoint/2010/main" val="1080436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18657" y="934998"/>
            <a:ext cx="5606143" cy="369332"/>
          </a:xfrm>
          <a:prstGeom prst="rect">
            <a:avLst/>
          </a:prstGeom>
          <a:solidFill>
            <a:schemeClr val="accent5">
              <a:lumMod val="60000"/>
              <a:lumOff val="40000"/>
            </a:schemeClr>
          </a:solidFill>
        </p:spPr>
        <p:txBody>
          <a:bodyPr wrap="square" rtlCol="0">
            <a:spAutoFit/>
          </a:bodyPr>
          <a:lstStyle/>
          <a:p>
            <a:pPr algn="ctr"/>
            <a:r>
              <a:rPr lang="fa-IR" dirty="0" smtClean="0"/>
              <a:t>بسیاری از کشورهای صادرکننده حامل های انرژی  </a:t>
            </a:r>
            <a:endParaRPr lang="en-US" dirty="0"/>
          </a:p>
        </p:txBody>
      </p:sp>
      <p:sp>
        <p:nvSpPr>
          <p:cNvPr id="4" name="TextBox 3"/>
          <p:cNvSpPr txBox="1"/>
          <p:nvPr/>
        </p:nvSpPr>
        <p:spPr>
          <a:xfrm>
            <a:off x="5334000" y="152400"/>
            <a:ext cx="2667000" cy="369332"/>
          </a:xfrm>
          <a:prstGeom prst="rect">
            <a:avLst/>
          </a:prstGeom>
          <a:noFill/>
        </p:spPr>
        <p:txBody>
          <a:bodyPr wrap="square" rtlCol="0">
            <a:spAutoFit/>
          </a:bodyPr>
          <a:lstStyle/>
          <a:p>
            <a:pPr algn="ctr"/>
            <a:r>
              <a:rPr lang="fa-IR" dirty="0" smtClean="0"/>
              <a:t>در این جریان</a:t>
            </a:r>
            <a:endParaRPr lang="en-US" dirty="0"/>
          </a:p>
        </p:txBody>
      </p:sp>
      <p:cxnSp>
        <p:nvCxnSpPr>
          <p:cNvPr id="6" name="Straight Arrow Connector 5"/>
          <p:cNvCxnSpPr/>
          <p:nvPr/>
        </p:nvCxnSpPr>
        <p:spPr>
          <a:xfrm>
            <a:off x="7913914" y="1304330"/>
            <a:ext cx="0" cy="75307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324600" y="1304330"/>
            <a:ext cx="0" cy="7530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191000" y="1304330"/>
            <a:ext cx="0" cy="75307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318657" y="1304330"/>
            <a:ext cx="0" cy="7530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162800" y="2068677"/>
            <a:ext cx="1447800" cy="369332"/>
          </a:xfrm>
          <a:prstGeom prst="rect">
            <a:avLst/>
          </a:prstGeom>
          <a:noFill/>
        </p:spPr>
        <p:txBody>
          <a:bodyPr wrap="square" rtlCol="0">
            <a:spAutoFit/>
          </a:bodyPr>
          <a:lstStyle/>
          <a:p>
            <a:pPr algn="ctr"/>
            <a:r>
              <a:rPr lang="fa-IR" dirty="0" smtClean="0"/>
              <a:t>امارات</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2383" y="2438009"/>
            <a:ext cx="768633" cy="6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742215" y="2079953"/>
            <a:ext cx="1061357" cy="369332"/>
          </a:xfrm>
          <a:prstGeom prst="rect">
            <a:avLst/>
          </a:prstGeom>
          <a:noFill/>
        </p:spPr>
        <p:txBody>
          <a:bodyPr wrap="square" rtlCol="0">
            <a:spAutoFit/>
          </a:bodyPr>
          <a:lstStyle/>
          <a:p>
            <a:pPr algn="ctr"/>
            <a:r>
              <a:rPr lang="fa-IR" dirty="0" smtClean="0"/>
              <a:t>عربستان</a:t>
            </a:r>
            <a:endParaRPr lang="en-US"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728" y="2473661"/>
            <a:ext cx="881743" cy="623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3268436" y="2022280"/>
            <a:ext cx="1845128" cy="369332"/>
          </a:xfrm>
          <a:prstGeom prst="rect">
            <a:avLst/>
          </a:prstGeom>
          <a:noFill/>
        </p:spPr>
        <p:txBody>
          <a:bodyPr wrap="square" rtlCol="0">
            <a:spAutoFit/>
          </a:bodyPr>
          <a:lstStyle/>
          <a:p>
            <a:pPr algn="ctr"/>
            <a:r>
              <a:rPr lang="fa-IR" dirty="0" smtClean="0"/>
              <a:t>ونزوئلا</a:t>
            </a:r>
            <a:endParaRPr lang="en-US" dirty="0"/>
          </a:p>
        </p:txBody>
      </p:sp>
      <p:sp>
        <p:nvSpPr>
          <p:cNvPr id="29" name="TextBox 28"/>
          <p:cNvSpPr txBox="1"/>
          <p:nvPr/>
        </p:nvSpPr>
        <p:spPr>
          <a:xfrm>
            <a:off x="1469571" y="2026795"/>
            <a:ext cx="1828800" cy="380609"/>
          </a:xfrm>
          <a:prstGeom prst="rect">
            <a:avLst/>
          </a:prstGeom>
          <a:noFill/>
        </p:spPr>
        <p:txBody>
          <a:bodyPr wrap="square" rtlCol="0">
            <a:spAutoFit/>
          </a:bodyPr>
          <a:lstStyle/>
          <a:p>
            <a:pPr algn="ctr"/>
            <a:r>
              <a:rPr lang="fa-IR" dirty="0" smtClean="0"/>
              <a:t>نیجریه</a:t>
            </a:r>
            <a:endParaRPr lang="en-US" dirty="0"/>
          </a:p>
        </p:txBody>
      </p:sp>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3263" y="2391612"/>
            <a:ext cx="901416" cy="74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4526" y="2407404"/>
            <a:ext cx="1171176" cy="78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2555902" y="3352800"/>
            <a:ext cx="4419600" cy="646331"/>
          </a:xfrm>
          <a:prstGeom prst="rect">
            <a:avLst/>
          </a:prstGeom>
          <a:noFill/>
        </p:spPr>
        <p:txBody>
          <a:bodyPr wrap="square" rtlCol="0">
            <a:spAutoFit/>
          </a:bodyPr>
          <a:lstStyle/>
          <a:p>
            <a:pPr algn="r"/>
            <a:r>
              <a:rPr lang="fa-IR" dirty="0" smtClean="0"/>
              <a:t>سیاست عرضه انرژی ارزان را مورد تجدیدنظر قرار دادند.</a:t>
            </a:r>
            <a:endParaRPr lang="en-US" dirty="0"/>
          </a:p>
        </p:txBody>
      </p:sp>
      <p:sp>
        <p:nvSpPr>
          <p:cNvPr id="31" name="TextBox 30"/>
          <p:cNvSpPr txBox="1"/>
          <p:nvPr/>
        </p:nvSpPr>
        <p:spPr>
          <a:xfrm>
            <a:off x="2733972" y="4191000"/>
            <a:ext cx="4759183" cy="369332"/>
          </a:xfrm>
          <a:prstGeom prst="rect">
            <a:avLst/>
          </a:prstGeom>
          <a:solidFill>
            <a:schemeClr val="accent5">
              <a:lumMod val="60000"/>
              <a:lumOff val="40000"/>
            </a:schemeClr>
          </a:solidFill>
        </p:spPr>
        <p:txBody>
          <a:bodyPr wrap="square" rtlCol="0">
            <a:spAutoFit/>
          </a:bodyPr>
          <a:lstStyle/>
          <a:p>
            <a:pPr algn="ctr"/>
            <a:r>
              <a:rPr lang="fa-IR" dirty="0" smtClean="0"/>
              <a:t>تنها تعداد معدودی از کشورها</a:t>
            </a:r>
            <a:endParaRPr lang="en-US" dirty="0"/>
          </a:p>
        </p:txBody>
      </p:sp>
      <p:cxnSp>
        <p:nvCxnSpPr>
          <p:cNvPr id="4097" name="Straight Arrow Connector 4096"/>
          <p:cNvCxnSpPr/>
          <p:nvPr/>
        </p:nvCxnSpPr>
        <p:spPr>
          <a:xfrm>
            <a:off x="7483927" y="4560332"/>
            <a:ext cx="0" cy="4630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04" name="Straight Arrow Connector 4103"/>
          <p:cNvCxnSpPr>
            <a:stCxn id="31" idx="2"/>
          </p:cNvCxnSpPr>
          <p:nvPr/>
        </p:nvCxnSpPr>
        <p:spPr>
          <a:xfrm flipH="1">
            <a:off x="5113563" y="4560332"/>
            <a:ext cx="1" cy="46303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109" name="Straight Arrow Connector 4108"/>
          <p:cNvCxnSpPr/>
          <p:nvPr/>
        </p:nvCxnSpPr>
        <p:spPr>
          <a:xfrm>
            <a:off x="2733972" y="4560332"/>
            <a:ext cx="0" cy="4630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10" name="TextBox 4109"/>
          <p:cNvSpPr txBox="1"/>
          <p:nvPr/>
        </p:nvSpPr>
        <p:spPr>
          <a:xfrm>
            <a:off x="6785002" y="5077795"/>
            <a:ext cx="1101698" cy="369332"/>
          </a:xfrm>
          <a:prstGeom prst="rect">
            <a:avLst/>
          </a:prstGeom>
          <a:noFill/>
        </p:spPr>
        <p:txBody>
          <a:bodyPr wrap="square" rtlCol="0">
            <a:spAutoFit/>
          </a:bodyPr>
          <a:lstStyle/>
          <a:p>
            <a:pPr algn="ctr"/>
            <a:r>
              <a:rPr lang="fa-IR" dirty="0" smtClean="0"/>
              <a:t>ایران</a:t>
            </a:r>
            <a:endParaRPr lang="en-US" dirty="0"/>
          </a:p>
        </p:txBody>
      </p:sp>
      <p:sp>
        <p:nvSpPr>
          <p:cNvPr id="4111" name="TextBox 4110"/>
          <p:cNvSpPr txBox="1"/>
          <p:nvPr/>
        </p:nvSpPr>
        <p:spPr>
          <a:xfrm>
            <a:off x="4419600" y="5077795"/>
            <a:ext cx="1322615" cy="369332"/>
          </a:xfrm>
          <a:prstGeom prst="rect">
            <a:avLst/>
          </a:prstGeom>
          <a:noFill/>
        </p:spPr>
        <p:txBody>
          <a:bodyPr wrap="square" rtlCol="0">
            <a:spAutoFit/>
          </a:bodyPr>
          <a:lstStyle/>
          <a:p>
            <a:pPr algn="ctr"/>
            <a:r>
              <a:rPr lang="fa-IR" dirty="0" smtClean="0"/>
              <a:t>لیبی</a:t>
            </a:r>
            <a:endParaRPr lang="en-US" dirty="0"/>
          </a:p>
        </p:txBody>
      </p:sp>
      <p:sp>
        <p:nvSpPr>
          <p:cNvPr id="4112" name="TextBox 4111"/>
          <p:cNvSpPr txBox="1"/>
          <p:nvPr/>
        </p:nvSpPr>
        <p:spPr>
          <a:xfrm>
            <a:off x="2057400" y="5023366"/>
            <a:ext cx="1211036" cy="369332"/>
          </a:xfrm>
          <a:prstGeom prst="rect">
            <a:avLst/>
          </a:prstGeom>
          <a:noFill/>
        </p:spPr>
        <p:txBody>
          <a:bodyPr wrap="square" rtlCol="0">
            <a:spAutoFit/>
          </a:bodyPr>
          <a:lstStyle/>
          <a:p>
            <a:pPr algn="ctr"/>
            <a:r>
              <a:rPr lang="fa-IR" dirty="0" smtClean="0"/>
              <a:t>الجزایر</a:t>
            </a:r>
            <a:endParaRPr lang="en-US" dirty="0"/>
          </a:p>
        </p:txBody>
      </p:sp>
      <p:pic>
        <p:nvPicPr>
          <p:cNvPr id="411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5395" y="4791849"/>
            <a:ext cx="975659" cy="99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1086" y="4791849"/>
            <a:ext cx="914400" cy="99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5"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1800" y="4791848"/>
            <a:ext cx="959655" cy="99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16" name="TextBox 4115"/>
          <p:cNvSpPr txBox="1"/>
          <p:nvPr/>
        </p:nvSpPr>
        <p:spPr>
          <a:xfrm>
            <a:off x="2733972" y="6019800"/>
            <a:ext cx="4749955" cy="381000"/>
          </a:xfrm>
          <a:prstGeom prst="rect">
            <a:avLst/>
          </a:prstGeom>
          <a:noFill/>
        </p:spPr>
        <p:txBody>
          <a:bodyPr wrap="square" rtlCol="0">
            <a:spAutoFit/>
          </a:bodyPr>
          <a:lstStyle/>
          <a:p>
            <a:pPr algn="ctr"/>
            <a:r>
              <a:rPr lang="fa-IR" dirty="0" smtClean="0"/>
              <a:t>اجرای سیاست قبلی را تداوم دادند.</a:t>
            </a:r>
            <a:endParaRPr lang="en-US" dirty="0"/>
          </a:p>
        </p:txBody>
      </p:sp>
    </p:spTree>
    <p:extLst>
      <p:ext uri="{BB962C8B-B14F-4D97-AF65-F5344CB8AC3E}">
        <p14:creationId xmlns:p14="http://schemas.microsoft.com/office/powerpoint/2010/main" val="25711677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213</TotalTime>
  <Words>799</Words>
  <Application>Microsoft Office PowerPoint</Application>
  <PresentationFormat>On-screen Show (4:3)</PresentationFormat>
  <Paragraphs>79</Paragraphs>
  <Slides>17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Austin</vt:lpstr>
      <vt:lpstr>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zolfaghary</dc:creator>
  <cp:lastModifiedBy>zolfaghary</cp:lastModifiedBy>
  <cp:revision>21</cp:revision>
  <dcterms:created xsi:type="dcterms:W3CDTF">2006-08-16T00:00:00Z</dcterms:created>
  <dcterms:modified xsi:type="dcterms:W3CDTF">2021-11-26T08:28:16Z</dcterms:modified>
</cp:coreProperties>
</file>