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4" r:id="rId1"/>
  </p:sldMasterIdLst>
  <p:sldIdLst>
    <p:sldId id="256" r:id="rId2"/>
    <p:sldId id="257" r:id="rId3"/>
    <p:sldId id="274" r:id="rId4"/>
    <p:sldId id="273" r:id="rId5"/>
    <p:sldId id="275" r:id="rId6"/>
    <p:sldId id="276" r:id="rId7"/>
    <p:sldId id="277" r:id="rId8"/>
    <p:sldId id="278" r:id="rId9"/>
    <p:sldId id="279" r:id="rId10"/>
    <p:sldId id="260" r:id="rId11"/>
    <p:sldId id="262" r:id="rId12"/>
    <p:sldId id="265" r:id="rId13"/>
    <p:sldId id="263" r:id="rId14"/>
    <p:sldId id="264" r:id="rId15"/>
    <p:sldId id="280" r:id="rId16"/>
    <p:sldId id="281" r:id="rId17"/>
    <p:sldId id="266" r:id="rId18"/>
    <p:sldId id="272"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4660"/>
  </p:normalViewPr>
  <p:slideViewPr>
    <p:cSldViewPr snapToGrid="0">
      <p:cViewPr varScale="1">
        <p:scale>
          <a:sx n="57" d="100"/>
          <a:sy n="57" d="100"/>
        </p:scale>
        <p:origin x="48" y="6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B9EBBA-996F-894A-B54A-D6246ED52CEA}" type="datetimeFigureOut">
              <a:rPr lang="en-US" smtClean="0"/>
              <a:pPr/>
              <a:t>12/6/2021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31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91980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6742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8502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17525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738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5872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041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73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180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6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2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91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35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54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77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2161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12/6/2021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844192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hf sldNum="0" hdr="0" ft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777" y="1698171"/>
            <a:ext cx="9823267" cy="1375953"/>
          </a:xfrm>
        </p:spPr>
        <p:txBody>
          <a:bodyPr>
            <a:normAutofit fontScale="90000"/>
          </a:bodyPr>
          <a:lstStyle/>
          <a:p>
            <a:r>
              <a:rPr lang="fa-IR" sz="4000" dirty="0" smtClean="0">
                <a:latin typeface="Urdu Typesetting" panose="03020402040406030203" pitchFamily="66" charset="-78"/>
                <a:cs typeface="B Nazanin" panose="00000400000000000000" pitchFamily="2" charset="-78"/>
              </a:rPr>
              <a:t>درس:اقتصاد کشاورزی</a:t>
            </a:r>
            <a:br>
              <a:rPr lang="fa-IR" sz="4000" dirty="0" smtClean="0">
                <a:latin typeface="Urdu Typesetting" panose="03020402040406030203" pitchFamily="66" charset="-78"/>
                <a:cs typeface="B Nazanin" panose="00000400000000000000" pitchFamily="2" charset="-78"/>
              </a:rPr>
            </a:br>
            <a:r>
              <a:rPr lang="fa-IR" sz="4000" dirty="0" smtClean="0">
                <a:latin typeface="Urdu Typesetting" panose="03020402040406030203" pitchFamily="66" charset="-78"/>
                <a:cs typeface="B Nazanin" panose="00000400000000000000" pitchFamily="2" charset="-78"/>
              </a:rPr>
              <a:t/>
            </a:r>
            <a:br>
              <a:rPr lang="fa-IR" sz="4000" dirty="0" smtClean="0">
                <a:latin typeface="Urdu Typesetting" panose="03020402040406030203" pitchFamily="66" charset="-78"/>
                <a:cs typeface="B Nazanin" panose="00000400000000000000" pitchFamily="2" charset="-78"/>
              </a:rPr>
            </a:br>
            <a:r>
              <a:rPr lang="fa-IR" sz="4000" dirty="0">
                <a:cs typeface="B Nazanin" panose="00000400000000000000" pitchFamily="2" charset="-78"/>
              </a:rPr>
              <a:t>استاد:دکترسیدمحمدمستولی </a:t>
            </a:r>
            <a:r>
              <a:rPr lang="fa-IR" sz="4000" dirty="0" smtClean="0">
                <a:cs typeface="B Nazanin" panose="00000400000000000000" pitchFamily="2" charset="-78"/>
              </a:rPr>
              <a:t>زاده</a:t>
            </a:r>
            <a:endParaRPr lang="fa-IR" sz="4000" dirty="0" smtClean="0">
              <a:latin typeface="Urdu Typesetting" panose="03020402040406030203" pitchFamily="66" charset="-78"/>
              <a:cs typeface="B Nazanin" panose="00000400000000000000" pitchFamily="2" charset="-78"/>
            </a:endParaRPr>
          </a:p>
        </p:txBody>
      </p:sp>
      <p:sp>
        <p:nvSpPr>
          <p:cNvPr id="3" name="Subtitle 2"/>
          <p:cNvSpPr>
            <a:spLocks noGrp="1"/>
          </p:cNvSpPr>
          <p:nvPr>
            <p:ph type="body" idx="1"/>
          </p:nvPr>
        </p:nvSpPr>
        <p:spPr>
          <a:xfrm>
            <a:off x="1338994" y="3882188"/>
            <a:ext cx="9510832" cy="1952555"/>
          </a:xfrm>
        </p:spPr>
        <p:txBody>
          <a:bodyPr>
            <a:noAutofit/>
          </a:bodyPr>
          <a:lstStyle/>
          <a:p>
            <a:pPr>
              <a:lnSpc>
                <a:spcPct val="150000"/>
              </a:lnSpc>
            </a:pPr>
            <a:r>
              <a:rPr lang="fa-IR" sz="3200" dirty="0" smtClean="0">
                <a:cs typeface="B Nazanin" panose="00000400000000000000" pitchFamily="2" charset="-78"/>
              </a:rPr>
              <a:t>ارائه:محمدامین </a:t>
            </a:r>
            <a:r>
              <a:rPr lang="fa-IR" sz="3200" dirty="0">
                <a:cs typeface="B Nazanin" panose="00000400000000000000" pitchFamily="2" charset="-78"/>
              </a:rPr>
              <a:t>احمدی و محمدحسین </a:t>
            </a:r>
            <a:r>
              <a:rPr lang="fa-IR" sz="3200" dirty="0" smtClean="0">
                <a:cs typeface="B Nazanin" panose="00000400000000000000" pitchFamily="2" charset="-78"/>
              </a:rPr>
              <a:t>منشوری</a:t>
            </a:r>
          </a:p>
          <a:p>
            <a:pPr>
              <a:lnSpc>
                <a:spcPct val="150000"/>
              </a:lnSpc>
            </a:pPr>
            <a:r>
              <a:rPr lang="fa-IR" sz="3200" dirty="0" smtClean="0">
                <a:latin typeface="Arabic Typesetting" panose="03020402040406030203" pitchFamily="66" charset="-78"/>
                <a:cs typeface="B Nazanin" panose="00000400000000000000" pitchFamily="2" charset="-78"/>
              </a:rPr>
              <a:t>موضوع:خشکبار</a:t>
            </a:r>
            <a:endParaRPr lang="fa-IR" sz="3200" dirty="0">
              <a:latin typeface="Arabic Typesetting" panose="03020402040406030203" pitchFamily="66" charset="-78"/>
              <a:cs typeface="B Nazanin" panose="00000400000000000000" pitchFamily="2" charset="-78"/>
            </a:endParaRPr>
          </a:p>
        </p:txBody>
      </p:sp>
    </p:spTree>
    <p:extLst>
      <p:ext uri="{BB962C8B-B14F-4D97-AF65-F5344CB8AC3E}">
        <p14:creationId xmlns:p14="http://schemas.microsoft.com/office/powerpoint/2010/main" val="1962039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a:cs typeface="B Nazanin" panose="00000400000000000000" pitchFamily="2" charset="-78"/>
              </a:rPr>
              <a:t>صادرات </a:t>
            </a:r>
            <a:r>
              <a:rPr lang="fa-IR" dirty="0" smtClean="0">
                <a:cs typeface="B Nazanin" panose="00000400000000000000" pitchFamily="2" charset="-78"/>
              </a:rPr>
              <a:t>خشکبار</a:t>
            </a:r>
            <a:endParaRPr lang="fa-IR" dirty="0">
              <a:cs typeface="B Nazanin" panose="00000400000000000000" pitchFamily="2" charset="-78"/>
            </a:endParaRPr>
          </a:p>
        </p:txBody>
      </p:sp>
      <p:sp>
        <p:nvSpPr>
          <p:cNvPr id="3" name="Content Placeholder 2"/>
          <p:cNvSpPr>
            <a:spLocks noGrp="1"/>
          </p:cNvSpPr>
          <p:nvPr>
            <p:ph idx="1"/>
          </p:nvPr>
        </p:nvSpPr>
        <p:spPr>
          <a:xfrm>
            <a:off x="1295402" y="2678852"/>
            <a:ext cx="9601196" cy="3318936"/>
          </a:xfrm>
        </p:spPr>
        <p:txBody>
          <a:bodyPr>
            <a:normAutofit/>
          </a:bodyPr>
          <a:lstStyle/>
          <a:p>
            <a:pPr marL="0" indent="0">
              <a:buNone/>
            </a:pPr>
            <a:r>
              <a:rPr lang="fa-IR" dirty="0">
                <a:cs typeface="B Nazanin" panose="00000400000000000000" pitchFamily="2" charset="-78"/>
              </a:rPr>
              <a:t>امروزه یکی از مهمترین برنامه های صادرات کشور بر روی صادرات خشکبار می باشد و سعی دارند که از صادرات نفتی کم کنند و از دیگر محصولات کشور که یکی از آنها صادرات خشکبار می باشد استفاده کنند . ایران با توجه به پهناوری و داشتن انواع محصولات کشاورزی از تنوع زیادی در زمینه </a:t>
            </a:r>
            <a:r>
              <a:rPr lang="fa-IR" dirty="0" smtClean="0">
                <a:cs typeface="B Nazanin" panose="00000400000000000000" pitchFamily="2" charset="-78"/>
              </a:rPr>
              <a:t>خشکبار</a:t>
            </a:r>
            <a:r>
              <a:rPr lang="en-US" dirty="0">
                <a:cs typeface="B Nazanin" panose="00000400000000000000" pitchFamily="2" charset="-78"/>
              </a:rPr>
              <a:t> </a:t>
            </a:r>
            <a:r>
              <a:rPr lang="fa-IR" dirty="0">
                <a:cs typeface="B Nazanin" panose="00000400000000000000" pitchFamily="2" charset="-78"/>
              </a:rPr>
              <a:t>برخوردار می باشد . از طرفی صادرات خشکبار، ضرورتی است که می تواند به کاهش میزان تورم ، ایجاد فرصت های شغلی تازه ، رشد سرمایه گذاری مولد اقتصادی و... منجر شود</a:t>
            </a:r>
            <a:r>
              <a:rPr lang="fa-IR" dirty="0" smtClean="0">
                <a:cs typeface="B Nazanin" panose="00000400000000000000" pitchFamily="2" charset="-78"/>
              </a:rPr>
              <a:t>.</a:t>
            </a:r>
            <a:r>
              <a:rPr lang="ar-SA" dirty="0">
                <a:cs typeface="B Nazanin" panose="00000400000000000000" pitchFamily="2" charset="-78"/>
              </a:rPr>
              <a:t> </a:t>
            </a:r>
            <a:endParaRPr lang="fa-IR" dirty="0" smtClean="0">
              <a:cs typeface="B Nazanin" panose="00000400000000000000" pitchFamily="2" charset="-78"/>
            </a:endParaRPr>
          </a:p>
          <a:p>
            <a:pPr marL="0" indent="0">
              <a:buNone/>
            </a:pPr>
            <a:r>
              <a:rPr lang="ar-SA" dirty="0" smtClean="0">
                <a:cs typeface="B Nazanin" panose="00000400000000000000" pitchFamily="2" charset="-78"/>
              </a:rPr>
              <a:t>صادرات </a:t>
            </a:r>
            <a:r>
              <a:rPr lang="ar-SA" dirty="0">
                <a:cs typeface="B Nazanin" panose="00000400000000000000" pitchFamily="2" charset="-78"/>
              </a:rPr>
              <a:t>محصولات خشکبار بر پایه پسته، کشمش و خرما می باشد البته محصولات دیگر به نسبت </a:t>
            </a:r>
            <a:r>
              <a:rPr lang="ar-SA" dirty="0" smtClean="0">
                <a:cs typeface="B Nazanin" panose="00000400000000000000" pitchFamily="2" charset="-78"/>
              </a:rPr>
              <a:t>کمتر</a:t>
            </a:r>
            <a:r>
              <a:rPr lang="fa-IR" dirty="0" smtClean="0">
                <a:cs typeface="B Nazanin" panose="00000400000000000000" pitchFamily="2" charset="-78"/>
              </a:rPr>
              <a:t> از</a:t>
            </a:r>
            <a:r>
              <a:rPr lang="ar-SA" dirty="0" smtClean="0">
                <a:cs typeface="B Nazanin" panose="00000400000000000000" pitchFamily="2" charset="-78"/>
              </a:rPr>
              <a:t> </a:t>
            </a:r>
            <a:r>
              <a:rPr lang="ar-SA" dirty="0">
                <a:cs typeface="B Nazanin" panose="00000400000000000000" pitchFamily="2" charset="-78"/>
              </a:rPr>
              <a:t>این سه محصول اصلی صادر می شوند . چهار محصول اساسی خشکبار برای صادرات پسته ، کشمش ، انجیر خشک و خرما است که هدف اصلی آنها کشورهای اروپایی می باشد</a:t>
            </a:r>
            <a:r>
              <a:rPr lang="fa-IR" dirty="0">
                <a:cs typeface="B Nazanin" panose="00000400000000000000" pitchFamily="2" charset="-78"/>
              </a:rPr>
              <a:t>.</a:t>
            </a:r>
            <a:endParaRPr lang="en-US" dirty="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4015503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cs typeface="B Nazanin" panose="00000400000000000000" pitchFamily="2" charset="-78"/>
              </a:rPr>
              <a:t>قوانین صادرات میوه خشک </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marL="0" indent="0">
              <a:buNone/>
            </a:pPr>
            <a:r>
              <a:rPr lang="ar-SA" sz="2800" dirty="0">
                <a:cs typeface="B Nazanin" panose="00000400000000000000" pitchFamily="2" charset="-78"/>
              </a:rPr>
              <a:t>از قوانین صادرات خشکبار می توانیم به موارد زیر اشاره کنیم</a:t>
            </a:r>
            <a:r>
              <a:rPr lang="en-US" sz="2800" dirty="0">
                <a:cs typeface="B Nazanin" panose="00000400000000000000" pitchFamily="2" charset="-78"/>
              </a:rPr>
              <a:t>:</a:t>
            </a:r>
          </a:p>
          <a:p>
            <a:r>
              <a:rPr lang="ar-SA" dirty="0">
                <a:cs typeface="B Nazanin" panose="00000400000000000000" pitchFamily="2" charset="-78"/>
              </a:rPr>
              <a:t>بسته بندی استاندارد محصولات صادراتی</a:t>
            </a:r>
            <a:endParaRPr lang="en-US" dirty="0">
              <a:cs typeface="B Nazanin" panose="00000400000000000000" pitchFamily="2" charset="-78"/>
            </a:endParaRPr>
          </a:p>
          <a:p>
            <a:r>
              <a:rPr lang="ar-SA" dirty="0">
                <a:cs typeface="B Nazanin" panose="00000400000000000000" pitchFamily="2" charset="-78"/>
              </a:rPr>
              <a:t>لیبل زنی تمام بسته بندی های قابل صادرات</a:t>
            </a:r>
            <a:endParaRPr lang="en-US" dirty="0">
              <a:cs typeface="B Nazanin" panose="00000400000000000000" pitchFamily="2" charset="-78"/>
            </a:endParaRPr>
          </a:p>
          <a:p>
            <a:r>
              <a:rPr lang="ar-SA" dirty="0">
                <a:cs typeface="B Nazanin" panose="00000400000000000000" pitchFamily="2" charset="-78"/>
              </a:rPr>
              <a:t>اخذ و دریافت گواهی بهداشت از سازمان مربوطه که از مهم ترین مراحل و قوانین صادرات خشکبار می باشد</a:t>
            </a:r>
            <a:r>
              <a:rPr lang="en-US" dirty="0">
                <a:cs typeface="B Nazanin" panose="00000400000000000000" pitchFamily="2" charset="-78"/>
              </a:rPr>
              <a:t>.</a:t>
            </a:r>
          </a:p>
          <a:p>
            <a:r>
              <a:rPr lang="ar-SA" dirty="0">
                <a:cs typeface="B Nazanin" panose="00000400000000000000" pitchFamily="2" charset="-78"/>
              </a:rPr>
              <a:t>تسلیم محصولات خود به شرکت های لجستیک معتبر و قابل اطمینان</a:t>
            </a:r>
            <a:endParaRPr lang="en-US" dirty="0">
              <a:cs typeface="B Nazanin" panose="00000400000000000000" pitchFamily="2" charset="-78"/>
            </a:endParaRPr>
          </a:p>
          <a:p>
            <a:r>
              <a:rPr lang="ar-SA" dirty="0">
                <a:cs typeface="B Nazanin" panose="00000400000000000000" pitchFamily="2" charset="-78"/>
              </a:rPr>
              <a:t>دریافت بارنامه از شرکت مربوطه و انجام تمام تسویه حساب های مالی</a:t>
            </a:r>
            <a:endParaRPr lang="en-US" dirty="0">
              <a:cs typeface="B Nazanin" panose="00000400000000000000" pitchFamily="2" charset="-78"/>
            </a:endParaRPr>
          </a:p>
          <a:p>
            <a:r>
              <a:rPr lang="ar-SA" dirty="0">
                <a:cs typeface="B Nazanin" panose="00000400000000000000" pitchFamily="2" charset="-78"/>
              </a:rPr>
              <a:t>انجام بازاریابی های لازم در کشورهای مقصد، این مرحله نقش اصلی را در میزان فروش و سود به دست آمده شما خواهد داشت و از مهم ترین قوانین صادرات خشکبار می باشد که شما می توانید قبل از انجام هرگونه صادراتی، بازار خود را شناسایی کرده و سپس اقدام به صادرات خشکبار داشته باشید</a:t>
            </a:r>
            <a:r>
              <a:rPr lang="en-US" dirty="0" smtClean="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2899416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cs typeface="B Nazanin" panose="00000400000000000000" pitchFamily="2" charset="-78"/>
              </a:rPr>
              <a:t>برچسب خشکبار صادراتی</a:t>
            </a:r>
            <a:r>
              <a:rPr lang="en-US" b="1" dirty="0">
                <a:cs typeface="B Nazanin" panose="00000400000000000000" pitchFamily="2" charset="-78"/>
              </a:rPr>
              <a:t/>
            </a:r>
            <a:br>
              <a:rPr lang="en-US" b="1" dirty="0">
                <a:cs typeface="B Nazanin" panose="00000400000000000000" pitchFamily="2" charset="-78"/>
              </a:rPr>
            </a:br>
            <a:endParaRPr lang="fa-IR"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buNone/>
            </a:pPr>
            <a:r>
              <a:rPr lang="ar-SA" dirty="0">
                <a:cs typeface="B Nazanin" panose="00000400000000000000" pitchFamily="2" charset="-78"/>
              </a:rPr>
              <a:t>در تجارت خشکبار برچسب های زیر باید بر روی محصولات وجود داشته </a:t>
            </a:r>
            <a:r>
              <a:rPr lang="ar-SA" dirty="0" smtClean="0">
                <a:cs typeface="B Nazanin" panose="00000400000000000000" pitchFamily="2" charset="-78"/>
              </a:rPr>
              <a:t>باشد</a:t>
            </a:r>
            <a:r>
              <a:rPr lang="fa-IR" dirty="0">
                <a:cs typeface="B Nazanin" panose="00000400000000000000" pitchFamily="2" charset="-78"/>
              </a:rPr>
              <a:t>:</a:t>
            </a:r>
            <a:endParaRPr lang="en-US" dirty="0">
              <a:cs typeface="B Nazanin" panose="00000400000000000000" pitchFamily="2" charset="-78"/>
            </a:endParaRPr>
          </a:p>
          <a:p>
            <a:r>
              <a:rPr lang="ar-SA" dirty="0">
                <a:cs typeface="B Nazanin" panose="00000400000000000000" pitchFamily="2" charset="-78"/>
              </a:rPr>
              <a:t>نام محصول بایداعلام شود؛ در صورتی که به صورت طبیعی خشک شده است و یا شکر به آن اضافه شده است(برای برخی از میوه های خشک) باید مشخص شود</a:t>
            </a:r>
            <a:r>
              <a:rPr lang="en-US" dirty="0">
                <a:cs typeface="B Nazanin" panose="00000400000000000000" pitchFamily="2" charset="-78"/>
              </a:rPr>
              <a:t>.</a:t>
            </a:r>
          </a:p>
          <a:p>
            <a:r>
              <a:rPr lang="fa-IR" dirty="0">
                <a:cs typeface="B Nazanin" panose="00000400000000000000" pitchFamily="2" charset="-78"/>
              </a:rPr>
              <a:t>اطلاعات در مورد آجیل ها باید حاوی مشخصات باشد به ویژه اگر </a:t>
            </a:r>
            <a:r>
              <a:rPr lang="fa-IR" dirty="0" smtClean="0">
                <a:cs typeface="B Nazanin" panose="00000400000000000000" pitchFamily="2" charset="-78"/>
              </a:rPr>
              <a:t>در</a:t>
            </a:r>
            <a:r>
              <a:rPr lang="en-US" dirty="0">
                <a:cs typeface="B Nazanin" panose="00000400000000000000" pitchFamily="2" charset="-78"/>
              </a:rPr>
              <a:t> </a:t>
            </a:r>
            <a:r>
              <a:rPr lang="fa-IR" dirty="0">
                <a:cs typeface="B Nazanin" panose="00000400000000000000" pitchFamily="2" charset="-78"/>
              </a:rPr>
              <a:t>پوست باشند</a:t>
            </a:r>
            <a:r>
              <a:rPr lang="en-US" dirty="0">
                <a:cs typeface="B Nazanin" panose="00000400000000000000" pitchFamily="2" charset="-78"/>
              </a:rPr>
              <a:t>.</a:t>
            </a:r>
          </a:p>
          <a:p>
            <a:r>
              <a:rPr lang="fa-IR" dirty="0">
                <a:cs typeface="B Nazanin" panose="00000400000000000000" pitchFamily="2" charset="-78"/>
              </a:rPr>
              <a:t>برای برخی از میوه های خشک که دارای دانه یا هسته هستند؛ برچسب باید این ویژگی را اعلام کند</a:t>
            </a:r>
            <a:r>
              <a:rPr lang="en-US" dirty="0">
                <a:cs typeface="B Nazanin" panose="00000400000000000000" pitchFamily="2" charset="-78"/>
              </a:rPr>
              <a:t>.</a:t>
            </a:r>
          </a:p>
          <a:p>
            <a:r>
              <a:rPr lang="fa-IR" dirty="0">
                <a:cs typeface="B Nazanin" panose="00000400000000000000" pitchFamily="2" charset="-78"/>
              </a:rPr>
              <a:t>علاوه بر درجه بندی، مشخصات و سال تولید محصول باید بر روی برچسب مشخص </a:t>
            </a:r>
            <a:r>
              <a:rPr lang="fa-IR" dirty="0" smtClean="0">
                <a:cs typeface="B Nazanin" panose="00000400000000000000" pitchFamily="2" charset="-78"/>
              </a:rPr>
              <a:t>شود.</a:t>
            </a:r>
            <a:endParaRPr lang="fa-IR" dirty="0">
              <a:cs typeface="B Nazanin" panose="00000400000000000000" pitchFamily="2" charset="-78"/>
            </a:endParaRPr>
          </a:p>
        </p:txBody>
      </p:sp>
    </p:spTree>
    <p:extLst>
      <p:ext uri="{BB962C8B-B14F-4D97-AF65-F5344CB8AC3E}">
        <p14:creationId xmlns:p14="http://schemas.microsoft.com/office/powerpoint/2010/main" val="3699295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a:cs typeface="B Nazanin" panose="00000400000000000000" pitchFamily="2" charset="-78"/>
              </a:rPr>
              <a:t>کیفیت خشکبار </a:t>
            </a:r>
            <a:r>
              <a:rPr lang="fa-IR" dirty="0" smtClean="0">
                <a:cs typeface="B Nazanin" panose="00000400000000000000" pitchFamily="2" charset="-78"/>
              </a:rPr>
              <a:t>صادراتی</a:t>
            </a:r>
            <a:endParaRPr lang="fa-IR" dirty="0">
              <a:cs typeface="B Nazanin" panose="00000400000000000000" pitchFamily="2" charset="-78"/>
            </a:endParaRPr>
          </a:p>
        </p:txBody>
      </p:sp>
      <p:sp>
        <p:nvSpPr>
          <p:cNvPr id="3" name="Content Placeholder 2"/>
          <p:cNvSpPr>
            <a:spLocks noGrp="1"/>
          </p:cNvSpPr>
          <p:nvPr>
            <p:ph idx="1"/>
          </p:nvPr>
        </p:nvSpPr>
        <p:spPr/>
        <p:txBody>
          <a:bodyPr/>
          <a:lstStyle/>
          <a:p>
            <a:r>
              <a:rPr lang="ar-SA" dirty="0">
                <a:cs typeface="B Nazanin" panose="00000400000000000000" pitchFamily="2" charset="-78"/>
              </a:rPr>
              <a:t>برای گرفتن مجوز صادرات خشکبار محصولات باید کیفیت مرغوب و خوبی داشته باشد؛ به همین دلیل  بر روی خشکبار صادراتی باید نام کامل کشور مبدا نوشته شود؛ محصولاتی که </a:t>
            </a:r>
            <a:r>
              <a:rPr lang="fa-IR" dirty="0" smtClean="0">
                <a:cs typeface="B Nazanin" panose="00000400000000000000" pitchFamily="2" charset="-78"/>
              </a:rPr>
              <a:t>استاندارد</a:t>
            </a:r>
            <a:r>
              <a:rPr lang="en-US" dirty="0">
                <a:cs typeface="B Nazanin" panose="00000400000000000000" pitchFamily="2" charset="-78"/>
              </a:rPr>
              <a:t> </a:t>
            </a:r>
            <a:r>
              <a:rPr lang="ar-SA" dirty="0">
                <a:cs typeface="B Nazanin" panose="00000400000000000000" pitchFamily="2" charset="-78"/>
              </a:rPr>
              <a:t>خاصی را کسب نکرده باشند باید استاندارد عمومی را  داشته باشند</a:t>
            </a:r>
            <a:r>
              <a:rPr lang="en-US" dirty="0">
                <a:cs typeface="B Nazanin" panose="00000400000000000000" pitchFamily="2" charset="-78"/>
              </a:rPr>
              <a:t>.</a:t>
            </a:r>
          </a:p>
          <a:p>
            <a:endParaRPr lang="fa-IR" dirty="0">
              <a:cs typeface="B Nazanin" panose="00000400000000000000" pitchFamily="2" charset="-78"/>
            </a:endParaRPr>
          </a:p>
        </p:txBody>
      </p:sp>
    </p:spTree>
    <p:extLst>
      <p:ext uri="{BB962C8B-B14F-4D97-AF65-F5344CB8AC3E}">
        <p14:creationId xmlns:p14="http://schemas.microsoft.com/office/powerpoint/2010/main" val="423436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a:cs typeface="B Nazanin" panose="00000400000000000000" pitchFamily="2" charset="-78"/>
              </a:rPr>
              <a:t>رایج ترین الزامات مورد نیاز برای صادرات </a:t>
            </a:r>
            <a:r>
              <a:rPr lang="fa-IR" sz="3600" dirty="0" smtClean="0">
                <a:cs typeface="B Nazanin" panose="00000400000000000000" pitchFamily="2" charset="-78"/>
              </a:rPr>
              <a:t>خشکبار</a:t>
            </a:r>
            <a:endParaRPr lang="fa-IR" sz="3600" dirty="0">
              <a:cs typeface="B Nazanin" panose="00000400000000000000" pitchFamily="2" charset="-78"/>
            </a:endParaRPr>
          </a:p>
        </p:txBody>
      </p:sp>
      <p:sp>
        <p:nvSpPr>
          <p:cNvPr id="3" name="Content Placeholder 2"/>
          <p:cNvSpPr>
            <a:spLocks noGrp="1"/>
          </p:cNvSpPr>
          <p:nvPr>
            <p:ph idx="1"/>
          </p:nvPr>
        </p:nvSpPr>
        <p:spPr/>
        <p:txBody>
          <a:bodyPr/>
          <a:lstStyle/>
          <a:p>
            <a:r>
              <a:rPr lang="ar-SA" dirty="0">
                <a:cs typeface="B Nazanin" panose="00000400000000000000" pitchFamily="2" charset="-78"/>
              </a:rPr>
              <a:t>میزان رطوبت (حداکثر آن برای انواع محصولات تعریف شده است)</a:t>
            </a:r>
            <a:endParaRPr lang="en-US" dirty="0">
              <a:cs typeface="B Nazanin" panose="00000400000000000000" pitchFamily="2" charset="-78"/>
            </a:endParaRPr>
          </a:p>
          <a:p>
            <a:r>
              <a:rPr lang="ar-SA" dirty="0">
                <a:cs typeface="B Nazanin" panose="00000400000000000000" pitchFamily="2" charset="-78"/>
              </a:rPr>
              <a:t>اندازه (برای انواع میوه های خشک و آجیل ها متفاوت است)</a:t>
            </a:r>
            <a:endParaRPr lang="en-US" dirty="0">
              <a:cs typeface="B Nazanin" panose="00000400000000000000" pitchFamily="2" charset="-78"/>
            </a:endParaRPr>
          </a:p>
          <a:p>
            <a:r>
              <a:rPr lang="ar-SA" dirty="0">
                <a:cs typeface="B Nazanin" panose="00000400000000000000" pitchFamily="2" charset="-78"/>
              </a:rPr>
              <a:t>میزان و نوع مواد نگهدارنده</a:t>
            </a:r>
            <a:endParaRPr lang="en-US" dirty="0">
              <a:cs typeface="B Nazanin" panose="00000400000000000000" pitchFamily="2" charset="-78"/>
            </a:endParaRPr>
          </a:p>
          <a:p>
            <a:r>
              <a:rPr lang="ar-SA" dirty="0">
                <a:cs typeface="B Nazanin" panose="00000400000000000000" pitchFamily="2" charset="-78"/>
              </a:rPr>
              <a:t>رتبه </a:t>
            </a:r>
            <a:r>
              <a:rPr lang="ar-SA" dirty="0" smtClean="0">
                <a:cs typeface="B Nazanin" panose="00000400000000000000" pitchFamily="2" charset="-78"/>
              </a:rPr>
              <a:t>کیفیت</a:t>
            </a:r>
            <a:endParaRPr lang="en-US" dirty="0">
              <a:cs typeface="B Nazanin" panose="00000400000000000000" pitchFamily="2" charset="-78"/>
            </a:endParaRPr>
          </a:p>
        </p:txBody>
      </p:sp>
    </p:spTree>
    <p:extLst>
      <p:ext uri="{BB962C8B-B14F-4D97-AF65-F5344CB8AC3E}">
        <p14:creationId xmlns:p14="http://schemas.microsoft.com/office/powerpoint/2010/main" val="3538051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7" cy="1081799"/>
          </a:xfrm>
        </p:spPr>
        <p:txBody>
          <a:bodyPr>
            <a:noAutofit/>
          </a:bodyPr>
          <a:lstStyle/>
          <a:p>
            <a:pPr algn="r"/>
            <a:r>
              <a:rPr lang="fa-IR" sz="2900" dirty="0">
                <a:cs typeface="B Nazanin" panose="00000400000000000000"/>
              </a:rPr>
              <a:t>اصلی‌ترین مشتری خشکبار ایران کدام کشور </a:t>
            </a:r>
            <a:r>
              <a:rPr lang="fa-IR" sz="2900" dirty="0" smtClean="0">
                <a:cs typeface="B Nazanin" panose="00000400000000000000"/>
              </a:rPr>
              <a:t>است</a:t>
            </a:r>
            <a:r>
              <a:rPr lang="fa-IR" sz="2900" dirty="0">
                <a:cs typeface="B Nazanin" panose="00000400000000000000"/>
              </a:rPr>
              <a:t>؟</a:t>
            </a:r>
          </a:p>
        </p:txBody>
      </p:sp>
      <p:sp>
        <p:nvSpPr>
          <p:cNvPr id="3" name="Content Placeholder 2"/>
          <p:cNvSpPr>
            <a:spLocks noGrp="1"/>
          </p:cNvSpPr>
          <p:nvPr>
            <p:ph idx="1"/>
          </p:nvPr>
        </p:nvSpPr>
        <p:spPr>
          <a:xfrm>
            <a:off x="974221" y="2597920"/>
            <a:ext cx="10348957" cy="3546505"/>
          </a:xfrm>
        </p:spPr>
        <p:txBody>
          <a:bodyPr>
            <a:noAutofit/>
          </a:bodyPr>
          <a:lstStyle/>
          <a:p>
            <a:pPr marL="0" indent="0">
              <a:buNone/>
            </a:pPr>
            <a:r>
              <a:rPr lang="fa-IR" sz="2200" dirty="0">
                <a:cs typeface="B Nazanin" panose="00000400000000000000"/>
              </a:rPr>
              <a:t>در سال  ۱۳۹۹، میزان صادرات خشکبار ایران نیز به تبعیت از وضعیت جهانی اقتصاد زیر سایه شیوع کرونا، کاهش یافت اما همانطور که آمارها نشان می‌دهد در دو ماهه ابتدایی سال ۱۴۰۰ میزان صادرات ایران ۴۸ درصد افزایش یافته، آمارهای تفکیکی سازمان توسعه تجارت نیز نشان می‌دهد که در حوزه خشکبار صادرات ایران افزایش یافته است.بر اساس اعلام این سازمان،  صادرات این گروه طی دو ماهه نخست </a:t>
            </a:r>
            <a:r>
              <a:rPr lang="fa-IR" sz="2200" dirty="0" smtClean="0">
                <a:cs typeface="B Nazanin" panose="00000400000000000000"/>
              </a:rPr>
              <a:t>سال جاری </a:t>
            </a:r>
            <a:r>
              <a:rPr lang="fa-IR" sz="2200" dirty="0">
                <a:cs typeface="B Nazanin" panose="00000400000000000000"/>
              </a:rPr>
              <a:t>با ارزشی معادل ۲۱۲ میلیون دلار و به وزن ۹۶ هزار تن صورت گرفته که در مقایسه با مدت مشابه سال قبل از نظر ارزشی ۳۶ درصد و به لحاظ وزنی ۲۵ درصد رشد داشته است</a:t>
            </a:r>
            <a:r>
              <a:rPr lang="fa-IR" sz="2200" dirty="0" smtClean="0">
                <a:cs typeface="B Nazanin" panose="00000400000000000000"/>
              </a:rPr>
              <a:t>. از </a:t>
            </a:r>
            <a:r>
              <a:rPr lang="fa-IR" sz="2200" dirty="0">
                <a:cs typeface="B Nazanin" panose="00000400000000000000"/>
              </a:rPr>
              <a:t>این میزان، صادرات پسته خود به تنهایی معادل ۱۲۲ میلیون دلار و ۱۸ هزار تن بوده است که ۵۷ درصد از کل صادرات این گروه را به خود اختصاص داده و نسبت به مدت مشابه سال قبل از نظر ارزشی ۴۳ درصد و از لحاظ وزنی ۵۰ درصد افزایش را نشان  می‌دهد</a:t>
            </a:r>
            <a:r>
              <a:rPr lang="fa-IR" sz="2200" dirty="0" smtClean="0">
                <a:cs typeface="B Nazanin" panose="00000400000000000000"/>
              </a:rPr>
              <a:t>. </a:t>
            </a:r>
            <a:endParaRPr lang="fa-IR" sz="2200" dirty="0">
              <a:cs typeface="B Nazanin" panose="00000400000000000000"/>
            </a:endParaRPr>
          </a:p>
        </p:txBody>
      </p:sp>
    </p:spTree>
    <p:extLst>
      <p:ext uri="{BB962C8B-B14F-4D97-AF65-F5344CB8AC3E}">
        <p14:creationId xmlns:p14="http://schemas.microsoft.com/office/powerpoint/2010/main" val="283288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295400" y="1264778"/>
            <a:ext cx="9942319" cy="3341405"/>
          </a:xfrm>
        </p:spPr>
        <p:txBody>
          <a:bodyPr/>
          <a:lstStyle/>
          <a:p>
            <a:pPr algn="r"/>
            <a:r>
              <a:rPr lang="fa-IR" sz="2400" dirty="0">
                <a:cs typeface="B Nazanin" panose="00000400000000000000"/>
              </a:rPr>
              <a:t>از مهمترین بازارهای هدف صادراتی محصولات خشکبار در دوره مذکور می‌توان به چین، امارات متحده عربی، هندوستان، ترکیه، عراق، پاکستان، روسیه، قزاقستان، ویتنام، افغانستان و... اشاره کرد</a:t>
            </a:r>
            <a:r>
              <a:rPr lang="fa-IR" sz="2400" dirty="0" smtClean="0">
                <a:cs typeface="B Nazanin" panose="00000400000000000000"/>
              </a:rPr>
              <a:t>. صادرات </a:t>
            </a:r>
            <a:r>
              <a:rPr lang="fa-IR" sz="2400" dirty="0">
                <a:cs typeface="B Nazanin" panose="00000400000000000000"/>
              </a:rPr>
              <a:t>خرما طی دو ماهه نخست </a:t>
            </a:r>
            <a:r>
              <a:rPr lang="fa-IR" sz="2400" dirty="0" smtClean="0">
                <a:cs typeface="B Nazanin" panose="00000400000000000000"/>
              </a:rPr>
              <a:t>سال جاری </a:t>
            </a:r>
            <a:r>
              <a:rPr lang="fa-IR" sz="2400" dirty="0">
                <a:cs typeface="B Nazanin" panose="00000400000000000000"/>
              </a:rPr>
              <a:t>معادل ۴۸ هزارتن به ارزش۴۲ میلیون دلار بوده که نسبت به مدت مشابه سال قبل از نظر ارزشی ۱۲ درصد و از لحاظ وزنی ۱۳ درصد افزایش را نشان می‌دهد. صادرات کشمش نیز طی دو ماهه </a:t>
            </a:r>
            <a:r>
              <a:rPr lang="fa-IR" sz="2400" dirty="0" smtClean="0">
                <a:cs typeface="B Nazanin" panose="00000400000000000000"/>
              </a:rPr>
              <a:t>سال جاری  </a:t>
            </a:r>
            <a:r>
              <a:rPr lang="fa-IR" sz="2400" dirty="0">
                <a:cs typeface="B Nazanin" panose="00000400000000000000"/>
              </a:rPr>
              <a:t>معادل ۲۷ هزارتن به ارزش ۳۵ میلیون دلار بوده که نسبت به مدت مشابه قبل از نظر ارزشی و وزنی با ۵۰ درصد رشد مواجه شده است.</a:t>
            </a:r>
          </a:p>
          <a:p>
            <a:endParaRPr lang="en-US" dirty="0"/>
          </a:p>
        </p:txBody>
      </p:sp>
    </p:spTree>
    <p:extLst>
      <p:ext uri="{BB962C8B-B14F-4D97-AF65-F5344CB8AC3E}">
        <p14:creationId xmlns:p14="http://schemas.microsoft.com/office/powerpoint/2010/main" val="271083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cs typeface="B Nazanin" panose="00000400000000000000" pitchFamily="2" charset="-78"/>
              </a:rPr>
              <a:t>موانع صادرات خشکبار به اروپا</a:t>
            </a:r>
            <a:r>
              <a:rPr lang="en-US" b="1" dirty="0">
                <a:cs typeface="B Nazanin" panose="00000400000000000000" pitchFamily="2" charset="-78"/>
              </a:rPr>
              <a:t/>
            </a:r>
            <a:br>
              <a:rPr lang="en-US" b="1" dirty="0">
                <a:cs typeface="B Nazanin" panose="00000400000000000000" pitchFamily="2" charset="-78"/>
              </a:rPr>
            </a:br>
            <a:endParaRPr lang="fa-IR" dirty="0">
              <a:cs typeface="B Nazanin" panose="00000400000000000000" pitchFamily="2" charset="-78"/>
            </a:endParaRPr>
          </a:p>
        </p:txBody>
      </p:sp>
      <p:sp>
        <p:nvSpPr>
          <p:cNvPr id="3" name="Content Placeholder 2"/>
          <p:cNvSpPr>
            <a:spLocks noGrp="1"/>
          </p:cNvSpPr>
          <p:nvPr>
            <p:ph idx="1"/>
          </p:nvPr>
        </p:nvSpPr>
        <p:spPr/>
        <p:txBody>
          <a:bodyPr>
            <a:noAutofit/>
          </a:bodyPr>
          <a:lstStyle/>
          <a:p>
            <a:r>
              <a:rPr lang="ar-SA" sz="1800" dirty="0">
                <a:cs typeface="B Nazanin" panose="00000400000000000000" pitchFamily="2" charset="-78"/>
              </a:rPr>
              <a:t>موانع موجود در صادرات خشکبار قطعا تاثیری مستقیمی را بر روی قوانین صادرات خشکبار گذاشته است که این موضوع معادله دو طرفه بوده چرا که وجود قوانین صادرات خشکبار پیچیده نیز از مهم ترین موانع در صادرات خشکبار می باشد و این دو مقوله رابطه بسیار نزدیکی به هم دارند که شما با مطالعه قوانین صادرات خشکبار می توانید به این موضوع پی ببرید. از مهمترین موانع موجود در واردات خشکبار می توان به موارد زیر اشاره کرد</a:t>
            </a:r>
            <a:r>
              <a:rPr lang="en-US" sz="1800" dirty="0">
                <a:cs typeface="B Nazanin" panose="00000400000000000000" pitchFamily="2" charset="-78"/>
              </a:rPr>
              <a:t>:</a:t>
            </a:r>
          </a:p>
          <a:p>
            <a:r>
              <a:rPr lang="ar-SA" sz="1800" dirty="0">
                <a:cs typeface="B Nazanin" panose="00000400000000000000" pitchFamily="2" charset="-78"/>
              </a:rPr>
              <a:t>کمبود محصولات تولید شده</a:t>
            </a:r>
            <a:endParaRPr lang="en-US" sz="1800" dirty="0">
              <a:cs typeface="B Nazanin" panose="00000400000000000000" pitchFamily="2" charset="-78"/>
            </a:endParaRPr>
          </a:p>
          <a:p>
            <a:r>
              <a:rPr lang="ar-SA" sz="1800" dirty="0">
                <a:cs typeface="B Nazanin" panose="00000400000000000000" pitchFamily="2" charset="-78"/>
              </a:rPr>
              <a:t>تحریم های به وجود آمده در سال های اخیر</a:t>
            </a:r>
            <a:endParaRPr lang="en-US" sz="1800" dirty="0">
              <a:cs typeface="B Nazanin" panose="00000400000000000000" pitchFamily="2" charset="-78"/>
            </a:endParaRPr>
          </a:p>
          <a:p>
            <a:r>
              <a:rPr lang="ar-SA" sz="1800" dirty="0">
                <a:cs typeface="B Nazanin" panose="00000400000000000000" pitchFamily="2" charset="-78"/>
              </a:rPr>
              <a:t>وجود تعرفه های بسیار سنگین</a:t>
            </a:r>
            <a:endParaRPr lang="en-US" sz="1800" dirty="0">
              <a:cs typeface="B Nazanin" panose="00000400000000000000" pitchFamily="2" charset="-78"/>
            </a:endParaRPr>
          </a:p>
          <a:p>
            <a:r>
              <a:rPr lang="ar-SA" sz="1800" dirty="0">
                <a:cs typeface="B Nazanin" panose="00000400000000000000" pitchFamily="2" charset="-78"/>
              </a:rPr>
              <a:t>رقابت سرسختانه ایران با دیگر کشورهای صادرکننده خشکبار از جمله آمریکا</a:t>
            </a:r>
            <a:endParaRPr lang="en-US" sz="1800" dirty="0">
              <a:cs typeface="B Nazanin" panose="00000400000000000000" pitchFamily="2" charset="-78"/>
            </a:endParaRPr>
          </a:p>
          <a:p>
            <a:r>
              <a:rPr lang="ar-SA" sz="1800" dirty="0">
                <a:cs typeface="B Nazanin" panose="00000400000000000000" pitchFamily="2" charset="-78"/>
              </a:rPr>
              <a:t>تحویل ارز حاصل از صادرات به دولت</a:t>
            </a:r>
            <a:endParaRPr lang="en-US" sz="1800" dirty="0">
              <a:cs typeface="B Nazanin" panose="00000400000000000000" pitchFamily="2" charset="-78"/>
            </a:endParaRPr>
          </a:p>
          <a:p>
            <a:r>
              <a:rPr lang="fa-IR" sz="1800" dirty="0">
                <a:cs typeface="B Nazanin" panose="00000400000000000000" pitchFamily="2" charset="-78"/>
              </a:rPr>
              <a:t>افزایش قیمت محصولات تولید شده و تمایل کمتر باغداران و کشاورزان برای فروش محصولات خود به قیمت پایین تر</a:t>
            </a:r>
          </a:p>
        </p:txBody>
      </p:sp>
    </p:spTree>
    <p:extLst>
      <p:ext uri="{BB962C8B-B14F-4D97-AF65-F5344CB8AC3E}">
        <p14:creationId xmlns:p14="http://schemas.microsoft.com/office/powerpoint/2010/main" val="2508408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a:cs typeface="B Nazanin" panose="00000400000000000000" pitchFamily="2" charset="-78"/>
              </a:rPr>
              <a:t>تحریم ها و مشکلات ارزی صادرات خشکبار به اروپا</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ar-SA" dirty="0" smtClean="0">
                <a:cs typeface="B Nazanin" panose="00000400000000000000" pitchFamily="2" charset="-78"/>
              </a:rPr>
              <a:t>صادرات </a:t>
            </a:r>
            <a:r>
              <a:rPr lang="ar-SA" dirty="0">
                <a:cs typeface="B Nazanin" panose="00000400000000000000" pitchFamily="2" charset="-78"/>
              </a:rPr>
              <a:t>خشکبار با مشکل اساسی تحریمات بانکی مواجه </a:t>
            </a:r>
            <a:r>
              <a:rPr lang="ar-SA" dirty="0" smtClean="0">
                <a:cs typeface="B Nazanin" panose="00000400000000000000" pitchFamily="2" charset="-78"/>
              </a:rPr>
              <a:t>است </a:t>
            </a:r>
            <a:r>
              <a:rPr lang="ar-SA" dirty="0">
                <a:cs typeface="B Nazanin" panose="00000400000000000000" pitchFamily="2" charset="-78"/>
              </a:rPr>
              <a:t>از این رو صادرات به صورت چشمگیری کاهش یافته است . مشکل بزرگ بعدی نوسانات ارزی </a:t>
            </a:r>
            <a:r>
              <a:rPr lang="ar-SA" dirty="0" smtClean="0">
                <a:cs typeface="B Nazanin" panose="00000400000000000000" pitchFamily="2" charset="-78"/>
              </a:rPr>
              <a:t>است</a:t>
            </a:r>
            <a:r>
              <a:rPr lang="fa-IR" dirty="0" smtClean="0">
                <a:cs typeface="B Nazanin" panose="00000400000000000000" pitchFamily="2" charset="-78"/>
              </a:rPr>
              <a:t>.</a:t>
            </a:r>
            <a:endParaRPr lang="en-US" dirty="0">
              <a:cs typeface="B Nazanin" panose="00000400000000000000" pitchFamily="2" charset="-78"/>
            </a:endParaRPr>
          </a:p>
          <a:p>
            <a:r>
              <a:rPr lang="ar-SA" dirty="0">
                <a:cs typeface="B Nazanin" panose="00000400000000000000" pitchFamily="2" charset="-78"/>
              </a:rPr>
              <a:t>چندی پیش اداره دارایی بیانیه داده که صادرکنندگان باید مالیات بدهند که با اعتراض شدیدی از سوی صادر کنندگان مواجه شد و این موضوع را با دیوان عدالت مطرح کردند و حق با صادر کننده داده شد اما باز هم اداره مالیات مشکلاتی را برای صادرکنندگان ایجاد </a:t>
            </a:r>
            <a:r>
              <a:rPr lang="ar-SA" dirty="0" smtClean="0">
                <a:cs typeface="B Nazanin" panose="00000400000000000000" pitchFamily="2" charset="-78"/>
              </a:rPr>
              <a:t>میکند</a:t>
            </a:r>
            <a:r>
              <a:rPr lang="fa-IR" dirty="0" smtClean="0">
                <a:cs typeface="B Nazanin" panose="00000400000000000000" pitchFamily="2" charset="-78"/>
              </a:rPr>
              <a:t>.</a:t>
            </a:r>
            <a:r>
              <a:rPr lang="fa-IR" dirty="0"/>
              <a:t> </a:t>
            </a:r>
            <a:endParaRPr lang="fa-IR" dirty="0" smtClean="0"/>
          </a:p>
          <a:p>
            <a:r>
              <a:rPr lang="fa-IR" dirty="0" smtClean="0">
                <a:cs typeface="B Nazanin" panose="00000400000000000000" pitchFamily="2" charset="-78"/>
              </a:rPr>
              <a:t>بهتر </a:t>
            </a:r>
            <a:r>
              <a:rPr lang="fa-IR" dirty="0">
                <a:cs typeface="B Nazanin" panose="00000400000000000000" pitchFamily="2" charset="-78"/>
              </a:rPr>
              <a:t>است که دولت راهکارهای صادرات </a:t>
            </a:r>
            <a:r>
              <a:rPr lang="fa-IR" dirty="0" smtClean="0">
                <a:cs typeface="B Nazanin" panose="00000400000000000000" pitchFamily="2" charset="-78"/>
              </a:rPr>
              <a:t>را بررسی </a:t>
            </a:r>
            <a:r>
              <a:rPr lang="fa-IR" dirty="0">
                <a:cs typeface="B Nazanin" panose="00000400000000000000" pitchFamily="2" charset="-78"/>
              </a:rPr>
              <a:t>کند و به صادر کننده در این امر کمک </a:t>
            </a:r>
            <a:r>
              <a:rPr lang="fa-IR" dirty="0" smtClean="0">
                <a:cs typeface="B Nazanin" panose="00000400000000000000" pitchFamily="2" charset="-78"/>
              </a:rPr>
              <a:t>کند. همچنین </a:t>
            </a:r>
            <a:r>
              <a:rPr lang="fa-IR" dirty="0">
                <a:cs typeface="B Nazanin" panose="00000400000000000000" pitchFamily="2" charset="-78"/>
              </a:rPr>
              <a:t>برای </a:t>
            </a:r>
            <a:r>
              <a:rPr lang="fa-IR" dirty="0" smtClean="0">
                <a:cs typeface="B Nazanin" panose="00000400000000000000" pitchFamily="2" charset="-78"/>
              </a:rPr>
              <a:t>مشکلات </a:t>
            </a:r>
            <a:r>
              <a:rPr lang="fa-IR" dirty="0">
                <a:cs typeface="B Nazanin" panose="00000400000000000000" pitchFamily="2" charset="-78"/>
              </a:rPr>
              <a:t>تحریم که در خارج از کشور برای صادر کننده پیش آمده است مرحم باشد و در داخل کشور محدودیت هایی برای صادر کننده ایجاد نکند .</a:t>
            </a:r>
            <a:endParaRPr lang="en-US" dirty="0">
              <a:cs typeface="B Nazanin" panose="00000400000000000000" pitchFamily="2" charset="-78"/>
            </a:endParaRPr>
          </a:p>
        </p:txBody>
      </p:sp>
    </p:spTree>
    <p:extLst>
      <p:ext uri="{BB962C8B-B14F-4D97-AF65-F5344CB8AC3E}">
        <p14:creationId xmlns:p14="http://schemas.microsoft.com/office/powerpoint/2010/main" val="1109254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a-IR" b="1" dirty="0" smtClean="0">
                <a:cs typeface="B Nazanin" panose="00000400000000000000" pitchFamily="2" charset="-78"/>
              </a:rPr>
              <a:t>سپاس از همراهی شما</a:t>
            </a:r>
            <a:endParaRPr lang="en-US" b="1" dirty="0">
              <a:cs typeface="B Nazanin" panose="00000400000000000000" pitchFamily="2" charset="-78"/>
            </a:endParaRPr>
          </a:p>
        </p:txBody>
      </p:sp>
    </p:spTree>
    <p:extLst>
      <p:ext uri="{BB962C8B-B14F-4D97-AF65-F5344CB8AC3E}">
        <p14:creationId xmlns:p14="http://schemas.microsoft.com/office/powerpoint/2010/main" val="254249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80457" y="1529697"/>
            <a:ext cx="9601200" cy="4375448"/>
          </a:xfrm>
        </p:spPr>
        <p:txBody>
          <a:bodyPr>
            <a:normAutofit lnSpcReduction="10000"/>
          </a:bodyPr>
          <a:lstStyle/>
          <a:p>
            <a:pPr marL="0" indent="0">
              <a:buNone/>
            </a:pPr>
            <a:r>
              <a:rPr lang="fa-IR" sz="2800" dirty="0" smtClean="0">
                <a:cs typeface="B Nazanin" panose="00000400000000000000" pitchFamily="2" charset="-78"/>
              </a:rPr>
              <a:t>خشکبار:</a:t>
            </a:r>
          </a:p>
          <a:p>
            <a:r>
              <a:rPr lang="fa-IR" dirty="0" smtClean="0">
                <a:cs typeface="B Nazanin" panose="00000400000000000000" pitchFamily="2" charset="-78"/>
              </a:rPr>
              <a:t>خشکبار </a:t>
            </a:r>
            <a:r>
              <a:rPr lang="fa-IR" dirty="0">
                <a:cs typeface="B Nazanin" panose="00000400000000000000" pitchFamily="2" charset="-78"/>
              </a:rPr>
              <a:t>یا خشکه‌بار یا میوه خشک </a:t>
            </a:r>
            <a:r>
              <a:rPr lang="fa-IR" dirty="0" smtClean="0">
                <a:cs typeface="B Nazanin" panose="00000400000000000000" pitchFamily="2" charset="-78"/>
              </a:rPr>
              <a:t>به میوه های خشک </a:t>
            </a:r>
            <a:r>
              <a:rPr lang="fa-IR" dirty="0">
                <a:cs typeface="B Nazanin" panose="00000400000000000000" pitchFamily="2" charset="-78"/>
              </a:rPr>
              <a:t>شده و برخی مغز </a:t>
            </a:r>
            <a:r>
              <a:rPr lang="fa-IR" dirty="0" smtClean="0">
                <a:cs typeface="B Nazanin" panose="00000400000000000000" pitchFamily="2" charset="-78"/>
              </a:rPr>
              <a:t>دانه ها </a:t>
            </a:r>
            <a:r>
              <a:rPr lang="fa-IR" dirty="0">
                <a:cs typeface="B Nazanin" panose="00000400000000000000" pitchFamily="2" charset="-78"/>
              </a:rPr>
              <a:t>گفته می‌شود. مغز دانه‌هایی مانند </a:t>
            </a:r>
            <a:r>
              <a:rPr lang="fa-IR" dirty="0" smtClean="0">
                <a:cs typeface="B Nazanin" panose="00000400000000000000" pitchFamily="2" charset="-78"/>
              </a:rPr>
              <a:t>پسته، بادام، فندق، گردو و </a:t>
            </a:r>
            <a:r>
              <a:rPr lang="fa-IR" dirty="0">
                <a:cs typeface="B Nazanin" panose="00000400000000000000" pitchFamily="2" charset="-78"/>
              </a:rPr>
              <a:t>میوه‌های خشک </a:t>
            </a:r>
            <a:r>
              <a:rPr lang="fa-IR" dirty="0" smtClean="0">
                <a:cs typeface="B Nazanin" panose="00000400000000000000" pitchFamily="2" charset="-78"/>
              </a:rPr>
              <a:t>مانند کشمش ، کشمش سبز ، برگه </a:t>
            </a:r>
            <a:r>
              <a:rPr lang="fa-IR" dirty="0">
                <a:cs typeface="B Nazanin" panose="00000400000000000000" pitchFamily="2" charset="-78"/>
              </a:rPr>
              <a:t>آلو ، </a:t>
            </a:r>
            <a:r>
              <a:rPr lang="fa-IR" dirty="0" smtClean="0">
                <a:cs typeface="B Nazanin" panose="00000400000000000000" pitchFamily="2" charset="-78"/>
              </a:rPr>
              <a:t>قیسی</a:t>
            </a:r>
            <a:r>
              <a:rPr lang="en-US" dirty="0" smtClean="0">
                <a:cs typeface="B Nazanin" panose="00000400000000000000" pitchFamily="2" charset="-78"/>
              </a:rPr>
              <a:t> </a:t>
            </a:r>
            <a:r>
              <a:rPr lang="fa-IR" dirty="0" smtClean="0">
                <a:cs typeface="B Nazanin" panose="00000400000000000000" pitchFamily="2" charset="-78"/>
              </a:rPr>
              <a:t>خشک ، </a:t>
            </a:r>
            <a:r>
              <a:rPr lang="fa-IR" dirty="0">
                <a:cs typeface="B Nazanin" panose="00000400000000000000" pitchFamily="2" charset="-78"/>
              </a:rPr>
              <a:t>برگه </a:t>
            </a:r>
            <a:r>
              <a:rPr lang="fa-IR" dirty="0" smtClean="0">
                <a:cs typeface="B Nazanin" panose="00000400000000000000" pitchFamily="2" charset="-78"/>
              </a:rPr>
              <a:t>هلو ، </a:t>
            </a:r>
            <a:r>
              <a:rPr lang="fa-IR" dirty="0">
                <a:cs typeface="B Nazanin" panose="00000400000000000000" pitchFamily="2" charset="-78"/>
              </a:rPr>
              <a:t>برگه </a:t>
            </a:r>
            <a:r>
              <a:rPr lang="fa-IR" dirty="0" smtClean="0">
                <a:cs typeface="B Nazanin" panose="00000400000000000000" pitchFamily="2" charset="-78"/>
              </a:rPr>
              <a:t>زردآلو ، </a:t>
            </a:r>
            <a:r>
              <a:rPr lang="fa-IR" dirty="0">
                <a:cs typeface="B Nazanin" panose="00000400000000000000" pitchFamily="2" charset="-78"/>
              </a:rPr>
              <a:t>برگه آلوچه ، برگه </a:t>
            </a:r>
            <a:r>
              <a:rPr lang="fa-IR" dirty="0" smtClean="0">
                <a:cs typeface="B Nazanin" panose="00000400000000000000" pitchFamily="2" charset="-78"/>
              </a:rPr>
              <a:t>آلبالو، خرما و انجیر خشک. </a:t>
            </a:r>
            <a:r>
              <a:rPr lang="fa-IR" dirty="0">
                <a:cs typeface="B Nazanin" panose="00000400000000000000" pitchFamily="2" charset="-78"/>
              </a:rPr>
              <a:t>خشکبار جزو </a:t>
            </a:r>
            <a:r>
              <a:rPr lang="fa-IR" dirty="0" smtClean="0">
                <a:cs typeface="B Nazanin" panose="00000400000000000000" pitchFamily="2" charset="-78"/>
              </a:rPr>
              <a:t>آجیل </a:t>
            </a:r>
            <a:r>
              <a:rPr lang="fa-IR" dirty="0">
                <a:cs typeface="B Nazanin" panose="00000400000000000000" pitchFamily="2" charset="-78"/>
              </a:rPr>
              <a:t>حساب نمی‌شود. در قدیم آن را میوه خشک می‌گفته‌اند. </a:t>
            </a:r>
            <a:endParaRPr lang="en-US" dirty="0">
              <a:cs typeface="B Nazanin" panose="00000400000000000000" pitchFamily="2" charset="-78"/>
            </a:endParaRPr>
          </a:p>
          <a:p>
            <a:r>
              <a:rPr lang="fa-IR" dirty="0">
                <a:cs typeface="B Nazanin" panose="00000400000000000000" pitchFamily="2" charset="-78"/>
              </a:rPr>
              <a:t>این خشک کردن باعث ماندگاری و افزایش مدت زمان مصرف میوه ها میشود</a:t>
            </a:r>
            <a:r>
              <a:rPr lang="fa-IR" dirty="0" smtClean="0">
                <a:cs typeface="B Nazanin" panose="00000400000000000000" pitchFamily="2" charset="-78"/>
              </a:rPr>
              <a:t>؛</a:t>
            </a:r>
            <a:r>
              <a:rPr lang="en-US" dirty="0" smtClean="0">
                <a:cs typeface="B Nazanin" panose="00000400000000000000" pitchFamily="2" charset="-78"/>
              </a:rPr>
              <a:t> </a:t>
            </a:r>
            <a:r>
              <a:rPr lang="fa-IR" dirty="0" smtClean="0">
                <a:cs typeface="B Nazanin" panose="00000400000000000000" pitchFamily="2" charset="-78"/>
              </a:rPr>
              <a:t>در </a:t>
            </a:r>
            <a:r>
              <a:rPr lang="fa-IR" dirty="0">
                <a:cs typeface="B Nazanin" panose="00000400000000000000" pitchFamily="2" charset="-78"/>
              </a:rPr>
              <a:t>واقع به نوعی باعث جلوگیری از هدر رفتن و دور ریز شدن آنها میشود</a:t>
            </a:r>
            <a:r>
              <a:rPr lang="fa-IR" dirty="0" smtClean="0">
                <a:cs typeface="B Nazanin" panose="00000400000000000000" pitchFamily="2" charset="-78"/>
              </a:rPr>
              <a:t>.</a:t>
            </a:r>
          </a:p>
          <a:p>
            <a:endParaRPr lang="en-US" dirty="0">
              <a:cs typeface="B Nazanin" panose="00000400000000000000" pitchFamily="2" charset="-78"/>
            </a:endParaRPr>
          </a:p>
          <a:p>
            <a:r>
              <a:rPr lang="fa-IR" dirty="0">
                <a:cs typeface="B Nazanin" panose="00000400000000000000" pitchFamily="2" charset="-78"/>
              </a:rPr>
              <a:t>صنف اجیل و خشکبار در آذر ماه سال 99 به گروه شغلی یک پیوست و در دوران کرونا هم فعالیت این د</a:t>
            </a:r>
            <a:r>
              <a:rPr lang="fa-IR" dirty="0" smtClean="0">
                <a:cs typeface="B Nazanin" panose="00000400000000000000" pitchFamily="2" charset="-78"/>
              </a:rPr>
              <a:t>سته </a:t>
            </a:r>
            <a:r>
              <a:rPr lang="fa-IR" dirty="0">
                <a:cs typeface="B Nazanin" panose="00000400000000000000" pitchFamily="2" charset="-78"/>
              </a:rPr>
              <a:t>صنفی در تمامی شهرستان‌ها با وضعیت قرمز، نارنجی و زرد بلامانع است.</a:t>
            </a:r>
            <a:endParaRPr lang="en-US" dirty="0">
              <a:cs typeface="B Nazanin" panose="00000400000000000000" pitchFamily="2" charset="-78"/>
            </a:endParaRPr>
          </a:p>
          <a:p>
            <a:endParaRPr lang="fa-IR" dirty="0">
              <a:cs typeface="B Nazanin" panose="00000400000000000000" pitchFamily="2" charset="-78"/>
            </a:endParaRPr>
          </a:p>
        </p:txBody>
      </p:sp>
    </p:spTree>
    <p:extLst>
      <p:ext uri="{BB962C8B-B14F-4D97-AF65-F5344CB8AC3E}">
        <p14:creationId xmlns:p14="http://schemas.microsoft.com/office/powerpoint/2010/main" val="2996287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cs typeface="B Nazanin" panose="00000400000000000000"/>
              </a:rPr>
              <a:t>فواید خشکبار برای سلامتی چیست؟</a:t>
            </a:r>
          </a:p>
        </p:txBody>
      </p:sp>
      <p:sp>
        <p:nvSpPr>
          <p:cNvPr id="3" name="Content Placeholder 2"/>
          <p:cNvSpPr>
            <a:spLocks noGrp="1"/>
          </p:cNvSpPr>
          <p:nvPr>
            <p:ph idx="1"/>
          </p:nvPr>
        </p:nvSpPr>
        <p:spPr>
          <a:xfrm>
            <a:off x="1036320" y="2452428"/>
            <a:ext cx="9860278" cy="3273254"/>
          </a:xfrm>
        </p:spPr>
        <p:txBody>
          <a:bodyPr>
            <a:noAutofit/>
          </a:bodyPr>
          <a:lstStyle/>
          <a:p>
            <a:pPr marL="0" indent="0">
              <a:buNone/>
            </a:pPr>
            <a:r>
              <a:rPr lang="fa-IR" dirty="0">
                <a:cs typeface="B Nazanin" panose="00000400000000000000"/>
              </a:rPr>
              <a:t>اگرچه میوه‌ها، دانه‌ها و مغزیجات انرژی و چربی زیادی دارند، اما خوردن </a:t>
            </a:r>
            <a:r>
              <a:rPr lang="fa-IR" dirty="0" smtClean="0">
                <a:cs typeface="B Nazanin" panose="00000400000000000000"/>
              </a:rPr>
              <a:t>آنها </a:t>
            </a:r>
            <a:r>
              <a:rPr lang="fa-IR" dirty="0">
                <a:cs typeface="B Nazanin" panose="00000400000000000000"/>
              </a:rPr>
              <a:t>موجب افزایش وزن نمی‌شود. بر اساس برخی مطالعات مشخص شده </a:t>
            </a:r>
            <a:r>
              <a:rPr lang="fa-IR" dirty="0">
                <a:cs typeface="B Nazanin" panose="00000400000000000000" pitchFamily="2" charset="-78"/>
              </a:rPr>
              <a:t>، </a:t>
            </a:r>
            <a:r>
              <a:rPr lang="fa-IR" dirty="0" smtClean="0">
                <a:cs typeface="B Nazanin" panose="00000400000000000000"/>
              </a:rPr>
              <a:t>که </a:t>
            </a:r>
            <a:r>
              <a:rPr lang="fa-IR" dirty="0">
                <a:cs typeface="B Nazanin" panose="00000400000000000000"/>
              </a:rPr>
              <a:t>مصرف این خوراکی‌ها با کاهش وزن بدن ارتباط دارد. این مواد خوراکی حاوی فیبر زیادی بوده و مصرف آن باعث می‌شود که فرد برای مدتی احساس سیری کند. از همین رو در بسیاری از رژیم‌های کاهش وزن توصیه می‌گردد که برای کاهش چربی در شکم و بدن از دانه‌های خشکبار استفاده نمایید</a:t>
            </a:r>
            <a:r>
              <a:rPr lang="fa-IR" dirty="0" smtClean="0">
                <a:cs typeface="B Nazanin" panose="00000400000000000000"/>
              </a:rPr>
              <a:t>.</a:t>
            </a:r>
            <a:endParaRPr lang="fa-IR" dirty="0">
              <a:cs typeface="B Nazanin" panose="00000400000000000000"/>
            </a:endParaRPr>
          </a:p>
        </p:txBody>
      </p:sp>
    </p:spTree>
    <p:extLst>
      <p:ext uri="{BB962C8B-B14F-4D97-AF65-F5344CB8AC3E}">
        <p14:creationId xmlns:p14="http://schemas.microsoft.com/office/powerpoint/2010/main" val="122387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10491" y="846035"/>
            <a:ext cx="9757955" cy="4675200"/>
          </a:xfrm>
        </p:spPr>
        <p:txBody>
          <a:bodyPr>
            <a:noAutofit/>
          </a:bodyPr>
          <a:lstStyle/>
          <a:p>
            <a:pPr marL="0" indent="0">
              <a:buNone/>
            </a:pPr>
            <a:r>
              <a:rPr lang="fa-IR" dirty="0">
                <a:cs typeface="B Nazanin" panose="00000400000000000000"/>
              </a:rPr>
              <a:t>به طور کلی خشکبار منابع خوبی از چربی، فیبر و پروتئین هستند. بیشتر چربی موجود در دانه‌ها و مغزها چربی‌های اشباع نشده امگا۳ و امگا۶ هستند. با این حال مقداری چربی اشباع نیز در آن‌ها وجود دارد. از طرفی مقداری ویتامین و مواد معدنی از جمله منیزیم و ویتامین </a:t>
            </a:r>
            <a:r>
              <a:rPr lang="en-US" dirty="0">
                <a:cs typeface="B Nazanin" panose="00000400000000000000"/>
              </a:rPr>
              <a:t>E </a:t>
            </a:r>
            <a:r>
              <a:rPr lang="fa-IR" dirty="0">
                <a:cs typeface="B Nazanin" panose="00000400000000000000"/>
              </a:rPr>
              <a:t>در آن‌ها وجود دارد</a:t>
            </a:r>
            <a:r>
              <a:rPr lang="fa-IR" dirty="0" smtClean="0">
                <a:cs typeface="B Nazanin" panose="00000400000000000000"/>
              </a:rPr>
              <a:t>. طی </a:t>
            </a:r>
            <a:r>
              <a:rPr lang="fa-IR" dirty="0">
                <a:cs typeface="B Nazanin" panose="00000400000000000000"/>
              </a:rPr>
              <a:t>مطالعاتی که بر روی مزایای خشکبار بر سلامتی انجام شده به نتایج زیر دست یافته‌اند: </a:t>
            </a:r>
          </a:p>
          <a:p>
            <a:pPr marL="0" indent="0">
              <a:buNone/>
            </a:pPr>
            <a:r>
              <a:rPr lang="fa-IR" dirty="0">
                <a:cs typeface="B Nazanin" panose="00000400000000000000"/>
              </a:rPr>
              <a:t>نتایج تحقیقات خشکبار نشان داد رژیم غذایی غنی شده از این دسته خوراکی‌ها در افزایش وزن تاثیری ندارد</a:t>
            </a:r>
            <a:r>
              <a:rPr lang="fa-IR" dirty="0" smtClean="0">
                <a:cs typeface="B Nazanin" panose="00000400000000000000"/>
              </a:rPr>
              <a:t>. از </a:t>
            </a:r>
            <a:r>
              <a:rPr lang="fa-IR" dirty="0">
                <a:cs typeface="B Nazanin" panose="00000400000000000000"/>
              </a:rPr>
              <a:t>طرفی نتایج نشان داد که افرادی که از این مواد مغذی استفاده می‌کنند عمر طولانی‌تری نسبت به افرادی که مصرف نمی‌کنند دارند. این می‌تواند ناشی از جلوگیری آن‌ها از ابتلا به بیماری‌های مزمن باشد. به طور مثال مغزها می‌توانند عوامل خطر سندروم متابولیک مانند فشار خون بالا و سطح کلسترول را کاهش دهند. در نهایت باید گفت که استفاده از خشکبار در رژیم غذایی نقش موثر و مهمی در سلامت بدن دارد. این ماده مغذی می‌تواند جایگزین بسیاری از خوراکی‌ها و تنقلات ناسالم شده و در رژیم غذایی روزانه افراد مختلف از جمله کودکان قرار بگیرد.</a:t>
            </a:r>
          </a:p>
          <a:p>
            <a:pPr marL="0" indent="0">
              <a:buNone/>
            </a:pPr>
            <a:endParaRPr lang="fa-IR" sz="2600" dirty="0">
              <a:cs typeface="B Nazanin" panose="00000400000000000000"/>
            </a:endParaRPr>
          </a:p>
        </p:txBody>
      </p:sp>
    </p:spTree>
    <p:extLst>
      <p:ext uri="{BB962C8B-B14F-4D97-AF65-F5344CB8AC3E}">
        <p14:creationId xmlns:p14="http://schemas.microsoft.com/office/powerpoint/2010/main" val="316389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sz="3600" dirty="0">
                <a:cs typeface="B Nazanin" panose="00000400000000000000"/>
              </a:rPr>
              <a:t>مناسب ترین شهر ها برای خرید آجیل</a:t>
            </a:r>
          </a:p>
        </p:txBody>
      </p:sp>
      <p:sp>
        <p:nvSpPr>
          <p:cNvPr id="5" name="Content Placeholder 4"/>
          <p:cNvSpPr>
            <a:spLocks noGrp="1"/>
          </p:cNvSpPr>
          <p:nvPr>
            <p:ph idx="1"/>
          </p:nvPr>
        </p:nvSpPr>
        <p:spPr>
          <a:xfrm>
            <a:off x="1196341" y="2713686"/>
            <a:ext cx="9799318" cy="3318936"/>
          </a:xfrm>
        </p:spPr>
        <p:txBody>
          <a:bodyPr>
            <a:normAutofit/>
          </a:bodyPr>
          <a:lstStyle/>
          <a:p>
            <a:r>
              <a:rPr lang="fa-IR" sz="2800" dirty="0">
                <a:cs typeface="B Nazanin" panose="00000400000000000000"/>
              </a:rPr>
              <a:t>عرضه بهترین آجیل در شهر </a:t>
            </a:r>
            <a:r>
              <a:rPr lang="fa-IR" sz="2800" dirty="0" smtClean="0">
                <a:cs typeface="B Nazanin" panose="00000400000000000000"/>
              </a:rPr>
              <a:t>خوانسار</a:t>
            </a:r>
            <a:r>
              <a:rPr lang="en-US" sz="2800" dirty="0" smtClean="0">
                <a:cs typeface="B Nazanin" panose="00000400000000000000"/>
              </a:rPr>
              <a:t>:</a:t>
            </a:r>
          </a:p>
          <a:p>
            <a:r>
              <a:rPr lang="fa-IR" dirty="0" smtClean="0">
                <a:cs typeface="B Nazanin" panose="00000400000000000000"/>
              </a:rPr>
              <a:t>شهرستان </a:t>
            </a:r>
            <a:r>
              <a:rPr lang="fa-IR" dirty="0">
                <a:cs typeface="B Nazanin" panose="00000400000000000000"/>
              </a:rPr>
              <a:t>خوانسار در قسمت غرب استان اصفهان قراردارد. این شهر خشکبارهای بسیار معروفی دارد. خشکبارهایی چون گردو، آلو و برگ زردآلو این منطقه بسیار معروف است و در کل ایران این محصولات با نام خشکبار خوانسار خرید و فروش می گردند. بهترین محصول این منطقه، گردوی خوانسار است که از کیفیت بی نظیری برخوردار است و در ایران از نظر عطر و طعم به هیچ عنوان قابل مقایسه با شهرهای دیگر نیست.</a:t>
            </a:r>
          </a:p>
        </p:txBody>
      </p:sp>
    </p:spTree>
    <p:extLst>
      <p:ext uri="{BB962C8B-B14F-4D97-AF65-F5344CB8AC3E}">
        <p14:creationId xmlns:p14="http://schemas.microsoft.com/office/powerpoint/2010/main" val="193134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2" y="1806250"/>
            <a:ext cx="10441577" cy="2893100"/>
          </a:xfrm>
          <a:prstGeom prst="rect">
            <a:avLst/>
          </a:prstGeom>
        </p:spPr>
        <p:txBody>
          <a:bodyPr wrap="square">
            <a:spAutoFit/>
          </a:bodyPr>
          <a:lstStyle/>
          <a:p>
            <a:pPr marL="342900" indent="-342900" algn="r" rtl="1">
              <a:buClr>
                <a:schemeClr val="accent1"/>
              </a:buClr>
              <a:buFont typeface="Arial" panose="020B0604020202020204" pitchFamily="34" charset="0"/>
              <a:buChar char="•"/>
            </a:pPr>
            <a:r>
              <a:rPr lang="fa-IR" sz="2800" dirty="0">
                <a:cs typeface="B Nazanin" panose="00000400000000000000"/>
              </a:rPr>
              <a:t>شهرستان خوی قطب تولید و عرضه </a:t>
            </a:r>
            <a:r>
              <a:rPr lang="fa-IR" sz="2800" dirty="0" smtClean="0">
                <a:cs typeface="B Nazanin" panose="00000400000000000000"/>
              </a:rPr>
              <a:t>تخمه</a:t>
            </a:r>
            <a:r>
              <a:rPr lang="en-US" sz="2800" dirty="0" smtClean="0">
                <a:cs typeface="B Nazanin" panose="00000400000000000000"/>
              </a:rPr>
              <a:t> :</a:t>
            </a:r>
            <a:r>
              <a:rPr lang="fa-IR" sz="2800" dirty="0" smtClean="0">
                <a:cs typeface="B Nazanin" panose="00000400000000000000"/>
              </a:rPr>
              <a:t> </a:t>
            </a:r>
            <a:endParaRPr lang="en-US" sz="2800" dirty="0" smtClean="0">
              <a:cs typeface="B Nazanin" panose="00000400000000000000"/>
            </a:endParaRPr>
          </a:p>
          <a:p>
            <a:pPr marL="342900" indent="-342900" algn="r" rtl="1">
              <a:buClr>
                <a:schemeClr val="accent1"/>
              </a:buClr>
              <a:buFont typeface="Arial" panose="020B0604020202020204" pitchFamily="34" charset="0"/>
              <a:buChar char="•"/>
            </a:pPr>
            <a:endParaRPr lang="en-US" sz="2200" dirty="0" smtClean="0">
              <a:cs typeface="B Nazanin" panose="00000400000000000000"/>
            </a:endParaRPr>
          </a:p>
          <a:p>
            <a:pPr marL="342900" indent="-342900" algn="r" rtl="1">
              <a:buClr>
                <a:schemeClr val="accent1"/>
              </a:buClr>
              <a:buFont typeface="Arial" panose="020B0604020202020204" pitchFamily="34" charset="0"/>
              <a:buChar char="•"/>
            </a:pPr>
            <a:r>
              <a:rPr lang="fa-IR" sz="2200" dirty="0" smtClean="0">
                <a:cs typeface="B Nazanin" panose="00000400000000000000"/>
              </a:rPr>
              <a:t>خوی یکی </a:t>
            </a:r>
            <a:r>
              <a:rPr lang="fa-IR" sz="2200" dirty="0">
                <a:cs typeface="B Nazanin" panose="00000400000000000000"/>
              </a:rPr>
              <a:t>از شهرهای استان آذربایجان غربی است که بعد از ارومیه مهم‌ترین و بزرگ‌ترین شهر آذربایجان غربی محسوب می شود. این شهر در شمال غربی‌ترین نقطه ایران و نزدیک به مرز ترکیه قرار دارد. یکی از مرغوب‌ترین و بهترین سوغاتی‌های این شهر، تخمه آفتابگردان است</a:t>
            </a:r>
            <a:r>
              <a:rPr lang="fa-IR" sz="2200" dirty="0" smtClean="0">
                <a:cs typeface="B Nazanin" panose="00000400000000000000"/>
              </a:rPr>
              <a:t>. شهرستان </a:t>
            </a:r>
            <a:r>
              <a:rPr lang="fa-IR" sz="2200" dirty="0">
                <a:cs typeface="B Nazanin" panose="00000400000000000000"/>
              </a:rPr>
              <a:t>خوی قطب تولید تخمه آفتابگردان در کشور است و یکی از بهترین تخمه‌های کشور را دارد و امرار و معاش بسیاری از اهالی این شهر از طریق کشت و تولید تخمه است. </a:t>
            </a:r>
            <a:r>
              <a:rPr lang="fa-IR" sz="2200" dirty="0" smtClean="0">
                <a:cs typeface="B Nazanin" panose="00000400000000000000"/>
              </a:rPr>
              <a:t>در نیمی </a:t>
            </a:r>
            <a:r>
              <a:rPr lang="fa-IR" sz="2200" dirty="0">
                <a:cs typeface="B Nazanin" panose="00000400000000000000"/>
              </a:rPr>
              <a:t>از زمین‌های کشاورزی خوی تخمه کشت می‌شود و هرساله ۳۱ تن تخمه تولید می کنند. تخمه‌های آفتابگردان کیفیت بالایی دارند که به خارج از مرزهای ایران هم صادر می‌شود.</a:t>
            </a:r>
          </a:p>
        </p:txBody>
      </p:sp>
    </p:spTree>
    <p:extLst>
      <p:ext uri="{BB962C8B-B14F-4D97-AF65-F5344CB8AC3E}">
        <p14:creationId xmlns:p14="http://schemas.microsoft.com/office/powerpoint/2010/main" val="319767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3738" y="2534419"/>
            <a:ext cx="10014856" cy="2215991"/>
          </a:xfrm>
          <a:prstGeom prst="rect">
            <a:avLst/>
          </a:prstGeom>
        </p:spPr>
        <p:txBody>
          <a:bodyPr wrap="square">
            <a:spAutoFit/>
          </a:bodyPr>
          <a:lstStyle/>
          <a:p>
            <a:pPr marL="342900" indent="-342900" algn="r" rtl="1">
              <a:buClr>
                <a:schemeClr val="accent1"/>
              </a:buClr>
              <a:buFont typeface="Arial" panose="020B0604020202020204" pitchFamily="34" charset="0"/>
              <a:buChar char="•"/>
            </a:pPr>
            <a:r>
              <a:rPr lang="fa-IR" sz="2800" dirty="0" smtClean="0">
                <a:cs typeface="B Nazanin" panose="00000400000000000000"/>
              </a:rPr>
              <a:t>تویسرکان:</a:t>
            </a:r>
            <a:endParaRPr lang="en-US" sz="2800" dirty="0" smtClean="0">
              <a:cs typeface="B Nazanin" panose="00000400000000000000"/>
            </a:endParaRPr>
          </a:p>
          <a:p>
            <a:pPr marL="342900" indent="-342900" algn="r" rtl="1">
              <a:buClr>
                <a:schemeClr val="accent1"/>
              </a:buClr>
              <a:buFont typeface="Arial" panose="020B0604020202020204" pitchFamily="34" charset="0"/>
              <a:buChar char="•"/>
            </a:pPr>
            <a:endParaRPr lang="en-US" sz="2200" dirty="0" smtClean="0">
              <a:cs typeface="B Nazanin" panose="00000400000000000000"/>
            </a:endParaRPr>
          </a:p>
          <a:p>
            <a:pPr marL="342900" indent="-342900" algn="r" rtl="1">
              <a:buClr>
                <a:schemeClr val="accent1"/>
              </a:buClr>
              <a:buFont typeface="Arial" panose="020B0604020202020204" pitchFamily="34" charset="0"/>
              <a:buChar char="•"/>
            </a:pPr>
            <a:r>
              <a:rPr lang="fa-IR" sz="2200" dirty="0" smtClean="0">
                <a:cs typeface="B Nazanin" panose="00000400000000000000"/>
              </a:rPr>
              <a:t>تویسرکان </a:t>
            </a:r>
            <a:r>
              <a:rPr lang="fa-IR" sz="2200" dirty="0">
                <a:cs typeface="B Nazanin" panose="00000400000000000000"/>
              </a:rPr>
              <a:t>یکی از شهرهای بزرگ استان همدان است و در جنوب کوه الوند قرار دارد و دارای آب و هوای معتدل کوهستانی است. این شهر به شهر گردو معروف است و گردوهای بسیار خوشمزه دارد</a:t>
            </a:r>
            <a:r>
              <a:rPr lang="fa-IR" sz="2200" dirty="0" smtClean="0">
                <a:cs typeface="B Nazanin" panose="00000400000000000000"/>
              </a:rPr>
              <a:t>. سوغاتی </a:t>
            </a:r>
            <a:r>
              <a:rPr lang="fa-IR" sz="2200" dirty="0">
                <a:cs typeface="B Nazanin" panose="00000400000000000000"/>
              </a:rPr>
              <a:t>های این شهر علاوه بر گردو که مهمترین سوغات تویسرکان است خشکبار هایی از قبیل بادام، برگه آلو، برگه زردآلو، نقل‌های </a:t>
            </a:r>
            <a:r>
              <a:rPr lang="fa-IR" sz="2200" dirty="0" smtClean="0">
                <a:cs typeface="B Nazanin" panose="00000400000000000000"/>
              </a:rPr>
              <a:t>مخصوص، </a:t>
            </a:r>
            <a:r>
              <a:rPr lang="fa-IR" sz="2200" dirty="0">
                <a:cs typeface="B Nazanin" panose="00000400000000000000"/>
              </a:rPr>
              <a:t>پشمک، ، سماق تازه و سماق کوبیده  می </a:t>
            </a:r>
            <a:r>
              <a:rPr lang="fa-IR" sz="2200" dirty="0" smtClean="0">
                <a:cs typeface="B Nazanin" panose="00000400000000000000"/>
              </a:rPr>
              <a:t>باشد.</a:t>
            </a:r>
            <a:endParaRPr lang="fa-IR" sz="2200" dirty="0">
              <a:cs typeface="B Nazanin" panose="00000400000000000000"/>
            </a:endParaRPr>
          </a:p>
        </p:txBody>
      </p:sp>
    </p:spTree>
    <p:extLst>
      <p:ext uri="{BB962C8B-B14F-4D97-AF65-F5344CB8AC3E}">
        <p14:creationId xmlns:p14="http://schemas.microsoft.com/office/powerpoint/2010/main" val="207674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988" y="2195622"/>
            <a:ext cx="10136777" cy="2308324"/>
          </a:xfrm>
          <a:prstGeom prst="rect">
            <a:avLst/>
          </a:prstGeom>
        </p:spPr>
        <p:txBody>
          <a:bodyPr wrap="square">
            <a:spAutoFit/>
          </a:bodyPr>
          <a:lstStyle/>
          <a:p>
            <a:pPr marL="342900" indent="-342900" algn="r" rtl="1">
              <a:buClr>
                <a:schemeClr val="accent1"/>
              </a:buClr>
              <a:buFont typeface="Arial" panose="020B0604020202020204" pitchFamily="34" charset="0"/>
              <a:buChar char="•"/>
            </a:pPr>
            <a:r>
              <a:rPr lang="fa-IR" sz="2800" dirty="0">
                <a:cs typeface="B Nazanin" panose="00000400000000000000"/>
              </a:rPr>
              <a:t>برغان مهد عرضه انواع </a:t>
            </a:r>
            <a:r>
              <a:rPr lang="fa-IR" sz="2800" dirty="0" smtClean="0">
                <a:cs typeface="B Nazanin" panose="00000400000000000000"/>
              </a:rPr>
              <a:t>آلو</a:t>
            </a:r>
            <a:r>
              <a:rPr lang="en-US" sz="2800" dirty="0" smtClean="0">
                <a:cs typeface="B Nazanin" panose="00000400000000000000"/>
              </a:rPr>
              <a:t>:</a:t>
            </a:r>
          </a:p>
          <a:p>
            <a:pPr marL="342900" indent="-342900" algn="r" rtl="1">
              <a:buClr>
                <a:schemeClr val="accent1"/>
              </a:buClr>
              <a:buFont typeface="Arial" panose="020B0604020202020204" pitchFamily="34" charset="0"/>
              <a:buChar char="•"/>
            </a:pPr>
            <a:endParaRPr lang="en-US" sz="2800" dirty="0" smtClean="0">
              <a:cs typeface="B Nazanin" panose="00000400000000000000"/>
            </a:endParaRPr>
          </a:p>
          <a:p>
            <a:pPr marL="342900" indent="-342900" algn="r" rtl="1">
              <a:buClr>
                <a:schemeClr val="accent1"/>
              </a:buClr>
              <a:buFont typeface="Arial" panose="020B0604020202020204" pitchFamily="34" charset="0"/>
              <a:buChar char="•"/>
            </a:pPr>
            <a:r>
              <a:rPr lang="en-US" sz="2200" dirty="0" smtClean="0">
                <a:cs typeface="B Nazanin" panose="00000400000000000000"/>
              </a:rPr>
              <a:t> </a:t>
            </a:r>
            <a:r>
              <a:rPr lang="fa-IR" sz="2200" dirty="0" smtClean="0">
                <a:cs typeface="B Nazanin" panose="00000400000000000000"/>
              </a:rPr>
              <a:t>روستای </a:t>
            </a:r>
            <a:r>
              <a:rPr lang="fa-IR" sz="2200" dirty="0">
                <a:cs typeface="B Nazanin" panose="00000400000000000000"/>
              </a:rPr>
              <a:t>برغان در استان </a:t>
            </a:r>
            <a:r>
              <a:rPr lang="fa-IR" sz="2200" dirty="0" smtClean="0">
                <a:cs typeface="B Nazanin" panose="00000400000000000000"/>
              </a:rPr>
              <a:t>البرز قرار دارد. </a:t>
            </a:r>
            <a:r>
              <a:rPr lang="fa-IR" sz="2200" dirty="0">
                <a:cs typeface="B Nazanin" panose="00000400000000000000"/>
              </a:rPr>
              <a:t>از سوغاتی‌های معروف برغان می ‌توان به آلوی برغان، عسل، توت، لبنیات و بستنی برغان اشاره کرد. آلوی برغان که بومیان به آن گوجه برغان نیز می گویند در واقع یک نوع محصول پیوندی است که از ترکیب آلو محلی و آلوی بخارا به وجود می آید و خواص بسیار زیادی دارد. طعم گوجه برغان منحصر به فرد و متفاوت است و از آن در تولید انواع لواشک، ترشی و در غذاهای ایرانی استفاده می ‌شود.</a:t>
            </a:r>
          </a:p>
        </p:txBody>
      </p:sp>
    </p:spTree>
    <p:extLst>
      <p:ext uri="{BB962C8B-B14F-4D97-AF65-F5344CB8AC3E}">
        <p14:creationId xmlns:p14="http://schemas.microsoft.com/office/powerpoint/2010/main" val="396814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987" y="1767841"/>
            <a:ext cx="10075818" cy="2893100"/>
          </a:xfrm>
          <a:prstGeom prst="rect">
            <a:avLst/>
          </a:prstGeom>
        </p:spPr>
        <p:txBody>
          <a:bodyPr wrap="square">
            <a:spAutoFit/>
          </a:bodyPr>
          <a:lstStyle/>
          <a:p>
            <a:pPr marL="342900" indent="-342900" algn="r" rtl="1">
              <a:buClr>
                <a:schemeClr val="accent1"/>
              </a:buClr>
              <a:buFont typeface="Arial" panose="020B0604020202020204" pitchFamily="34" charset="0"/>
              <a:buChar char="•"/>
            </a:pPr>
            <a:r>
              <a:rPr lang="fa-IR" sz="2800" dirty="0" smtClean="0">
                <a:cs typeface="B Nazanin" panose="00000400000000000000"/>
              </a:rPr>
              <a:t>رفسنجان </a:t>
            </a:r>
            <a:r>
              <a:rPr lang="fa-IR" sz="2800" dirty="0">
                <a:cs typeface="B Nazanin" panose="00000400000000000000"/>
              </a:rPr>
              <a:t>پایتخت پسته </a:t>
            </a:r>
            <a:r>
              <a:rPr lang="fa-IR" sz="2800" dirty="0" smtClean="0">
                <a:cs typeface="B Nazanin" panose="00000400000000000000"/>
              </a:rPr>
              <a:t>ایران</a:t>
            </a:r>
            <a:r>
              <a:rPr lang="en-US" sz="2800" dirty="0" smtClean="0">
                <a:cs typeface="B Nazanin" panose="00000400000000000000"/>
              </a:rPr>
              <a:t>:</a:t>
            </a:r>
          </a:p>
          <a:p>
            <a:pPr marL="342900" indent="-342900" algn="r" rtl="1">
              <a:buClr>
                <a:schemeClr val="accent1"/>
              </a:buClr>
              <a:buFont typeface="Arial" panose="020B0604020202020204" pitchFamily="34" charset="0"/>
              <a:buChar char="•"/>
            </a:pPr>
            <a:endParaRPr lang="en-US" sz="2200" dirty="0" smtClean="0">
              <a:cs typeface="B Nazanin" panose="00000400000000000000"/>
            </a:endParaRPr>
          </a:p>
          <a:p>
            <a:pPr marL="342900" indent="-342900" algn="r" rtl="1">
              <a:buClr>
                <a:schemeClr val="accent1"/>
              </a:buClr>
              <a:buFont typeface="Arial" panose="020B0604020202020204" pitchFamily="34" charset="0"/>
              <a:buChar char="•"/>
            </a:pPr>
            <a:r>
              <a:rPr lang="fa-IR" sz="2200" dirty="0" smtClean="0">
                <a:cs typeface="B Nazanin" panose="00000400000000000000"/>
              </a:rPr>
              <a:t>شهرستان </a:t>
            </a:r>
            <a:r>
              <a:rPr lang="fa-IR" sz="2200" dirty="0">
                <a:cs typeface="B Nazanin" panose="00000400000000000000"/>
              </a:rPr>
              <a:t>رفسنجان در جنوب شرقی ایران و یکی از مهم‌ترین شهرستان‌های استان کرمان است که در شمال </a:t>
            </a:r>
            <a:r>
              <a:rPr lang="fa-IR" sz="2200" dirty="0" smtClean="0">
                <a:cs typeface="B Nazanin" panose="00000400000000000000"/>
              </a:rPr>
              <a:t>این استان </a:t>
            </a:r>
            <a:r>
              <a:rPr lang="fa-IR" sz="2200" dirty="0">
                <a:cs typeface="B Nazanin" panose="00000400000000000000"/>
              </a:rPr>
              <a:t>قرار دارد. کشاورزی یکی از مشاغل رایج در این شهرستان است. پسته رفسنجان حرف اول و آخر را در ایران و حتی جهان می </a:t>
            </a:r>
            <a:r>
              <a:rPr lang="fa-IR" sz="2200" dirty="0" smtClean="0">
                <a:cs typeface="B Nazanin" panose="00000400000000000000"/>
              </a:rPr>
              <a:t>زند. </a:t>
            </a:r>
            <a:r>
              <a:rPr lang="fa-IR" sz="2200" dirty="0">
                <a:cs typeface="B Nazanin" panose="00000400000000000000"/>
              </a:rPr>
              <a:t>پسته رفسنجان در حال حاضر حدود 50 درصد از تولید جهان و 60 درصد از صادرات جهانی پسته </a:t>
            </a:r>
            <a:r>
              <a:rPr lang="fa-IR" sz="2200" dirty="0" smtClean="0">
                <a:cs typeface="B Nazanin" panose="00000400000000000000"/>
              </a:rPr>
              <a:t>در </a:t>
            </a:r>
            <a:r>
              <a:rPr lang="fa-IR" sz="2200" dirty="0">
                <a:cs typeface="B Nazanin" panose="00000400000000000000"/>
              </a:rPr>
              <a:t>ایران </a:t>
            </a:r>
            <a:r>
              <a:rPr lang="fa-IR" sz="2200" dirty="0" smtClean="0">
                <a:cs typeface="B Nazanin" panose="00000400000000000000"/>
              </a:rPr>
              <a:t>را تشکیل میدهد. مهم‌ترین </a:t>
            </a:r>
            <a:r>
              <a:rPr lang="fa-IR" sz="2200" dirty="0">
                <a:cs typeface="B Nazanin" panose="00000400000000000000"/>
              </a:rPr>
              <a:t>سوغات رفسنجان پسته است که همان طور که گفتیم شهرتی جهانی دارد. انواع پسته (پسته اکبری، پسته احمد آقایی، پسته کله قوچی و پسته فندقی) در این شهرستان تولید و به باز عرضه می شود. رفسنجان علاوه برپسته سوغات‌های دیگری </a:t>
            </a:r>
            <a:r>
              <a:rPr lang="fa-IR" sz="2200" dirty="0" smtClean="0">
                <a:cs typeface="B Nazanin" panose="00000400000000000000"/>
              </a:rPr>
              <a:t>مانند کماچ </a:t>
            </a:r>
            <a:r>
              <a:rPr lang="fa-IR" sz="2200" dirty="0">
                <a:cs typeface="B Nazanin" panose="00000400000000000000"/>
              </a:rPr>
              <a:t>سهن و قاووت را نیز دارد.</a:t>
            </a:r>
          </a:p>
        </p:txBody>
      </p:sp>
    </p:spTree>
    <p:extLst>
      <p:ext uri="{BB962C8B-B14F-4D97-AF65-F5344CB8AC3E}">
        <p14:creationId xmlns:p14="http://schemas.microsoft.com/office/powerpoint/2010/main" val="40418506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399</TotalTime>
  <Words>1832</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Arabic Typesetting</vt:lpstr>
      <vt:lpstr>Arial</vt:lpstr>
      <vt:lpstr>B Nazanin</vt:lpstr>
      <vt:lpstr>Garamond</vt:lpstr>
      <vt:lpstr>Times New Roman</vt:lpstr>
      <vt:lpstr>Urdu Typesetting</vt:lpstr>
      <vt:lpstr>Organic</vt:lpstr>
      <vt:lpstr>درس:اقتصاد کشاورزی  استاد:دکترسیدمحمدمستولی زاده</vt:lpstr>
      <vt:lpstr>PowerPoint Presentation</vt:lpstr>
      <vt:lpstr>فواید خشکبار برای سلامتی چیست؟</vt:lpstr>
      <vt:lpstr>PowerPoint Presentation</vt:lpstr>
      <vt:lpstr>مناسب ترین شهر ها برای خرید آجیل</vt:lpstr>
      <vt:lpstr>PowerPoint Presentation</vt:lpstr>
      <vt:lpstr>PowerPoint Presentation</vt:lpstr>
      <vt:lpstr>PowerPoint Presentation</vt:lpstr>
      <vt:lpstr>PowerPoint Presentation</vt:lpstr>
      <vt:lpstr>صادرات خشکبار</vt:lpstr>
      <vt:lpstr>قوانین صادرات میوه خشک </vt:lpstr>
      <vt:lpstr>برچسب خشکبار صادراتی </vt:lpstr>
      <vt:lpstr>کیفیت خشکبار صادراتی</vt:lpstr>
      <vt:lpstr>رایج ترین الزامات مورد نیاز برای صادرات خشکبار</vt:lpstr>
      <vt:lpstr>اصلی‌ترین مشتری خشکبار ایران کدام کشور است؟</vt:lpstr>
      <vt:lpstr>PowerPoint Presentation</vt:lpstr>
      <vt:lpstr>موانع صادرات خشکبار به اروپا </vt:lpstr>
      <vt:lpstr>تحریم ها و مشکلات ارزی صادرات خشکبار به اروپا</vt:lpstr>
      <vt:lpstr>سپاس از همراهی شما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خشکبار</dc:title>
  <dc:creator>asus</dc:creator>
  <cp:lastModifiedBy>D!akov RePack</cp:lastModifiedBy>
  <cp:revision>41</cp:revision>
  <dcterms:created xsi:type="dcterms:W3CDTF">2021-11-12T12:42:04Z</dcterms:created>
  <dcterms:modified xsi:type="dcterms:W3CDTF">2021-12-06T04:22:03Z</dcterms:modified>
</cp:coreProperties>
</file>