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9"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1841666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43EE6-CA9A-4ECF-B9EA-0413E32AF1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417027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3519310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1331302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34635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2264721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3647396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2679188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3857824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1634013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43EE6-CA9A-4ECF-B9EA-0413E32AF1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3617642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3F43EE6-CA9A-4ECF-B9EA-0413E32AF1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357666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F43EE6-CA9A-4ECF-B9EA-0413E32AF1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27268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F43EE6-CA9A-4ECF-B9EA-0413E32AF1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1137669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F43EE6-CA9A-4ECF-B9EA-0413E32AF1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248730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43EE6-CA9A-4ECF-B9EA-0413E32AF1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3792119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43EE6-CA9A-4ECF-B9EA-0413E32AF1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682549-F797-4C30-9A59-B36A37E6FADA}" type="slidenum">
              <a:rPr lang="en-US" smtClean="0"/>
              <a:t>‹#›</a:t>
            </a:fld>
            <a:endParaRPr lang="en-US"/>
          </a:p>
        </p:txBody>
      </p:sp>
    </p:spTree>
    <p:extLst>
      <p:ext uri="{BB962C8B-B14F-4D97-AF65-F5344CB8AC3E}">
        <p14:creationId xmlns:p14="http://schemas.microsoft.com/office/powerpoint/2010/main" val="138010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3F43EE6-CA9A-4ECF-B9EA-0413E32AF1EA}" type="datetimeFigureOut">
              <a:rPr lang="en-US" smtClean="0"/>
              <a:t>12/5/2021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F682549-F797-4C30-9A59-B36A37E6FADA}" type="slidenum">
              <a:rPr lang="en-US" smtClean="0"/>
              <a:t>‹#›</a:t>
            </a:fld>
            <a:endParaRPr lang="en-US"/>
          </a:p>
        </p:txBody>
      </p:sp>
    </p:spTree>
    <p:extLst>
      <p:ext uri="{BB962C8B-B14F-4D97-AF65-F5344CB8AC3E}">
        <p14:creationId xmlns:p14="http://schemas.microsoft.com/office/powerpoint/2010/main" val="3052601909"/>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 id="2147483892" r:id="rId13"/>
    <p:sldLayoutId id="2147483893" r:id="rId14"/>
    <p:sldLayoutId id="2147483894" r:id="rId15"/>
    <p:sldLayoutId id="2147483895" r:id="rId16"/>
    <p:sldLayoutId id="214748389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434" y="754037"/>
            <a:ext cx="10018713" cy="1752599"/>
          </a:xfrm>
        </p:spPr>
        <p:txBody>
          <a:bodyPr>
            <a:normAutofit/>
          </a:bodyPr>
          <a:lstStyle/>
          <a:p>
            <a:pPr rtl="1"/>
            <a:r>
              <a:rPr lang="fa-IR" sz="3400" dirty="0" smtClean="0">
                <a:cs typeface="B Titr" panose="00000700000000000000" pitchFamily="2" charset="-78"/>
              </a:rPr>
              <a:t>اثر صادرات کالاهای صنعتی بر رشد اقتصادی در ایران </a:t>
            </a:r>
            <a:r>
              <a:rPr lang="fa-IR" sz="3400" dirty="0">
                <a:cs typeface="B Titr" panose="00000700000000000000" pitchFamily="2" charset="-78"/>
              </a:rPr>
              <a:t/>
            </a:r>
            <a:br>
              <a:rPr lang="fa-IR" sz="3400" dirty="0">
                <a:cs typeface="B Titr" panose="00000700000000000000" pitchFamily="2" charset="-78"/>
              </a:rPr>
            </a:br>
            <a:r>
              <a:rPr lang="fa-IR" sz="3400" dirty="0">
                <a:cs typeface="B Titr" panose="00000700000000000000" pitchFamily="2" charset="-78"/>
              </a:rPr>
              <a:t>واکاوی تاثیر پذیری صادرات صنعتی از نرخ ارز در اقتصاد ایران</a:t>
            </a:r>
            <a:endParaRPr lang="en-US" sz="3400" dirty="0">
              <a:cs typeface="B Titr" panose="000007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25086" y="2688125"/>
            <a:ext cx="6823881" cy="3821373"/>
          </a:xfrm>
        </p:spPr>
      </p:pic>
      <p:sp>
        <p:nvSpPr>
          <p:cNvPr id="3" name="Oval 2"/>
          <p:cNvSpPr/>
          <p:nvPr/>
        </p:nvSpPr>
        <p:spPr>
          <a:xfrm>
            <a:off x="10426889" y="1159488"/>
            <a:ext cx="354842" cy="3957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11094251" y="1717510"/>
            <a:ext cx="365792" cy="408467"/>
          </a:xfrm>
          <a:prstGeom prst="rect">
            <a:avLst/>
          </a:prstGeom>
        </p:spPr>
      </p:pic>
    </p:spTree>
    <p:extLst>
      <p:ext uri="{BB962C8B-B14F-4D97-AF65-F5344CB8AC3E}">
        <p14:creationId xmlns:p14="http://schemas.microsoft.com/office/powerpoint/2010/main" val="70681060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sz="3600" b="1" dirty="0" smtClean="0">
                <a:cs typeface="B Nazanin" panose="00000400000000000000" pitchFamily="2" charset="-78"/>
              </a:rPr>
              <a:t>واکاوی تاثیر پذیری صادرات صنعتی از نرخ ارز در اقتصاد ایران</a:t>
            </a:r>
            <a:endParaRPr lang="en-US" sz="3600" b="1" dirty="0">
              <a:cs typeface="B Nazanin" panose="00000400000000000000" pitchFamily="2" charset="-78"/>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11690" y="2608854"/>
            <a:ext cx="6487411" cy="3892447"/>
          </a:xfrm>
          <a:prstGeom prst="rect">
            <a:avLst/>
          </a:prstGeom>
          <a:ln>
            <a:noFill/>
          </a:ln>
          <a:effectLst>
            <a:softEdge rad="112500"/>
          </a:effectLst>
        </p:spPr>
      </p:pic>
    </p:spTree>
    <p:extLst>
      <p:ext uri="{BB962C8B-B14F-4D97-AF65-F5344CB8AC3E}">
        <p14:creationId xmlns:p14="http://schemas.microsoft.com/office/powerpoint/2010/main" val="32664967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5073555"/>
          </a:xfrm>
        </p:spPr>
        <p:txBody>
          <a:bodyPr>
            <a:normAutofit/>
          </a:bodyPr>
          <a:lstStyle/>
          <a:p>
            <a:pPr algn="r" rtl="1"/>
            <a:r>
              <a:rPr lang="fa-IR" dirty="0" smtClean="0">
                <a:cs typeface="B Nazanin" panose="00000400000000000000" pitchFamily="2" charset="-78"/>
              </a:rPr>
              <a:t>صادرات کالاهای صنعتی پس از سرمایه گذاری دارای بیشترین اثر تولیدی در اقتصاد بوده و پس از سرمایه گذاری های دولت در زمینه ایجاد اشتغال از بیشترین اثر اشتغال زایی برخوردار است.</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صادرات سبب میشود عرضه ارز از انحصار دولت خارج شده و باطیف وسیع تری از فعالان اقتصادی به کشور انتقال یابد که این امر سبب افزایش کارایی در زمینه ایجاد تعادل در بازار ارز شده و اقتصاد کشور از طریق پیوند با اقتصاد جهانی توانمند می شود.</a:t>
            </a:r>
            <a:endParaRPr lang="en-US" dirty="0">
              <a:cs typeface="B Nazanin" panose="00000400000000000000" pitchFamily="2" charset="-78"/>
            </a:endParaRPr>
          </a:p>
        </p:txBody>
      </p:sp>
    </p:spTree>
    <p:extLst>
      <p:ext uri="{BB962C8B-B14F-4D97-AF65-F5344CB8AC3E}">
        <p14:creationId xmlns:p14="http://schemas.microsoft.com/office/powerpoint/2010/main" val="20906291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1606" y="330958"/>
            <a:ext cx="10018713" cy="5728648"/>
          </a:xfrm>
        </p:spPr>
        <p:txBody>
          <a:bodyPr>
            <a:normAutofit/>
          </a:bodyPr>
          <a:lstStyle/>
          <a:p>
            <a:pPr algn="r" rtl="1"/>
            <a:r>
              <a:rPr lang="fa-IR" dirty="0" smtClean="0">
                <a:cs typeface="B Nazanin" panose="00000400000000000000" pitchFamily="2" charset="-78"/>
              </a:rPr>
              <a:t>صادرات صنعتی کشور به تغییرات نرخ ارز از حساسیت پایین و تقریبا ناچیزی برخوردار است(بی کشش یا کشش پذیری اندک)</a:t>
            </a:r>
            <a:br>
              <a:rPr lang="fa-IR" dirty="0" smtClean="0">
                <a:cs typeface="B Nazanin" panose="00000400000000000000" pitchFamily="2" charset="-78"/>
              </a:rPr>
            </a:br>
            <a:r>
              <a:rPr lang="fa-IR" dirty="0" smtClean="0">
                <a:cs typeface="B Nazanin" panose="00000400000000000000" pitchFamily="2" charset="-78"/>
              </a:rPr>
              <a:t>در خوشبینانه ترین وضعیت به ازای هر 1 درصد افزایش نرخ ارز صادرات صنعتی کشور حدود 0/35 درصد تحریک شده و افزایش می یابد.</a:t>
            </a:r>
            <a:br>
              <a:rPr lang="fa-IR" dirty="0" smtClean="0">
                <a:cs typeface="B Nazanin" panose="00000400000000000000" pitchFamily="2" charset="-78"/>
              </a:rPr>
            </a:br>
            <a:r>
              <a:rPr lang="fa-IR" dirty="0" smtClean="0">
                <a:cs typeface="B Nazanin" panose="00000400000000000000" pitchFamily="2" charset="-78"/>
              </a:rPr>
              <a:t>تقاضای صادرات صنعتی ایران با تحولات درآمد جهانی رابطه مثبت و با شاخص قیمت کالای صادراتی به وارداتی رابطه منفی دارد.</a:t>
            </a:r>
            <a:endParaRPr lang="en-US" dirty="0">
              <a:cs typeface="B Nazanin" panose="00000400000000000000" pitchFamily="2" charset="-78"/>
            </a:endParaRPr>
          </a:p>
        </p:txBody>
      </p:sp>
    </p:spTree>
    <p:extLst>
      <p:ext uri="{BB962C8B-B14F-4D97-AF65-F5344CB8AC3E}">
        <p14:creationId xmlns:p14="http://schemas.microsoft.com/office/powerpoint/2010/main" val="3781772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cs typeface="B Nazanin" panose="00000400000000000000" pitchFamily="2" charset="-78"/>
              </a:rPr>
              <a:t>با توجه به سهم پایین ایران در بازار جهانی و قیمت پذیر بودن محصولات صادراتی ایران این را نشان میدهد که </a:t>
            </a:r>
            <a:r>
              <a:rPr lang="fa-IR" b="1" dirty="0" smtClean="0">
                <a:solidFill>
                  <a:schemeClr val="accent1">
                    <a:lumMod val="50000"/>
                  </a:schemeClr>
                </a:solidFill>
                <a:cs typeface="B Nazanin" panose="00000400000000000000" pitchFamily="2" charset="-78"/>
              </a:rPr>
              <a:t>رقابت پذیری قیمتی </a:t>
            </a:r>
            <a:r>
              <a:rPr lang="fa-IR" dirty="0" smtClean="0">
                <a:cs typeface="B Nazanin" panose="00000400000000000000" pitchFamily="2" charset="-78"/>
              </a:rPr>
              <a:t>عنصر مهمی در ارتقای توان صادراتی کالاهای صنعتی ایران است.</a:t>
            </a:r>
            <a:endParaRPr lang="en-US" dirty="0">
              <a:cs typeface="B Nazanin" panose="000004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1814" y="2675174"/>
            <a:ext cx="6591869" cy="3991084"/>
          </a:xfrm>
          <a:prstGeom prst="rect">
            <a:avLst/>
          </a:prstGeom>
          <a:ln>
            <a:noFill/>
          </a:ln>
          <a:effectLst>
            <a:softEdge rad="112500"/>
          </a:effectLst>
        </p:spPr>
      </p:pic>
    </p:spTree>
    <p:extLst>
      <p:ext uri="{BB962C8B-B14F-4D97-AF65-F5344CB8AC3E}">
        <p14:creationId xmlns:p14="http://schemas.microsoft.com/office/powerpoint/2010/main" val="22160442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9869" y="440140"/>
            <a:ext cx="9264791" cy="5851478"/>
          </a:xfrm>
        </p:spPr>
        <p:txBody>
          <a:bodyPr>
            <a:normAutofit fontScale="90000"/>
          </a:bodyPr>
          <a:lstStyle/>
          <a:p>
            <a:pPr algn="r" rtl="1"/>
            <a:r>
              <a:rPr lang="fa-IR" b="1" dirty="0">
                <a:solidFill>
                  <a:schemeClr val="accent1">
                    <a:lumMod val="50000"/>
                  </a:schemeClr>
                </a:solidFill>
                <a:cs typeface="B Nazanin" panose="00000400000000000000" pitchFamily="2" charset="-78"/>
              </a:rPr>
              <a:t>رقابت‌پذیری</a:t>
            </a:r>
            <a:r>
              <a:rPr lang="fa-IR" dirty="0">
                <a:cs typeface="B Nazanin" panose="00000400000000000000" pitchFamily="2" charset="-78"/>
              </a:rPr>
              <a:t> به معنای توانایی و عملکرد یک شرکت، یک بخش اقتصادی یا یک کشور در فروش و عرضه کالا و خدمات در یک بازار در مقایسه با دیگر شرکت‌ها، زیر بخش‌ها، و کشورهای حاضر در همان بازار است</a:t>
            </a:r>
            <a:r>
              <a:rPr lang="fa-IR" dirty="0" smtClean="0">
                <a:cs typeface="B Nazanin" panose="00000400000000000000" pitchFamily="2" charset="-78"/>
              </a:rPr>
              <a:t>.</a:t>
            </a:r>
            <a:br>
              <a:rPr lang="fa-IR" dirty="0" smtClean="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رقابت‌پذیر بودن یک بازار ارتباطی به رقابت‌پذیری شرکت‌های حاضر دراین بازار ندارد</a:t>
            </a:r>
            <a:r>
              <a:rPr lang="fa-IR" dirty="0" smtClean="0">
                <a:cs typeface="B Nazanin" panose="00000400000000000000" pitchFamily="2" charset="-78"/>
              </a:rPr>
              <a:t>.</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 </a:t>
            </a:r>
            <a:r>
              <a:rPr lang="fa-IR" dirty="0">
                <a:cs typeface="B Nazanin" panose="00000400000000000000" pitchFamily="2" charset="-78"/>
              </a:rPr>
              <a:t>رقابت‌پذیری «توانایی افزایش سهم بازاری و یا سوددهی و ماندن در صحنه رقابت جهانی برای یک دوره طولانی» است.</a:t>
            </a:r>
            <a:endParaRPr lang="en-US" dirty="0">
              <a:cs typeface="B Nazanin" panose="00000400000000000000" pitchFamily="2" charset="-78"/>
            </a:endParaRPr>
          </a:p>
        </p:txBody>
      </p:sp>
    </p:spTree>
    <p:extLst>
      <p:ext uri="{BB962C8B-B14F-4D97-AF65-F5344CB8AC3E}">
        <p14:creationId xmlns:p14="http://schemas.microsoft.com/office/powerpoint/2010/main" val="3830848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5455693"/>
          </a:xfrm>
        </p:spPr>
        <p:txBody>
          <a:bodyPr>
            <a:normAutofit fontScale="90000"/>
          </a:bodyPr>
          <a:lstStyle/>
          <a:p>
            <a:pPr algn="r" rtl="1"/>
            <a:r>
              <a:rPr lang="fa-IR" b="1" dirty="0">
                <a:effectLst>
                  <a:outerShdw blurRad="38100" dist="38100" dir="2700000" algn="tl">
                    <a:srgbClr val="000000">
                      <a:alpha val="43137"/>
                    </a:srgbClr>
                  </a:outerShdw>
                </a:effectLst>
                <a:cs typeface="B Nazanin" panose="00000400000000000000" pitchFamily="2" charset="-78"/>
              </a:rPr>
              <a:t>سه نکته</a:t>
            </a:r>
            <a:r>
              <a:rPr lang="fa-IR" b="1" dirty="0" smtClean="0">
                <a:effectLst>
                  <a:outerShdw blurRad="38100" dist="38100" dir="2700000" algn="tl">
                    <a:srgbClr val="000000">
                      <a:alpha val="43137"/>
                    </a:srgbClr>
                  </a:outerShdw>
                </a:effectLst>
                <a:cs typeface="B Nazanin" panose="00000400000000000000" pitchFamily="2" charset="-78"/>
              </a:rPr>
              <a:t>:</a:t>
            </a:r>
            <a:r>
              <a:rPr lang="fa-IR" dirty="0" smtClean="0">
                <a:cs typeface="B Nazanin" panose="00000400000000000000" pitchFamily="2" charset="-78"/>
              </a:rPr>
              <a:t/>
            </a:r>
            <a:br>
              <a:rPr lang="fa-IR" dirty="0" smtClean="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1- رقابت­پذیری تنها به افزایش سهم از بازار محدود نشده و بحث سودآور بودن نیز از اهمیت بالایی برخوردار است؛</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2- دستیابی به رقابت­پذیری به تنهایی نمی­تواند مبین شرایط بهینه باشد، بلکه حفظ شرایط رقابت­پذیر است که از اهمیت برخوردار است.</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3- رقابت‌پذیری یک بنگاه </a:t>
            </a:r>
            <a:r>
              <a:rPr lang="fa-IR" dirty="0" smtClean="0">
                <a:cs typeface="B Nazanin" panose="00000400000000000000" pitchFamily="2" charset="-78"/>
              </a:rPr>
              <a:t>نتیجه توانمندی </a:t>
            </a:r>
            <a:r>
              <a:rPr lang="fa-IR" dirty="0">
                <a:cs typeface="B Nazanin" panose="00000400000000000000" pitchFamily="2" charset="-78"/>
              </a:rPr>
              <a:t>(دارایی و قابلیت‌ها) و سیاست‌ها و روندها است.</a:t>
            </a:r>
            <a:endParaRPr lang="en-US" dirty="0">
              <a:cs typeface="B Nazanin" panose="00000400000000000000" pitchFamily="2" charset="-78"/>
            </a:endParaRPr>
          </a:p>
        </p:txBody>
      </p:sp>
    </p:spTree>
    <p:extLst>
      <p:ext uri="{BB962C8B-B14F-4D97-AF65-F5344CB8AC3E}">
        <p14:creationId xmlns:p14="http://schemas.microsoft.com/office/powerpoint/2010/main" val="27122743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ormAutofit/>
          </a:bodyPr>
          <a:lstStyle/>
          <a:p>
            <a:pPr rtl="1"/>
            <a:r>
              <a:rPr lang="fa-IR" sz="2400" b="1" dirty="0" smtClean="0">
                <a:cs typeface="B Titr" panose="00000700000000000000" pitchFamily="2" charset="-78"/>
              </a:rPr>
              <a:t>رتبه </a:t>
            </a:r>
            <a:r>
              <a:rPr lang="fa-IR" sz="2400" b="1" dirty="0">
                <a:cs typeface="B Titr" panose="00000700000000000000" pitchFamily="2" charset="-78"/>
              </a:rPr>
              <a:t>نخست "رقابت‌پذیری قیمت" برای </a:t>
            </a:r>
            <a:r>
              <a:rPr lang="fa-IR" sz="2400" b="1" dirty="0" smtClean="0">
                <a:cs typeface="B Titr" panose="00000700000000000000" pitchFamily="2" charset="-78"/>
              </a:rPr>
              <a:t>گردشگران</a:t>
            </a:r>
            <a:endParaRPr lang="en-US" sz="2400" b="1" dirty="0">
              <a:cs typeface="B Titr" panose="00000700000000000000" pitchFamily="2" charset="-78"/>
            </a:endParaRP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24992" r="24992"/>
          <a:stretch>
            <a:fillRect/>
          </a:stretch>
        </p:blipFill>
        <p:spPr>
          <a:prstGeom prst="rect">
            <a:avLst/>
          </a:prstGeom>
          <a:ln>
            <a:noFill/>
          </a:ln>
          <a:effectLst>
            <a:softEdge rad="112500"/>
          </a:effectLst>
        </p:spPr>
      </p:pic>
      <p:sp>
        <p:nvSpPr>
          <p:cNvPr id="4" name="Text Placeholder 3"/>
          <p:cNvSpPr>
            <a:spLocks noGrp="1"/>
          </p:cNvSpPr>
          <p:nvPr>
            <p:ph type="body" sz="half" idx="2"/>
          </p:nvPr>
        </p:nvSpPr>
        <p:spPr>
          <a:xfrm>
            <a:off x="1482724" y="3657600"/>
            <a:ext cx="5426158" cy="1828800"/>
          </a:xfrm>
        </p:spPr>
        <p:txBody>
          <a:bodyPr>
            <a:normAutofit fontScale="92500"/>
          </a:bodyPr>
          <a:lstStyle/>
          <a:p>
            <a:pPr rtl="1"/>
            <a:r>
              <a:rPr lang="fa-IR" sz="2800" dirty="0" smtClean="0">
                <a:cs typeface="B Titr" panose="00000700000000000000" pitchFamily="2" charset="-78"/>
              </a:rPr>
              <a:t>ایران </a:t>
            </a:r>
            <a:r>
              <a:rPr lang="fa-IR" sz="2800" dirty="0">
                <a:cs typeface="B Titr" panose="00000700000000000000" pitchFamily="2" charset="-78"/>
              </a:rPr>
              <a:t>برای توریست‌های خارجی از نظر سطح قیمت‌ها بهترین انتخاب به شمار می‌رود و حفظ این عدد می‌تواند به افزایش گردشگران خارجی کشور کمک کند.</a:t>
            </a:r>
            <a:endParaRPr lang="en-US" sz="2800" dirty="0">
              <a:cs typeface="B Titr" panose="00000700000000000000" pitchFamily="2" charset="-78"/>
            </a:endParaRPr>
          </a:p>
        </p:txBody>
      </p:sp>
    </p:spTree>
    <p:extLst>
      <p:ext uri="{BB962C8B-B14F-4D97-AF65-F5344CB8AC3E}">
        <p14:creationId xmlns:p14="http://schemas.microsoft.com/office/powerpoint/2010/main" val="307579985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3367" y="358252"/>
            <a:ext cx="10018713" cy="5892421"/>
          </a:xfrm>
        </p:spPr>
        <p:txBody>
          <a:bodyPr>
            <a:normAutofit fontScale="90000"/>
          </a:bodyPr>
          <a:lstStyle/>
          <a:p>
            <a:pPr algn="r" rtl="1"/>
            <a:r>
              <a:rPr lang="fa-IR" sz="3600" b="1" dirty="0">
                <a:solidFill>
                  <a:schemeClr val="accent1">
                    <a:lumMod val="50000"/>
                  </a:schemeClr>
                </a:solidFill>
                <a:cs typeface="B Nazanin" panose="00000400000000000000" pitchFamily="2" charset="-78"/>
              </a:rPr>
              <a:t>اثر </a:t>
            </a:r>
            <a:r>
              <a:rPr lang="fa-IR" sz="3600" b="1" dirty="0" smtClean="0">
                <a:solidFill>
                  <a:schemeClr val="accent1">
                    <a:lumMod val="50000"/>
                  </a:schemeClr>
                </a:solidFill>
                <a:cs typeface="B Nazanin" panose="00000400000000000000" pitchFamily="2" charset="-78"/>
              </a:rPr>
              <a:t>بی ثباتی </a:t>
            </a:r>
            <a:r>
              <a:rPr lang="fa-IR" sz="3600" b="1" dirty="0">
                <a:solidFill>
                  <a:schemeClr val="accent1">
                    <a:lumMod val="50000"/>
                  </a:schemeClr>
                </a:solidFill>
                <a:cs typeface="B Nazanin" panose="00000400000000000000" pitchFamily="2" charset="-78"/>
              </a:rPr>
              <a:t>نرخ واقعی </a:t>
            </a:r>
            <a:r>
              <a:rPr lang="fa-IR" sz="3600" b="1" dirty="0" smtClean="0">
                <a:solidFill>
                  <a:schemeClr val="accent1">
                    <a:lumMod val="50000"/>
                  </a:schemeClr>
                </a:solidFill>
                <a:cs typeface="B Nazanin" panose="00000400000000000000" pitchFamily="2" charset="-78"/>
              </a:rPr>
              <a:t>ارز </a:t>
            </a:r>
            <a:r>
              <a:rPr lang="fa-IR" sz="3600" b="1" dirty="0">
                <a:solidFill>
                  <a:schemeClr val="accent1">
                    <a:lumMod val="50000"/>
                  </a:schemeClr>
                </a:solidFill>
                <a:cs typeface="B Nazanin" panose="00000400000000000000" pitchFamily="2" charset="-78"/>
              </a:rPr>
              <a:t>بر صادرات کالاهاي صنعتی در </a:t>
            </a:r>
            <a:r>
              <a:rPr lang="fa-IR" sz="3600" b="1" dirty="0" smtClean="0">
                <a:solidFill>
                  <a:schemeClr val="accent1">
                    <a:lumMod val="50000"/>
                  </a:schemeClr>
                </a:solidFill>
                <a:cs typeface="B Nazanin" panose="00000400000000000000" pitchFamily="2" charset="-78"/>
              </a:rPr>
              <a:t>ایران</a:t>
            </a:r>
            <a:r>
              <a:rPr lang="fa-IR" sz="3600" b="1" dirty="0" smtClean="0">
                <a:cs typeface="B Nazanin" panose="00000400000000000000" pitchFamily="2" charset="-78"/>
              </a:rPr>
              <a:t/>
            </a:r>
            <a:br>
              <a:rPr lang="fa-IR" sz="3600" b="1" dirty="0" smtClean="0">
                <a:cs typeface="B Nazanin" panose="00000400000000000000" pitchFamily="2" charset="-78"/>
              </a:rPr>
            </a:br>
            <a:r>
              <a:rPr lang="fa-IR" sz="3600" b="1" dirty="0">
                <a:cs typeface="B Nazanin" panose="00000400000000000000" pitchFamily="2" charset="-78"/>
              </a:rPr>
              <a:t/>
            </a:r>
            <a:br>
              <a:rPr lang="fa-IR" sz="3600" b="1" dirty="0">
                <a:cs typeface="B Nazanin" panose="00000400000000000000" pitchFamily="2" charset="-78"/>
              </a:rPr>
            </a:br>
            <a:r>
              <a:rPr lang="fa-IR" sz="3600" b="1" dirty="0">
                <a:cs typeface="B Nazanin" panose="00000400000000000000" pitchFamily="2" charset="-78"/>
              </a:rPr>
              <a:t>صـادرات کالاهـاي صـنعتی، قسـمت عمـده اي از صـادرات غیرنفتـی</a:t>
            </a:r>
            <a:br>
              <a:rPr lang="fa-IR" sz="3600" b="1" dirty="0">
                <a:cs typeface="B Nazanin" panose="00000400000000000000" pitchFamily="2" charset="-78"/>
              </a:rPr>
            </a:br>
            <a:r>
              <a:rPr lang="fa-IR" sz="3600" b="1" dirty="0">
                <a:cs typeface="B Nazanin" panose="00000400000000000000" pitchFamily="2" charset="-78"/>
              </a:rPr>
              <a:t>کشور را تشکیل میدهد، نرخ واقعی ارز یکی از متغیرهاي مهم مؤثر بر صـادرات غیرنفتـی است. </a:t>
            </a:r>
            <a:r>
              <a:rPr lang="fa-IR" sz="3600" b="1" dirty="0" smtClean="0">
                <a:cs typeface="B Nazanin" panose="00000400000000000000" pitchFamily="2" charset="-78"/>
              </a:rPr>
              <a:t>بی </a:t>
            </a:r>
            <a:r>
              <a:rPr lang="fa-IR" sz="3600" b="1" dirty="0">
                <a:cs typeface="B Nazanin" panose="00000400000000000000" pitchFamily="2" charset="-78"/>
              </a:rPr>
              <a:t>ثبـاتی نـرخ واقعی ارز تأثیر منفی و معنی داري بر صادرات کالاهاي صنعتی ایران دارد. همچنین در بین متغیرهاي کنترل، درآمد خارجیان، تولید ناخالص داخلی ایران و درجـه بـاز بـودن اقتصـاد تأثیر مثبت و معنی داري بر صادرات کالاهاي صنعتی داشته و متغیر شاخص قیمت کالاهاي صنعتی تأثیر منفی و معنی داري بر صادرات کالاهاي صنعتی داشته است .</a:t>
            </a:r>
            <a:br>
              <a:rPr lang="fa-IR" sz="3600" b="1" dirty="0">
                <a:cs typeface="B Nazanin" panose="00000400000000000000" pitchFamily="2" charset="-78"/>
              </a:rPr>
            </a:br>
            <a:endParaRPr lang="en-US" sz="3600" b="1" dirty="0">
              <a:cs typeface="B Nazanin" panose="00000400000000000000" pitchFamily="2" charset="-78"/>
            </a:endParaRPr>
          </a:p>
        </p:txBody>
      </p:sp>
    </p:spTree>
    <p:extLst>
      <p:ext uri="{BB962C8B-B14F-4D97-AF65-F5344CB8AC3E}">
        <p14:creationId xmlns:p14="http://schemas.microsoft.com/office/powerpoint/2010/main" val="30652618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1606" y="1422780"/>
            <a:ext cx="10018713" cy="5892420"/>
          </a:xfrm>
        </p:spPr>
        <p:txBody>
          <a:bodyPr>
            <a:noAutofit/>
          </a:bodyPr>
          <a:lstStyle/>
          <a:p>
            <a:pPr algn="r" rtl="1"/>
            <a:r>
              <a:rPr lang="fa-IR" dirty="0">
                <a:cs typeface="B Nazanin" panose="00000400000000000000" pitchFamily="2" charset="-78"/>
              </a:rPr>
              <a:t>تأثیر منفی </a:t>
            </a:r>
            <a:r>
              <a:rPr lang="fa-IR" dirty="0" smtClean="0">
                <a:cs typeface="B Nazanin" panose="00000400000000000000" pitchFamily="2" charset="-78"/>
              </a:rPr>
              <a:t>بی ثباتی </a:t>
            </a:r>
            <a:r>
              <a:rPr lang="fa-IR" dirty="0">
                <a:cs typeface="B Nazanin" panose="00000400000000000000" pitchFamily="2" charset="-78"/>
              </a:rPr>
              <a:t>نرخ واقعی ارز با بـه وجـود آوردن فضـایی بـی ثبـات و نـامطمئن در اقتصاد و همچنـین بـا ایجـاد شـرایط نـامطمئن و متزلـزل در زمینـۀ سـود ناشـی از مبـادلات بین المللی، سبب کاهش تجارت و همچنین کم تحرکـی جریـان سـرمایه از طریـق کـاهش سرمایه گذاري در فعالیتهاي خارجی و به هم خـوردن سـبد دارایـی هـاي مـالی و کـاهش سطح صادرات میشود.</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endParaRPr lang="en-US" dirty="0">
              <a:cs typeface="B Nazanin" panose="00000400000000000000" pitchFamily="2" charset="-78"/>
            </a:endParaRPr>
          </a:p>
        </p:txBody>
      </p:sp>
    </p:spTree>
    <p:extLst>
      <p:ext uri="{BB962C8B-B14F-4D97-AF65-F5344CB8AC3E}">
        <p14:creationId xmlns:p14="http://schemas.microsoft.com/office/powerpoint/2010/main" val="5102482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6411036"/>
          </a:xfrm>
        </p:spPr>
        <p:txBody>
          <a:bodyPr>
            <a:normAutofit/>
          </a:bodyPr>
          <a:lstStyle/>
          <a:p>
            <a:pPr algn="r" rtl="1"/>
            <a:r>
              <a:rPr lang="fa-IR" sz="3200" b="1" dirty="0">
                <a:cs typeface="B Nazanin" panose="00000400000000000000" pitchFamily="2" charset="-78"/>
              </a:rPr>
              <a:t>با توجه به تأثیر منفی </a:t>
            </a:r>
            <a:r>
              <a:rPr lang="fa-IR" sz="3200" b="1" dirty="0" smtClean="0">
                <a:cs typeface="B Nazanin" panose="00000400000000000000" pitchFamily="2" charset="-78"/>
              </a:rPr>
              <a:t>بی ثباتی </a:t>
            </a:r>
            <a:r>
              <a:rPr lang="fa-IR" sz="3200" b="1" dirty="0">
                <a:cs typeface="B Nazanin" panose="00000400000000000000" pitchFamily="2" charset="-78"/>
              </a:rPr>
              <a:t>نرخ واقعی ارز بر صادرات کالاهـاي صنعتی ایران، توصیه میشود:</a:t>
            </a:r>
            <a:br>
              <a:rPr lang="fa-IR" sz="3200" b="1" dirty="0">
                <a:cs typeface="B Nazanin" panose="00000400000000000000" pitchFamily="2" charset="-78"/>
              </a:rPr>
            </a:br>
            <a:r>
              <a:rPr lang="fa-IR" sz="3200" b="1" dirty="0">
                <a:cs typeface="B Nazanin" panose="00000400000000000000" pitchFamily="2" charset="-78"/>
              </a:rPr>
              <a:t/>
            </a:r>
            <a:br>
              <a:rPr lang="fa-IR" sz="3200" b="1" dirty="0">
                <a:cs typeface="B Nazanin" panose="00000400000000000000" pitchFamily="2" charset="-78"/>
              </a:rPr>
            </a:br>
            <a:r>
              <a:rPr lang="fa-IR" sz="3200" dirty="0" smtClean="0">
                <a:cs typeface="B Nazanin" panose="00000400000000000000" pitchFamily="2" charset="-78"/>
              </a:rPr>
              <a:t>- </a:t>
            </a:r>
            <a:r>
              <a:rPr lang="fa-IR" sz="3200" dirty="0">
                <a:cs typeface="B Nazanin" panose="00000400000000000000" pitchFamily="2" charset="-78"/>
              </a:rPr>
              <a:t>نهادهـا و برنامـه ریـزان اقتصـادي کشـور بـا ایجـاد محـیط امـن بـراي فعالیـت هـاي صادراتی، ازجمله ایجاد صندوق تضمین صادرات، برقراري ثبـات و همـاهنگی در سیاستهاي ارزي ، تجاري و گمرکی و ایجاد بازار سلف بـراي پوشـش ریسـک ارز، نوسانات نرخ ارز را به حداقل </a:t>
            </a:r>
            <a:r>
              <a:rPr lang="fa-IR" sz="3200" dirty="0" smtClean="0">
                <a:cs typeface="B Nazanin" panose="00000400000000000000" pitchFamily="2" charset="-78"/>
              </a:rPr>
              <a:t>برسانند.</a:t>
            </a:r>
            <a:r>
              <a:rPr lang="fa-IR" sz="3200" dirty="0">
                <a:cs typeface="B Nazanin" panose="00000400000000000000" pitchFamily="2" charset="-78"/>
              </a:rPr>
              <a:t/>
            </a:r>
            <a:br>
              <a:rPr lang="fa-IR" sz="3200" dirty="0">
                <a:cs typeface="B Nazanin" panose="00000400000000000000" pitchFamily="2" charset="-78"/>
              </a:rPr>
            </a:br>
            <a:r>
              <a:rPr lang="fa-IR" sz="3200" dirty="0">
                <a:cs typeface="B Nazanin" panose="00000400000000000000" pitchFamily="2" charset="-78"/>
              </a:rPr>
              <a:t/>
            </a:r>
            <a:br>
              <a:rPr lang="fa-IR" sz="3200" dirty="0">
                <a:cs typeface="B Nazanin" panose="00000400000000000000" pitchFamily="2" charset="-78"/>
              </a:rPr>
            </a:br>
            <a:r>
              <a:rPr lang="fa-IR" sz="3200" dirty="0" smtClean="0">
                <a:cs typeface="B Nazanin" panose="00000400000000000000" pitchFamily="2" charset="-78"/>
              </a:rPr>
              <a:t>- </a:t>
            </a:r>
            <a:r>
              <a:rPr lang="fa-IR" sz="3200" dirty="0">
                <a:cs typeface="B Nazanin" panose="00000400000000000000" pitchFamily="2" charset="-78"/>
              </a:rPr>
              <a:t>سیاستگزاران اقتصادي با رعایت انضباط در اجراي سیاستهاي پـولی و مـالی، از</a:t>
            </a:r>
            <a:br>
              <a:rPr lang="fa-IR" sz="3200" dirty="0">
                <a:cs typeface="B Nazanin" panose="00000400000000000000" pitchFamily="2" charset="-78"/>
              </a:rPr>
            </a:br>
            <a:r>
              <a:rPr lang="fa-IR" sz="3200" dirty="0">
                <a:cs typeface="B Nazanin" panose="00000400000000000000" pitchFamily="2" charset="-78"/>
              </a:rPr>
              <a:t>طریق ثبات بخشیدن به سطح عمومی قیمتهاي داخلی موجبات کـاهش بـی ثبـاتی نرخ ارز را فراهم </a:t>
            </a:r>
            <a:r>
              <a:rPr lang="fa-IR" sz="3200" dirty="0" smtClean="0">
                <a:cs typeface="B Nazanin" panose="00000400000000000000" pitchFamily="2" charset="-78"/>
              </a:rPr>
              <a:t>کنند.</a:t>
            </a:r>
            <a:r>
              <a:rPr lang="fa-IR" sz="3200" dirty="0">
                <a:cs typeface="B Nazanin" panose="00000400000000000000" pitchFamily="2" charset="-78"/>
              </a:rPr>
              <a:t/>
            </a:r>
            <a:br>
              <a:rPr lang="fa-IR" sz="3200" dirty="0">
                <a:cs typeface="B Nazanin" panose="00000400000000000000" pitchFamily="2" charset="-78"/>
              </a:rPr>
            </a:br>
            <a:endParaRPr lang="en-US" sz="3200" dirty="0">
              <a:cs typeface="B Nazanin" panose="00000400000000000000" pitchFamily="2" charset="-78"/>
            </a:endParaRPr>
          </a:p>
        </p:txBody>
      </p:sp>
    </p:spTree>
    <p:extLst>
      <p:ext uri="{BB962C8B-B14F-4D97-AF65-F5344CB8AC3E}">
        <p14:creationId xmlns:p14="http://schemas.microsoft.com/office/powerpoint/2010/main" val="30862612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9846" y="177420"/>
            <a:ext cx="10018713" cy="6469040"/>
          </a:xfrm>
        </p:spPr>
        <p:txBody>
          <a:bodyPr>
            <a:normAutofit fontScale="90000"/>
          </a:bodyPr>
          <a:lstStyle/>
          <a:p>
            <a:pPr algn="r" rtl="1"/>
            <a:r>
              <a:rPr lang="fa-IR" dirty="0" smtClean="0">
                <a:cs typeface="B Nazanin" panose="00000400000000000000" pitchFamily="2" charset="-78"/>
              </a:rPr>
              <a:t>اهمیت ونقش صادرات درفرایند رشد اقتصادی برهیچکس پوشیده نیست.رشد اقتصادی بالابه دلیل</a:t>
            </a:r>
            <a:br>
              <a:rPr lang="fa-IR" dirty="0" smtClean="0">
                <a:cs typeface="B Nazanin" panose="00000400000000000000" pitchFamily="2" charset="-78"/>
              </a:rPr>
            </a:br>
            <a:r>
              <a:rPr lang="fa-IR" dirty="0" smtClean="0">
                <a:cs typeface="B Nazanin" panose="00000400000000000000" pitchFamily="2" charset="-78"/>
              </a:rPr>
              <a:t> اینکه راه حل بسیاری از معضلات اقتصادی از جمله فقر، بیکاری، تورم و توزیع نامناسب درآمدها تلقی میشود</a:t>
            </a:r>
            <a:br>
              <a:rPr lang="fa-IR" dirty="0" smtClean="0">
                <a:cs typeface="B Nazanin" panose="00000400000000000000" pitchFamily="2" charset="-78"/>
              </a:rPr>
            </a:br>
            <a:r>
              <a:rPr lang="fa-IR" dirty="0" smtClean="0">
                <a:cs typeface="B Nazanin" panose="00000400000000000000" pitchFamily="2" charset="-78"/>
              </a:rPr>
              <a:t>به عنوان یک هدف سیاستی مهم مورد نظر دولتها بوده و اهمیت این شاخص به </a:t>
            </a:r>
            <a:r>
              <a:rPr lang="fa-IR" dirty="0">
                <a:cs typeface="B Nazanin" panose="00000400000000000000" pitchFamily="2" charset="-78"/>
              </a:rPr>
              <a:t>اندازهای </a:t>
            </a:r>
            <a:r>
              <a:rPr lang="fa-IR" dirty="0" smtClean="0">
                <a:cs typeface="B Nazanin" panose="00000400000000000000" pitchFamily="2" charset="-78"/>
              </a:rPr>
              <a:t>است که </a:t>
            </a:r>
            <a:r>
              <a:rPr lang="fa-IR" dirty="0">
                <a:cs typeface="B Nazanin" panose="00000400000000000000" pitchFamily="2" charset="-78"/>
              </a:rPr>
              <a:t>امروزه </a:t>
            </a:r>
            <a:r>
              <a:rPr lang="fa-IR" dirty="0" smtClean="0">
                <a:cs typeface="B Nazanin" panose="00000400000000000000" pitchFamily="2" charset="-78"/>
              </a:rPr>
              <a:t>به عنوان </a:t>
            </a:r>
            <a:r>
              <a:rPr lang="fa-IR" dirty="0">
                <a:cs typeface="B Nazanin" panose="00000400000000000000" pitchFamily="2" charset="-78"/>
              </a:rPr>
              <a:t>نشانهای از قدرت کشورها تلقی میشود. دستیابی به نرخ رشد اقتصادی بالاتر</a:t>
            </a:r>
            <a:br>
              <a:rPr lang="fa-IR" dirty="0">
                <a:cs typeface="B Nazanin" panose="00000400000000000000" pitchFamily="2" charset="-78"/>
              </a:rPr>
            </a:br>
            <a:r>
              <a:rPr lang="fa-IR" dirty="0">
                <a:cs typeface="B Nazanin" panose="00000400000000000000" pitchFamily="2" charset="-78"/>
              </a:rPr>
              <a:t>متضمن </a:t>
            </a:r>
            <a:r>
              <a:rPr lang="fa-IR" dirty="0" smtClean="0">
                <a:cs typeface="B Nazanin" panose="00000400000000000000" pitchFamily="2" charset="-78"/>
              </a:rPr>
              <a:t>به کارگیری </a:t>
            </a:r>
            <a:r>
              <a:rPr lang="fa-IR" dirty="0">
                <a:cs typeface="B Nazanin" panose="00000400000000000000" pitchFamily="2" charset="-78"/>
              </a:rPr>
              <a:t>سیاستهای مناسب اقتصادی است که یکی از بخشهای اصلی این سیاستها را </a:t>
            </a:r>
            <a:r>
              <a:rPr lang="fa-IR" b="1" dirty="0" smtClean="0">
                <a:solidFill>
                  <a:schemeClr val="accent1">
                    <a:lumMod val="50000"/>
                  </a:schemeClr>
                </a:solidFill>
                <a:cs typeface="B Nazanin" panose="00000400000000000000" pitchFamily="2" charset="-78"/>
              </a:rPr>
              <a:t>سیاست های </a:t>
            </a:r>
            <a:r>
              <a:rPr lang="fa-IR" b="1" dirty="0">
                <a:solidFill>
                  <a:schemeClr val="accent1">
                    <a:lumMod val="50000"/>
                  </a:schemeClr>
                </a:solidFill>
                <a:cs typeface="B Nazanin" panose="00000400000000000000" pitchFamily="2" charset="-78"/>
              </a:rPr>
              <a:t>تجاری </a:t>
            </a:r>
            <a:r>
              <a:rPr lang="fa-IR" dirty="0">
                <a:cs typeface="B Nazanin" panose="00000400000000000000" pitchFamily="2" charset="-78"/>
              </a:rPr>
              <a:t>تشکیل </a:t>
            </a:r>
            <a:r>
              <a:rPr lang="fa-IR" dirty="0" smtClean="0">
                <a:cs typeface="B Nazanin" panose="00000400000000000000" pitchFamily="2" charset="-78"/>
              </a:rPr>
              <a:t>میدهد.</a:t>
            </a:r>
            <a:r>
              <a:rPr lang="fa-IR" dirty="0">
                <a:cs typeface="B Nazanin" panose="00000400000000000000" pitchFamily="2" charset="-78"/>
              </a:rPr>
              <a:t/>
            </a:r>
            <a:br>
              <a:rPr lang="fa-IR" dirty="0">
                <a:cs typeface="B Nazanin" panose="00000400000000000000" pitchFamily="2" charset="-78"/>
              </a:rPr>
            </a:br>
            <a:endParaRPr lang="en-US" dirty="0">
              <a:cs typeface="B Nazanin" panose="00000400000000000000" pitchFamily="2" charset="-78"/>
            </a:endParaRPr>
          </a:p>
        </p:txBody>
      </p:sp>
    </p:spTree>
    <p:extLst>
      <p:ext uri="{BB962C8B-B14F-4D97-AF65-F5344CB8AC3E}">
        <p14:creationId xmlns:p14="http://schemas.microsoft.com/office/powerpoint/2010/main" val="332717480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0096" y="948519"/>
            <a:ext cx="10018713" cy="5909481"/>
          </a:xfrm>
        </p:spPr>
        <p:txBody>
          <a:bodyPr>
            <a:noAutofit/>
          </a:bodyPr>
          <a:lstStyle/>
          <a:p>
            <a:pPr algn="r" rtl="1"/>
            <a:r>
              <a:rPr lang="fa-IR" b="1" dirty="0">
                <a:solidFill>
                  <a:schemeClr val="accent1">
                    <a:lumMod val="50000"/>
                  </a:schemeClr>
                </a:solidFill>
                <a:cs typeface="B Nazanin" panose="00000400000000000000" pitchFamily="2" charset="-78"/>
              </a:rPr>
              <a:t>بررسی اثر صادرات غیرنفتی بر نرخ ارز حقیقی در </a:t>
            </a:r>
            <a:r>
              <a:rPr lang="fa-IR" b="1" dirty="0" smtClean="0">
                <a:solidFill>
                  <a:schemeClr val="accent1">
                    <a:lumMod val="50000"/>
                  </a:schemeClr>
                </a:solidFill>
                <a:cs typeface="B Nazanin" panose="00000400000000000000" pitchFamily="2" charset="-78"/>
              </a:rPr>
              <a:t>ایران</a:t>
            </a:r>
            <a:r>
              <a:rPr lang="fa-IR" sz="3200" b="1" dirty="0" smtClean="0">
                <a:solidFill>
                  <a:schemeClr val="accent1">
                    <a:lumMod val="50000"/>
                  </a:schemeClr>
                </a:solidFill>
                <a:cs typeface="B Nazanin" panose="00000400000000000000" pitchFamily="2" charset="-78"/>
              </a:rPr>
              <a:t/>
            </a:r>
            <a:br>
              <a:rPr lang="fa-IR" sz="3200" b="1" dirty="0" smtClean="0">
                <a:solidFill>
                  <a:schemeClr val="accent1">
                    <a:lumMod val="50000"/>
                  </a:schemeClr>
                </a:solidFill>
                <a:cs typeface="B Nazanin" panose="00000400000000000000" pitchFamily="2" charset="-78"/>
              </a:rPr>
            </a:br>
            <a:r>
              <a:rPr lang="fa-IR" sz="3200" b="1" dirty="0">
                <a:solidFill>
                  <a:schemeClr val="accent1">
                    <a:lumMod val="50000"/>
                  </a:schemeClr>
                </a:solidFill>
                <a:cs typeface="B Nazanin" panose="00000400000000000000" pitchFamily="2" charset="-78"/>
              </a:rPr>
              <a:t/>
            </a:r>
            <a:br>
              <a:rPr lang="fa-IR" sz="3200" b="1" dirty="0">
                <a:solidFill>
                  <a:schemeClr val="accent1">
                    <a:lumMod val="50000"/>
                  </a:schemeClr>
                </a:solidFill>
                <a:cs typeface="B Nazanin" panose="00000400000000000000" pitchFamily="2" charset="-78"/>
              </a:rPr>
            </a:br>
            <a:r>
              <a:rPr lang="fa-IR" sz="3200" b="1" dirty="0">
                <a:solidFill>
                  <a:schemeClr val="accent1">
                    <a:lumMod val="50000"/>
                  </a:schemeClr>
                </a:solidFill>
                <a:cs typeface="B Nazanin" panose="00000400000000000000" pitchFamily="2" charset="-78"/>
              </a:rPr>
              <a:t> </a:t>
            </a:r>
            <a:r>
              <a:rPr lang="fa-IR" sz="3200" b="1" dirty="0">
                <a:cs typeface="B Nazanin" panose="00000400000000000000" pitchFamily="2" charset="-78"/>
              </a:rPr>
              <a:t>صادرات غیرنفتی </a:t>
            </a:r>
            <a:r>
              <a:rPr lang="fa-IR" sz="3200" b="1" dirty="0" smtClean="0">
                <a:cs typeface="B Nazanin" panose="00000400000000000000" pitchFamily="2" charset="-78"/>
              </a:rPr>
              <a:t>رابطه </a:t>
            </a:r>
            <a:r>
              <a:rPr lang="fa-IR" sz="3200" b="1" dirty="0">
                <a:cs typeface="B Nazanin" panose="00000400000000000000" pitchFamily="2" charset="-78"/>
              </a:rPr>
              <a:t>منفی با نرخ ارز حقیقی دارد</a:t>
            </a:r>
            <a:r>
              <a:rPr lang="fa-IR" sz="3200" b="1" dirty="0" smtClean="0">
                <a:cs typeface="B Nazanin" panose="00000400000000000000" pitchFamily="2" charset="-78"/>
              </a:rPr>
              <a:t>.</a:t>
            </a:r>
            <a:br>
              <a:rPr lang="fa-IR" sz="3200" b="1" dirty="0" smtClean="0">
                <a:cs typeface="B Nazanin" panose="00000400000000000000" pitchFamily="2" charset="-78"/>
              </a:rPr>
            </a:br>
            <a:r>
              <a:rPr lang="fa-IR" sz="3200" b="1" dirty="0" smtClean="0">
                <a:cs typeface="B Nazanin" panose="00000400000000000000" pitchFamily="2" charset="-78"/>
              </a:rPr>
              <a:t> </a:t>
            </a:r>
            <a:r>
              <a:rPr lang="fa-IR" sz="3200" b="1" dirty="0">
                <a:cs typeface="B Nazanin" panose="00000400000000000000" pitchFamily="2" charset="-78"/>
              </a:rPr>
              <a:t>اقتصاد ایران از گذشته دور به درآمدهای نفتی وابسته بوده و در واقع ارتباط تنگاتنگی بین اقتصاد کشور و درآمدهای ارزی حاصل از صادرات نفت به وجود آمده است ولی به دلیل این که در سالهای اخیر درآمدهای نفتی دچار نوسانات زیادی شده است، در راستای رفع مشکل مطروحه، استراتژی افزایش صادرات غیرنفتی مورد توجه </a:t>
            </a:r>
            <a:r>
              <a:rPr lang="fa-IR" sz="3200" b="1" dirty="0" smtClean="0">
                <a:cs typeface="B Nazanin" panose="00000400000000000000" pitchFamily="2" charset="-78"/>
              </a:rPr>
              <a:t>برنامه ریزان </a:t>
            </a:r>
            <a:r>
              <a:rPr lang="fa-IR" sz="3200" b="1" dirty="0">
                <a:cs typeface="B Nazanin" panose="00000400000000000000" pitchFamily="2" charset="-78"/>
              </a:rPr>
              <a:t>سیاسی و اقتصادی کشور قرار گرفته است.</a:t>
            </a:r>
            <a:br>
              <a:rPr lang="fa-IR" sz="3200" b="1" dirty="0">
                <a:cs typeface="B Nazanin" panose="00000400000000000000" pitchFamily="2" charset="-78"/>
              </a:rPr>
            </a:br>
            <a:r>
              <a:rPr lang="fa-IR" sz="3200" b="1" dirty="0">
                <a:cs typeface="B Nazanin" panose="00000400000000000000" pitchFamily="2" charset="-78"/>
              </a:rPr>
              <a:t/>
            </a:r>
            <a:br>
              <a:rPr lang="fa-IR" sz="3200" b="1" dirty="0">
                <a:cs typeface="B Nazanin" panose="00000400000000000000" pitchFamily="2" charset="-78"/>
              </a:rPr>
            </a:br>
            <a:r>
              <a:rPr lang="fa-IR" sz="3200" b="1" dirty="0">
                <a:cs typeface="B Nazanin" panose="00000400000000000000" pitchFamily="2" charset="-78"/>
              </a:rPr>
              <a:t/>
            </a:r>
            <a:br>
              <a:rPr lang="fa-IR" sz="3200" b="1" dirty="0">
                <a:cs typeface="B Nazanin" panose="00000400000000000000" pitchFamily="2" charset="-78"/>
              </a:rPr>
            </a:br>
            <a:endParaRPr lang="en-US" sz="3200" b="1" dirty="0">
              <a:cs typeface="B Nazanin" panose="00000400000000000000" pitchFamily="2" charset="-78"/>
            </a:endParaRPr>
          </a:p>
        </p:txBody>
      </p:sp>
    </p:spTree>
    <p:extLst>
      <p:ext uri="{BB962C8B-B14F-4D97-AF65-F5344CB8AC3E}">
        <p14:creationId xmlns:p14="http://schemas.microsoft.com/office/powerpoint/2010/main" val="327140026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2550" y="549322"/>
            <a:ext cx="10018713" cy="6172200"/>
          </a:xfrm>
        </p:spPr>
        <p:txBody>
          <a:bodyPr>
            <a:normAutofit/>
          </a:bodyPr>
          <a:lstStyle/>
          <a:p>
            <a:pPr algn="r" rtl="1"/>
            <a:r>
              <a:rPr lang="fa-IR" dirty="0">
                <a:cs typeface="B Nazanin" panose="00000400000000000000" pitchFamily="2" charset="-78"/>
              </a:rPr>
              <a:t> به دلیل این که درآمدهای ارزی حاصل از صادرات</a:t>
            </a:r>
            <a:br>
              <a:rPr lang="fa-IR" dirty="0">
                <a:cs typeface="B Nazanin" panose="00000400000000000000" pitchFamily="2" charset="-78"/>
              </a:rPr>
            </a:br>
            <a:r>
              <a:rPr lang="fa-IR" dirty="0">
                <a:cs typeface="B Nazanin" panose="00000400000000000000" pitchFamily="2" charset="-78"/>
              </a:rPr>
              <a:t>غیرنفتی دارای نوسان کمتری میباشند، افزایش این درآمدهای ارزی موجب فزونی ذخایر ارزی کشور میشوند و با تحقق این شرایط ارزش پول ملی در مقابل ارزهای خارجی تقویت شده و در واقع نرخ ارز حقیقی کاهش پیدا میکند</a:t>
            </a:r>
            <a:r>
              <a:rPr lang="fa-IR">
                <a:cs typeface="B Nazanin" panose="00000400000000000000" pitchFamily="2" charset="-78"/>
              </a:rPr>
              <a:t>. </a:t>
            </a:r>
            <a:r>
              <a:rPr lang="fa-IR" smtClean="0">
                <a:cs typeface="B Nazanin" panose="00000400000000000000" pitchFamily="2" charset="-78"/>
              </a:rPr>
              <a:t>در </a:t>
            </a:r>
            <a:r>
              <a:rPr lang="fa-IR" dirty="0">
                <a:cs typeface="B Nazanin" panose="00000400000000000000" pitchFamily="2" charset="-78"/>
              </a:rPr>
              <a:t>صورتی که صادرات غیرنفتی یک درصد افزایش یابد،</a:t>
            </a:r>
            <a:br>
              <a:rPr lang="fa-IR" dirty="0">
                <a:cs typeface="B Nazanin" panose="00000400000000000000" pitchFamily="2" charset="-78"/>
              </a:rPr>
            </a:br>
            <a:r>
              <a:rPr lang="fa-IR" dirty="0">
                <a:cs typeface="B Nazanin" panose="00000400000000000000" pitchFamily="2" charset="-78"/>
              </a:rPr>
              <a:t>منجر به کاهش 54/1 درصدی نرخ ارز حقیقی </a:t>
            </a:r>
            <a:r>
              <a:rPr lang="fa-IR" dirty="0" smtClean="0">
                <a:cs typeface="B Nazanin" panose="00000400000000000000" pitchFamily="2" charset="-78"/>
              </a:rPr>
              <a:t>میگردد.</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endParaRPr lang="en-US" dirty="0">
              <a:cs typeface="B Nazanin" panose="00000400000000000000" pitchFamily="2" charset="-78"/>
            </a:endParaRPr>
          </a:p>
        </p:txBody>
      </p:sp>
    </p:spTree>
    <p:extLst>
      <p:ext uri="{BB962C8B-B14F-4D97-AF65-F5344CB8AC3E}">
        <p14:creationId xmlns:p14="http://schemas.microsoft.com/office/powerpoint/2010/main" val="19287829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4562" y="1719619"/>
            <a:ext cx="10018713" cy="4735773"/>
          </a:xfrm>
        </p:spPr>
        <p:txBody>
          <a:bodyPr>
            <a:noAutofit/>
          </a:bodyPr>
          <a:lstStyle/>
          <a:p>
            <a:pPr algn="r" rtl="1"/>
            <a:r>
              <a:rPr lang="fa-IR" sz="3200" dirty="0">
                <a:cs typeface="B Nazanin" panose="00000400000000000000" pitchFamily="2" charset="-78"/>
              </a:rPr>
              <a:t> </a:t>
            </a:r>
            <a:r>
              <a:rPr lang="fa-IR" sz="3200" dirty="0">
                <a:solidFill>
                  <a:schemeClr val="accent1">
                    <a:lumMod val="50000"/>
                  </a:schemeClr>
                </a:solidFill>
                <a:cs typeface="B Nazanin" panose="00000400000000000000" pitchFamily="2" charset="-78"/>
              </a:rPr>
              <a:t>افزایش کسری بودجه باعث تقویت نرخ ارز حقیقی میشود</a:t>
            </a:r>
            <a:r>
              <a:rPr lang="fa-IR" sz="3200" dirty="0" smtClean="0">
                <a:cs typeface="B Nazanin" panose="00000400000000000000" pitchFamily="2" charset="-78"/>
              </a:rPr>
              <a:t>. </a:t>
            </a:r>
            <a:r>
              <a:rPr lang="fa-IR" sz="3200" dirty="0">
                <a:cs typeface="B Nazanin" panose="00000400000000000000" pitchFamily="2" charset="-78"/>
              </a:rPr>
              <a:t/>
            </a:r>
            <a:br>
              <a:rPr lang="fa-IR" sz="3200" dirty="0">
                <a:cs typeface="B Nazanin" panose="00000400000000000000" pitchFamily="2" charset="-78"/>
              </a:rPr>
            </a:br>
            <a:r>
              <a:rPr lang="fa-IR" sz="3200" dirty="0" smtClean="0">
                <a:cs typeface="B Nazanin" panose="00000400000000000000" pitchFamily="2" charset="-78"/>
              </a:rPr>
              <a:t>به نظر </a:t>
            </a:r>
            <a:r>
              <a:rPr lang="fa-IR" sz="3200" dirty="0">
                <a:cs typeface="B Nazanin" panose="00000400000000000000" pitchFamily="2" charset="-78"/>
              </a:rPr>
              <a:t>میرسد این موضوع به محل و نحوه تامین کسری بودجه بستگی دارد، در صورتی که این جبران از طریق تبدیل ارزهای خارجی مانند دالر به پول داخلی انجام شود، موجب دالریزه شدن اقتصاد کشور گردیده که این موضوع منجر به کاهش نرخ ارز حقیقی میگردد و دالرهای تزریق شده به جامعه نیز به منظور واردات کالاهای خارجی و تکنولوژیهای نوین و همچنین هزینه های ارزی مسافران ایرانی در سایر کشورها از اقتصاد کشور خارج میشود.</a:t>
            </a:r>
            <a:br>
              <a:rPr lang="fa-IR" sz="3200" dirty="0">
                <a:cs typeface="B Nazanin" panose="00000400000000000000" pitchFamily="2" charset="-78"/>
              </a:rPr>
            </a:br>
            <a:r>
              <a:rPr lang="fa-IR" sz="3200" dirty="0">
                <a:cs typeface="B Nazanin" panose="00000400000000000000" pitchFamily="2" charset="-78"/>
              </a:rPr>
              <a:t>در سالهای گذشته بیشتر کسری بودجه اقتصاد ایران از محل دالرهای نفتی جبران شده است، نیز این تحلیل نظری را تایید مینماید. طبق تخمین این مدل اگر کسری بودجه معادل یک درصد افزایش پیدا کند،</a:t>
            </a:r>
            <a:br>
              <a:rPr lang="fa-IR" sz="3200" dirty="0">
                <a:cs typeface="B Nazanin" panose="00000400000000000000" pitchFamily="2" charset="-78"/>
              </a:rPr>
            </a:br>
            <a:r>
              <a:rPr lang="fa-IR" sz="3200" dirty="0">
                <a:cs typeface="B Nazanin" panose="00000400000000000000" pitchFamily="2" charset="-78"/>
              </a:rPr>
              <a:t>نرخ ارز حقیقی در حدود </a:t>
            </a:r>
            <a:r>
              <a:rPr lang="fa-IR" sz="3200" dirty="0" smtClean="0">
                <a:cs typeface="B Nazanin" panose="00000400000000000000" pitchFamily="2" charset="-78"/>
              </a:rPr>
              <a:t>0/055 </a:t>
            </a:r>
            <a:r>
              <a:rPr lang="fa-IR" sz="3200" dirty="0">
                <a:cs typeface="B Nazanin" panose="00000400000000000000" pitchFamily="2" charset="-78"/>
              </a:rPr>
              <a:t>درصد کاهش مییابد.</a:t>
            </a:r>
            <a:br>
              <a:rPr lang="fa-IR" sz="3200" dirty="0">
                <a:cs typeface="B Nazanin" panose="00000400000000000000" pitchFamily="2" charset="-78"/>
              </a:rPr>
            </a:br>
            <a:r>
              <a:rPr lang="fa-IR" sz="3200" dirty="0">
                <a:cs typeface="B Nazanin" panose="00000400000000000000" pitchFamily="2" charset="-78"/>
              </a:rPr>
              <a:t/>
            </a:r>
            <a:br>
              <a:rPr lang="fa-IR" sz="3200" dirty="0">
                <a:cs typeface="B Nazanin" panose="00000400000000000000" pitchFamily="2" charset="-78"/>
              </a:rPr>
            </a:br>
            <a:r>
              <a:rPr lang="fa-IR" sz="3200" dirty="0">
                <a:cs typeface="B Nazanin" panose="00000400000000000000" pitchFamily="2" charset="-78"/>
              </a:rPr>
              <a:t/>
            </a:r>
            <a:br>
              <a:rPr lang="fa-IR" sz="3200" dirty="0">
                <a:cs typeface="B Nazanin" panose="00000400000000000000" pitchFamily="2" charset="-78"/>
              </a:rPr>
            </a:br>
            <a:r>
              <a:rPr lang="fa-IR" sz="3200" dirty="0">
                <a:cs typeface="B Nazanin" panose="00000400000000000000" pitchFamily="2" charset="-78"/>
              </a:rPr>
              <a:t/>
            </a:r>
            <a:br>
              <a:rPr lang="fa-IR" sz="3200" dirty="0">
                <a:cs typeface="B Nazanin" panose="00000400000000000000" pitchFamily="2" charset="-78"/>
              </a:rPr>
            </a:br>
            <a:endParaRPr lang="en-US" sz="3200" dirty="0">
              <a:cs typeface="B Nazanin" panose="00000400000000000000" pitchFamily="2" charset="-78"/>
            </a:endParaRPr>
          </a:p>
        </p:txBody>
      </p:sp>
    </p:spTree>
    <p:extLst>
      <p:ext uri="{BB962C8B-B14F-4D97-AF65-F5344CB8AC3E}">
        <p14:creationId xmlns:p14="http://schemas.microsoft.com/office/powerpoint/2010/main" val="15737255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935" y="818865"/>
            <a:ext cx="10748632" cy="7833817"/>
          </a:xfrm>
        </p:spPr>
        <p:txBody>
          <a:bodyPr>
            <a:normAutofit fontScale="90000"/>
          </a:bodyPr>
          <a:lstStyle/>
          <a:p>
            <a:pPr algn="r" rtl="1"/>
            <a:r>
              <a:rPr lang="fa-IR" dirty="0">
                <a:solidFill>
                  <a:schemeClr val="accent1">
                    <a:lumMod val="50000"/>
                  </a:schemeClr>
                </a:solidFill>
                <a:cs typeface="B Nazanin" panose="00000400000000000000" pitchFamily="2" charset="-78"/>
              </a:rPr>
              <a:t>اثر نقدینگی بر نرخ ارز حقیقی </a:t>
            </a:r>
            <a:r>
              <a:rPr lang="fa-IR" dirty="0" smtClean="0">
                <a:solidFill>
                  <a:schemeClr val="accent1">
                    <a:lumMod val="50000"/>
                  </a:schemeClr>
                </a:solidFill>
                <a:cs typeface="B Nazanin" panose="00000400000000000000" pitchFamily="2" charset="-78"/>
              </a:rPr>
              <a:t>به صورت </a:t>
            </a:r>
            <a:r>
              <a:rPr lang="fa-IR" dirty="0">
                <a:solidFill>
                  <a:schemeClr val="accent1">
                    <a:lumMod val="50000"/>
                  </a:schemeClr>
                </a:solidFill>
                <a:cs typeface="B Nazanin" panose="00000400000000000000" pitchFamily="2" charset="-78"/>
              </a:rPr>
              <a:t>مثبت میباشد</a:t>
            </a:r>
            <a:r>
              <a:rPr lang="fa-IR" dirty="0" smtClean="0">
                <a:solidFill>
                  <a:schemeClr val="accent1">
                    <a:lumMod val="50000"/>
                  </a:schemeClr>
                </a:solidFill>
                <a:cs typeface="B Nazanin" panose="00000400000000000000" pitchFamily="2" charset="-78"/>
              </a:rPr>
              <a:t>.</a:t>
            </a:r>
            <a:r>
              <a:rPr lang="fa-IR" dirty="0" smtClean="0">
                <a:cs typeface="B Nazanin" panose="00000400000000000000" pitchFamily="2" charset="-78"/>
              </a:rPr>
              <a:t/>
            </a:r>
            <a:br>
              <a:rPr lang="fa-IR" dirty="0" smtClean="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smtClean="0">
                <a:cs typeface="B Nazanin" panose="00000400000000000000" pitchFamily="2" charset="-78"/>
              </a:rPr>
              <a:t>افزایش </a:t>
            </a:r>
            <a:r>
              <a:rPr lang="fa-IR" dirty="0">
                <a:cs typeface="B Nazanin" panose="00000400000000000000" pitchFamily="2" charset="-78"/>
              </a:rPr>
              <a:t>عرضه پول توسط بانک مرکزی موجب میشود حجم پول و نقدینگی در جامعه افزایش یابد و گاهی این میزان پول از نیاز و ظرفیت جامعه فزونی می یابد و به دلیل این که بخش تولید نمیتواند پاسخگوی این مقدار از نقدینگی در کشور باشد و از طرف دیگر مردم نیز به واسطه پول در اختیار خود </a:t>
            </a:r>
            <a:r>
              <a:rPr lang="fa-IR" dirty="0" smtClean="0">
                <a:cs typeface="B Nazanin" panose="00000400000000000000" pitchFamily="2" charset="-78"/>
              </a:rPr>
              <a:t>به سمت </a:t>
            </a:r>
            <a:r>
              <a:rPr lang="fa-IR" dirty="0">
                <a:cs typeface="B Nazanin" panose="00000400000000000000" pitchFamily="2" charset="-78"/>
              </a:rPr>
              <a:t>خرید سایر داراییها متمایل میگردند و این افزایش تقاضای جامعه برای خرید کالاها و خدمات باعث رشد قیمت آنها میشود و همچنین بعد از افزایش عرضه  پول، نرخ بهره نیز کاهش پیدا میکند.</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endParaRPr lang="en-US" dirty="0">
              <a:cs typeface="B Nazanin" panose="00000400000000000000" pitchFamily="2" charset="-78"/>
            </a:endParaRPr>
          </a:p>
        </p:txBody>
      </p:sp>
    </p:spTree>
    <p:extLst>
      <p:ext uri="{BB962C8B-B14F-4D97-AF65-F5344CB8AC3E}">
        <p14:creationId xmlns:p14="http://schemas.microsoft.com/office/powerpoint/2010/main" val="38317081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5254" y="412844"/>
            <a:ext cx="10018713" cy="6172200"/>
          </a:xfrm>
        </p:spPr>
        <p:txBody>
          <a:bodyPr>
            <a:normAutofit fontScale="90000"/>
          </a:bodyPr>
          <a:lstStyle/>
          <a:p>
            <a:pPr algn="r" rtl="1"/>
            <a:r>
              <a:rPr lang="fa-IR" dirty="0">
                <a:cs typeface="B Nazanin" panose="00000400000000000000" pitchFamily="2" charset="-78"/>
              </a:rPr>
              <a:t>کاهش نرخ بهره باعث میشود که </a:t>
            </a:r>
            <a:r>
              <a:rPr lang="fa-IR" dirty="0" smtClean="0">
                <a:cs typeface="B Nazanin" panose="00000400000000000000" pitchFamily="2" charset="-78"/>
              </a:rPr>
              <a:t>سرمایه های </a:t>
            </a:r>
            <a:r>
              <a:rPr lang="fa-IR" dirty="0">
                <a:cs typeface="B Nazanin" panose="00000400000000000000" pitchFamily="2" charset="-78"/>
              </a:rPr>
              <a:t>ارزی کمتری به اقتصاد ایران وارد و جذب شود. در مجموع این فرآیند موجب تنزل ارزش پول داخلی و افزایش قیمت سایر ارزهای خارجی میگردد و در اصل نرخ ارز حقیقی افزایش می یابد.</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smtClean="0">
                <a:cs typeface="B Nazanin" panose="00000400000000000000" pitchFamily="2" charset="-78"/>
              </a:rPr>
              <a:t>افزایش </a:t>
            </a:r>
            <a:r>
              <a:rPr lang="fa-IR" dirty="0">
                <a:cs typeface="B Nazanin" panose="00000400000000000000" pitchFamily="2" charset="-78"/>
              </a:rPr>
              <a:t>شدید نقدینگی در اقتصاد ایران، ضمن رشد نرخ تورم منجر به افزایش نرخ ارز حقیقی نیز گردیده </a:t>
            </a:r>
            <a:r>
              <a:rPr lang="fa-IR" dirty="0" smtClean="0">
                <a:cs typeface="B Nazanin" panose="00000400000000000000" pitchFamily="2" charset="-78"/>
              </a:rPr>
              <a:t>است.</a:t>
            </a:r>
            <a:br>
              <a:rPr lang="fa-IR" dirty="0" smtClean="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چنانچه نقدینگی یک درصد افزایش یابد، باعث افزایش 73/1 درصدی نرخ ارز حقیقی </a:t>
            </a:r>
            <a:r>
              <a:rPr lang="fa-IR" dirty="0" smtClean="0">
                <a:cs typeface="B Nazanin" panose="00000400000000000000" pitchFamily="2" charset="-78"/>
              </a:rPr>
              <a:t>میشود.</a:t>
            </a:r>
            <a:r>
              <a:rPr lang="fa-IR" dirty="0">
                <a:cs typeface="B Nazanin" panose="00000400000000000000" pitchFamily="2" charset="-78"/>
              </a:rPr>
              <a:t/>
            </a:r>
            <a:br>
              <a:rPr lang="fa-IR" dirty="0">
                <a:cs typeface="B Nazanin" panose="00000400000000000000" pitchFamily="2" charset="-78"/>
              </a:rPr>
            </a:br>
            <a:endParaRPr lang="en-US" dirty="0">
              <a:cs typeface="B Nazanin" panose="00000400000000000000" pitchFamily="2" charset="-78"/>
            </a:endParaRPr>
          </a:p>
        </p:txBody>
      </p:sp>
    </p:spTree>
    <p:extLst>
      <p:ext uri="{BB962C8B-B14F-4D97-AF65-F5344CB8AC3E}">
        <p14:creationId xmlns:p14="http://schemas.microsoft.com/office/powerpoint/2010/main" val="10643765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267" y="-436728"/>
            <a:ext cx="10018713" cy="7902054"/>
          </a:xfrm>
        </p:spPr>
        <p:txBody>
          <a:bodyPr>
            <a:noAutofit/>
          </a:bodyPr>
          <a:lstStyle/>
          <a:p>
            <a:pPr algn="r" rtl="1"/>
            <a:r>
              <a:rPr lang="fa-IR" sz="3200" dirty="0">
                <a:cs typeface="B Nazanin" panose="00000400000000000000" pitchFamily="2" charset="-78"/>
              </a:rPr>
              <a:t>از آنجا که روند تجارت جهانی با کاهش سهم مواد اولیه و تولیدات کشاورزی همراه بوده و سهم</a:t>
            </a:r>
            <a:br>
              <a:rPr lang="fa-IR" sz="3200" dirty="0">
                <a:cs typeface="B Nazanin" panose="00000400000000000000" pitchFamily="2" charset="-78"/>
              </a:rPr>
            </a:br>
            <a:r>
              <a:rPr lang="fa-IR" sz="3200" dirty="0">
                <a:cs typeface="B Nazanin" panose="00000400000000000000" pitchFamily="2" charset="-78"/>
              </a:rPr>
              <a:t>صادرات صنعتی در کل جهان در حال افزایش است، صادرات محصولات صنعتی </a:t>
            </a:r>
            <a:r>
              <a:rPr lang="fa-IR" sz="3200" dirty="0" smtClean="0">
                <a:cs typeface="B Nazanin" panose="00000400000000000000" pitchFamily="2" charset="-78"/>
              </a:rPr>
              <a:t>به عنوان </a:t>
            </a:r>
            <a:r>
              <a:rPr lang="fa-IR" sz="3200" dirty="0">
                <a:cs typeface="B Nazanin" panose="00000400000000000000" pitchFamily="2" charset="-78"/>
              </a:rPr>
              <a:t>منبعی قابل اتکا</a:t>
            </a:r>
            <a:br>
              <a:rPr lang="fa-IR" sz="3200" dirty="0">
                <a:cs typeface="B Nazanin" panose="00000400000000000000" pitchFamily="2" charset="-78"/>
              </a:rPr>
            </a:br>
            <a:r>
              <a:rPr lang="fa-IR" sz="3200" dirty="0">
                <a:cs typeface="B Nazanin" panose="00000400000000000000" pitchFamily="2" charset="-78"/>
              </a:rPr>
              <a:t>برای تضمین رشد تولید ملی </a:t>
            </a:r>
            <a:r>
              <a:rPr lang="fa-IR" sz="3200" dirty="0" smtClean="0">
                <a:cs typeface="B Nazanin" panose="00000400000000000000" pitchFamily="2" charset="-78"/>
              </a:rPr>
              <a:t>و افزایش </a:t>
            </a:r>
            <a:r>
              <a:rPr lang="fa-IR" sz="3200" dirty="0">
                <a:cs typeface="B Nazanin" panose="00000400000000000000" pitchFamily="2" charset="-78"/>
              </a:rPr>
              <a:t>درآمدهای ارزی مطرح میباشد </a:t>
            </a:r>
            <a:r>
              <a:rPr lang="fa-IR" sz="3200" dirty="0" smtClean="0">
                <a:cs typeface="B Nazanin" panose="00000400000000000000" pitchFamily="2" charset="-78"/>
              </a:rPr>
              <a:t>هنگامیکه </a:t>
            </a:r>
            <a:r>
              <a:rPr lang="fa-IR" sz="3200" dirty="0">
                <a:cs typeface="B Nazanin" panose="00000400000000000000" pitchFamily="2" charset="-78"/>
              </a:rPr>
              <a:t>اقتصاد یک کشور از رشد بالا و مستمر برخوردار نباشد، تنگنای رشد نشانه فقدان</a:t>
            </a:r>
            <a:br>
              <a:rPr lang="fa-IR" sz="3200" dirty="0">
                <a:cs typeface="B Nazanin" panose="00000400000000000000" pitchFamily="2" charset="-78"/>
              </a:rPr>
            </a:br>
            <a:r>
              <a:rPr lang="fa-IR" sz="3200" dirty="0" smtClean="0">
                <a:cs typeface="B Nazanin" panose="00000400000000000000" pitchFamily="2" charset="-78"/>
              </a:rPr>
              <a:t>رقابت پذیری </a:t>
            </a:r>
            <a:r>
              <a:rPr lang="fa-IR" sz="3200" dirty="0">
                <a:cs typeface="B Nazanin" panose="00000400000000000000" pitchFamily="2" charset="-78"/>
              </a:rPr>
              <a:t>و </a:t>
            </a:r>
            <a:r>
              <a:rPr lang="fa-IR" sz="3200" dirty="0" smtClean="0">
                <a:cs typeface="B Nazanin" panose="00000400000000000000" pitchFamily="2" charset="-78"/>
              </a:rPr>
              <a:t>فناوری های با </a:t>
            </a:r>
            <a:r>
              <a:rPr lang="fa-IR" sz="3200" dirty="0">
                <a:cs typeface="B Nazanin" panose="00000400000000000000" pitchFamily="2" charset="-78"/>
              </a:rPr>
              <a:t>کیفیت و </a:t>
            </a:r>
            <a:r>
              <a:rPr lang="fa-IR" sz="3200" dirty="0" smtClean="0">
                <a:cs typeface="B Nazanin" panose="00000400000000000000" pitchFamily="2" charset="-78"/>
              </a:rPr>
              <a:t>نهاده های توسعه ای </a:t>
            </a:r>
            <a:r>
              <a:rPr lang="fa-IR" sz="3200" dirty="0">
                <a:cs typeface="B Nazanin" panose="00000400000000000000" pitchFamily="2" charset="-78"/>
              </a:rPr>
              <a:t>است که این عوامل </a:t>
            </a:r>
            <a:r>
              <a:rPr lang="fa-IR" sz="3200" dirty="0" smtClean="0">
                <a:cs typeface="B Nazanin" panose="00000400000000000000" pitchFamily="2" charset="-78"/>
              </a:rPr>
              <a:t>پیش شرط </a:t>
            </a:r>
            <a:r>
              <a:rPr lang="fa-IR" sz="3200" dirty="0">
                <a:cs typeface="B Nazanin" panose="00000400000000000000" pitchFamily="2" charset="-78"/>
              </a:rPr>
              <a:t>اساسی</a:t>
            </a:r>
            <a:br>
              <a:rPr lang="fa-IR" sz="3200" dirty="0">
                <a:cs typeface="B Nazanin" panose="00000400000000000000" pitchFamily="2" charset="-78"/>
              </a:rPr>
            </a:br>
            <a:r>
              <a:rPr lang="fa-IR" sz="3200" dirty="0">
                <a:cs typeface="B Nazanin" panose="00000400000000000000" pitchFamily="2" charset="-78"/>
              </a:rPr>
              <a:t>رشد صادراتند. بنابراین کشوری </a:t>
            </a:r>
            <a:r>
              <a:rPr lang="fa-IR" sz="3200" dirty="0" smtClean="0">
                <a:cs typeface="B Nazanin" panose="00000400000000000000" pitchFamily="2" charset="-78"/>
              </a:rPr>
              <a:t>که در دام رشدهای </a:t>
            </a:r>
            <a:r>
              <a:rPr lang="fa-IR" sz="3200" dirty="0">
                <a:cs typeface="B Nazanin" panose="00000400000000000000" pitchFamily="2" charset="-78"/>
              </a:rPr>
              <a:t>کند </a:t>
            </a:r>
            <a:r>
              <a:rPr lang="fa-IR" sz="3200" dirty="0" smtClean="0">
                <a:cs typeface="B Nazanin" panose="00000400000000000000" pitchFamily="2" charset="-78"/>
              </a:rPr>
              <a:t>و محدود گرفتار است </a:t>
            </a:r>
            <a:r>
              <a:rPr lang="fa-IR" sz="3200" dirty="0">
                <a:cs typeface="B Nazanin" panose="00000400000000000000" pitchFamily="2" charset="-78"/>
              </a:rPr>
              <a:t>صادرات قابل ملاحظه وپایدار نیز ندارد</a:t>
            </a:r>
            <a:r>
              <a:rPr lang="fa-IR" sz="3200" dirty="0" smtClean="0">
                <a:cs typeface="B Nazanin" panose="00000400000000000000" pitchFamily="2" charset="-78"/>
              </a:rPr>
              <a:t>.</a:t>
            </a:r>
            <a:r>
              <a:rPr lang="en-US" sz="3200" dirty="0" smtClean="0">
                <a:cs typeface="B Nazanin" panose="00000400000000000000" pitchFamily="2" charset="-78"/>
              </a:rPr>
              <a:t/>
            </a:r>
            <a:br>
              <a:rPr lang="en-US" sz="3200" dirty="0" smtClean="0">
                <a:cs typeface="B Nazanin" panose="00000400000000000000" pitchFamily="2" charset="-78"/>
              </a:rPr>
            </a:br>
            <a:r>
              <a:rPr lang="fa-IR" sz="3200" b="1" dirty="0">
                <a:solidFill>
                  <a:schemeClr val="accent1">
                    <a:lumMod val="50000"/>
                  </a:schemeClr>
                </a:solidFill>
                <a:cs typeface="B Nazanin" panose="00000400000000000000" pitchFamily="2" charset="-78"/>
              </a:rPr>
              <a:t>صادرات واقعی </a:t>
            </a:r>
            <a:r>
              <a:rPr lang="fa-IR" sz="3200" b="1" dirty="0" smtClean="0">
                <a:solidFill>
                  <a:schemeClr val="accent1">
                    <a:lumMod val="50000"/>
                  </a:schemeClr>
                </a:solidFill>
                <a:cs typeface="B Nazanin" panose="00000400000000000000" pitchFamily="2" charset="-78"/>
              </a:rPr>
              <a:t>و</a:t>
            </a:r>
            <a:r>
              <a:rPr lang="en-US" sz="3200" b="1" dirty="0" smtClean="0">
                <a:solidFill>
                  <a:schemeClr val="accent1">
                    <a:lumMod val="50000"/>
                  </a:schemeClr>
                </a:solidFill>
                <a:cs typeface="B Nazanin" panose="00000400000000000000" pitchFamily="2" charset="-78"/>
              </a:rPr>
              <a:t> </a:t>
            </a:r>
            <a:r>
              <a:rPr lang="fa-IR" sz="3200" b="1" dirty="0" smtClean="0">
                <a:solidFill>
                  <a:schemeClr val="accent1">
                    <a:lumMod val="50000"/>
                  </a:schemeClr>
                </a:solidFill>
                <a:cs typeface="B Nazanin" panose="00000400000000000000" pitchFamily="2" charset="-78"/>
              </a:rPr>
              <a:t>مداوم</a:t>
            </a:r>
            <a:r>
              <a:rPr lang="en-US" sz="3200" b="1" dirty="0" smtClean="0">
                <a:solidFill>
                  <a:schemeClr val="accent1">
                    <a:lumMod val="50000"/>
                  </a:schemeClr>
                </a:solidFill>
                <a:cs typeface="B Nazanin" panose="00000400000000000000" pitchFamily="2" charset="-78"/>
              </a:rPr>
              <a:t> </a:t>
            </a:r>
            <a:r>
              <a:rPr lang="fa-IR" sz="3200" b="1" dirty="0" smtClean="0">
                <a:solidFill>
                  <a:schemeClr val="accent1">
                    <a:lumMod val="50000"/>
                  </a:schemeClr>
                </a:solidFill>
                <a:cs typeface="B Nazanin" panose="00000400000000000000" pitchFamily="2" charset="-78"/>
              </a:rPr>
              <a:t>و</a:t>
            </a:r>
            <a:r>
              <a:rPr lang="en-US" sz="3200" b="1" dirty="0" smtClean="0">
                <a:solidFill>
                  <a:schemeClr val="accent1">
                    <a:lumMod val="50000"/>
                  </a:schemeClr>
                </a:solidFill>
                <a:cs typeface="B Nazanin" panose="00000400000000000000" pitchFamily="2" charset="-78"/>
              </a:rPr>
              <a:t> </a:t>
            </a:r>
            <a:r>
              <a:rPr lang="fa-IR" sz="3200" b="1" dirty="0" smtClean="0">
                <a:solidFill>
                  <a:schemeClr val="accent1">
                    <a:lumMod val="50000"/>
                  </a:schemeClr>
                </a:solidFill>
                <a:cs typeface="B Nazanin" panose="00000400000000000000" pitchFamily="2" charset="-78"/>
              </a:rPr>
              <a:t>رشد مستمرهردو</a:t>
            </a:r>
            <a:r>
              <a:rPr lang="en-US" sz="3200" b="1" dirty="0" smtClean="0">
                <a:solidFill>
                  <a:schemeClr val="accent1">
                    <a:lumMod val="50000"/>
                  </a:schemeClr>
                </a:solidFill>
                <a:cs typeface="B Nazanin" panose="00000400000000000000" pitchFamily="2" charset="-78"/>
              </a:rPr>
              <a:t> </a:t>
            </a:r>
            <a:r>
              <a:rPr lang="fa-IR" sz="3200" b="1" dirty="0" smtClean="0">
                <a:solidFill>
                  <a:schemeClr val="accent1">
                    <a:lumMod val="50000"/>
                  </a:schemeClr>
                </a:solidFill>
                <a:cs typeface="B Nazanin" panose="00000400000000000000" pitchFamily="2" charset="-78"/>
              </a:rPr>
              <a:t>معلول </a:t>
            </a:r>
            <a:r>
              <a:rPr lang="fa-IR" sz="3200" b="1" dirty="0">
                <a:solidFill>
                  <a:schemeClr val="accent1">
                    <a:lumMod val="50000"/>
                  </a:schemeClr>
                </a:solidFill>
                <a:cs typeface="B Nazanin" panose="00000400000000000000" pitchFamily="2" charset="-78"/>
              </a:rPr>
              <a:t>علل مشترکی </a:t>
            </a:r>
            <a:r>
              <a:rPr lang="fa-IR" sz="3200" b="1" dirty="0" smtClean="0">
                <a:solidFill>
                  <a:schemeClr val="accent1">
                    <a:lumMod val="50000"/>
                  </a:schemeClr>
                </a:solidFill>
                <a:cs typeface="B Nazanin" panose="00000400000000000000" pitchFamily="2" charset="-78"/>
              </a:rPr>
              <a:t>هستند،درعین</a:t>
            </a:r>
            <a:r>
              <a:rPr lang="en-US" sz="3200" b="1" dirty="0" smtClean="0">
                <a:solidFill>
                  <a:schemeClr val="accent1">
                    <a:lumMod val="50000"/>
                  </a:schemeClr>
                </a:solidFill>
                <a:cs typeface="B Nazanin" panose="00000400000000000000" pitchFamily="2" charset="-78"/>
              </a:rPr>
              <a:t> </a:t>
            </a:r>
            <a:r>
              <a:rPr lang="fa-IR" sz="3200" b="1" dirty="0" smtClean="0">
                <a:solidFill>
                  <a:schemeClr val="accent1">
                    <a:lumMod val="50000"/>
                  </a:schemeClr>
                </a:solidFill>
                <a:cs typeface="B Nazanin" panose="00000400000000000000" pitchFamily="2" charset="-78"/>
              </a:rPr>
              <a:t>حال که</a:t>
            </a:r>
            <a:r>
              <a:rPr lang="en-US" sz="3200" b="1" dirty="0" smtClean="0">
                <a:solidFill>
                  <a:schemeClr val="accent1">
                    <a:lumMod val="50000"/>
                  </a:schemeClr>
                </a:solidFill>
                <a:cs typeface="B Nazanin" panose="00000400000000000000" pitchFamily="2" charset="-78"/>
              </a:rPr>
              <a:t> </a:t>
            </a:r>
            <a:r>
              <a:rPr lang="fa-IR" sz="3200" b="1" dirty="0" smtClean="0">
                <a:solidFill>
                  <a:schemeClr val="accent1">
                    <a:lumMod val="50000"/>
                  </a:schemeClr>
                </a:solidFill>
                <a:cs typeface="B Nazanin" panose="00000400000000000000" pitchFamily="2" charset="-78"/>
              </a:rPr>
              <a:t>عرضه</a:t>
            </a:r>
            <a:r>
              <a:rPr lang="en-US" sz="3200" b="1" dirty="0" smtClean="0">
                <a:solidFill>
                  <a:schemeClr val="accent1">
                    <a:lumMod val="50000"/>
                  </a:schemeClr>
                </a:solidFill>
                <a:cs typeface="B Nazanin" panose="00000400000000000000" pitchFamily="2" charset="-78"/>
              </a:rPr>
              <a:t> </a:t>
            </a:r>
            <a:r>
              <a:rPr lang="fa-IR" sz="3200" b="1" dirty="0">
                <a:solidFill>
                  <a:schemeClr val="accent1">
                    <a:lumMod val="50000"/>
                  </a:schemeClr>
                </a:solidFill>
                <a:cs typeface="B Nazanin" panose="00000400000000000000" pitchFamily="2" charset="-78"/>
              </a:rPr>
              <a:t>کالاهای صادراتی جزءقابل ملاحظه رشد </a:t>
            </a:r>
            <a:r>
              <a:rPr lang="fa-IR" sz="3200" b="1" dirty="0" smtClean="0">
                <a:solidFill>
                  <a:schemeClr val="accent1">
                    <a:lumMod val="50000"/>
                  </a:schemeClr>
                </a:solidFill>
                <a:cs typeface="B Nazanin" panose="00000400000000000000" pitchFamily="2" charset="-78"/>
              </a:rPr>
              <a:t>میباشد</a:t>
            </a:r>
            <a:r>
              <a:rPr lang="en-US" sz="3200" dirty="0" smtClean="0">
                <a:solidFill>
                  <a:schemeClr val="accent1">
                    <a:lumMod val="50000"/>
                  </a:schemeClr>
                </a:solidFill>
                <a:cs typeface="B Nazanin" panose="00000400000000000000" pitchFamily="2" charset="-78"/>
              </a:rPr>
              <a:t>.</a:t>
            </a:r>
            <a:r>
              <a:rPr lang="fa-IR" sz="3200" dirty="0">
                <a:solidFill>
                  <a:srgbClr val="C00000"/>
                </a:solidFill>
                <a:cs typeface="B Nazanin" panose="00000400000000000000" pitchFamily="2" charset="-78"/>
              </a:rPr>
              <a:t/>
            </a:r>
            <a:br>
              <a:rPr lang="fa-IR" sz="3200" dirty="0">
                <a:solidFill>
                  <a:srgbClr val="C00000"/>
                </a:solidFill>
                <a:cs typeface="B Nazanin" panose="00000400000000000000" pitchFamily="2" charset="-78"/>
              </a:rPr>
            </a:br>
            <a:endParaRPr lang="en-US" sz="3200" dirty="0">
              <a:solidFill>
                <a:srgbClr val="C00000"/>
              </a:solidFill>
              <a:cs typeface="B Nazanin" panose="00000400000000000000" pitchFamily="2" charset="-78"/>
            </a:endParaRPr>
          </a:p>
        </p:txBody>
      </p:sp>
    </p:spTree>
    <p:extLst>
      <p:ext uri="{BB962C8B-B14F-4D97-AF65-F5344CB8AC3E}">
        <p14:creationId xmlns:p14="http://schemas.microsoft.com/office/powerpoint/2010/main" val="9937387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5087203"/>
          </a:xfrm>
        </p:spPr>
        <p:txBody>
          <a:bodyPr>
            <a:normAutofit/>
          </a:bodyPr>
          <a:lstStyle/>
          <a:p>
            <a:pPr algn="r" rtl="1"/>
            <a:r>
              <a:rPr lang="fa-IR" dirty="0" smtClean="0">
                <a:cs typeface="B Nazanin" panose="00000400000000000000" pitchFamily="2" charset="-78"/>
              </a:rPr>
              <a:t>صادرات</a:t>
            </a:r>
            <a:r>
              <a:rPr lang="en-US" dirty="0" smtClean="0">
                <a:cs typeface="B Nazanin" panose="00000400000000000000" pitchFamily="2" charset="-78"/>
              </a:rPr>
              <a:t> </a:t>
            </a:r>
            <a:r>
              <a:rPr lang="fa-IR" dirty="0" smtClean="0">
                <a:cs typeface="B Nazanin" panose="00000400000000000000" pitchFamily="2" charset="-78"/>
              </a:rPr>
              <a:t>کالاها</a:t>
            </a:r>
            <a:r>
              <a:rPr lang="en-US" dirty="0" smtClean="0">
                <a:cs typeface="B Nazanin" panose="00000400000000000000" pitchFamily="2" charset="-78"/>
              </a:rPr>
              <a:t> </a:t>
            </a:r>
            <a:r>
              <a:rPr lang="fa-IR" dirty="0" smtClean="0">
                <a:cs typeface="B Nazanin" panose="00000400000000000000" pitchFamily="2" charset="-78"/>
              </a:rPr>
              <a:t>وخدمات</a:t>
            </a:r>
            <a:r>
              <a:rPr lang="en-US" dirty="0" smtClean="0">
                <a:cs typeface="B Nazanin" panose="00000400000000000000" pitchFamily="2" charset="-78"/>
              </a:rPr>
              <a:t> </a:t>
            </a:r>
            <a:r>
              <a:rPr lang="fa-IR" dirty="0" smtClean="0">
                <a:cs typeface="B Nazanin" panose="00000400000000000000" pitchFamily="2" charset="-78"/>
              </a:rPr>
              <a:t>نقش</a:t>
            </a:r>
            <a:r>
              <a:rPr lang="en-US" dirty="0" smtClean="0">
                <a:cs typeface="B Nazanin" panose="00000400000000000000" pitchFamily="2" charset="-78"/>
              </a:rPr>
              <a:t> </a:t>
            </a:r>
            <a:r>
              <a:rPr lang="fa-IR" dirty="0" smtClean="0">
                <a:cs typeface="B Nazanin" panose="00000400000000000000" pitchFamily="2" charset="-78"/>
              </a:rPr>
              <a:t>مهمی</a:t>
            </a:r>
            <a:r>
              <a:rPr lang="en-US" dirty="0" smtClean="0">
                <a:cs typeface="B Nazanin" panose="00000400000000000000" pitchFamily="2" charset="-78"/>
              </a:rPr>
              <a:t> </a:t>
            </a:r>
            <a:r>
              <a:rPr lang="fa-IR" dirty="0" smtClean="0">
                <a:cs typeface="B Nazanin" panose="00000400000000000000" pitchFamily="2" charset="-78"/>
              </a:rPr>
              <a:t>در</a:t>
            </a:r>
            <a:r>
              <a:rPr lang="en-US" dirty="0" smtClean="0">
                <a:cs typeface="B Nazanin" panose="00000400000000000000" pitchFamily="2" charset="-78"/>
              </a:rPr>
              <a:t> </a:t>
            </a:r>
            <a:r>
              <a:rPr lang="fa-IR" dirty="0" smtClean="0">
                <a:cs typeface="B Nazanin" panose="00000400000000000000" pitchFamily="2" charset="-78"/>
              </a:rPr>
              <a:t>اقتصادکشور</a:t>
            </a:r>
            <a:r>
              <a:rPr lang="en-US" dirty="0" smtClean="0">
                <a:cs typeface="B Nazanin" panose="00000400000000000000" pitchFamily="2" charset="-78"/>
              </a:rPr>
              <a:t> </a:t>
            </a:r>
            <a:r>
              <a:rPr lang="fa-IR" dirty="0" smtClean="0">
                <a:cs typeface="B Nazanin" panose="00000400000000000000" pitchFamily="2" charset="-78"/>
              </a:rPr>
              <a:t>ها</a:t>
            </a:r>
            <a:r>
              <a:rPr lang="en-US" dirty="0" smtClean="0">
                <a:cs typeface="B Nazanin" panose="00000400000000000000" pitchFamily="2" charset="-78"/>
              </a:rPr>
              <a:t> </a:t>
            </a:r>
            <a:r>
              <a:rPr lang="fa-IR" dirty="0" smtClean="0">
                <a:cs typeface="B Nazanin" panose="00000400000000000000" pitchFamily="2" charset="-78"/>
              </a:rPr>
              <a:t>دارد</a:t>
            </a:r>
            <a:r>
              <a:rPr lang="fa-IR" dirty="0">
                <a:cs typeface="B Nazanin" panose="00000400000000000000" pitchFamily="2" charset="-78"/>
              </a:rPr>
              <a:t>. </a:t>
            </a:r>
            <a:r>
              <a:rPr lang="fa-IR" dirty="0" smtClean="0">
                <a:cs typeface="B Nazanin" panose="00000400000000000000" pitchFamily="2" charset="-78"/>
              </a:rPr>
              <a:t>با</a:t>
            </a:r>
            <a:r>
              <a:rPr lang="en-US" dirty="0" smtClean="0">
                <a:cs typeface="B Nazanin" panose="00000400000000000000" pitchFamily="2" charset="-78"/>
              </a:rPr>
              <a:t> </a:t>
            </a:r>
            <a:r>
              <a:rPr lang="fa-IR" dirty="0" smtClean="0">
                <a:cs typeface="B Nazanin" panose="00000400000000000000" pitchFamily="2" charset="-78"/>
              </a:rPr>
              <a:t>رونق</a:t>
            </a:r>
            <a:r>
              <a:rPr lang="en-US" dirty="0" smtClean="0">
                <a:cs typeface="B Nazanin" panose="00000400000000000000" pitchFamily="2" charset="-78"/>
              </a:rPr>
              <a:t> </a:t>
            </a:r>
            <a:r>
              <a:rPr lang="fa-IR" dirty="0" smtClean="0">
                <a:cs typeface="B Nazanin" panose="00000400000000000000" pitchFamily="2" charset="-78"/>
              </a:rPr>
              <a:t>گرفتن</a:t>
            </a:r>
            <a:r>
              <a:rPr lang="en-US" dirty="0" smtClean="0">
                <a:cs typeface="B Nazanin" panose="00000400000000000000" pitchFamily="2" charset="-78"/>
              </a:rPr>
              <a:t> </a:t>
            </a:r>
            <a:r>
              <a:rPr lang="fa-IR" dirty="0" smtClean="0">
                <a:cs typeface="B Nazanin" panose="00000400000000000000" pitchFamily="2" charset="-78"/>
              </a:rPr>
              <a:t>تجارت</a:t>
            </a:r>
            <a:r>
              <a:rPr lang="en-US" dirty="0" smtClean="0">
                <a:cs typeface="B Nazanin" panose="00000400000000000000" pitchFamily="2" charset="-78"/>
              </a:rPr>
              <a:t> </a:t>
            </a:r>
            <a:r>
              <a:rPr lang="fa-IR" dirty="0" smtClean="0">
                <a:cs typeface="B Nazanin" panose="00000400000000000000" pitchFamily="2" charset="-78"/>
              </a:rPr>
              <a:t>همه</a:t>
            </a:r>
            <a:r>
              <a:rPr lang="en-US" dirty="0" smtClean="0">
                <a:cs typeface="B Nazanin" panose="00000400000000000000" pitchFamily="2" charset="-78"/>
              </a:rPr>
              <a:t> </a:t>
            </a:r>
            <a:r>
              <a:rPr lang="fa-IR" dirty="0" smtClean="0">
                <a:cs typeface="B Nazanin" panose="00000400000000000000" pitchFamily="2" charset="-78"/>
              </a:rPr>
              <a:t>کشورهای</a:t>
            </a:r>
            <a:r>
              <a:rPr lang="en-US" dirty="0" smtClean="0">
                <a:cs typeface="B Nazanin" panose="00000400000000000000" pitchFamily="2" charset="-78"/>
              </a:rPr>
              <a:t> </a:t>
            </a:r>
            <a:r>
              <a:rPr lang="fa-IR" dirty="0" smtClean="0">
                <a:cs typeface="B Nazanin" panose="00000400000000000000" pitchFamily="2" charset="-78"/>
              </a:rPr>
              <a:t>دنیا</a:t>
            </a:r>
            <a:r>
              <a:rPr lang="en-US" dirty="0" smtClean="0">
                <a:cs typeface="B Nazanin" panose="00000400000000000000" pitchFamily="2" charset="-78"/>
              </a:rPr>
              <a:t> </a:t>
            </a:r>
            <a:r>
              <a:rPr lang="fa-IR" dirty="0" smtClean="0">
                <a:cs typeface="B Nazanin" panose="00000400000000000000" pitchFamily="2" charset="-78"/>
              </a:rPr>
              <a:t>تلاش</a:t>
            </a:r>
            <a:r>
              <a:rPr lang="en-US" dirty="0" smtClean="0">
                <a:cs typeface="B Nazanin" panose="00000400000000000000" pitchFamily="2" charset="-78"/>
              </a:rPr>
              <a:t> </a:t>
            </a:r>
            <a:r>
              <a:rPr lang="fa-IR" dirty="0" smtClean="0">
                <a:cs typeface="B Nazanin" panose="00000400000000000000" pitchFamily="2" charset="-78"/>
              </a:rPr>
              <a:t>میکنند</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که با اتخاذ سیاستهای مناسب این موتور اقتصادی را فعالتر نمایند. بنابراین، رقابت در عرصه تجارت</a:t>
            </a:r>
            <a:br>
              <a:rPr lang="fa-IR" dirty="0">
                <a:cs typeface="B Nazanin" panose="00000400000000000000" pitchFamily="2" charset="-78"/>
              </a:rPr>
            </a:br>
            <a:r>
              <a:rPr lang="fa-IR" dirty="0">
                <a:cs typeface="B Nazanin" panose="00000400000000000000" pitchFamily="2" charset="-78"/>
              </a:rPr>
              <a:t>افزایش یافته که در این میان کشورهایی که دارای یک استراتژی مشخص و دورنمایی از محصولات </a:t>
            </a:r>
            <a:r>
              <a:rPr lang="fa-IR" dirty="0" smtClean="0">
                <a:cs typeface="B Nazanin" panose="00000400000000000000" pitchFamily="2" charset="-78"/>
              </a:rPr>
              <a:t>خود</a:t>
            </a:r>
            <a:r>
              <a:rPr lang="en-US" dirty="0" smtClean="0">
                <a:cs typeface="B Nazanin" panose="00000400000000000000" pitchFamily="2" charset="-78"/>
              </a:rPr>
              <a:t> </a:t>
            </a:r>
            <a:r>
              <a:rPr lang="fa-IR" dirty="0" smtClean="0">
                <a:cs typeface="B Nazanin" panose="00000400000000000000" pitchFamily="2" charset="-78"/>
              </a:rPr>
              <a:t>بوده</a:t>
            </a:r>
            <a:r>
              <a:rPr lang="en-US" dirty="0" smtClean="0">
                <a:cs typeface="B Nazanin" panose="00000400000000000000" pitchFamily="2" charset="-78"/>
              </a:rPr>
              <a:t> </a:t>
            </a:r>
            <a:r>
              <a:rPr lang="fa-IR" dirty="0" smtClean="0">
                <a:cs typeface="B Nazanin" panose="00000400000000000000" pitchFamily="2" charset="-78"/>
              </a:rPr>
              <a:t>اند موفقتر</a:t>
            </a:r>
            <a:r>
              <a:rPr lang="en-US" dirty="0" smtClean="0">
                <a:cs typeface="B Nazanin" panose="00000400000000000000" pitchFamily="2" charset="-78"/>
              </a:rPr>
              <a:t> </a:t>
            </a:r>
            <a:r>
              <a:rPr lang="fa-IR" dirty="0" smtClean="0">
                <a:cs typeface="B Nazanin" panose="00000400000000000000" pitchFamily="2" charset="-78"/>
              </a:rPr>
              <a:t>عمل کرده</a:t>
            </a:r>
            <a:r>
              <a:rPr lang="en-US" dirty="0" smtClean="0">
                <a:cs typeface="B Nazanin" panose="00000400000000000000" pitchFamily="2" charset="-78"/>
              </a:rPr>
              <a:t> </a:t>
            </a:r>
            <a:r>
              <a:rPr lang="fa-IR" dirty="0" smtClean="0">
                <a:cs typeface="B Nazanin" panose="00000400000000000000" pitchFamily="2" charset="-78"/>
              </a:rPr>
              <a:t>اند</a:t>
            </a:r>
            <a:r>
              <a:rPr lang="en-US" dirty="0" smtClean="0">
                <a:cs typeface="B Nazanin" panose="00000400000000000000" pitchFamily="2" charset="-78"/>
              </a:rPr>
              <a:t>.</a:t>
            </a:r>
            <a:endParaRPr lang="en-US" dirty="0">
              <a:cs typeface="B Nazanin" panose="00000400000000000000" pitchFamily="2" charset="-78"/>
            </a:endParaRPr>
          </a:p>
        </p:txBody>
      </p:sp>
    </p:spTree>
    <p:extLst>
      <p:ext uri="{BB962C8B-B14F-4D97-AF65-F5344CB8AC3E}">
        <p14:creationId xmlns:p14="http://schemas.microsoft.com/office/powerpoint/2010/main" val="250089004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2" y="290016"/>
            <a:ext cx="10018711" cy="1334068"/>
          </a:xfrm>
        </p:spPr>
        <p:txBody>
          <a:bodyPr>
            <a:noAutofit/>
          </a:bodyPr>
          <a:lstStyle/>
          <a:p>
            <a:r>
              <a:rPr lang="fa-IR" sz="4800" dirty="0">
                <a:solidFill>
                  <a:schemeClr val="accent1">
                    <a:lumMod val="50000"/>
                  </a:schemeClr>
                </a:solidFill>
                <a:cs typeface="B Nazanin" panose="00000400000000000000" pitchFamily="2" charset="-78"/>
              </a:rPr>
              <a:t> توسعه صادرات منجر به رشد اقتصادی میشود</a:t>
            </a:r>
            <a:endParaRPr lang="en-US" sz="4800" dirty="0">
              <a:solidFill>
                <a:schemeClr val="accent1">
                  <a:lumMod val="50000"/>
                </a:schemeClr>
              </a:solidFill>
              <a:cs typeface="B Nazanin" panose="00000400000000000000" pitchFamily="2" charset="-78"/>
            </a:endParaRPr>
          </a:p>
        </p:txBody>
      </p:sp>
      <p:sp>
        <p:nvSpPr>
          <p:cNvPr id="5" name="Text Placeholder 4"/>
          <p:cNvSpPr>
            <a:spLocks noGrp="1"/>
          </p:cNvSpPr>
          <p:nvPr>
            <p:ph type="body" idx="1"/>
          </p:nvPr>
        </p:nvSpPr>
        <p:spPr>
          <a:xfrm>
            <a:off x="1484310" y="1624084"/>
            <a:ext cx="10018713" cy="4486701"/>
          </a:xfrm>
        </p:spPr>
        <p:txBody>
          <a:bodyPr>
            <a:noAutofit/>
          </a:bodyPr>
          <a:lstStyle/>
          <a:p>
            <a:pPr algn="r" rtl="1"/>
            <a:r>
              <a:rPr lang="fa-IR" sz="3600" dirty="0" smtClean="0">
                <a:cs typeface="B Nazanin" panose="00000400000000000000" pitchFamily="2" charset="-78"/>
              </a:rPr>
              <a:t>از </a:t>
            </a:r>
            <a:r>
              <a:rPr lang="fa-IR" sz="3600" dirty="0">
                <a:cs typeface="B Nazanin" panose="00000400000000000000" pitchFamily="2" charset="-78"/>
              </a:rPr>
              <a:t>آنجایی که تمام کشورها رشد جمعیت </a:t>
            </a:r>
            <a:r>
              <a:rPr lang="fa-IR" sz="3600" dirty="0" smtClean="0">
                <a:cs typeface="B Nazanin" panose="00000400000000000000" pitchFamily="2" charset="-78"/>
              </a:rPr>
              <a:t>را در </a:t>
            </a:r>
            <a:r>
              <a:rPr lang="fa-IR" sz="3600" dirty="0">
                <a:cs typeface="B Nazanin" panose="00000400000000000000" pitchFamily="2" charset="-78"/>
              </a:rPr>
              <a:t>طول زمان تجربه کرده اند بنابراین رشد تولید ناخالص داخلی شرط لازم برای حفظ استاندارد فعلی زندگی میباشد. </a:t>
            </a:r>
            <a:r>
              <a:rPr lang="fa-IR" sz="3600" dirty="0" smtClean="0">
                <a:cs typeface="B Nazanin" panose="00000400000000000000" pitchFamily="2" charset="-78"/>
              </a:rPr>
              <a:t>در واقع </a:t>
            </a:r>
            <a:r>
              <a:rPr lang="fa-IR" sz="3600" dirty="0">
                <a:cs typeface="B Nazanin" panose="00000400000000000000" pitchFamily="2" charset="-78"/>
              </a:rPr>
              <a:t>اگر استانداردهای زندگی در طول زمان افزایش یابد پس</a:t>
            </a:r>
            <a:r>
              <a:rPr lang="en-US" sz="3600" dirty="0">
                <a:cs typeface="B Nazanin" panose="00000400000000000000" pitchFamily="2" charset="-78"/>
              </a:rPr>
              <a:t>GDP </a:t>
            </a:r>
            <a:r>
              <a:rPr lang="fa-IR" sz="3600" dirty="0" smtClean="0">
                <a:cs typeface="B Nazanin" panose="00000400000000000000" pitchFamily="2" charset="-78"/>
              </a:rPr>
              <a:t> میبایست </a:t>
            </a:r>
            <a:r>
              <a:rPr lang="fa-IR" sz="3600" dirty="0">
                <a:cs typeface="B Nazanin" panose="00000400000000000000" pitchFamily="2" charset="-78"/>
              </a:rPr>
              <a:t>سریعترازجمعیت رشدکند. بنابراین رسیدن به رشد اقتصادی مطلوب امری حیاتی است</a:t>
            </a:r>
            <a:r>
              <a:rPr lang="fa-IR" sz="3600" dirty="0" smtClean="0">
                <a:cs typeface="B Nazanin" panose="00000400000000000000" pitchFamily="2" charset="-78"/>
              </a:rPr>
              <a:t>.</a:t>
            </a:r>
          </a:p>
          <a:p>
            <a:pPr rtl="1"/>
            <a:r>
              <a:rPr lang="fa-IR" sz="3600" b="1" dirty="0">
                <a:solidFill>
                  <a:schemeClr val="accent1">
                    <a:lumMod val="50000"/>
                  </a:schemeClr>
                </a:solidFill>
                <a:cs typeface="B Nazanin" panose="00000400000000000000" pitchFamily="2" charset="-78"/>
              </a:rPr>
              <a:t>اثر رشد صادرات صنعتی بر رشد تولید ناخالص داخلی مثبت و معنادار </a:t>
            </a:r>
            <a:r>
              <a:rPr lang="fa-IR" sz="3600" b="1" dirty="0" smtClean="0">
                <a:solidFill>
                  <a:schemeClr val="accent1">
                    <a:lumMod val="50000"/>
                  </a:schemeClr>
                </a:solidFill>
                <a:cs typeface="B Nazanin" panose="00000400000000000000" pitchFamily="2" charset="-78"/>
              </a:rPr>
              <a:t>است.</a:t>
            </a:r>
            <a:endParaRPr lang="fa-IR" sz="3600" b="1" dirty="0">
              <a:solidFill>
                <a:schemeClr val="accent1">
                  <a:lumMod val="50000"/>
                </a:schemeClr>
              </a:solidFill>
              <a:cs typeface="B Nazanin" panose="00000400000000000000" pitchFamily="2" charset="-78"/>
            </a:endParaRPr>
          </a:p>
        </p:txBody>
      </p:sp>
    </p:spTree>
    <p:extLst>
      <p:ext uri="{BB962C8B-B14F-4D97-AF65-F5344CB8AC3E}">
        <p14:creationId xmlns:p14="http://schemas.microsoft.com/office/powerpoint/2010/main" val="17442530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6198" y="2593076"/>
            <a:ext cx="10018713" cy="3835022"/>
          </a:xfrm>
        </p:spPr>
        <p:txBody>
          <a:bodyPr>
            <a:noAutofit/>
          </a:bodyPr>
          <a:lstStyle/>
          <a:p>
            <a:pPr algn="r" rtl="1"/>
            <a:r>
              <a:rPr lang="fa-IR" dirty="0">
                <a:cs typeface="B Nazanin" panose="00000400000000000000" pitchFamily="2" charset="-78"/>
              </a:rPr>
              <a:t>رشد صادرات کالاهای صنعتی با ایجاد تقاضای اضافی میتواند تقاضای کل را افزایش دهد و موجب استفاده از ظرفیتهای بالقوه واحدهای اقتصادی توسط تولیدکنندگان گردد. افزایش صادرات کالاهای صنعتی، تولیدکنندگان داخلی را ترغیب میکند که در جهت رقابت پذیری، به کارگیری فناوریهای پیشرفته، افزایش بهره وری، نوآوری و ارتقای کیفیت تولیدات خود تلاش بیشتری </a:t>
            </a:r>
            <a:r>
              <a:rPr lang="fa-IR" dirty="0" smtClean="0">
                <a:cs typeface="B Nazanin" panose="00000400000000000000" pitchFamily="2" charset="-78"/>
              </a:rPr>
              <a:t>می نمایند </a:t>
            </a:r>
            <a:r>
              <a:rPr lang="fa-IR" dirty="0">
                <a:cs typeface="B Nazanin" panose="00000400000000000000" pitchFamily="2" charset="-78"/>
              </a:rPr>
              <a:t>و با جذب نیروهای انسانی </a:t>
            </a:r>
            <a:r>
              <a:rPr lang="fa-IR" dirty="0" smtClean="0">
                <a:cs typeface="B Nazanin" panose="00000400000000000000" pitchFamily="2" charset="-78"/>
              </a:rPr>
              <a:t>کارآمد </a:t>
            </a:r>
            <a:r>
              <a:rPr lang="fa-IR" dirty="0">
                <a:cs typeface="B Nazanin" panose="00000400000000000000" pitchFamily="2" charset="-78"/>
              </a:rPr>
              <a:t>و متخصص در تولید این قبیل کالاها موجب افزایش تولید ناخالص داخلی و به تبع آن رشد اقتصادی گردد.</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endParaRPr lang="en-US" dirty="0">
              <a:cs typeface="B Nazanin" panose="00000400000000000000" pitchFamily="2" charset="-78"/>
            </a:endParaRPr>
          </a:p>
        </p:txBody>
      </p:sp>
    </p:spTree>
    <p:extLst>
      <p:ext uri="{BB962C8B-B14F-4D97-AF65-F5344CB8AC3E}">
        <p14:creationId xmlns:p14="http://schemas.microsoft.com/office/powerpoint/2010/main" val="203950487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rtl="1"/>
            <a:r>
              <a:rPr lang="fa-IR" sz="3200" b="1" dirty="0">
                <a:cs typeface="B Nazanin" panose="00000400000000000000" pitchFamily="2" charset="-78"/>
              </a:rPr>
              <a:t> میزان صادرات صنعتی کشور در شش ماهه نخست سال جاری معادل ۷۶۵۴ میلیون دلار بوده که در قیاس با مدت مشابه سال گذشته که ۷۴۶۱ میلیون دلار صادرات صنعتی صورت گرفته با رشد ۲.۶ درصدی روبرو بوده </a:t>
            </a:r>
            <a:r>
              <a:rPr lang="fa-IR" sz="3200" b="1" dirty="0" smtClean="0">
                <a:cs typeface="B Nazanin" panose="00000400000000000000" pitchFamily="2" charset="-78"/>
              </a:rPr>
              <a:t>است.</a:t>
            </a:r>
            <a:endParaRPr lang="en-US" sz="3200" b="1" dirty="0">
              <a:cs typeface="B Nazanin" panose="00000400000000000000" pitchFamily="2" charset="-78"/>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9590" y="2438399"/>
            <a:ext cx="7588154" cy="4074994"/>
          </a:xfrm>
          <a:prstGeom prst="rect">
            <a:avLst/>
          </a:prstGeom>
          <a:ln>
            <a:noFill/>
          </a:ln>
          <a:effectLst>
            <a:softEdge rad="112500"/>
          </a:effectLst>
        </p:spPr>
      </p:pic>
    </p:spTree>
    <p:extLst>
      <p:ext uri="{BB962C8B-B14F-4D97-AF65-F5344CB8AC3E}">
        <p14:creationId xmlns:p14="http://schemas.microsoft.com/office/powerpoint/2010/main" val="41339978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6755642"/>
          </a:xfrm>
        </p:spPr>
        <p:txBody>
          <a:bodyPr>
            <a:normAutofit/>
          </a:bodyPr>
          <a:lstStyle/>
          <a:p>
            <a:pPr algn="r" rtl="1"/>
            <a:r>
              <a:rPr lang="fa-IR" sz="3600" dirty="0" smtClean="0">
                <a:cs typeface="B Nazanin" panose="00000400000000000000" pitchFamily="2" charset="-78"/>
              </a:rPr>
              <a:t>ساخت رادیو، تلویزیون، وسائل ارتباطی با ۱۵۹ درصد رشد در رتبه اول قرار گرفته و به رقمی معادل ۶.۶ میلیون دلار رسیده است.</a:t>
            </a:r>
            <a:br>
              <a:rPr lang="fa-IR" sz="3600" dirty="0" smtClean="0">
                <a:cs typeface="B Nazanin" panose="00000400000000000000" pitchFamily="2" charset="-78"/>
              </a:rPr>
            </a:br>
            <a:r>
              <a:rPr lang="fa-IR" sz="3600" dirty="0" smtClean="0">
                <a:cs typeface="B Nazanin" panose="00000400000000000000" pitchFamily="2" charset="-78"/>
              </a:rPr>
              <a:t/>
            </a:r>
            <a:br>
              <a:rPr lang="fa-IR" sz="3600" dirty="0" smtClean="0">
                <a:cs typeface="B Nazanin" panose="00000400000000000000" pitchFamily="2" charset="-78"/>
              </a:rPr>
            </a:br>
            <a:r>
              <a:rPr lang="fa-IR" sz="3600" dirty="0" smtClean="0">
                <a:cs typeface="B Nazanin" panose="00000400000000000000" pitchFamily="2" charset="-78"/>
              </a:rPr>
              <a:t>پس </a:t>
            </a:r>
            <a:r>
              <a:rPr lang="fa-IR" sz="3600" dirty="0">
                <a:cs typeface="B Nazanin" panose="00000400000000000000" pitchFamily="2" charset="-78"/>
              </a:rPr>
              <a:t>از آن کاغذ و محصولات کاغذی در شش ماهه نخست سال جاری رشدی ۷۱.۹ درصدی در صادرات روبرو شده و از رقم ۲۶.۶ میلیون دلار در مدت مشابه سال قبل به ۴۵.۷ میلیون دلار رسیده است</a:t>
            </a:r>
            <a:r>
              <a:rPr lang="fa-IR" sz="3600" dirty="0" smtClean="0">
                <a:cs typeface="B Nazanin" panose="00000400000000000000" pitchFamily="2" charset="-78"/>
              </a:rPr>
              <a:t>.</a:t>
            </a:r>
            <a:br>
              <a:rPr lang="fa-IR" sz="3600" dirty="0" smtClean="0">
                <a:cs typeface="B Nazanin" panose="00000400000000000000" pitchFamily="2" charset="-78"/>
              </a:rPr>
            </a:br>
            <a:r>
              <a:rPr lang="fa-IR" sz="3600" dirty="0">
                <a:cs typeface="B Nazanin" panose="00000400000000000000" pitchFamily="2" charset="-78"/>
              </a:rPr>
              <a:t/>
            </a:r>
            <a:br>
              <a:rPr lang="fa-IR" sz="3600" dirty="0">
                <a:cs typeface="B Nazanin" panose="00000400000000000000" pitchFamily="2" charset="-78"/>
              </a:rPr>
            </a:br>
            <a:r>
              <a:rPr lang="fa-IR" sz="3600" dirty="0">
                <a:cs typeface="B Nazanin" panose="00000400000000000000" pitchFamily="2" charset="-78"/>
              </a:rPr>
              <a:t>صادرات مبلمان و مصنوعات طبقه‌بندی نشده تولیدی نیز در شش ماهه نخست سال جاری با ۷۵ درصدی روبرو شده و از ۱۵.۹ میلیون دلار در شش ماهه نخست سال گذشته به ۲۷.۹ میلیون دلار در مدت مشابه سال جاری رسیده است. </a:t>
            </a:r>
            <a:endParaRPr lang="en-US" sz="3600" dirty="0">
              <a:cs typeface="B Nazanin" panose="00000400000000000000" pitchFamily="2" charset="-78"/>
            </a:endParaRPr>
          </a:p>
        </p:txBody>
      </p:sp>
    </p:spTree>
    <p:extLst>
      <p:ext uri="{BB962C8B-B14F-4D97-AF65-F5344CB8AC3E}">
        <p14:creationId xmlns:p14="http://schemas.microsoft.com/office/powerpoint/2010/main" val="41099520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951630"/>
            <a:ext cx="10018713" cy="2729552"/>
          </a:xfrm>
        </p:spPr>
        <p:txBody>
          <a:bodyPr>
            <a:noAutofit/>
          </a:bodyPr>
          <a:lstStyle/>
          <a:p>
            <a:pPr algn="r" rtl="1"/>
            <a:r>
              <a:rPr lang="fa-IR" sz="2800" dirty="0">
                <a:cs typeface="B Nazanin" panose="00000400000000000000" pitchFamily="2" charset="-78"/>
              </a:rPr>
              <a:t>در خصوص بخش‌هایی که با رشد منفی در میزان صادرات صنعتی مواجه شده‌اند باید به صادرات کالاهای تجهیزات جابجایی طبقه‌بندی نشده با رشد منفی ۶۴.۵ درصدی در رتبه اول اشاره کرد، چراکه این بخش در شش ماهه نخست سال ۱۳۹۵ صادراتی ۸.۹ میلیون دلاری داشته که در مدت مشابه سال جاری به ۳.۱ میلیون دلار رسیده است</a:t>
            </a:r>
            <a:r>
              <a:rPr lang="fa-IR" sz="2800" dirty="0" smtClean="0">
                <a:cs typeface="B Nazanin" panose="00000400000000000000" pitchFamily="2" charset="-78"/>
              </a:rPr>
              <a:t>.</a:t>
            </a:r>
            <a:br>
              <a:rPr lang="fa-IR" sz="2800" dirty="0" smtClean="0">
                <a:cs typeface="B Nazanin" panose="00000400000000000000" pitchFamily="2" charset="-78"/>
              </a:rPr>
            </a:br>
            <a:r>
              <a:rPr lang="fa-IR" sz="2800" dirty="0">
                <a:cs typeface="B Nazanin" panose="00000400000000000000" pitchFamily="2" charset="-78"/>
              </a:rPr>
              <a:t/>
            </a:r>
            <a:br>
              <a:rPr lang="fa-IR" sz="2800" dirty="0">
                <a:cs typeface="B Nazanin" panose="00000400000000000000" pitchFamily="2" charset="-78"/>
              </a:rPr>
            </a:br>
            <a:r>
              <a:rPr lang="fa-IR" sz="2800" dirty="0">
                <a:cs typeface="B Nazanin" panose="00000400000000000000" pitchFamily="2" charset="-78"/>
              </a:rPr>
              <a:t>وسائل نقلیه موتوری، تریلر و نیم‌تریلر نیز با رشد منفی ۲۴.۶ درصدی در صادرات روبرو هستیم؛ به گونه‌ای که میزان صادرات در این بخش طی شش ماهه نخست سال گذشته معادل ۶۳.۴ میلیون دلار بوده به ۴۷.۹ میلیون دلار کاهش یافته است</a:t>
            </a:r>
            <a:r>
              <a:rPr lang="fa-IR" sz="2800" dirty="0" smtClean="0">
                <a:cs typeface="B Nazanin" panose="00000400000000000000" pitchFamily="2" charset="-78"/>
              </a:rPr>
              <a:t>.</a:t>
            </a:r>
            <a:br>
              <a:rPr lang="fa-IR" sz="2800" dirty="0" smtClean="0">
                <a:cs typeface="B Nazanin" panose="00000400000000000000" pitchFamily="2" charset="-78"/>
              </a:rPr>
            </a:br>
            <a:r>
              <a:rPr lang="fa-IR" sz="2800" dirty="0">
                <a:cs typeface="B Nazanin" panose="00000400000000000000" pitchFamily="2" charset="-78"/>
              </a:rPr>
              <a:t/>
            </a:r>
            <a:br>
              <a:rPr lang="fa-IR" sz="2800" dirty="0">
                <a:cs typeface="B Nazanin" panose="00000400000000000000" pitchFamily="2" charset="-78"/>
              </a:rPr>
            </a:br>
            <a:r>
              <a:rPr lang="fa-IR" sz="2800" dirty="0">
                <a:cs typeface="B Nazanin" panose="00000400000000000000" pitchFamily="2" charset="-78"/>
              </a:rPr>
              <a:t>صادرات محصولات فلزی فابریکی تولید شده به جز ماشین‌آلات و تجهیزات نیز سومین بخشی است که از لحاظ کاهش صادرات با رشد منفی ۱۷.۹ درصدی روبرو شده و از  ۲۰۶.۳ میلیون دلار در شش ماهه نخست سال ۱۳۹۵ به ۱۷۰.۱ میلیون دلار در شش ماهه نخست سال جاری رسیده است.</a:t>
            </a:r>
            <a:endParaRPr lang="en-US" sz="2800" dirty="0">
              <a:cs typeface="B Nazanin" panose="00000400000000000000" pitchFamily="2" charset="-78"/>
            </a:endParaRPr>
          </a:p>
        </p:txBody>
      </p:sp>
    </p:spTree>
    <p:extLst>
      <p:ext uri="{BB962C8B-B14F-4D97-AF65-F5344CB8AC3E}">
        <p14:creationId xmlns:p14="http://schemas.microsoft.com/office/powerpoint/2010/main" val="20051404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Template>
  <TotalTime>361</TotalTime>
  <Words>708</Words>
  <Application>Microsoft Office PowerPoint</Application>
  <PresentationFormat>Widescreen</PresentationFormat>
  <Paragraphs>27</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B Nazanin</vt:lpstr>
      <vt:lpstr>B Titr</vt:lpstr>
      <vt:lpstr>Corbel</vt:lpstr>
      <vt:lpstr>Parallax</vt:lpstr>
      <vt:lpstr>اثر صادرات کالاهای صنعتی بر رشد اقتصادی در ایران  واکاوی تاثیر پذیری صادرات صنعتی از نرخ ارز در اقتصاد ایران</vt:lpstr>
      <vt:lpstr>اهمیت ونقش صادرات درفرایند رشد اقتصادی برهیچکس پوشیده نیست.رشد اقتصادی بالابه دلیل  اینکه راه حل بسیاری از معضلات اقتصادی از جمله فقر، بیکاری، تورم و توزیع نامناسب درآمدها تلقی میشود به عنوان یک هدف سیاستی مهم مورد نظر دولتها بوده و اهمیت این شاخص به اندازهای است که امروزه به عنوان نشانهای از قدرت کشورها تلقی میشود. دستیابی به نرخ رشد اقتصادی بالاتر متضمن به کارگیری سیاستهای مناسب اقتصادی است که یکی از بخشهای اصلی این سیاستها را سیاست های تجاری تشکیل میدهد. </vt:lpstr>
      <vt:lpstr>از آنجا که روند تجارت جهانی با کاهش سهم مواد اولیه و تولیدات کشاورزی همراه بوده و سهم صادرات صنعتی در کل جهان در حال افزایش است، صادرات محصولات صنعتی به عنوان منبعی قابل اتکا برای تضمین رشد تولید ملی و افزایش درآمدهای ارزی مطرح میباشد هنگامیکه اقتصاد یک کشور از رشد بالا و مستمر برخوردار نباشد، تنگنای رشد نشانه فقدان رقابت پذیری و فناوری های با کیفیت و نهاده های توسعه ای است که این عوامل پیش شرط اساسی رشد صادراتند. بنابراین کشوری که در دام رشدهای کند و محدود گرفتار است صادرات قابل ملاحظه وپایدار نیز ندارد. صادرات واقعی و مداوم و رشد مستمرهردو معلول علل مشترکی هستند،درعین حال که عرضه کالاهای صادراتی جزءقابل ملاحظه رشد میباشد. </vt:lpstr>
      <vt:lpstr>صادرات کالاها وخدمات نقش مهمی در اقتصادکشور ها دارد. با رونق گرفتن تجارت همه کشورهای دنیا تلاش میکنند که با اتخاذ سیاستهای مناسب این موتور اقتصادی را فعالتر نمایند. بنابراین، رقابت در عرصه تجارت افزایش یافته که در این میان کشورهایی که دارای یک استراتژی مشخص و دورنمایی از محصولات خود بوده اند موفقتر عمل کرده اند.</vt:lpstr>
      <vt:lpstr> توسعه صادرات منجر به رشد اقتصادی میشود</vt:lpstr>
      <vt:lpstr>رشد صادرات کالاهای صنعتی با ایجاد تقاضای اضافی میتواند تقاضای کل را افزایش دهد و موجب استفاده از ظرفیتهای بالقوه واحدهای اقتصادی توسط تولیدکنندگان گردد. افزایش صادرات کالاهای صنعتی، تولیدکنندگان داخلی را ترغیب میکند که در جهت رقابت پذیری، به کارگیری فناوریهای پیشرفته، افزایش بهره وری، نوآوری و ارتقای کیفیت تولیدات خود تلاش بیشتری می نمایند و با جذب نیروهای انسانی کارآمد و متخصص در تولید این قبیل کالاها موجب افزایش تولید ناخالص داخلی و به تبع آن رشد اقتصادی گردد.    </vt:lpstr>
      <vt:lpstr> میزان صادرات صنعتی کشور در شش ماهه نخست سال جاری معادل ۷۶۵۴ میلیون دلار بوده که در قیاس با مدت مشابه سال گذشته که ۷۴۶۱ میلیون دلار صادرات صنعتی صورت گرفته با رشد ۲.۶ درصدی روبرو بوده است.</vt:lpstr>
      <vt:lpstr>ساخت رادیو، تلویزیون، وسائل ارتباطی با ۱۵۹ درصد رشد در رتبه اول قرار گرفته و به رقمی معادل ۶.۶ میلیون دلار رسیده است.  پس از آن کاغذ و محصولات کاغذی در شش ماهه نخست سال جاری رشدی ۷۱.۹ درصدی در صادرات روبرو شده و از رقم ۲۶.۶ میلیون دلار در مدت مشابه سال قبل به ۴۵.۷ میلیون دلار رسیده است.  صادرات مبلمان و مصنوعات طبقه‌بندی نشده تولیدی نیز در شش ماهه نخست سال جاری با ۷۵ درصدی روبرو شده و از ۱۵.۹ میلیون دلار در شش ماهه نخست سال گذشته به ۲۷.۹ میلیون دلار در مدت مشابه سال جاری رسیده است. </vt:lpstr>
      <vt:lpstr>در خصوص بخش‌هایی که با رشد منفی در میزان صادرات صنعتی مواجه شده‌اند باید به صادرات کالاهای تجهیزات جابجایی طبقه‌بندی نشده با رشد منفی ۶۴.۵ درصدی در رتبه اول اشاره کرد، چراکه این بخش در شش ماهه نخست سال ۱۳۹۵ صادراتی ۸.۹ میلیون دلاری داشته که در مدت مشابه سال جاری به ۳.۱ میلیون دلار رسیده است.  وسائل نقلیه موتوری، تریلر و نیم‌تریلر نیز با رشد منفی ۲۴.۶ درصدی در صادرات روبرو هستیم؛ به گونه‌ای که میزان صادرات در این بخش طی شش ماهه نخست سال گذشته معادل ۶۳.۴ میلیون دلار بوده به ۴۷.۹ میلیون دلار کاهش یافته است.  صادرات محصولات فلزی فابریکی تولید شده به جز ماشین‌آلات و تجهیزات نیز سومین بخشی است که از لحاظ کاهش صادرات با رشد منفی ۱۷.۹ درصدی روبرو شده و از  ۲۰۶.۳ میلیون دلار در شش ماهه نخست سال ۱۳۹۵ به ۱۷۰.۱ میلیون دلار در شش ماهه نخست سال جاری رسیده است.</vt:lpstr>
      <vt:lpstr>واکاوی تاثیر پذیری صادرات صنعتی از نرخ ارز در اقتصاد ایران</vt:lpstr>
      <vt:lpstr>صادرات کالاهای صنعتی پس از سرمایه گذاری دارای بیشترین اثر تولیدی در اقتصاد بوده و پس از سرمایه گذاری های دولت در زمینه ایجاد اشتغال از بیشترین اثر اشتغال زایی برخوردار است.  صادرات سبب میشود عرضه ارز از انحصار دولت خارج شده و باطیف وسیع تری از فعالان اقتصادی به کشور انتقال یابد که این امر سبب افزایش کارایی در زمینه ایجاد تعادل در بازار ارز شده و اقتصاد کشور از طریق پیوند با اقتصاد جهانی توانمند می شود.</vt:lpstr>
      <vt:lpstr>صادرات صنعتی کشور به تغییرات نرخ ارز از حساسیت پایین و تقریبا ناچیزی برخوردار است(بی کشش یا کشش پذیری اندک) در خوشبینانه ترین وضعیت به ازای هر 1 درصد افزایش نرخ ارز صادرات صنعتی کشور حدود 0/35 درصد تحریک شده و افزایش می یابد. تقاضای صادرات صنعتی ایران با تحولات درآمد جهانی رابطه مثبت و با شاخص قیمت کالای صادراتی به وارداتی رابطه منفی دارد.</vt:lpstr>
      <vt:lpstr>با توجه به سهم پایین ایران در بازار جهانی و قیمت پذیر بودن محصولات صادراتی ایران این را نشان میدهد که رقابت پذیری قیمتی عنصر مهمی در ارتقای توان صادراتی کالاهای صنعتی ایران است.</vt:lpstr>
      <vt:lpstr>رقابت‌پذیری به معنای توانایی و عملکرد یک شرکت، یک بخش اقتصادی یا یک کشور در فروش و عرضه کالا و خدمات در یک بازار در مقایسه با دیگر شرکت‌ها، زیر بخش‌ها، و کشورهای حاضر در همان بازار است.  رقابت‌پذیر بودن یک بازار ارتباطی به رقابت‌پذیری شرکت‌های حاضر دراین بازار ندارد.   رقابت‌پذیری «توانایی افزایش سهم بازاری و یا سوددهی و ماندن در صحنه رقابت جهانی برای یک دوره طولانی» است.</vt:lpstr>
      <vt:lpstr>سه نکته:  1- رقابت­پذیری تنها به افزایش سهم از بازار محدود نشده و بحث سودآور بودن نیز از اهمیت بالایی برخوردار است؛  2- دستیابی به رقابت­پذیری به تنهایی نمی­تواند مبین شرایط بهینه باشد، بلکه حفظ شرایط رقابت­پذیر است که از اهمیت برخوردار است.  3- رقابت‌پذیری یک بنگاه نتیجه توانمندی (دارایی و قابلیت‌ها) و سیاست‌ها و روندها است.</vt:lpstr>
      <vt:lpstr>رتبه نخست "رقابت‌پذیری قیمت" برای گردشگران</vt:lpstr>
      <vt:lpstr>اثر بی ثباتی نرخ واقعی ارز بر صادرات کالاهاي صنعتی در ایران  صـادرات کالاهـاي صـنعتی، قسـمت عمـده اي از صـادرات غیرنفتـی کشور را تشکیل میدهد، نرخ واقعی ارز یکی از متغیرهاي مهم مؤثر بر صـادرات غیرنفتـی است. بی ثبـاتی نـرخ واقعی ارز تأثیر منفی و معنی داري بر صادرات کالاهاي صنعتی ایران دارد. همچنین در بین متغیرهاي کنترل، درآمد خارجیان، تولید ناخالص داخلی ایران و درجـه بـاز بـودن اقتصـاد تأثیر مثبت و معنی داري بر صادرات کالاهاي صنعتی داشته و متغیر شاخص قیمت کالاهاي صنعتی تأثیر منفی و معنی داري بر صادرات کالاهاي صنعتی داشته است . </vt:lpstr>
      <vt:lpstr>تأثیر منفی بی ثباتی نرخ واقعی ارز با بـه وجـود آوردن فضـایی بـی ثبـات و نـامطمئن در اقتصاد و همچنـین بـا ایجـاد شـرایط نـامطمئن و متزلـزل در زمینـۀ سـود ناشـی از مبـادلات بین المللی، سبب کاهش تجارت و همچنین کم تحرکـی جریـان سـرمایه از طریـق کـاهش سرمایه گذاري در فعالیتهاي خارجی و به هم خـوردن سـبد دارایـی هـاي مـالی و کـاهش سطح صادرات میشود.   </vt:lpstr>
      <vt:lpstr>با توجه به تأثیر منفی بی ثباتی نرخ واقعی ارز بر صادرات کالاهـاي صنعتی ایران، توصیه میشود:  - نهادهـا و برنامـه ریـزان اقتصـادي کشـور بـا ایجـاد محـیط امـن بـراي فعالیـت هـاي صادراتی، ازجمله ایجاد صندوق تضمین صادرات، برقراري ثبـات و همـاهنگی در سیاستهاي ارزي ، تجاري و گمرکی و ایجاد بازار سلف بـراي پوشـش ریسـک ارز، نوسانات نرخ ارز را به حداقل برسانند.  - سیاستگزاران اقتصادي با رعایت انضباط در اجراي سیاستهاي پـولی و مـالی، از طریق ثبات بخشیدن به سطح عمومی قیمتهاي داخلی موجبات کـاهش بـی ثبـاتی نرخ ارز را فراهم کنند. </vt:lpstr>
      <vt:lpstr>بررسی اثر صادرات غیرنفتی بر نرخ ارز حقیقی در ایران   صادرات غیرنفتی رابطه منفی با نرخ ارز حقیقی دارد.  اقتصاد ایران از گذشته دور به درآمدهای نفتی وابسته بوده و در واقع ارتباط تنگاتنگی بین اقتصاد کشور و درآمدهای ارزی حاصل از صادرات نفت به وجود آمده است ولی به دلیل این که در سالهای اخیر درآمدهای نفتی دچار نوسانات زیادی شده است، در راستای رفع مشکل مطروحه، استراتژی افزایش صادرات غیرنفتی مورد توجه برنامه ریزان سیاسی و اقتصادی کشور قرار گرفته است.   </vt:lpstr>
      <vt:lpstr> به دلیل این که درآمدهای ارزی حاصل از صادرات غیرنفتی دارای نوسان کمتری میباشند، افزایش این درآمدهای ارزی موجب فزونی ذخایر ارزی کشور میشوند و با تحقق این شرایط ارزش پول ملی در مقابل ارزهای خارجی تقویت شده و در واقع نرخ ارز حقیقی کاهش پیدا میکند. در صورتی که صادرات غیرنفتی یک درصد افزایش یابد، منجر به کاهش 54/1 درصدی نرخ ارز حقیقی میگردد.  </vt:lpstr>
      <vt:lpstr> افزایش کسری بودجه باعث تقویت نرخ ارز حقیقی میشود.  به نظر میرسد این موضوع به محل و نحوه تامین کسری بودجه بستگی دارد، در صورتی که این جبران از طریق تبدیل ارزهای خارجی مانند دالر به پول داخلی انجام شود، موجب دالریزه شدن اقتصاد کشور گردیده که این موضوع منجر به کاهش نرخ ارز حقیقی میگردد و دالرهای تزریق شده به جامعه نیز به منظور واردات کالاهای خارجی و تکنولوژیهای نوین و همچنین هزینه های ارزی مسافران ایرانی در سایر کشورها از اقتصاد کشور خارج میشود. در سالهای گذشته بیشتر کسری بودجه اقتصاد ایران از محل دالرهای نفتی جبران شده است، نیز این تحلیل نظری را تایید مینماید. طبق تخمین این مدل اگر کسری بودجه معادل یک درصد افزایش پیدا کند، نرخ ارز حقیقی در حدود 0/055 درصد کاهش مییابد.    </vt:lpstr>
      <vt:lpstr>اثر نقدینگی بر نرخ ارز حقیقی به صورت مثبت میباشد.  افزایش عرضه پول توسط بانک مرکزی موجب میشود حجم پول و نقدینگی در جامعه افزایش یابد و گاهی این میزان پول از نیاز و ظرفیت جامعه فزونی می یابد و به دلیل این که بخش تولید نمیتواند پاسخگوی این مقدار از نقدینگی در کشور باشد و از طرف دیگر مردم نیز به واسطه پول در اختیار خود به سمت خرید سایر داراییها متمایل میگردند و این افزایش تقاضای جامعه برای خرید کالاها و خدمات باعث رشد قیمت آنها میشود و همچنین بعد از افزایش عرضه  پول، نرخ بهره نیز کاهش پیدا میکند.     </vt:lpstr>
      <vt:lpstr>کاهش نرخ بهره باعث میشود که سرمایه های ارزی کمتری به اقتصاد ایران وارد و جذب شود. در مجموع این فرآیند موجب تنزل ارزش پول داخلی و افزایش قیمت سایر ارزهای خارجی میگردد و در اصل نرخ ارز حقیقی افزایش می یابد.  افزایش شدید نقدینگی در اقتصاد ایران، ضمن رشد نرخ تورم منجر به افزایش نرخ ارز حقیقی نیز گردیده است.  چنانچه نقدینگی یک درصد افزایش یابد، باعث افزایش 73/1 درصدی نرخ ارز حقیقی میشود.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کالا های صنعتی</dc:title>
  <dc:creator>ASUS</dc:creator>
  <cp:lastModifiedBy>ASUS</cp:lastModifiedBy>
  <cp:revision>36</cp:revision>
  <dcterms:created xsi:type="dcterms:W3CDTF">2021-12-03T16:22:01Z</dcterms:created>
  <dcterms:modified xsi:type="dcterms:W3CDTF">2021-12-05T11:26:59Z</dcterms:modified>
</cp:coreProperties>
</file>