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 id="2147483834" r:id="rId2"/>
    <p:sldMasterId id="2147483858" r:id="rId3"/>
    <p:sldMasterId id="2147483864" r:id="rId4"/>
    <p:sldMasterId id="2147483876" r:id="rId5"/>
    <p:sldMasterId id="2147483888" r:id="rId6"/>
    <p:sldMasterId id="2147484043" r:id="rId7"/>
  </p:sld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2.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custDataLst>
              <p:tags r:id="rId1"/>
            </p:custDataLst>
          </p:nvPr>
        </p:nvSpPr>
        <p:spPr>
          <a:xfrm>
            <a:off x="3602567" y="2130426"/>
            <a:ext cx="6400800" cy="1470025"/>
          </a:xfrm>
        </p:spPr>
        <p:txBody>
          <a:bodyPr/>
          <a:lstStyle>
            <a:lvl1pPr>
              <a:buClr>
                <a:srgbClr val="FFFFFF"/>
              </a:buClr>
              <a:defRPr/>
            </a:lvl1pPr>
          </a:lstStyle>
          <a:p>
            <a:pPr lvl="0"/>
            <a:r>
              <a:rPr lang="en-US" noProof="0" smtClean="0"/>
              <a:t>Click to edit Master title style</a:t>
            </a:r>
          </a:p>
        </p:txBody>
      </p:sp>
      <p:sp>
        <p:nvSpPr>
          <p:cNvPr id="23555" name="Rectangle 3"/>
          <p:cNvSpPr>
            <a:spLocks noGrp="1" noChangeArrowheads="1"/>
          </p:cNvSpPr>
          <p:nvPr>
            <p:ph type="subTitle" idx="1"/>
            <p:custDataLst>
              <p:tags r:id="rId2"/>
            </p:custDataLst>
          </p:nvPr>
        </p:nvSpPr>
        <p:spPr>
          <a:xfrm>
            <a:off x="3602567" y="3886200"/>
            <a:ext cx="54864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23556" name="Rectangle 4"/>
          <p:cNvSpPr>
            <a:spLocks noGrp="1" noChangeArrowheads="1"/>
          </p:cNvSpPr>
          <p:nvPr>
            <p:ph type="dt" sz="half" idx="2"/>
          </p:nvPr>
        </p:nvSpPr>
        <p:spPr/>
        <p:txBody>
          <a:bodyPr/>
          <a:lstStyle>
            <a:lvl1pPr>
              <a:defRPr/>
            </a:lvl1pPr>
          </a:lstStyle>
          <a:p>
            <a:fld id="{1957A286-F823-43D6-BD50-8CF063D54777}" type="datetimeFigureOut">
              <a:rPr lang="en-US" smtClean="0"/>
              <a:t>12/6/2021</a:t>
            </a:fld>
            <a:endParaRPr lang="en-US"/>
          </a:p>
        </p:txBody>
      </p:sp>
      <p:sp>
        <p:nvSpPr>
          <p:cNvPr id="23557" name="Rectangle 5"/>
          <p:cNvSpPr>
            <a:spLocks noGrp="1" noChangeArrowheads="1"/>
          </p:cNvSpPr>
          <p:nvPr>
            <p:ph type="ftr" sz="quarter" idx="3"/>
          </p:nvPr>
        </p:nvSpPr>
        <p:spPr/>
        <p:txBody>
          <a:bodyPr/>
          <a:lstStyle>
            <a:lvl1pPr>
              <a:defRPr/>
            </a:lvl1pPr>
          </a:lstStyle>
          <a:p>
            <a:endParaRPr lang="en-US"/>
          </a:p>
        </p:txBody>
      </p:sp>
      <p:sp>
        <p:nvSpPr>
          <p:cNvPr id="23558" name="Rectangle 6"/>
          <p:cNvSpPr>
            <a:spLocks noGrp="1" noChangeArrowheads="1"/>
          </p:cNvSpPr>
          <p:nvPr>
            <p:ph type="sldNum" sz="quarter" idx="4"/>
          </p:nvPr>
        </p:nvSpPr>
        <p:spPr/>
        <p:txBody>
          <a:bodyPr/>
          <a:lstStyle>
            <a:lvl1pPr>
              <a:defRPr/>
            </a:lvl1pPr>
          </a:lstStyle>
          <a:p>
            <a:fld id="{90AC181B-92CD-4F2B-AB68-F8B90958D082}" type="slidenum">
              <a:rPr lang="en-US" smtClean="0"/>
              <a:t>‹#›</a:t>
            </a:fld>
            <a:endParaRPr lang="en-US"/>
          </a:p>
        </p:txBody>
      </p:sp>
    </p:spTree>
    <p:extLst>
      <p:ext uri="{BB962C8B-B14F-4D97-AF65-F5344CB8AC3E}">
        <p14:creationId xmlns:p14="http://schemas.microsoft.com/office/powerpoint/2010/main" val="3589033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957A286-F823-43D6-BD50-8CF063D54777}" type="datetimeFigureOut">
              <a:rPr lang="en-US" smtClean="0"/>
              <a:t>12/6/2021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AC181B-92CD-4F2B-AB68-F8B90958D082}" type="slidenum">
              <a:rPr lang="en-US" smtClean="0"/>
              <a:t>‹#›</a:t>
            </a:fld>
            <a:endParaRPr lang="en-US"/>
          </a:p>
        </p:txBody>
      </p:sp>
    </p:spTree>
    <p:extLst>
      <p:ext uri="{BB962C8B-B14F-4D97-AF65-F5344CB8AC3E}">
        <p14:creationId xmlns:p14="http://schemas.microsoft.com/office/powerpoint/2010/main" val="2168994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18700" y="274639"/>
            <a:ext cx="2108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91985" y="274639"/>
            <a:ext cx="6123516"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957A286-F823-43D6-BD50-8CF063D54777}" type="datetimeFigureOut">
              <a:rPr lang="en-US" smtClean="0"/>
              <a:t>12/6/2021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AC181B-92CD-4F2B-AB68-F8B90958D082}" type="slidenum">
              <a:rPr lang="en-US" smtClean="0"/>
              <a:t>‹#›</a:t>
            </a:fld>
            <a:endParaRPr lang="en-US"/>
          </a:p>
        </p:txBody>
      </p:sp>
    </p:spTree>
    <p:extLst>
      <p:ext uri="{BB962C8B-B14F-4D97-AF65-F5344CB8AC3E}">
        <p14:creationId xmlns:p14="http://schemas.microsoft.com/office/powerpoint/2010/main" val="3042476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82033" y="136526"/>
            <a:ext cx="11821584"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30723" name="Rectangle 3"/>
          <p:cNvSpPr>
            <a:spLocks noGrp="1" noChangeArrowheads="1"/>
          </p:cNvSpPr>
          <p:nvPr>
            <p:ph type="ctrTitle"/>
            <p:custDataLst>
              <p:tags r:id="rId1"/>
            </p:custDataLst>
          </p:nvPr>
        </p:nvSpPr>
        <p:spPr>
          <a:xfrm>
            <a:off x="607484" y="2130426"/>
            <a:ext cx="9751483" cy="1470025"/>
          </a:xfrm>
        </p:spPr>
        <p:txBody>
          <a:bodyPr/>
          <a:lstStyle>
            <a:lvl1pPr>
              <a:defRPr/>
            </a:lvl1pPr>
          </a:lstStyle>
          <a:p>
            <a:pPr lvl="0"/>
            <a:r>
              <a:rPr lang="en-US" noProof="0" smtClean="0"/>
              <a:t>Click to edit Master title style</a:t>
            </a:r>
          </a:p>
        </p:txBody>
      </p:sp>
      <p:sp>
        <p:nvSpPr>
          <p:cNvPr id="30724" name="Rectangle 4"/>
          <p:cNvSpPr>
            <a:spLocks noGrp="1" noChangeArrowheads="1"/>
          </p:cNvSpPr>
          <p:nvPr>
            <p:ph type="subTitle" idx="1"/>
            <p:custDataLst>
              <p:tags r:id="rId2"/>
            </p:custDataLst>
          </p:nvPr>
        </p:nvSpPr>
        <p:spPr>
          <a:xfrm>
            <a:off x="607484" y="3886200"/>
            <a:ext cx="9751483" cy="1752600"/>
          </a:xfrm>
        </p:spPr>
        <p:txBody>
          <a:bodyPr/>
          <a:lstStyle>
            <a:lvl1pPr marL="0" indent="0">
              <a:buClr>
                <a:srgbClr val="FFFFFF"/>
              </a:buClr>
              <a:buFontTx/>
              <a:buNone/>
              <a:defRPr/>
            </a:lvl1pPr>
          </a:lstStyle>
          <a:p>
            <a:pPr lvl="0"/>
            <a:r>
              <a:rPr lang="en-US" noProof="0" smtClean="0"/>
              <a:t>Click to edit Master subtitle style</a:t>
            </a:r>
          </a:p>
        </p:txBody>
      </p:sp>
      <p:sp>
        <p:nvSpPr>
          <p:cNvPr id="30725" name="Rectangle 5"/>
          <p:cNvSpPr>
            <a:spLocks noGrp="1" noChangeArrowheads="1"/>
          </p:cNvSpPr>
          <p:nvPr>
            <p:ph type="dt" sz="half" idx="2"/>
          </p:nvPr>
        </p:nvSpPr>
        <p:spPr/>
        <p:txBody>
          <a:bodyPr/>
          <a:lstStyle>
            <a:lvl1pPr>
              <a:defRPr/>
            </a:lvl1pPr>
          </a:lstStyle>
          <a:p>
            <a:endParaRPr lang="en-US"/>
          </a:p>
        </p:txBody>
      </p:sp>
      <p:sp>
        <p:nvSpPr>
          <p:cNvPr id="30726" name="Rectangle 6"/>
          <p:cNvSpPr>
            <a:spLocks noGrp="1" noChangeArrowheads="1"/>
          </p:cNvSpPr>
          <p:nvPr>
            <p:ph type="ftr" sz="quarter" idx="3"/>
          </p:nvPr>
        </p:nvSpPr>
        <p:spPr/>
        <p:txBody>
          <a:bodyPr/>
          <a:lstStyle>
            <a:lvl1pPr>
              <a:defRPr/>
            </a:lvl1pPr>
          </a:lstStyle>
          <a:p>
            <a:endParaRPr lang="en-US"/>
          </a:p>
        </p:txBody>
      </p:sp>
      <p:sp>
        <p:nvSpPr>
          <p:cNvPr id="30727" name="Rectangle 7"/>
          <p:cNvSpPr>
            <a:spLocks noGrp="1" noChangeArrowheads="1"/>
          </p:cNvSpPr>
          <p:nvPr>
            <p:ph type="sldNum" sz="quarter" idx="4"/>
          </p:nvPr>
        </p:nvSpPr>
        <p:spPr/>
        <p:txBody>
          <a:bodyPr/>
          <a:lstStyle>
            <a:lvl1pPr>
              <a:defRPr/>
            </a:lvl1pPr>
          </a:lstStyle>
          <a:p>
            <a:fld id="{B2BD02FD-EDD2-49BA-805C-2BB1A4DB4785}" type="slidenum">
              <a:rPr lang="en-US"/>
              <a:pPr/>
              <a:t>‹#›</a:t>
            </a:fld>
            <a:endParaRPr lang="en-US"/>
          </a:p>
        </p:txBody>
      </p:sp>
    </p:spTree>
    <p:extLst>
      <p:ext uri="{BB962C8B-B14F-4D97-AF65-F5344CB8AC3E}">
        <p14:creationId xmlns:p14="http://schemas.microsoft.com/office/powerpoint/2010/main" val="1395195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8EA8E4-9570-4D9E-8C5C-72879E063539}" type="slidenum">
              <a:rPr lang="en-US"/>
              <a:pPr/>
              <a:t>‹#›</a:t>
            </a:fld>
            <a:endParaRPr lang="en-US"/>
          </a:p>
        </p:txBody>
      </p:sp>
    </p:spTree>
    <p:extLst>
      <p:ext uri="{BB962C8B-B14F-4D97-AF65-F5344CB8AC3E}">
        <p14:creationId xmlns:p14="http://schemas.microsoft.com/office/powerpoint/2010/main" val="1406301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E57B8B-C6BC-46EC-9A08-41B347A6FF86}" type="slidenum">
              <a:rPr lang="en-US"/>
              <a:pPr/>
              <a:t>‹#›</a:t>
            </a:fld>
            <a:endParaRPr lang="en-US"/>
          </a:p>
        </p:txBody>
      </p:sp>
    </p:spTree>
    <p:extLst>
      <p:ext uri="{BB962C8B-B14F-4D97-AF65-F5344CB8AC3E}">
        <p14:creationId xmlns:p14="http://schemas.microsoft.com/office/powerpoint/2010/main" val="1608994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7484" y="1600201"/>
            <a:ext cx="538268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3367" y="1600201"/>
            <a:ext cx="53826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323EB5-1566-4386-AFB0-CBD07E4B256D}" type="slidenum">
              <a:rPr lang="en-US"/>
              <a:pPr/>
              <a:t>‹#›</a:t>
            </a:fld>
            <a:endParaRPr lang="en-US"/>
          </a:p>
        </p:txBody>
      </p:sp>
    </p:spTree>
    <p:extLst>
      <p:ext uri="{BB962C8B-B14F-4D97-AF65-F5344CB8AC3E}">
        <p14:creationId xmlns:p14="http://schemas.microsoft.com/office/powerpoint/2010/main" val="1868860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E214CF3-6D87-4A0B-8415-AE39FB7450EF}" type="slidenum">
              <a:rPr lang="en-US"/>
              <a:pPr/>
              <a:t>‹#›</a:t>
            </a:fld>
            <a:endParaRPr lang="en-US"/>
          </a:p>
        </p:txBody>
      </p:sp>
    </p:spTree>
    <p:extLst>
      <p:ext uri="{BB962C8B-B14F-4D97-AF65-F5344CB8AC3E}">
        <p14:creationId xmlns:p14="http://schemas.microsoft.com/office/powerpoint/2010/main" val="2068921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9717341-7A62-4E69-88E3-B0A5CB7D0E74}" type="slidenum">
              <a:rPr lang="en-US"/>
              <a:pPr/>
              <a:t>‹#›</a:t>
            </a:fld>
            <a:endParaRPr lang="en-US"/>
          </a:p>
        </p:txBody>
      </p:sp>
    </p:spTree>
    <p:extLst>
      <p:ext uri="{BB962C8B-B14F-4D97-AF65-F5344CB8AC3E}">
        <p14:creationId xmlns:p14="http://schemas.microsoft.com/office/powerpoint/2010/main" val="2379725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FCFF9B8-A33C-444D-A8C7-21FE9514CAC0}" type="slidenum">
              <a:rPr lang="en-US"/>
              <a:pPr/>
              <a:t>‹#›</a:t>
            </a:fld>
            <a:endParaRPr lang="en-US"/>
          </a:p>
        </p:txBody>
      </p:sp>
    </p:spTree>
    <p:extLst>
      <p:ext uri="{BB962C8B-B14F-4D97-AF65-F5344CB8AC3E}">
        <p14:creationId xmlns:p14="http://schemas.microsoft.com/office/powerpoint/2010/main" val="2631317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FF5672-CAFD-46E2-AB3B-562BA0BA505F}" type="slidenum">
              <a:rPr lang="en-US"/>
              <a:pPr/>
              <a:t>‹#›</a:t>
            </a:fld>
            <a:endParaRPr lang="en-US"/>
          </a:p>
        </p:txBody>
      </p:sp>
    </p:spTree>
    <p:extLst>
      <p:ext uri="{BB962C8B-B14F-4D97-AF65-F5344CB8AC3E}">
        <p14:creationId xmlns:p14="http://schemas.microsoft.com/office/powerpoint/2010/main" val="272065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957A286-F823-43D6-BD50-8CF063D54777}" type="datetimeFigureOut">
              <a:rPr lang="en-US" smtClean="0"/>
              <a:t>12/6/2021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AC181B-92CD-4F2B-AB68-F8B90958D082}" type="slidenum">
              <a:rPr lang="en-US" smtClean="0"/>
              <a:t>‹#›</a:t>
            </a:fld>
            <a:endParaRPr lang="en-US"/>
          </a:p>
        </p:txBody>
      </p:sp>
    </p:spTree>
    <p:extLst>
      <p:ext uri="{BB962C8B-B14F-4D97-AF65-F5344CB8AC3E}">
        <p14:creationId xmlns:p14="http://schemas.microsoft.com/office/powerpoint/2010/main" val="2581173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70B6A01-B376-49D0-A099-5019BFB1008F}" type="slidenum">
              <a:rPr lang="en-US"/>
              <a:pPr/>
              <a:t>‹#›</a:t>
            </a:fld>
            <a:endParaRPr lang="en-US"/>
          </a:p>
        </p:txBody>
      </p:sp>
    </p:spTree>
    <p:extLst>
      <p:ext uri="{BB962C8B-B14F-4D97-AF65-F5344CB8AC3E}">
        <p14:creationId xmlns:p14="http://schemas.microsoft.com/office/powerpoint/2010/main" val="3596513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5459D2-ACC5-4240-BB12-4DCF6EC7B76F}" type="slidenum">
              <a:rPr lang="en-US"/>
              <a:pPr/>
              <a:t>‹#›</a:t>
            </a:fld>
            <a:endParaRPr lang="en-US"/>
          </a:p>
        </p:txBody>
      </p:sp>
    </p:spTree>
    <p:extLst>
      <p:ext uri="{BB962C8B-B14F-4D97-AF65-F5344CB8AC3E}">
        <p14:creationId xmlns:p14="http://schemas.microsoft.com/office/powerpoint/2010/main" val="2772974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7" y="274639"/>
            <a:ext cx="274108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7484" y="274639"/>
            <a:ext cx="802428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F4DF79-AEDB-4AE8-B42F-E282B5837B9C}" type="slidenum">
              <a:rPr lang="en-US"/>
              <a:pPr/>
              <a:t>‹#›</a:t>
            </a:fld>
            <a:endParaRPr lang="en-US"/>
          </a:p>
        </p:txBody>
      </p:sp>
    </p:spTree>
    <p:extLst>
      <p:ext uri="{BB962C8B-B14F-4D97-AF65-F5344CB8AC3E}">
        <p14:creationId xmlns:p14="http://schemas.microsoft.com/office/powerpoint/2010/main" val="3510282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225622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12192000" cy="1069514"/>
          </a:xfrm>
          <a:prstGeom prst="rect">
            <a:avLst/>
          </a:prstGeom>
        </p:spPr>
        <p:txBody>
          <a:bodyPr anchor="ctr"/>
          <a:lstStyle>
            <a:lvl1pPr>
              <a:defRPr b="1" baseline="0">
                <a:solidFill>
                  <a:schemeClr val="bg1"/>
                </a:solidFill>
                <a:latin typeface="Arial" pitchFamily="34" charset="0"/>
                <a:cs typeface="Arial" pitchFamily="34" charset="0"/>
              </a:defRPr>
            </a:lvl1pPr>
          </a:lstStyle>
          <a:p>
            <a:r>
              <a:rPr lang="en-US" altLang="ko-KR" dirty="0" smtClean="0"/>
              <a:t> Click to add title</a:t>
            </a:r>
            <a:endParaRPr lang="ko-KR" altLang="en-US" dirty="0"/>
          </a:p>
        </p:txBody>
      </p:sp>
      <p:sp>
        <p:nvSpPr>
          <p:cNvPr id="3" name="Content Placeholder 2"/>
          <p:cNvSpPr>
            <a:spLocks noGrp="1"/>
          </p:cNvSpPr>
          <p:nvPr>
            <p:ph idx="1"/>
          </p:nvPr>
        </p:nvSpPr>
        <p:spPr>
          <a:xfrm>
            <a:off x="609600" y="1600201"/>
            <a:ext cx="10972800"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smtClean="0"/>
              <a:t>Click to edit Master text styles</a:t>
            </a:r>
          </a:p>
        </p:txBody>
      </p:sp>
      <p:sp>
        <p:nvSpPr>
          <p:cNvPr id="4" name="Content Placeholder 2"/>
          <p:cNvSpPr>
            <a:spLocks noGrp="1"/>
          </p:cNvSpPr>
          <p:nvPr>
            <p:ph idx="10"/>
          </p:nvPr>
        </p:nvSpPr>
        <p:spPr>
          <a:xfrm>
            <a:off x="623392" y="2276872"/>
            <a:ext cx="109728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smtClean="0"/>
              <a:t>Click to edit Master text styles</a:t>
            </a:r>
          </a:p>
        </p:txBody>
      </p:sp>
    </p:spTree>
    <p:extLst>
      <p:ext uri="{BB962C8B-B14F-4D97-AF65-F5344CB8AC3E}">
        <p14:creationId xmlns:p14="http://schemas.microsoft.com/office/powerpoint/2010/main" val="207272087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4" name="Content Placeholder 2"/>
          <p:cNvSpPr>
            <a:spLocks noGrp="1"/>
          </p:cNvSpPr>
          <p:nvPr>
            <p:ph idx="1"/>
          </p:nvPr>
        </p:nvSpPr>
        <p:spPr>
          <a:xfrm>
            <a:off x="2831637" y="1268760"/>
            <a:ext cx="8750763"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smtClean="0"/>
              <a:t>Click to edit Master text styles</a:t>
            </a:r>
          </a:p>
        </p:txBody>
      </p:sp>
      <p:sp>
        <p:nvSpPr>
          <p:cNvPr id="5" name="Content Placeholder 2"/>
          <p:cNvSpPr>
            <a:spLocks noGrp="1"/>
          </p:cNvSpPr>
          <p:nvPr>
            <p:ph idx="10"/>
          </p:nvPr>
        </p:nvSpPr>
        <p:spPr>
          <a:xfrm>
            <a:off x="2845429" y="1844825"/>
            <a:ext cx="8750763"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smtClean="0"/>
              <a:t>Click to edit Master text styles</a:t>
            </a:r>
          </a:p>
        </p:txBody>
      </p:sp>
    </p:spTree>
    <p:extLst>
      <p:ext uri="{BB962C8B-B14F-4D97-AF65-F5344CB8AC3E}">
        <p14:creationId xmlns:p14="http://schemas.microsoft.com/office/powerpoint/2010/main" val="384454087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245225"/>
            <a:ext cx="2844800" cy="476250"/>
          </a:xfrm>
          <a:prstGeom prst="rect">
            <a:avLst/>
          </a:prstGeom>
        </p:spPr>
        <p:txBody>
          <a:bodyPr/>
          <a:lstStyle>
            <a:lvl1pPr>
              <a:defRPr/>
            </a:lvl1pPr>
          </a:lstStyle>
          <a:p>
            <a:fld id="{1957A286-F823-43D6-BD50-8CF063D54777}" type="datetimeFigureOut">
              <a:rPr lang="en-US" smtClean="0"/>
              <a:t>12/6/2021</a:t>
            </a:fld>
            <a:endParaRPr lang="en-US"/>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90AC181B-92CD-4F2B-AB68-F8B90958D082}" type="slidenum">
              <a:rPr lang="en-US" smtClean="0"/>
              <a:t>‹#›</a:t>
            </a:fld>
            <a:endParaRPr lang="en-US"/>
          </a:p>
        </p:txBody>
      </p:sp>
    </p:spTree>
    <p:extLst>
      <p:ext uri="{BB962C8B-B14F-4D97-AF65-F5344CB8AC3E}">
        <p14:creationId xmlns:p14="http://schemas.microsoft.com/office/powerpoint/2010/main" val="3824617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245225"/>
            <a:ext cx="2844800" cy="476250"/>
          </a:xfrm>
          <a:prstGeom prst="rect">
            <a:avLst/>
          </a:prstGeom>
        </p:spPr>
        <p:txBody>
          <a:bodyPr/>
          <a:lstStyle>
            <a:lvl1pPr>
              <a:defRPr/>
            </a:lvl1pPr>
          </a:lstStyle>
          <a:p>
            <a:fld id="{1957A286-F823-43D6-BD50-8CF063D54777}" type="datetimeFigureOut">
              <a:rPr lang="en-US" smtClean="0"/>
              <a:t>12/6/2021</a:t>
            </a:fld>
            <a:endParaRPr lang="en-US"/>
          </a:p>
        </p:txBody>
      </p:sp>
      <p:sp>
        <p:nvSpPr>
          <p:cNvPr id="4" name="Footer Placeholder 3"/>
          <p:cNvSpPr>
            <a:spLocks noGrp="1"/>
          </p:cNvSpPr>
          <p:nvPr>
            <p:ph type="ftr" sz="quarter" idx="11"/>
          </p:nvPr>
        </p:nvSpPr>
        <p:spPr>
          <a:xfrm>
            <a:off x="4165600" y="6245225"/>
            <a:ext cx="38608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8737600" y="6245225"/>
            <a:ext cx="2844800" cy="476250"/>
          </a:xfrm>
          <a:prstGeom prst="rect">
            <a:avLst/>
          </a:prstGeom>
        </p:spPr>
        <p:txBody>
          <a:bodyPr/>
          <a:lstStyle>
            <a:lvl1pPr>
              <a:defRPr/>
            </a:lvl1pPr>
          </a:lstStyle>
          <a:p>
            <a:fld id="{90AC181B-92CD-4F2B-AB68-F8B90958D082}" type="slidenum">
              <a:rPr lang="en-US" smtClean="0"/>
              <a:t>‹#›</a:t>
            </a:fld>
            <a:endParaRPr lang="en-US"/>
          </a:p>
        </p:txBody>
      </p:sp>
    </p:spTree>
    <p:extLst>
      <p:ext uri="{BB962C8B-B14F-4D97-AF65-F5344CB8AC3E}">
        <p14:creationId xmlns:p14="http://schemas.microsoft.com/office/powerpoint/2010/main" val="1349997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447950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401879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957A286-F823-43D6-BD50-8CF063D54777}" type="datetimeFigureOut">
              <a:rPr lang="en-US" smtClean="0"/>
              <a:t>12/6/2021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AC181B-92CD-4F2B-AB68-F8B90958D082}" type="slidenum">
              <a:rPr lang="en-US" smtClean="0"/>
              <a:t>‹#›</a:t>
            </a:fld>
            <a:endParaRPr lang="en-US"/>
          </a:p>
        </p:txBody>
      </p:sp>
    </p:spTree>
    <p:extLst>
      <p:ext uri="{BB962C8B-B14F-4D97-AF65-F5344CB8AC3E}">
        <p14:creationId xmlns:p14="http://schemas.microsoft.com/office/powerpoint/2010/main" val="19719338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7698391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1566220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1069033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1886593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847082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265414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965472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4244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7030511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custDataLst>
              <p:tags r:id="rId1"/>
            </p:custDataLst>
          </p:nvPr>
        </p:nvSpPr>
        <p:spPr>
          <a:xfrm>
            <a:off x="3602567" y="2130426"/>
            <a:ext cx="6400800" cy="1470025"/>
          </a:xfrm>
        </p:spPr>
        <p:txBody>
          <a:bodyPr/>
          <a:lstStyle>
            <a:lvl1pPr>
              <a:buClr>
                <a:srgbClr val="FFFFFF"/>
              </a:buClr>
              <a:defRPr/>
            </a:lvl1pPr>
          </a:lstStyle>
          <a:p>
            <a:pPr lvl="0"/>
            <a:r>
              <a:rPr lang="en-US" noProof="0" smtClean="0"/>
              <a:t>Click to edit Master title style</a:t>
            </a:r>
          </a:p>
        </p:txBody>
      </p:sp>
      <p:sp>
        <p:nvSpPr>
          <p:cNvPr id="23555" name="Rectangle 3"/>
          <p:cNvSpPr>
            <a:spLocks noGrp="1" noChangeArrowheads="1"/>
          </p:cNvSpPr>
          <p:nvPr>
            <p:ph type="subTitle" idx="1"/>
            <p:custDataLst>
              <p:tags r:id="rId2"/>
            </p:custDataLst>
          </p:nvPr>
        </p:nvSpPr>
        <p:spPr>
          <a:xfrm>
            <a:off x="3602567" y="3886200"/>
            <a:ext cx="54864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23556" name="Rectangle 4"/>
          <p:cNvSpPr>
            <a:spLocks noGrp="1" noChangeArrowheads="1"/>
          </p:cNvSpPr>
          <p:nvPr>
            <p:ph type="dt" sz="half" idx="2"/>
          </p:nvPr>
        </p:nvSpPr>
        <p:spPr/>
        <p:txBody>
          <a:bodyPr/>
          <a:lstStyle>
            <a:lvl1pPr>
              <a:defRPr/>
            </a:lvl1pPr>
          </a:lstStyle>
          <a:p>
            <a:endParaRPr lang="en-US"/>
          </a:p>
        </p:txBody>
      </p:sp>
      <p:sp>
        <p:nvSpPr>
          <p:cNvPr id="23557" name="Rectangle 5"/>
          <p:cNvSpPr>
            <a:spLocks noGrp="1" noChangeArrowheads="1"/>
          </p:cNvSpPr>
          <p:nvPr>
            <p:ph type="ftr" sz="quarter" idx="3"/>
          </p:nvPr>
        </p:nvSpPr>
        <p:spPr/>
        <p:txBody>
          <a:bodyPr/>
          <a:lstStyle>
            <a:lvl1pPr>
              <a:defRPr/>
            </a:lvl1pPr>
          </a:lstStyle>
          <a:p>
            <a:endParaRPr lang="en-US"/>
          </a:p>
        </p:txBody>
      </p:sp>
      <p:sp>
        <p:nvSpPr>
          <p:cNvPr id="23558" name="Rectangle 6"/>
          <p:cNvSpPr>
            <a:spLocks noGrp="1" noChangeArrowheads="1"/>
          </p:cNvSpPr>
          <p:nvPr>
            <p:ph type="sldNum" sz="quarter" idx="4"/>
          </p:nvPr>
        </p:nvSpPr>
        <p:spPr/>
        <p:txBody>
          <a:bodyPr/>
          <a:lstStyle>
            <a:lvl1pPr>
              <a:defRPr/>
            </a:lvl1pPr>
          </a:lstStyle>
          <a:p>
            <a:fld id="{ED2DEFC9-AC1A-435D-8C3F-D6472ED8D71E}" type="slidenum">
              <a:rPr lang="en-US"/>
              <a:pPr/>
              <a:t>‹#›</a:t>
            </a:fld>
            <a:endParaRPr lang="en-US"/>
          </a:p>
        </p:txBody>
      </p:sp>
    </p:spTree>
    <p:extLst>
      <p:ext uri="{BB962C8B-B14F-4D97-AF65-F5344CB8AC3E}">
        <p14:creationId xmlns:p14="http://schemas.microsoft.com/office/powerpoint/2010/main" val="291656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91984" y="1600201"/>
            <a:ext cx="411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09985" y="1600201"/>
            <a:ext cx="4116916"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957A286-F823-43D6-BD50-8CF063D54777}" type="datetimeFigureOut">
              <a:rPr lang="en-US" smtClean="0"/>
              <a:t>12/6/2021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0AC181B-92CD-4F2B-AB68-F8B90958D082}" type="slidenum">
              <a:rPr lang="en-US" smtClean="0"/>
              <a:t>‹#›</a:t>
            </a:fld>
            <a:endParaRPr lang="en-US"/>
          </a:p>
        </p:txBody>
      </p:sp>
    </p:spTree>
    <p:extLst>
      <p:ext uri="{BB962C8B-B14F-4D97-AF65-F5344CB8AC3E}">
        <p14:creationId xmlns:p14="http://schemas.microsoft.com/office/powerpoint/2010/main" val="13471973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891117-5C27-4834-AE94-3FD42F4FAE79}" type="slidenum">
              <a:rPr lang="en-US"/>
              <a:pPr/>
              <a:t>‹#›</a:t>
            </a:fld>
            <a:endParaRPr lang="en-US"/>
          </a:p>
        </p:txBody>
      </p:sp>
    </p:spTree>
    <p:extLst>
      <p:ext uri="{BB962C8B-B14F-4D97-AF65-F5344CB8AC3E}">
        <p14:creationId xmlns:p14="http://schemas.microsoft.com/office/powerpoint/2010/main" val="39408218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7D4D33-7336-4A85-BCB5-956FD1E1E839}" type="slidenum">
              <a:rPr lang="en-US"/>
              <a:pPr/>
              <a:t>‹#›</a:t>
            </a:fld>
            <a:endParaRPr lang="en-US"/>
          </a:p>
        </p:txBody>
      </p:sp>
    </p:spTree>
    <p:extLst>
      <p:ext uri="{BB962C8B-B14F-4D97-AF65-F5344CB8AC3E}">
        <p14:creationId xmlns:p14="http://schemas.microsoft.com/office/powerpoint/2010/main" val="21312080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91984" y="1600201"/>
            <a:ext cx="411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09985" y="1600201"/>
            <a:ext cx="4116916"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BB414A-983E-4F88-8B48-B49378346EA0}" type="slidenum">
              <a:rPr lang="en-US"/>
              <a:pPr/>
              <a:t>‹#›</a:t>
            </a:fld>
            <a:endParaRPr lang="en-US"/>
          </a:p>
        </p:txBody>
      </p:sp>
    </p:spTree>
    <p:extLst>
      <p:ext uri="{BB962C8B-B14F-4D97-AF65-F5344CB8AC3E}">
        <p14:creationId xmlns:p14="http://schemas.microsoft.com/office/powerpoint/2010/main" val="21408560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E613318-0B7B-4CA3-BAAD-06D9C21974B3}" type="slidenum">
              <a:rPr lang="en-US"/>
              <a:pPr/>
              <a:t>‹#›</a:t>
            </a:fld>
            <a:endParaRPr lang="en-US"/>
          </a:p>
        </p:txBody>
      </p:sp>
    </p:spTree>
    <p:extLst>
      <p:ext uri="{BB962C8B-B14F-4D97-AF65-F5344CB8AC3E}">
        <p14:creationId xmlns:p14="http://schemas.microsoft.com/office/powerpoint/2010/main" val="20951056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957A286-F823-43D6-BD50-8CF063D54777}" type="datetimeFigureOut">
              <a:rPr lang="en-US" smtClean="0"/>
              <a:t>12/6/2021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0AC181B-92CD-4F2B-AB68-F8B90958D082}" type="slidenum">
              <a:rPr lang="en-US" smtClean="0"/>
              <a:t>‹#›</a:t>
            </a:fld>
            <a:endParaRPr lang="en-US"/>
          </a:p>
        </p:txBody>
      </p:sp>
    </p:spTree>
    <p:extLst>
      <p:ext uri="{BB962C8B-B14F-4D97-AF65-F5344CB8AC3E}">
        <p14:creationId xmlns:p14="http://schemas.microsoft.com/office/powerpoint/2010/main" val="13353043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03B4DAB-E6F0-4943-A556-C7FB22647D4B}" type="slidenum">
              <a:rPr lang="en-US"/>
              <a:pPr/>
              <a:t>‹#›</a:t>
            </a:fld>
            <a:endParaRPr lang="en-US"/>
          </a:p>
        </p:txBody>
      </p:sp>
    </p:spTree>
    <p:extLst>
      <p:ext uri="{BB962C8B-B14F-4D97-AF65-F5344CB8AC3E}">
        <p14:creationId xmlns:p14="http://schemas.microsoft.com/office/powerpoint/2010/main" val="24487751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6E5C68-0B0B-481A-A001-31055F89FD91}" type="slidenum">
              <a:rPr lang="en-US"/>
              <a:pPr/>
              <a:t>‹#›</a:t>
            </a:fld>
            <a:endParaRPr lang="en-US"/>
          </a:p>
        </p:txBody>
      </p:sp>
    </p:spTree>
    <p:extLst>
      <p:ext uri="{BB962C8B-B14F-4D97-AF65-F5344CB8AC3E}">
        <p14:creationId xmlns:p14="http://schemas.microsoft.com/office/powerpoint/2010/main" val="13852900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B127CCE-1A41-4AA6-9578-F89C2E55463C}" type="slidenum">
              <a:rPr lang="en-US"/>
              <a:pPr/>
              <a:t>‹#›</a:t>
            </a:fld>
            <a:endParaRPr lang="en-US"/>
          </a:p>
        </p:txBody>
      </p:sp>
    </p:spTree>
    <p:extLst>
      <p:ext uri="{BB962C8B-B14F-4D97-AF65-F5344CB8AC3E}">
        <p14:creationId xmlns:p14="http://schemas.microsoft.com/office/powerpoint/2010/main" val="3048853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95EB4F-8D89-4B80-BC2D-984CD097A9C5}" type="slidenum">
              <a:rPr lang="en-US"/>
              <a:pPr/>
              <a:t>‹#›</a:t>
            </a:fld>
            <a:endParaRPr lang="en-US"/>
          </a:p>
        </p:txBody>
      </p:sp>
    </p:spTree>
    <p:extLst>
      <p:ext uri="{BB962C8B-B14F-4D97-AF65-F5344CB8AC3E}">
        <p14:creationId xmlns:p14="http://schemas.microsoft.com/office/powerpoint/2010/main" val="2905914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18700" y="274639"/>
            <a:ext cx="2108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91985" y="274639"/>
            <a:ext cx="6123516"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8E8EA0-1826-4AF2-9B8E-FF8DB49AD1C0}" type="slidenum">
              <a:rPr lang="en-US"/>
              <a:pPr/>
              <a:t>‹#›</a:t>
            </a:fld>
            <a:endParaRPr lang="en-US"/>
          </a:p>
        </p:txBody>
      </p:sp>
    </p:spTree>
    <p:extLst>
      <p:ext uri="{BB962C8B-B14F-4D97-AF65-F5344CB8AC3E}">
        <p14:creationId xmlns:p14="http://schemas.microsoft.com/office/powerpoint/2010/main" val="2642787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957A286-F823-43D6-BD50-8CF063D54777}" type="datetimeFigureOut">
              <a:rPr lang="en-US" smtClean="0"/>
              <a:t>12/6/2021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0AC181B-92CD-4F2B-AB68-F8B90958D082}" type="slidenum">
              <a:rPr lang="en-US" smtClean="0"/>
              <a:t>‹#›</a:t>
            </a:fld>
            <a:endParaRPr lang="en-US"/>
          </a:p>
        </p:txBody>
      </p:sp>
    </p:spTree>
    <p:extLst>
      <p:ext uri="{BB962C8B-B14F-4D97-AF65-F5344CB8AC3E}">
        <p14:creationId xmlns:p14="http://schemas.microsoft.com/office/powerpoint/2010/main" val="5800106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82033" y="136526"/>
            <a:ext cx="11821584"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30723" name="Rectangle 3"/>
          <p:cNvSpPr>
            <a:spLocks noGrp="1" noChangeArrowheads="1"/>
          </p:cNvSpPr>
          <p:nvPr>
            <p:ph type="ctrTitle"/>
            <p:custDataLst>
              <p:tags r:id="rId1"/>
            </p:custDataLst>
          </p:nvPr>
        </p:nvSpPr>
        <p:spPr>
          <a:xfrm>
            <a:off x="607484" y="2130426"/>
            <a:ext cx="9751483" cy="1470025"/>
          </a:xfrm>
        </p:spPr>
        <p:txBody>
          <a:bodyPr/>
          <a:lstStyle>
            <a:lvl1pPr>
              <a:defRPr/>
            </a:lvl1pPr>
          </a:lstStyle>
          <a:p>
            <a:pPr lvl="0"/>
            <a:r>
              <a:rPr lang="en-US" noProof="0" smtClean="0"/>
              <a:t>Click to edit Master title style</a:t>
            </a:r>
          </a:p>
        </p:txBody>
      </p:sp>
      <p:sp>
        <p:nvSpPr>
          <p:cNvPr id="30724" name="Rectangle 4"/>
          <p:cNvSpPr>
            <a:spLocks noGrp="1" noChangeArrowheads="1"/>
          </p:cNvSpPr>
          <p:nvPr>
            <p:ph type="subTitle" idx="1"/>
            <p:custDataLst>
              <p:tags r:id="rId2"/>
            </p:custDataLst>
          </p:nvPr>
        </p:nvSpPr>
        <p:spPr>
          <a:xfrm>
            <a:off x="607484" y="3886200"/>
            <a:ext cx="9751483" cy="1752600"/>
          </a:xfrm>
        </p:spPr>
        <p:txBody>
          <a:bodyPr/>
          <a:lstStyle>
            <a:lvl1pPr marL="0" indent="0">
              <a:buClr>
                <a:srgbClr val="FFFFFF"/>
              </a:buClr>
              <a:buFontTx/>
              <a:buNone/>
              <a:defRPr/>
            </a:lvl1pPr>
          </a:lstStyle>
          <a:p>
            <a:pPr lvl="0"/>
            <a:r>
              <a:rPr lang="en-US" noProof="0" smtClean="0"/>
              <a:t>Click to edit Master subtitle style</a:t>
            </a:r>
          </a:p>
        </p:txBody>
      </p:sp>
      <p:sp>
        <p:nvSpPr>
          <p:cNvPr id="30725" name="Rectangle 5"/>
          <p:cNvSpPr>
            <a:spLocks noGrp="1" noChangeArrowheads="1"/>
          </p:cNvSpPr>
          <p:nvPr>
            <p:ph type="dt" sz="half" idx="2"/>
          </p:nvPr>
        </p:nvSpPr>
        <p:spPr/>
        <p:txBody>
          <a:bodyPr/>
          <a:lstStyle>
            <a:lvl1pPr>
              <a:defRPr/>
            </a:lvl1pPr>
          </a:lstStyle>
          <a:p>
            <a:endParaRPr lang="en-US"/>
          </a:p>
        </p:txBody>
      </p:sp>
      <p:sp>
        <p:nvSpPr>
          <p:cNvPr id="30726" name="Rectangle 6"/>
          <p:cNvSpPr>
            <a:spLocks noGrp="1" noChangeArrowheads="1"/>
          </p:cNvSpPr>
          <p:nvPr>
            <p:ph type="ftr" sz="quarter" idx="3"/>
          </p:nvPr>
        </p:nvSpPr>
        <p:spPr/>
        <p:txBody>
          <a:bodyPr/>
          <a:lstStyle>
            <a:lvl1pPr>
              <a:defRPr/>
            </a:lvl1pPr>
          </a:lstStyle>
          <a:p>
            <a:endParaRPr lang="en-US"/>
          </a:p>
        </p:txBody>
      </p:sp>
      <p:sp>
        <p:nvSpPr>
          <p:cNvPr id="30727" name="Rectangle 7"/>
          <p:cNvSpPr>
            <a:spLocks noGrp="1" noChangeArrowheads="1"/>
          </p:cNvSpPr>
          <p:nvPr>
            <p:ph type="sldNum" sz="quarter" idx="4"/>
          </p:nvPr>
        </p:nvSpPr>
        <p:spPr/>
        <p:txBody>
          <a:bodyPr/>
          <a:lstStyle>
            <a:lvl1pPr>
              <a:defRPr/>
            </a:lvl1pPr>
          </a:lstStyle>
          <a:p>
            <a:fld id="{9257C634-03B1-4814-90C8-FFFFA4759EAA}" type="slidenum">
              <a:rPr lang="en-US"/>
              <a:pPr/>
              <a:t>‹#›</a:t>
            </a:fld>
            <a:endParaRPr lang="en-US"/>
          </a:p>
        </p:txBody>
      </p:sp>
    </p:spTree>
    <p:extLst>
      <p:ext uri="{BB962C8B-B14F-4D97-AF65-F5344CB8AC3E}">
        <p14:creationId xmlns:p14="http://schemas.microsoft.com/office/powerpoint/2010/main" val="1235428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B33E3C-05BF-41C7-BE3A-7524F79F6CD0}" type="slidenum">
              <a:rPr lang="en-US"/>
              <a:pPr/>
              <a:t>‹#›</a:t>
            </a:fld>
            <a:endParaRPr lang="en-US"/>
          </a:p>
        </p:txBody>
      </p:sp>
    </p:spTree>
    <p:extLst>
      <p:ext uri="{BB962C8B-B14F-4D97-AF65-F5344CB8AC3E}">
        <p14:creationId xmlns:p14="http://schemas.microsoft.com/office/powerpoint/2010/main" val="14909650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8431D5C-2EF7-4891-9EA2-5728665EAC5D}" type="slidenum">
              <a:rPr lang="en-US"/>
              <a:pPr/>
              <a:t>‹#›</a:t>
            </a:fld>
            <a:endParaRPr lang="en-US"/>
          </a:p>
        </p:txBody>
      </p:sp>
    </p:spTree>
    <p:extLst>
      <p:ext uri="{BB962C8B-B14F-4D97-AF65-F5344CB8AC3E}">
        <p14:creationId xmlns:p14="http://schemas.microsoft.com/office/powerpoint/2010/main" val="29819653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7484" y="1600201"/>
            <a:ext cx="538268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3367" y="1600201"/>
            <a:ext cx="53826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E02A29A-71B4-43C4-95BA-9978D84854E0}" type="slidenum">
              <a:rPr lang="en-US"/>
              <a:pPr/>
              <a:t>‹#›</a:t>
            </a:fld>
            <a:endParaRPr lang="en-US"/>
          </a:p>
        </p:txBody>
      </p:sp>
    </p:spTree>
    <p:extLst>
      <p:ext uri="{BB962C8B-B14F-4D97-AF65-F5344CB8AC3E}">
        <p14:creationId xmlns:p14="http://schemas.microsoft.com/office/powerpoint/2010/main" val="14258903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32F0E02-0121-4240-9726-ED0330C6B51C}" type="slidenum">
              <a:rPr lang="en-US"/>
              <a:pPr/>
              <a:t>‹#›</a:t>
            </a:fld>
            <a:endParaRPr lang="en-US"/>
          </a:p>
        </p:txBody>
      </p:sp>
    </p:spTree>
    <p:extLst>
      <p:ext uri="{BB962C8B-B14F-4D97-AF65-F5344CB8AC3E}">
        <p14:creationId xmlns:p14="http://schemas.microsoft.com/office/powerpoint/2010/main" val="28000643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B9D4288-FC68-4718-9BA7-80D906D4F525}" type="slidenum">
              <a:rPr lang="en-US"/>
              <a:pPr/>
              <a:t>‹#›</a:t>
            </a:fld>
            <a:endParaRPr lang="en-US"/>
          </a:p>
        </p:txBody>
      </p:sp>
    </p:spTree>
    <p:extLst>
      <p:ext uri="{BB962C8B-B14F-4D97-AF65-F5344CB8AC3E}">
        <p14:creationId xmlns:p14="http://schemas.microsoft.com/office/powerpoint/2010/main" val="28050180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AF9F8A0-83E3-4A0D-97BE-041A4D8A5AC1}" type="slidenum">
              <a:rPr lang="en-US"/>
              <a:pPr/>
              <a:t>‹#›</a:t>
            </a:fld>
            <a:endParaRPr lang="en-US"/>
          </a:p>
        </p:txBody>
      </p:sp>
    </p:spTree>
    <p:extLst>
      <p:ext uri="{BB962C8B-B14F-4D97-AF65-F5344CB8AC3E}">
        <p14:creationId xmlns:p14="http://schemas.microsoft.com/office/powerpoint/2010/main" val="10904558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17DEA02-472D-4C2E-A517-AB969262D2AE}" type="slidenum">
              <a:rPr lang="en-US"/>
              <a:pPr/>
              <a:t>‹#›</a:t>
            </a:fld>
            <a:endParaRPr lang="en-US"/>
          </a:p>
        </p:txBody>
      </p:sp>
    </p:spTree>
    <p:extLst>
      <p:ext uri="{BB962C8B-B14F-4D97-AF65-F5344CB8AC3E}">
        <p14:creationId xmlns:p14="http://schemas.microsoft.com/office/powerpoint/2010/main" val="33327249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3BED977-988E-4BE5-A9E6-EC0B3873CE6C}" type="slidenum">
              <a:rPr lang="en-US"/>
              <a:pPr/>
              <a:t>‹#›</a:t>
            </a:fld>
            <a:endParaRPr lang="en-US"/>
          </a:p>
        </p:txBody>
      </p:sp>
    </p:spTree>
    <p:extLst>
      <p:ext uri="{BB962C8B-B14F-4D97-AF65-F5344CB8AC3E}">
        <p14:creationId xmlns:p14="http://schemas.microsoft.com/office/powerpoint/2010/main" val="35080179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6E181E-34C2-462B-8E62-F71040109BF8}" type="slidenum">
              <a:rPr lang="en-US"/>
              <a:pPr/>
              <a:t>‹#›</a:t>
            </a:fld>
            <a:endParaRPr lang="en-US"/>
          </a:p>
        </p:txBody>
      </p:sp>
    </p:spTree>
    <p:extLst>
      <p:ext uri="{BB962C8B-B14F-4D97-AF65-F5344CB8AC3E}">
        <p14:creationId xmlns:p14="http://schemas.microsoft.com/office/powerpoint/2010/main" val="807912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957A286-F823-43D6-BD50-8CF063D54777}" type="datetimeFigureOut">
              <a:rPr lang="en-US" smtClean="0"/>
              <a:t>12/6/2021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0AC181B-92CD-4F2B-AB68-F8B90958D082}" type="slidenum">
              <a:rPr lang="en-US" smtClean="0"/>
              <a:t>‹#›</a:t>
            </a:fld>
            <a:endParaRPr lang="en-US"/>
          </a:p>
        </p:txBody>
      </p:sp>
    </p:spTree>
    <p:extLst>
      <p:ext uri="{BB962C8B-B14F-4D97-AF65-F5344CB8AC3E}">
        <p14:creationId xmlns:p14="http://schemas.microsoft.com/office/powerpoint/2010/main" val="33293466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7" y="274639"/>
            <a:ext cx="274108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7484" y="274639"/>
            <a:ext cx="802428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05A6FF-DA3B-45A0-B943-2D608A6F12C7}" type="slidenum">
              <a:rPr lang="en-US"/>
              <a:pPr/>
              <a:t>‹#›</a:t>
            </a:fld>
            <a:endParaRPr lang="en-US"/>
          </a:p>
        </p:txBody>
      </p:sp>
    </p:spTree>
    <p:extLst>
      <p:ext uri="{BB962C8B-B14F-4D97-AF65-F5344CB8AC3E}">
        <p14:creationId xmlns:p14="http://schemas.microsoft.com/office/powerpoint/2010/main" val="38583696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ED2DEFC9-AC1A-435D-8C3F-D6472ED8D71E}" type="slidenum">
              <a:rPr lang="en-US" smtClean="0"/>
              <a:pPr/>
              <a:t>‹#›</a:t>
            </a:fld>
            <a:endParaRPr lang="en-US"/>
          </a:p>
        </p:txBody>
      </p:sp>
    </p:spTree>
    <p:extLst>
      <p:ext uri="{BB962C8B-B14F-4D97-AF65-F5344CB8AC3E}">
        <p14:creationId xmlns:p14="http://schemas.microsoft.com/office/powerpoint/2010/main" val="3422755064"/>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91117-5C27-4834-AE94-3FD42F4FAE79}" type="slidenum">
              <a:rPr lang="en-US" smtClean="0"/>
              <a:pPr/>
              <a:t>‹#›</a:t>
            </a:fld>
            <a:endParaRPr lang="en-US"/>
          </a:p>
        </p:txBody>
      </p:sp>
    </p:spTree>
    <p:extLst>
      <p:ext uri="{BB962C8B-B14F-4D97-AF65-F5344CB8AC3E}">
        <p14:creationId xmlns:p14="http://schemas.microsoft.com/office/powerpoint/2010/main" val="24276894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D4D33-7336-4A85-BCB5-956FD1E1E839}" type="slidenum">
              <a:rPr lang="en-US" smtClean="0"/>
              <a:pPr/>
              <a:t>‹#›</a:t>
            </a:fld>
            <a:endParaRPr lang="en-US"/>
          </a:p>
        </p:txBody>
      </p:sp>
    </p:spTree>
    <p:extLst>
      <p:ext uri="{BB962C8B-B14F-4D97-AF65-F5344CB8AC3E}">
        <p14:creationId xmlns:p14="http://schemas.microsoft.com/office/powerpoint/2010/main" val="28861233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B414A-983E-4F88-8B48-B49378346EA0}" type="slidenum">
              <a:rPr lang="en-US" smtClean="0"/>
              <a:pPr/>
              <a:t>‹#›</a:t>
            </a:fld>
            <a:endParaRPr lang="en-US"/>
          </a:p>
        </p:txBody>
      </p:sp>
    </p:spTree>
    <p:extLst>
      <p:ext uri="{BB962C8B-B14F-4D97-AF65-F5344CB8AC3E}">
        <p14:creationId xmlns:p14="http://schemas.microsoft.com/office/powerpoint/2010/main" val="3150842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613318-0B7B-4CA3-BAAD-06D9C21974B3}" type="slidenum">
              <a:rPr lang="en-US" smtClean="0"/>
              <a:pPr/>
              <a:t>‹#›</a:t>
            </a:fld>
            <a:endParaRPr lang="en-US"/>
          </a:p>
        </p:txBody>
      </p:sp>
    </p:spTree>
    <p:extLst>
      <p:ext uri="{BB962C8B-B14F-4D97-AF65-F5344CB8AC3E}">
        <p14:creationId xmlns:p14="http://schemas.microsoft.com/office/powerpoint/2010/main" val="5278398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57A286-F823-43D6-BD50-8CF063D54777}"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AC181B-92CD-4F2B-AB68-F8B90958D082}" type="slidenum">
              <a:rPr lang="en-US" smtClean="0"/>
              <a:t>‹#›</a:t>
            </a:fld>
            <a:endParaRPr lang="en-US"/>
          </a:p>
        </p:txBody>
      </p:sp>
    </p:spTree>
    <p:extLst>
      <p:ext uri="{BB962C8B-B14F-4D97-AF65-F5344CB8AC3E}">
        <p14:creationId xmlns:p14="http://schemas.microsoft.com/office/powerpoint/2010/main" val="24758740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3B4DAB-E6F0-4943-A556-C7FB22647D4B}" type="slidenum">
              <a:rPr lang="en-US" smtClean="0"/>
              <a:pPr/>
              <a:t>‹#›</a:t>
            </a:fld>
            <a:endParaRPr lang="en-US"/>
          </a:p>
        </p:txBody>
      </p:sp>
    </p:spTree>
    <p:extLst>
      <p:ext uri="{BB962C8B-B14F-4D97-AF65-F5344CB8AC3E}">
        <p14:creationId xmlns:p14="http://schemas.microsoft.com/office/powerpoint/2010/main" val="41830747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E5C68-0B0B-481A-A001-31055F89FD91}" type="slidenum">
              <a:rPr lang="en-US" smtClean="0"/>
              <a:pPr/>
              <a:t>‹#›</a:t>
            </a:fld>
            <a:endParaRPr lang="en-US"/>
          </a:p>
        </p:txBody>
      </p:sp>
    </p:spTree>
    <p:extLst>
      <p:ext uri="{BB962C8B-B14F-4D97-AF65-F5344CB8AC3E}">
        <p14:creationId xmlns:p14="http://schemas.microsoft.com/office/powerpoint/2010/main" val="10619642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127CCE-1A41-4AA6-9578-F89C2E55463C}" type="slidenum">
              <a:rPr lang="en-US" smtClean="0"/>
              <a:pPr/>
              <a:t>‹#›</a:t>
            </a:fld>
            <a:endParaRPr lang="en-US"/>
          </a:p>
        </p:txBody>
      </p:sp>
    </p:spTree>
    <p:extLst>
      <p:ext uri="{BB962C8B-B14F-4D97-AF65-F5344CB8AC3E}">
        <p14:creationId xmlns:p14="http://schemas.microsoft.com/office/powerpoint/2010/main" val="72536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957A286-F823-43D6-BD50-8CF063D54777}" type="datetimeFigureOut">
              <a:rPr lang="en-US" smtClean="0"/>
              <a:t>12/6/2021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AC181B-92CD-4F2B-AB68-F8B90958D082}" type="slidenum">
              <a:rPr lang="en-US" smtClean="0"/>
              <a:t>‹#›</a:t>
            </a:fld>
            <a:endParaRPr lang="en-US"/>
          </a:p>
        </p:txBody>
      </p:sp>
    </p:spTree>
    <p:extLst>
      <p:ext uri="{BB962C8B-B14F-4D97-AF65-F5344CB8AC3E}">
        <p14:creationId xmlns:p14="http://schemas.microsoft.com/office/powerpoint/2010/main" val="40774438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57A286-F823-43D6-BD50-8CF063D54777}"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C181B-92CD-4F2B-AB68-F8B90958D082}" type="slidenum">
              <a:rPr lang="en-US" smtClean="0"/>
              <a:t>‹#›</a:t>
            </a:fld>
            <a:endParaRPr lang="en-US"/>
          </a:p>
        </p:txBody>
      </p:sp>
    </p:spTree>
    <p:extLst>
      <p:ext uri="{BB962C8B-B14F-4D97-AF65-F5344CB8AC3E}">
        <p14:creationId xmlns:p14="http://schemas.microsoft.com/office/powerpoint/2010/main" val="5152702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57A286-F823-43D6-BD50-8CF063D54777}"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C181B-92CD-4F2B-AB68-F8B90958D082}" type="slidenum">
              <a:rPr lang="en-US" smtClean="0"/>
              <a:t>‹#›</a:t>
            </a:fld>
            <a:endParaRPr lang="en-US"/>
          </a:p>
        </p:txBody>
      </p:sp>
    </p:spTree>
    <p:extLst>
      <p:ext uri="{BB962C8B-B14F-4D97-AF65-F5344CB8AC3E}">
        <p14:creationId xmlns:p14="http://schemas.microsoft.com/office/powerpoint/2010/main" val="10919053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57A286-F823-43D6-BD50-8CF063D54777}"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C181B-92CD-4F2B-AB68-F8B90958D082}" type="slidenum">
              <a:rPr lang="en-US" smtClean="0"/>
              <a:t>‹#›</a:t>
            </a:fld>
            <a:endParaRPr lang="en-US"/>
          </a:p>
        </p:txBody>
      </p:sp>
    </p:spTree>
    <p:extLst>
      <p:ext uri="{BB962C8B-B14F-4D97-AF65-F5344CB8AC3E}">
        <p14:creationId xmlns:p14="http://schemas.microsoft.com/office/powerpoint/2010/main" val="22411295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57A286-F823-43D6-BD50-8CF063D54777}"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C181B-92CD-4F2B-AB68-F8B90958D082}" type="slidenum">
              <a:rPr lang="en-US" smtClean="0"/>
              <a:t>‹#›</a:t>
            </a:fld>
            <a:endParaRPr lang="en-US"/>
          </a:p>
        </p:txBody>
      </p:sp>
    </p:spTree>
    <p:extLst>
      <p:ext uri="{BB962C8B-B14F-4D97-AF65-F5344CB8AC3E}">
        <p14:creationId xmlns:p14="http://schemas.microsoft.com/office/powerpoint/2010/main" val="18458661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57A286-F823-43D6-BD50-8CF063D54777}"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C181B-92CD-4F2B-AB68-F8B90958D082}" type="slidenum">
              <a:rPr lang="en-US" smtClean="0"/>
              <a:t>‹#›</a:t>
            </a:fld>
            <a:endParaRPr lang="en-US"/>
          </a:p>
        </p:txBody>
      </p:sp>
    </p:spTree>
    <p:extLst>
      <p:ext uri="{BB962C8B-B14F-4D97-AF65-F5344CB8AC3E}">
        <p14:creationId xmlns:p14="http://schemas.microsoft.com/office/powerpoint/2010/main" val="27946296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57A286-F823-43D6-BD50-8CF063D54777}"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C181B-92CD-4F2B-AB68-F8B90958D082}" type="slidenum">
              <a:rPr lang="en-US" smtClean="0"/>
              <a:t>‹#›</a:t>
            </a:fld>
            <a:endParaRPr lang="en-US"/>
          </a:p>
        </p:txBody>
      </p:sp>
    </p:spTree>
    <p:extLst>
      <p:ext uri="{BB962C8B-B14F-4D97-AF65-F5344CB8AC3E}">
        <p14:creationId xmlns:p14="http://schemas.microsoft.com/office/powerpoint/2010/main" val="3429549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5EB4F-8D89-4B80-BC2D-984CD097A9C5}" type="slidenum">
              <a:rPr lang="en-US" smtClean="0"/>
              <a:pPr/>
              <a:t>‹#›</a:t>
            </a:fld>
            <a:endParaRPr lang="en-US"/>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3238667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E8EA0-1826-4AF2-9B8E-FF8DB49AD1C0}" type="slidenum">
              <a:rPr lang="en-US" smtClean="0"/>
              <a:pPr/>
              <a:t>‹#›</a:t>
            </a:fld>
            <a:endParaRPr lang="en-US"/>
          </a:p>
        </p:txBody>
      </p:sp>
    </p:spTree>
    <p:extLst>
      <p:ext uri="{BB962C8B-B14F-4D97-AF65-F5344CB8AC3E}">
        <p14:creationId xmlns:p14="http://schemas.microsoft.com/office/powerpoint/2010/main" val="2370532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957A286-F823-43D6-BD50-8CF063D54777}" type="datetimeFigureOut">
              <a:rPr lang="en-US" smtClean="0"/>
              <a:t>12/6/2021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0AC181B-92CD-4F2B-AB68-F8B90958D082}" type="slidenum">
              <a:rPr lang="en-US" smtClean="0"/>
              <a:t>‹#›</a:t>
            </a:fld>
            <a:endParaRPr lang="en-US"/>
          </a:p>
        </p:txBody>
      </p:sp>
    </p:spTree>
    <p:extLst>
      <p:ext uri="{BB962C8B-B14F-4D97-AF65-F5344CB8AC3E}">
        <p14:creationId xmlns:p14="http://schemas.microsoft.com/office/powerpoint/2010/main" val="274670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957A286-F823-43D6-BD50-8CF063D54777}" type="datetimeFigureOut">
              <a:rPr lang="en-US" smtClean="0"/>
              <a:t>12/6/2021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0AC181B-92CD-4F2B-AB68-F8B90958D082}" type="slidenum">
              <a:rPr lang="en-US" smtClean="0"/>
              <a:t>‹#›</a:t>
            </a:fld>
            <a:endParaRPr lang="en-US"/>
          </a:p>
        </p:txBody>
      </p:sp>
    </p:spTree>
    <p:extLst>
      <p:ext uri="{BB962C8B-B14F-4D97-AF65-F5344CB8AC3E}">
        <p14:creationId xmlns:p14="http://schemas.microsoft.com/office/powerpoint/2010/main" val="4205977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ags" Target="../tags/tag9.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jpe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ags" Target="../tags/tag1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ags" Target="../tags/tag13.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1.jpe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ags" Target="../tags/tag1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theme" Target="../theme/theme7.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3604684" y="274638"/>
            <a:ext cx="8422216"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custDataLst>
              <p:tags r:id="rId14"/>
            </p:custDataLst>
          </p:nvPr>
        </p:nvSpPr>
        <p:spPr bwMode="auto">
          <a:xfrm>
            <a:off x="3591985" y="1600201"/>
            <a:ext cx="8434916"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1957A286-F823-43D6-BD50-8CF063D54777}" type="datetimeFigureOut">
              <a:rPr lang="en-US" smtClean="0"/>
              <a:t>12/6/2021</a:t>
            </a:fld>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0AC181B-92CD-4F2B-AB68-F8B90958D082}" type="slidenum">
              <a:rPr lang="en-US" smtClean="0"/>
              <a:t>‹#›</a:t>
            </a:fld>
            <a:endParaRPr lang="en-US"/>
          </a:p>
        </p:txBody>
      </p:sp>
    </p:spTree>
    <p:extLst>
      <p:ext uri="{BB962C8B-B14F-4D97-AF65-F5344CB8AC3E}">
        <p14:creationId xmlns:p14="http://schemas.microsoft.com/office/powerpoint/2010/main" val="2358561508"/>
      </p:ext>
    </p:extLst>
  </p:cSld>
  <p:clrMap bg1="dk2" tx1="lt1" bg2="dk1"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rtl="0" eaLnBrk="1" fontAlgn="base" hangingPunct="1">
        <a:spcBef>
          <a:spcPct val="0"/>
        </a:spcBef>
        <a:spcAft>
          <a:spcPct val="0"/>
        </a:spcAft>
        <a:buClr>
          <a:schemeClr val="tx1"/>
        </a:buClr>
        <a:defRPr sz="3200" kern="1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anose="020B0604020202020204" pitchFamily="34" charset="0"/>
        </a:defRPr>
      </a:lvl2pPr>
      <a:lvl3pPr algn="l" rtl="0" eaLnBrk="1" fontAlgn="base" hangingPunct="1">
        <a:spcBef>
          <a:spcPct val="0"/>
        </a:spcBef>
        <a:spcAft>
          <a:spcPct val="0"/>
        </a:spcAft>
        <a:buClr>
          <a:schemeClr val="tx1"/>
        </a:buClr>
        <a:defRPr sz="3200">
          <a:solidFill>
            <a:schemeClr val="tx1"/>
          </a:solidFill>
          <a:latin typeface="Arial" panose="020B0604020202020204" pitchFamily="34" charset="0"/>
        </a:defRPr>
      </a:lvl3pPr>
      <a:lvl4pPr algn="l" rtl="0" eaLnBrk="1" fontAlgn="base" hangingPunct="1">
        <a:spcBef>
          <a:spcPct val="0"/>
        </a:spcBef>
        <a:spcAft>
          <a:spcPct val="0"/>
        </a:spcAft>
        <a:buClr>
          <a:schemeClr val="tx1"/>
        </a:buClr>
        <a:defRPr sz="3200">
          <a:solidFill>
            <a:schemeClr val="tx1"/>
          </a:solidFill>
          <a:latin typeface="Arial" panose="020B0604020202020204" pitchFamily="34" charset="0"/>
        </a:defRPr>
      </a:lvl4pPr>
      <a:lvl5pPr algn="l" rtl="0" eaLnBrk="1" fontAlgn="base" hangingPunct="1">
        <a:spcBef>
          <a:spcPct val="0"/>
        </a:spcBef>
        <a:spcAft>
          <a:spcPct val="0"/>
        </a:spcAft>
        <a:buClr>
          <a:schemeClr val="tx1"/>
        </a:buClr>
        <a:defRPr sz="3200">
          <a:solidFill>
            <a:schemeClr val="tx1"/>
          </a:solidFill>
          <a:latin typeface="Arial" panose="020B0604020202020204" pitchFamily="34" charset="0"/>
        </a:defRPr>
      </a:lvl5pPr>
      <a:lvl6pPr marL="457200" algn="l" rtl="0" eaLnBrk="1" fontAlgn="base" hangingPunct="1">
        <a:spcBef>
          <a:spcPct val="0"/>
        </a:spcBef>
        <a:spcAft>
          <a:spcPct val="0"/>
        </a:spcAft>
        <a:buClr>
          <a:schemeClr val="tx1"/>
        </a:buClr>
        <a:defRPr sz="3200">
          <a:solidFill>
            <a:schemeClr val="tx1"/>
          </a:solidFill>
          <a:latin typeface="Arial" panose="020B0604020202020204" pitchFamily="34" charset="0"/>
        </a:defRPr>
      </a:lvl6pPr>
      <a:lvl7pPr marL="914400" algn="l" rtl="0" eaLnBrk="1" fontAlgn="base" hangingPunct="1">
        <a:spcBef>
          <a:spcPct val="0"/>
        </a:spcBef>
        <a:spcAft>
          <a:spcPct val="0"/>
        </a:spcAft>
        <a:buClr>
          <a:schemeClr val="tx1"/>
        </a:buClr>
        <a:defRPr sz="3200">
          <a:solidFill>
            <a:schemeClr val="tx1"/>
          </a:solidFill>
          <a:latin typeface="Arial" panose="020B0604020202020204" pitchFamily="34" charset="0"/>
        </a:defRPr>
      </a:lvl7pPr>
      <a:lvl8pPr marL="1371600" algn="l" rtl="0" eaLnBrk="1" fontAlgn="base" hangingPunct="1">
        <a:spcBef>
          <a:spcPct val="0"/>
        </a:spcBef>
        <a:spcAft>
          <a:spcPct val="0"/>
        </a:spcAft>
        <a:buClr>
          <a:schemeClr val="tx1"/>
        </a:buClr>
        <a:defRPr sz="3200">
          <a:solidFill>
            <a:schemeClr val="tx1"/>
          </a:solidFill>
          <a:latin typeface="Arial" panose="020B0604020202020204" pitchFamily="34" charset="0"/>
        </a:defRPr>
      </a:lvl8pPr>
      <a:lvl9pPr marL="1828800" algn="l" rtl="0" eaLnBrk="1" fontAlgn="base" hangingPunct="1">
        <a:spcBef>
          <a:spcPct val="0"/>
        </a:spcBef>
        <a:spcAft>
          <a:spcPct val="0"/>
        </a:spcAft>
        <a:buClr>
          <a:schemeClr val="tx1"/>
        </a:buClr>
        <a:defRPr sz="32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82033" y="136526"/>
            <a:ext cx="11821584"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29699" name="Rectangle 3"/>
          <p:cNvSpPr>
            <a:spLocks noGrp="1" noChangeArrowheads="1"/>
          </p:cNvSpPr>
          <p:nvPr>
            <p:ph type="title"/>
            <p:custDataLst>
              <p:tags r:id="rId13"/>
            </p:custDataLst>
          </p:nvPr>
        </p:nvSpPr>
        <p:spPr bwMode="auto">
          <a:xfrm>
            <a:off x="607485" y="274638"/>
            <a:ext cx="10968567"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29700" name="Rectangle 4"/>
          <p:cNvSpPr>
            <a:spLocks noGrp="1" noChangeArrowheads="1"/>
          </p:cNvSpPr>
          <p:nvPr>
            <p:ph type="body" idx="1"/>
            <p:custDataLst>
              <p:tags r:id="rId14"/>
            </p:custDataLst>
          </p:nvPr>
        </p:nvSpPr>
        <p:spPr bwMode="auto">
          <a:xfrm>
            <a:off x="607485" y="1600201"/>
            <a:ext cx="1096856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9701"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9702"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9703"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1185A25-68CB-403B-B6B4-CE9EC62714F4}" type="slidenum">
              <a:rPr lang="en-US"/>
              <a:pPr/>
              <a:t>‹#›</a:t>
            </a:fld>
            <a:endParaRPr lang="en-US"/>
          </a:p>
        </p:txBody>
      </p:sp>
    </p:spTree>
    <p:extLst>
      <p:ext uri="{BB962C8B-B14F-4D97-AF65-F5344CB8AC3E}">
        <p14:creationId xmlns:p14="http://schemas.microsoft.com/office/powerpoint/2010/main" val="2322893386"/>
      </p:ext>
    </p:extLst>
  </p:cSld>
  <p:clrMap bg1="dk2" tx1="lt1" bg2="dk1"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rtl="0" eaLnBrk="1" fontAlgn="base" hangingPunct="1">
        <a:spcBef>
          <a:spcPct val="0"/>
        </a:spcBef>
        <a:spcAft>
          <a:spcPct val="0"/>
        </a:spcAft>
        <a:buClr>
          <a:schemeClr val="tx1"/>
        </a:buClr>
        <a:defRPr sz="3200" kern="1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anose="020B0604020202020204" pitchFamily="34" charset="0"/>
        </a:defRPr>
      </a:lvl2pPr>
      <a:lvl3pPr algn="l" rtl="0" eaLnBrk="1" fontAlgn="base" hangingPunct="1">
        <a:spcBef>
          <a:spcPct val="0"/>
        </a:spcBef>
        <a:spcAft>
          <a:spcPct val="0"/>
        </a:spcAft>
        <a:buClr>
          <a:schemeClr val="tx1"/>
        </a:buClr>
        <a:defRPr sz="3200">
          <a:solidFill>
            <a:schemeClr val="tx1"/>
          </a:solidFill>
          <a:latin typeface="Arial" panose="020B0604020202020204" pitchFamily="34" charset="0"/>
        </a:defRPr>
      </a:lvl3pPr>
      <a:lvl4pPr algn="l" rtl="0" eaLnBrk="1" fontAlgn="base" hangingPunct="1">
        <a:spcBef>
          <a:spcPct val="0"/>
        </a:spcBef>
        <a:spcAft>
          <a:spcPct val="0"/>
        </a:spcAft>
        <a:buClr>
          <a:schemeClr val="tx1"/>
        </a:buClr>
        <a:defRPr sz="3200">
          <a:solidFill>
            <a:schemeClr val="tx1"/>
          </a:solidFill>
          <a:latin typeface="Arial" panose="020B0604020202020204" pitchFamily="34" charset="0"/>
        </a:defRPr>
      </a:lvl4pPr>
      <a:lvl5pPr algn="l" rtl="0" eaLnBrk="1" fontAlgn="base" hangingPunct="1">
        <a:spcBef>
          <a:spcPct val="0"/>
        </a:spcBef>
        <a:spcAft>
          <a:spcPct val="0"/>
        </a:spcAft>
        <a:buClr>
          <a:schemeClr val="tx1"/>
        </a:buClr>
        <a:defRPr sz="3200">
          <a:solidFill>
            <a:schemeClr val="tx1"/>
          </a:solidFill>
          <a:latin typeface="Arial" panose="020B0604020202020204" pitchFamily="34" charset="0"/>
        </a:defRPr>
      </a:lvl5pPr>
      <a:lvl6pPr marL="457200" algn="l" rtl="0" eaLnBrk="1" fontAlgn="base" hangingPunct="1">
        <a:spcBef>
          <a:spcPct val="0"/>
        </a:spcBef>
        <a:spcAft>
          <a:spcPct val="0"/>
        </a:spcAft>
        <a:buClr>
          <a:schemeClr val="tx1"/>
        </a:buClr>
        <a:defRPr sz="3200">
          <a:solidFill>
            <a:schemeClr val="tx1"/>
          </a:solidFill>
          <a:latin typeface="Arial" panose="020B0604020202020204" pitchFamily="34" charset="0"/>
        </a:defRPr>
      </a:lvl6pPr>
      <a:lvl7pPr marL="914400" algn="l" rtl="0" eaLnBrk="1" fontAlgn="base" hangingPunct="1">
        <a:spcBef>
          <a:spcPct val="0"/>
        </a:spcBef>
        <a:spcAft>
          <a:spcPct val="0"/>
        </a:spcAft>
        <a:buClr>
          <a:schemeClr val="tx1"/>
        </a:buClr>
        <a:defRPr sz="3200">
          <a:solidFill>
            <a:schemeClr val="tx1"/>
          </a:solidFill>
          <a:latin typeface="Arial" panose="020B0604020202020204" pitchFamily="34" charset="0"/>
        </a:defRPr>
      </a:lvl7pPr>
      <a:lvl8pPr marL="1371600" algn="l" rtl="0" eaLnBrk="1" fontAlgn="base" hangingPunct="1">
        <a:spcBef>
          <a:spcPct val="0"/>
        </a:spcBef>
        <a:spcAft>
          <a:spcPct val="0"/>
        </a:spcAft>
        <a:buClr>
          <a:schemeClr val="tx1"/>
        </a:buClr>
        <a:defRPr sz="3200">
          <a:solidFill>
            <a:schemeClr val="tx1"/>
          </a:solidFill>
          <a:latin typeface="Arial" panose="020B0604020202020204" pitchFamily="34" charset="0"/>
        </a:defRPr>
      </a:lvl8pPr>
      <a:lvl9pPr marL="1828800" algn="l" rtl="0" eaLnBrk="1" fontAlgn="base" hangingPunct="1">
        <a:spcBef>
          <a:spcPct val="0"/>
        </a:spcBef>
        <a:spcAft>
          <a:spcPct val="0"/>
        </a:spcAft>
        <a:buClr>
          <a:schemeClr val="tx1"/>
        </a:buClr>
        <a:defRPr sz="32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052060"/>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Lst>
  <p:timing>
    <p:tnLst>
      <p:par>
        <p:cTn id="1" dur="indefinite" restart="never" nodeType="tmRoot"/>
      </p:par>
    </p:tnLst>
  </p:timing>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12/6/2021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195114584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3604684" y="274638"/>
            <a:ext cx="8422216"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custDataLst>
              <p:tags r:id="rId14"/>
            </p:custDataLst>
          </p:nvPr>
        </p:nvSpPr>
        <p:spPr bwMode="auto">
          <a:xfrm>
            <a:off x="3591985" y="1600201"/>
            <a:ext cx="8434916"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1957A286-F823-43D6-BD50-8CF063D54777}" type="datetimeFigureOut">
              <a:rPr lang="en-US" smtClean="0"/>
              <a:t>12/6/2021</a:t>
            </a:fld>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0AC181B-92CD-4F2B-AB68-F8B90958D082}" type="slidenum">
              <a:rPr lang="en-US" smtClean="0"/>
              <a:t>‹#›</a:t>
            </a:fld>
            <a:endParaRPr lang="en-US"/>
          </a:p>
        </p:txBody>
      </p:sp>
    </p:spTree>
    <p:extLst>
      <p:ext uri="{BB962C8B-B14F-4D97-AF65-F5344CB8AC3E}">
        <p14:creationId xmlns:p14="http://schemas.microsoft.com/office/powerpoint/2010/main" val="622266192"/>
      </p:ext>
    </p:extLst>
  </p:cSld>
  <p:clrMap bg1="dk2" tx1="lt1" bg2="dk1"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fontAlgn="base" hangingPunct="1">
        <a:spcBef>
          <a:spcPct val="0"/>
        </a:spcBef>
        <a:spcAft>
          <a:spcPct val="0"/>
        </a:spcAft>
        <a:buClr>
          <a:schemeClr val="tx1"/>
        </a:buClr>
        <a:defRPr sz="3200" kern="1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anose="020B0604020202020204" pitchFamily="34" charset="0"/>
        </a:defRPr>
      </a:lvl2pPr>
      <a:lvl3pPr algn="l" rtl="0" eaLnBrk="1" fontAlgn="base" hangingPunct="1">
        <a:spcBef>
          <a:spcPct val="0"/>
        </a:spcBef>
        <a:spcAft>
          <a:spcPct val="0"/>
        </a:spcAft>
        <a:buClr>
          <a:schemeClr val="tx1"/>
        </a:buClr>
        <a:defRPr sz="3200">
          <a:solidFill>
            <a:schemeClr val="tx1"/>
          </a:solidFill>
          <a:latin typeface="Arial" panose="020B0604020202020204" pitchFamily="34" charset="0"/>
        </a:defRPr>
      </a:lvl3pPr>
      <a:lvl4pPr algn="l" rtl="0" eaLnBrk="1" fontAlgn="base" hangingPunct="1">
        <a:spcBef>
          <a:spcPct val="0"/>
        </a:spcBef>
        <a:spcAft>
          <a:spcPct val="0"/>
        </a:spcAft>
        <a:buClr>
          <a:schemeClr val="tx1"/>
        </a:buClr>
        <a:defRPr sz="3200">
          <a:solidFill>
            <a:schemeClr val="tx1"/>
          </a:solidFill>
          <a:latin typeface="Arial" panose="020B0604020202020204" pitchFamily="34" charset="0"/>
        </a:defRPr>
      </a:lvl4pPr>
      <a:lvl5pPr algn="l" rtl="0" eaLnBrk="1" fontAlgn="base" hangingPunct="1">
        <a:spcBef>
          <a:spcPct val="0"/>
        </a:spcBef>
        <a:spcAft>
          <a:spcPct val="0"/>
        </a:spcAft>
        <a:buClr>
          <a:schemeClr val="tx1"/>
        </a:buClr>
        <a:defRPr sz="3200">
          <a:solidFill>
            <a:schemeClr val="tx1"/>
          </a:solidFill>
          <a:latin typeface="Arial" panose="020B0604020202020204" pitchFamily="34" charset="0"/>
        </a:defRPr>
      </a:lvl5pPr>
      <a:lvl6pPr marL="457200" algn="l" rtl="0" eaLnBrk="1" fontAlgn="base" hangingPunct="1">
        <a:spcBef>
          <a:spcPct val="0"/>
        </a:spcBef>
        <a:spcAft>
          <a:spcPct val="0"/>
        </a:spcAft>
        <a:buClr>
          <a:schemeClr val="tx1"/>
        </a:buClr>
        <a:defRPr sz="3200">
          <a:solidFill>
            <a:schemeClr val="tx1"/>
          </a:solidFill>
          <a:latin typeface="Arial" panose="020B0604020202020204" pitchFamily="34" charset="0"/>
        </a:defRPr>
      </a:lvl6pPr>
      <a:lvl7pPr marL="914400" algn="l" rtl="0" eaLnBrk="1" fontAlgn="base" hangingPunct="1">
        <a:spcBef>
          <a:spcPct val="0"/>
        </a:spcBef>
        <a:spcAft>
          <a:spcPct val="0"/>
        </a:spcAft>
        <a:buClr>
          <a:schemeClr val="tx1"/>
        </a:buClr>
        <a:defRPr sz="3200">
          <a:solidFill>
            <a:schemeClr val="tx1"/>
          </a:solidFill>
          <a:latin typeface="Arial" panose="020B0604020202020204" pitchFamily="34" charset="0"/>
        </a:defRPr>
      </a:lvl7pPr>
      <a:lvl8pPr marL="1371600" algn="l" rtl="0" eaLnBrk="1" fontAlgn="base" hangingPunct="1">
        <a:spcBef>
          <a:spcPct val="0"/>
        </a:spcBef>
        <a:spcAft>
          <a:spcPct val="0"/>
        </a:spcAft>
        <a:buClr>
          <a:schemeClr val="tx1"/>
        </a:buClr>
        <a:defRPr sz="3200">
          <a:solidFill>
            <a:schemeClr val="tx1"/>
          </a:solidFill>
          <a:latin typeface="Arial" panose="020B0604020202020204" pitchFamily="34" charset="0"/>
        </a:defRPr>
      </a:lvl8pPr>
      <a:lvl9pPr marL="1828800" algn="l" rtl="0" eaLnBrk="1" fontAlgn="base" hangingPunct="1">
        <a:spcBef>
          <a:spcPct val="0"/>
        </a:spcBef>
        <a:spcAft>
          <a:spcPct val="0"/>
        </a:spcAft>
        <a:buClr>
          <a:schemeClr val="tx1"/>
        </a:buClr>
        <a:defRPr sz="32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82033" y="136526"/>
            <a:ext cx="11821584"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29699" name="Rectangle 3"/>
          <p:cNvSpPr>
            <a:spLocks noGrp="1" noChangeArrowheads="1"/>
          </p:cNvSpPr>
          <p:nvPr>
            <p:ph type="title"/>
            <p:custDataLst>
              <p:tags r:id="rId13"/>
            </p:custDataLst>
          </p:nvPr>
        </p:nvSpPr>
        <p:spPr bwMode="auto">
          <a:xfrm>
            <a:off x="607485" y="274638"/>
            <a:ext cx="10968567"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29700" name="Rectangle 4"/>
          <p:cNvSpPr>
            <a:spLocks noGrp="1" noChangeArrowheads="1"/>
          </p:cNvSpPr>
          <p:nvPr>
            <p:ph type="body" idx="1"/>
            <p:custDataLst>
              <p:tags r:id="rId14"/>
            </p:custDataLst>
          </p:nvPr>
        </p:nvSpPr>
        <p:spPr bwMode="auto">
          <a:xfrm>
            <a:off x="607485" y="1600201"/>
            <a:ext cx="1096856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9701"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9702"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9703"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F98EF07-68C9-477E-AB7F-86278D07F1AE}" type="slidenum">
              <a:rPr lang="en-US"/>
              <a:pPr/>
              <a:t>‹#›</a:t>
            </a:fld>
            <a:endParaRPr lang="en-US"/>
          </a:p>
        </p:txBody>
      </p:sp>
    </p:spTree>
    <p:extLst>
      <p:ext uri="{BB962C8B-B14F-4D97-AF65-F5344CB8AC3E}">
        <p14:creationId xmlns:p14="http://schemas.microsoft.com/office/powerpoint/2010/main" val="932630440"/>
      </p:ext>
    </p:extLst>
  </p:cSld>
  <p:clrMap bg1="dk2" tx1="lt1" bg2="dk1"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fontAlgn="base" hangingPunct="1">
        <a:spcBef>
          <a:spcPct val="0"/>
        </a:spcBef>
        <a:spcAft>
          <a:spcPct val="0"/>
        </a:spcAft>
        <a:buClr>
          <a:schemeClr val="tx1"/>
        </a:buClr>
        <a:defRPr sz="3200" kern="1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anose="020B0604020202020204" pitchFamily="34" charset="0"/>
        </a:defRPr>
      </a:lvl2pPr>
      <a:lvl3pPr algn="l" rtl="0" eaLnBrk="1" fontAlgn="base" hangingPunct="1">
        <a:spcBef>
          <a:spcPct val="0"/>
        </a:spcBef>
        <a:spcAft>
          <a:spcPct val="0"/>
        </a:spcAft>
        <a:buClr>
          <a:schemeClr val="tx1"/>
        </a:buClr>
        <a:defRPr sz="3200">
          <a:solidFill>
            <a:schemeClr val="tx1"/>
          </a:solidFill>
          <a:latin typeface="Arial" panose="020B0604020202020204" pitchFamily="34" charset="0"/>
        </a:defRPr>
      </a:lvl3pPr>
      <a:lvl4pPr algn="l" rtl="0" eaLnBrk="1" fontAlgn="base" hangingPunct="1">
        <a:spcBef>
          <a:spcPct val="0"/>
        </a:spcBef>
        <a:spcAft>
          <a:spcPct val="0"/>
        </a:spcAft>
        <a:buClr>
          <a:schemeClr val="tx1"/>
        </a:buClr>
        <a:defRPr sz="3200">
          <a:solidFill>
            <a:schemeClr val="tx1"/>
          </a:solidFill>
          <a:latin typeface="Arial" panose="020B0604020202020204" pitchFamily="34" charset="0"/>
        </a:defRPr>
      </a:lvl4pPr>
      <a:lvl5pPr algn="l" rtl="0" eaLnBrk="1" fontAlgn="base" hangingPunct="1">
        <a:spcBef>
          <a:spcPct val="0"/>
        </a:spcBef>
        <a:spcAft>
          <a:spcPct val="0"/>
        </a:spcAft>
        <a:buClr>
          <a:schemeClr val="tx1"/>
        </a:buClr>
        <a:defRPr sz="3200">
          <a:solidFill>
            <a:schemeClr val="tx1"/>
          </a:solidFill>
          <a:latin typeface="Arial" panose="020B0604020202020204" pitchFamily="34" charset="0"/>
        </a:defRPr>
      </a:lvl5pPr>
      <a:lvl6pPr marL="457200" algn="l" rtl="0" eaLnBrk="1" fontAlgn="base" hangingPunct="1">
        <a:spcBef>
          <a:spcPct val="0"/>
        </a:spcBef>
        <a:spcAft>
          <a:spcPct val="0"/>
        </a:spcAft>
        <a:buClr>
          <a:schemeClr val="tx1"/>
        </a:buClr>
        <a:defRPr sz="3200">
          <a:solidFill>
            <a:schemeClr val="tx1"/>
          </a:solidFill>
          <a:latin typeface="Arial" panose="020B0604020202020204" pitchFamily="34" charset="0"/>
        </a:defRPr>
      </a:lvl6pPr>
      <a:lvl7pPr marL="914400" algn="l" rtl="0" eaLnBrk="1" fontAlgn="base" hangingPunct="1">
        <a:spcBef>
          <a:spcPct val="0"/>
        </a:spcBef>
        <a:spcAft>
          <a:spcPct val="0"/>
        </a:spcAft>
        <a:buClr>
          <a:schemeClr val="tx1"/>
        </a:buClr>
        <a:defRPr sz="3200">
          <a:solidFill>
            <a:schemeClr val="tx1"/>
          </a:solidFill>
          <a:latin typeface="Arial" panose="020B0604020202020204" pitchFamily="34" charset="0"/>
        </a:defRPr>
      </a:lvl7pPr>
      <a:lvl8pPr marL="1371600" algn="l" rtl="0" eaLnBrk="1" fontAlgn="base" hangingPunct="1">
        <a:spcBef>
          <a:spcPct val="0"/>
        </a:spcBef>
        <a:spcAft>
          <a:spcPct val="0"/>
        </a:spcAft>
        <a:buClr>
          <a:schemeClr val="tx1"/>
        </a:buClr>
        <a:defRPr sz="3200">
          <a:solidFill>
            <a:schemeClr val="tx1"/>
          </a:solidFill>
          <a:latin typeface="Arial" panose="020B0604020202020204" pitchFamily="34" charset="0"/>
        </a:defRPr>
      </a:lvl8pPr>
      <a:lvl9pPr marL="1828800" algn="l" rtl="0" eaLnBrk="1" fontAlgn="base" hangingPunct="1">
        <a:spcBef>
          <a:spcPct val="0"/>
        </a:spcBef>
        <a:spcAft>
          <a:spcPct val="0"/>
        </a:spcAft>
        <a:buClr>
          <a:schemeClr val="tx1"/>
        </a:buClr>
        <a:defRPr sz="32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957A286-F823-43D6-BD50-8CF063D54777}" type="datetimeFigureOut">
              <a:rPr lang="en-US" smtClean="0"/>
              <a:t>12/6/2021</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AC181B-92CD-4F2B-AB68-F8B90958D082}" type="slidenum">
              <a:rPr lang="en-US" smtClean="0"/>
              <a:t>‹#›</a:t>
            </a:fld>
            <a:endParaRPr lang="en-US"/>
          </a:p>
        </p:txBody>
      </p:sp>
    </p:spTree>
    <p:extLst>
      <p:ext uri="{BB962C8B-B14F-4D97-AF65-F5344CB8AC3E}">
        <p14:creationId xmlns:p14="http://schemas.microsoft.com/office/powerpoint/2010/main" val="504563658"/>
      </p:ext>
    </p:extLst>
  </p:cSld>
  <p:clrMap bg1="dk1" tx1="lt1" bg2="dk2" tx2="lt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 id="2147484057" r:id="rId14"/>
    <p:sldLayoutId id="2147484058" r:id="rId15"/>
    <p:sldLayoutId id="2147484059" r:id="rId16"/>
    <p:sldLayoutId id="2147484060"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fa-IR" sz="6600" b="1" dirty="0" smtClean="0">
                <a:cs typeface="B Nazanin" panose="00000400000000000000" pitchFamily="2" charset="-78"/>
              </a:rPr>
              <a:t>چرخه های اعتباری اقتصاد ایران</a:t>
            </a:r>
            <a:endParaRPr lang="en-US" sz="6600" b="1" dirty="0">
              <a:cs typeface="B Nazanin" panose="00000400000000000000" pitchFamily="2" charset="-78"/>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6155" y="2511189"/>
            <a:ext cx="6348063" cy="36303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9054020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391" y="1637732"/>
            <a:ext cx="9184943" cy="4872250"/>
          </a:xfrm>
        </p:spPr>
        <p:txBody>
          <a:bodyPr>
            <a:normAutofit fontScale="90000"/>
          </a:bodyPr>
          <a:lstStyle/>
          <a:p>
            <a:pPr algn="r" rtl="1"/>
            <a:r>
              <a:rPr lang="fa-IR" dirty="0" smtClean="0">
                <a:cs typeface="B Nazanin" panose="00000400000000000000" pitchFamily="2" charset="-78"/>
              </a:rPr>
              <a:t>برای </a:t>
            </a:r>
            <a:r>
              <a:rPr lang="fa-IR" dirty="0">
                <a:cs typeface="B Nazanin" panose="00000400000000000000" pitchFamily="2" charset="-78"/>
              </a:rPr>
              <a:t>بررسی وضعیت اعتباری در سطح همفزون </a:t>
            </a:r>
            <a:br>
              <a:rPr lang="fa-IR" dirty="0">
                <a:cs typeface="B Nazanin" panose="00000400000000000000" pitchFamily="2" charset="-78"/>
              </a:rPr>
            </a:br>
            <a:r>
              <a:rPr lang="fa-IR" dirty="0">
                <a:cs typeface="B Nazanin" panose="00000400000000000000" pitchFamily="2" charset="-78"/>
              </a:rPr>
              <a:t>از شاخص  نسبت اعتبارات بانکی اسمی به خانوارها و موسسات غیرمالی به تولید ناخالص داخلی اسمی، که در بخش شاخص های وضعیت مالی و اعتباری به عنوان اصلی ترین متغیر معرفی کننده وضعیت اعتباری معرفی شد، استفاده میشود. برای مطالعه این شاخص سه متغیر </a:t>
            </a:r>
            <a:r>
              <a:rPr lang="fa-IR" dirty="0" smtClean="0">
                <a:cs typeface="B Nazanin" panose="00000400000000000000" pitchFamily="2" charset="-78"/>
              </a:rPr>
              <a:t>مانده </a:t>
            </a:r>
            <a:r>
              <a:rPr lang="fa-IR" dirty="0">
                <a:cs typeface="B Nazanin" panose="00000400000000000000" pitchFamily="2" charset="-78"/>
              </a:rPr>
              <a:t>۲ بدهی بخش غیردولتی به بانکها و موسسات اعتباری غیربانکی مانده تسهیلات  اعطایی و مانده تسهیلات اعطایی با احتساب سود آتی میتواند مورد استفاده قرار گیرد</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spTree>
    <p:extLst>
      <p:ext uri="{BB962C8B-B14F-4D97-AF65-F5344CB8AC3E}">
        <p14:creationId xmlns:p14="http://schemas.microsoft.com/office/powerpoint/2010/main" val="320659197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682784" cy="5081516"/>
          </a:xfrm>
        </p:spPr>
        <p:txBody>
          <a:bodyPr>
            <a:normAutofit/>
          </a:bodyPr>
          <a:lstStyle/>
          <a:p>
            <a:pPr algn="r" rtl="1"/>
            <a:r>
              <a:rPr lang="fa-IR" dirty="0"/>
              <a:t>مهمترین تفاوت این متغیر با ماندٔه بدهی بخش غیردولتی سود و درآمد </a:t>
            </a:r>
            <a:br>
              <a:rPr lang="fa-IR" dirty="0"/>
            </a:br>
            <a:r>
              <a:rPr lang="fa-IR" dirty="0"/>
              <a:t>سالهای آتی تسهیالت اعطایی است و بر اساس دادهها اجزای دیگر بسیار کوچک بوده و اهمیت چندان زیادی ندارند.</a:t>
            </a:r>
            <a:br>
              <a:rPr lang="fa-IR" dirty="0"/>
            </a:br>
            <a:r>
              <a:rPr lang="fa-IR" dirty="0"/>
              <a:t>در نتیجه در تحلیلهای </a:t>
            </a:r>
            <a:r>
              <a:rPr lang="fa-IR" dirty="0" smtClean="0"/>
              <a:t>سالانه </a:t>
            </a:r>
            <a:r>
              <a:rPr lang="fa-IR" dirty="0"/>
              <a:t>از هر سه متغیر و </a:t>
            </a:r>
            <a:r>
              <a:rPr lang="fa-IR" dirty="0" smtClean="0"/>
              <a:t>به ویژه </a:t>
            </a:r>
            <a:r>
              <a:rPr lang="fa-IR" dirty="0"/>
              <a:t>بدهی </a:t>
            </a:r>
            <a:br>
              <a:rPr lang="fa-IR" dirty="0"/>
            </a:br>
            <a:r>
              <a:rPr lang="fa-IR" dirty="0"/>
              <a:t>بخش غیردولتی به بانکها و مٔوسسات اعتباری غیربانکی و در تحلیلهای فصلی نیز از این متغیر استفاده شده است.</a:t>
            </a:r>
            <a:br>
              <a:rPr lang="fa-IR" dirty="0"/>
            </a:br>
            <a:endParaRPr lang="en-US" dirty="0"/>
          </a:p>
        </p:txBody>
      </p:sp>
    </p:spTree>
    <p:extLst>
      <p:ext uri="{BB962C8B-B14F-4D97-AF65-F5344CB8AC3E}">
        <p14:creationId xmlns:p14="http://schemas.microsoft.com/office/powerpoint/2010/main" val="1252883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rtl="1"/>
            <a:r>
              <a:rPr lang="fa-IR" sz="4000" b="1" dirty="0">
                <a:cs typeface="B Nazanin" panose="00000400000000000000" pitchFamily="2" charset="-78"/>
              </a:rPr>
              <a:t>بررسی </a:t>
            </a:r>
            <a:r>
              <a:rPr lang="fa-IR" sz="4000" b="1" dirty="0" smtClean="0">
                <a:cs typeface="B Nazanin" panose="00000400000000000000" pitchFamily="2" charset="-78"/>
              </a:rPr>
              <a:t>رابطه بین </a:t>
            </a:r>
            <a:r>
              <a:rPr lang="fa-IR" sz="4000" b="1" dirty="0">
                <a:cs typeface="B Nazanin" panose="00000400000000000000" pitchFamily="2" charset="-78"/>
              </a:rPr>
              <a:t>چرخه </a:t>
            </a:r>
            <a:r>
              <a:rPr lang="fa-IR" sz="4000" b="1" dirty="0" smtClean="0">
                <a:cs typeface="B Nazanin" panose="00000400000000000000" pitchFamily="2" charset="-78"/>
              </a:rPr>
              <a:t>های اعتباری و چرخه های تجار </a:t>
            </a:r>
            <a:r>
              <a:rPr lang="fa-IR" sz="4000" b="1" dirty="0">
                <a:cs typeface="B Nazanin" panose="00000400000000000000" pitchFamily="2" charset="-78"/>
              </a:rPr>
              <a:t>ی در </a:t>
            </a:r>
            <a:br>
              <a:rPr lang="fa-IR" sz="4000" b="1" dirty="0">
                <a:cs typeface="B Nazanin" panose="00000400000000000000" pitchFamily="2" charset="-78"/>
              </a:rPr>
            </a:br>
            <a:r>
              <a:rPr lang="fa-IR" sz="4000" b="1" dirty="0">
                <a:cs typeface="B Nazanin" panose="00000400000000000000" pitchFamily="2" charset="-78"/>
              </a:rPr>
              <a:t>اقتصاد </a:t>
            </a:r>
            <a:r>
              <a:rPr lang="fa-IR" sz="4000" b="1" dirty="0" smtClean="0">
                <a:cs typeface="B Nazanin" panose="00000400000000000000" pitchFamily="2" charset="-78"/>
              </a:rPr>
              <a:t>ایران</a:t>
            </a:r>
            <a:endParaRPr lang="en-US" sz="4000" b="1" dirty="0">
              <a:cs typeface="B Nazanin" panose="00000400000000000000" pitchFamily="2" charset="-78"/>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2839" y="2657463"/>
            <a:ext cx="4877347" cy="33475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3420168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928444" cy="5477301"/>
          </a:xfrm>
        </p:spPr>
        <p:txBody>
          <a:bodyPr>
            <a:normAutofit/>
          </a:bodyPr>
          <a:lstStyle/>
          <a:p>
            <a:pPr algn="r" rtl="1"/>
            <a:r>
              <a:rPr lang="fa-IR" dirty="0"/>
              <a:t>سیاستگذاران و </a:t>
            </a:r>
            <a:r>
              <a:rPr lang="fa-IR" dirty="0" smtClean="0"/>
              <a:t>برنامه ریزان کلان </a:t>
            </a:r>
            <a:r>
              <a:rPr lang="fa-IR" dirty="0"/>
              <a:t>اقتصادی برای رسیدن به اهداف اقتصادی خود، همواره از ابزارهای مختلف بهره میگیرند. کنترل اعتبار، یکی از این ابزارها است. رونق و رکود بخش مالی اقتصاد را،</a:t>
            </a:r>
            <a:br>
              <a:rPr lang="fa-IR" dirty="0"/>
            </a:br>
            <a:r>
              <a:rPr lang="fa-IR" dirty="0"/>
              <a:t>چرخه اعتباری و بخش حقیقی آن را، چرخه تجاری میگویند.</a:t>
            </a:r>
            <a:br>
              <a:rPr lang="fa-IR" dirty="0"/>
            </a:br>
            <a:r>
              <a:rPr lang="fa-IR" dirty="0"/>
              <a:t> اعتبار به عنوان نهاده مکمل سرمایه، کالاهای واسطه ای و مواد اولیه میتواند در بهبود چرخه های تجاری مؤثر باشد.</a:t>
            </a:r>
            <a:br>
              <a:rPr lang="fa-IR" dirty="0"/>
            </a:br>
            <a:r>
              <a:rPr lang="fa-IR" dirty="0"/>
              <a:t/>
            </a:r>
            <a:br>
              <a:rPr lang="fa-IR" dirty="0"/>
            </a:br>
            <a:endParaRPr lang="en-US" dirty="0"/>
          </a:p>
        </p:txBody>
      </p:sp>
    </p:spTree>
    <p:extLst>
      <p:ext uri="{BB962C8B-B14F-4D97-AF65-F5344CB8AC3E}">
        <p14:creationId xmlns:p14="http://schemas.microsoft.com/office/powerpoint/2010/main" val="12212861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1010330" cy="5668370"/>
          </a:xfrm>
        </p:spPr>
        <p:txBody>
          <a:bodyPr>
            <a:normAutofit/>
          </a:bodyPr>
          <a:lstStyle/>
          <a:p>
            <a:pPr algn="r" rtl="1"/>
            <a:r>
              <a:rPr lang="fa-IR" dirty="0">
                <a:cs typeface="B Nazanin" panose="00000400000000000000" pitchFamily="2" charset="-78"/>
              </a:rPr>
              <a:t>با </a:t>
            </a:r>
            <a:r>
              <a:rPr lang="fa-IR" dirty="0" smtClean="0">
                <a:cs typeface="B Nazanin" panose="00000400000000000000" pitchFamily="2" charset="-78"/>
              </a:rPr>
              <a:t>بهره گیری </a:t>
            </a:r>
            <a:r>
              <a:rPr lang="fa-IR" dirty="0">
                <a:cs typeface="B Nazanin" panose="00000400000000000000" pitchFamily="2" charset="-78"/>
              </a:rPr>
              <a:t>از متغیرهای اثرگذار بر چرخه تجاری، مشخص گردید، چرخه </a:t>
            </a:r>
            <a:br>
              <a:rPr lang="fa-IR" dirty="0">
                <a:cs typeface="B Nazanin" panose="00000400000000000000" pitchFamily="2" charset="-78"/>
              </a:rPr>
            </a:br>
            <a:r>
              <a:rPr lang="fa-IR" dirty="0">
                <a:cs typeface="B Nazanin" panose="00000400000000000000" pitchFamily="2" charset="-78"/>
              </a:rPr>
              <a:t>اعتباری، اثر مثبتی بر چرخه تجاری داشته ولی چرخه تجاری، اثر منفی بر چرخه اعتباری دارد.</a:t>
            </a:r>
            <a:br>
              <a:rPr lang="fa-IR" dirty="0">
                <a:cs typeface="B Nazanin" panose="00000400000000000000" pitchFamily="2" charset="-78"/>
              </a:rPr>
            </a:br>
            <a:r>
              <a:rPr lang="fa-IR" dirty="0">
                <a:cs typeface="B Nazanin" panose="00000400000000000000" pitchFamily="2" charset="-78"/>
              </a:rPr>
              <a:t>نوسانات چرخه اعتباری، بیشترین سهم در نوسانات چرخه تجاری را در اقتصاد ایران توضیح میدهد، </a:t>
            </a:r>
            <a:br>
              <a:rPr lang="fa-IR" dirty="0">
                <a:cs typeface="B Nazanin" panose="00000400000000000000" pitchFamily="2" charset="-78"/>
              </a:rPr>
            </a:br>
            <a:r>
              <a:rPr lang="fa-IR" dirty="0">
                <a:cs typeface="B Nazanin" panose="00000400000000000000" pitchFamily="2" charset="-78"/>
              </a:rPr>
              <a:t>و نوسانات چرخه تجاری بعد از شوکهای چرخه اعتباری، تورم و مصرف، چهارمین سهم در توضیح نوسانات چرخه اعتباری را دارد.</a:t>
            </a:r>
            <a:br>
              <a:rPr lang="fa-IR" dirty="0">
                <a:cs typeface="B Nazanin" panose="00000400000000000000" pitchFamily="2" charset="-78"/>
              </a:rPr>
            </a:br>
            <a:endParaRPr lang="en-US" dirty="0">
              <a:cs typeface="B Nazanin" panose="00000400000000000000" pitchFamily="2" charset="-78"/>
            </a:endParaRPr>
          </a:p>
        </p:txBody>
      </p:sp>
    </p:spTree>
    <p:extLst>
      <p:ext uri="{BB962C8B-B14F-4D97-AF65-F5344CB8AC3E}">
        <p14:creationId xmlns:p14="http://schemas.microsoft.com/office/powerpoint/2010/main" val="304891401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819262" cy="5682018"/>
          </a:xfrm>
        </p:spPr>
        <p:txBody>
          <a:bodyPr>
            <a:normAutofit/>
          </a:bodyPr>
          <a:lstStyle/>
          <a:p>
            <a:pPr algn="r" rtl="1"/>
            <a:r>
              <a:rPr lang="fa-IR" dirty="0">
                <a:cs typeface="B Nazanin" panose="00000400000000000000" pitchFamily="2" charset="-78"/>
              </a:rPr>
              <a:t>تولید ناخالص داخلی واقعی، یکی از مهم ترین </a:t>
            </a:r>
            <a:r>
              <a:rPr lang="fa-IR" dirty="0" smtClean="0">
                <a:cs typeface="B Nazanin" panose="00000400000000000000" pitchFamily="2" charset="-78"/>
              </a:rPr>
              <a:t>شاخص های </a:t>
            </a:r>
            <a:r>
              <a:rPr lang="fa-IR" dirty="0">
                <a:cs typeface="B Nazanin" panose="00000400000000000000" pitchFamily="2" charset="-78"/>
              </a:rPr>
              <a:t>اقتصادی در یك کشور محسوب میشود. </a:t>
            </a:r>
            <a:br>
              <a:rPr lang="fa-IR" dirty="0">
                <a:cs typeface="B Nazanin" panose="00000400000000000000" pitchFamily="2" charset="-78"/>
              </a:rPr>
            </a:br>
            <a:r>
              <a:rPr lang="fa-IR" dirty="0">
                <a:cs typeface="B Nazanin" panose="00000400000000000000" pitchFamily="2" charset="-78"/>
              </a:rPr>
              <a:t>کمیتی نظیر تولید ناخالص داخلی که رفتار کلی اقتصاد را نشان میدهد، میتواند در برگیرنده اطلاعات مفیدی برای به دست آوردن درک صحیحی از وضع اقتصادی کشور باشد. این متغیر، ازروندی یکنواخت برخوردار نبوده، به این معنی که حول روند بلندمدت خود، دچار نوسان شده است.</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spTree>
    <p:extLst>
      <p:ext uri="{BB962C8B-B14F-4D97-AF65-F5344CB8AC3E}">
        <p14:creationId xmlns:p14="http://schemas.microsoft.com/office/powerpoint/2010/main" val="162762595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15" y="1141863"/>
            <a:ext cx="10955739" cy="4617493"/>
          </a:xfrm>
        </p:spPr>
        <p:txBody>
          <a:bodyPr>
            <a:normAutofit/>
          </a:bodyPr>
          <a:lstStyle/>
          <a:p>
            <a:pPr algn="r" rtl="1"/>
            <a:r>
              <a:rPr lang="fa-IR" dirty="0" smtClean="0"/>
              <a:t>اعتبار </a:t>
            </a:r>
            <a:r>
              <a:rPr lang="fa-IR" dirty="0"/>
              <a:t>به عنوان نهاده مکمل سرمایه، </a:t>
            </a:r>
            <a:r>
              <a:rPr lang="fa-IR" dirty="0" smtClean="0"/>
              <a:t>کالای واسطه ای </a:t>
            </a:r>
            <a:r>
              <a:rPr lang="fa-IR" dirty="0"/>
              <a:t>و مواد اولیه، باعث تسهیل فعالیتهای اقتصادی، </a:t>
            </a:r>
            <a:br>
              <a:rPr lang="fa-IR" dirty="0"/>
            </a:br>
            <a:r>
              <a:rPr lang="fa-IR" dirty="0"/>
              <a:t>افزایش </a:t>
            </a:r>
            <a:r>
              <a:rPr lang="fa-IR" dirty="0" smtClean="0"/>
              <a:t>سرمایه گذاریها</a:t>
            </a:r>
            <a:r>
              <a:rPr lang="fa-IR" dirty="0"/>
              <a:t>، تولید و اشتغال میشوند. به عبارت دیگر، به کمك سیاستهای اعتباری و مالی، میتوان وسایل رشد و توسعه اقتصادی و یا برعکس با انقباض آن، موجبات توقف و رکود اقتصادی را در کشور فراهم آورد.</a:t>
            </a:r>
            <a:br>
              <a:rPr lang="fa-IR" dirty="0"/>
            </a:br>
            <a:r>
              <a:rPr lang="fa-IR" dirty="0"/>
              <a:t/>
            </a:r>
            <a:br>
              <a:rPr lang="fa-IR" dirty="0"/>
            </a:br>
            <a:endParaRPr lang="en-US" dirty="0"/>
          </a:p>
        </p:txBody>
      </p:sp>
    </p:spTree>
    <p:extLst>
      <p:ext uri="{BB962C8B-B14F-4D97-AF65-F5344CB8AC3E}">
        <p14:creationId xmlns:p14="http://schemas.microsoft.com/office/powerpoint/2010/main" val="276507245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341590" cy="4235355"/>
          </a:xfrm>
        </p:spPr>
        <p:txBody>
          <a:bodyPr>
            <a:normAutofit/>
          </a:bodyPr>
          <a:lstStyle/>
          <a:p>
            <a:pPr algn="r" rtl="1"/>
            <a:r>
              <a:rPr lang="fa-IR" dirty="0">
                <a:cs typeface="B Nazanin" panose="00000400000000000000" pitchFamily="2" charset="-78"/>
              </a:rPr>
              <a:t>اعتبارات بانکی میتواند بر رشد اقتصادی تأثیرگذار باشد و به دلیل عدم وجود بازارهای مالی توسعه یافته در ایران، چگونگی تخصیص اعتبارات بانکی در بخشهای مختلف اقتصادی کشور، اهمیت می یابد.</a:t>
            </a:r>
            <a:br>
              <a:rPr lang="fa-IR" dirty="0">
                <a:cs typeface="B Nazanin" panose="00000400000000000000" pitchFamily="2" charset="-78"/>
              </a:rPr>
            </a:br>
            <a:endParaRPr lang="en-US" dirty="0">
              <a:cs typeface="B Nazanin" panose="00000400000000000000" pitchFamily="2" charset="-78"/>
            </a:endParaRPr>
          </a:p>
        </p:txBody>
      </p:sp>
    </p:spTree>
    <p:extLst>
      <p:ext uri="{BB962C8B-B14F-4D97-AF65-F5344CB8AC3E}">
        <p14:creationId xmlns:p14="http://schemas.microsoft.com/office/powerpoint/2010/main" val="68211993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675" y="363940"/>
            <a:ext cx="10996683" cy="5695666"/>
          </a:xfrm>
        </p:spPr>
        <p:txBody>
          <a:bodyPr>
            <a:normAutofit/>
          </a:bodyPr>
          <a:lstStyle/>
          <a:p>
            <a:pPr algn="r" rtl="1"/>
            <a:r>
              <a:rPr lang="fa-IR" dirty="0"/>
              <a:t>منظور از </a:t>
            </a:r>
            <a:r>
              <a:rPr lang="fa-IR" dirty="0" smtClean="0"/>
              <a:t>چرخه های </a:t>
            </a:r>
            <a:r>
              <a:rPr lang="fa-IR" dirty="0"/>
              <a:t>تجاری، نوسانات مشخص خاص یك بخش و یا قسمتی از یك اقتصاد نمیباشد؛ </a:t>
            </a:r>
            <a:br>
              <a:rPr lang="fa-IR" dirty="0"/>
            </a:br>
            <a:r>
              <a:rPr lang="fa-IR" dirty="0"/>
              <a:t>بلکه مراد، مجموعه حرکت اقتصاد و یا حرکت تولید ناخالص داخلی است. تحلیل و بررسی چرخه های تجاری، همان تحلیل و بررسی نوسانات اقتصادی تولید ناخالص داخلی پیرامون مسیر بلندمدت خود است.</a:t>
            </a:r>
            <a:br>
              <a:rPr lang="fa-IR" dirty="0"/>
            </a:br>
            <a:r>
              <a:rPr lang="fa-IR" dirty="0"/>
              <a:t/>
            </a:r>
            <a:br>
              <a:rPr lang="fa-IR" dirty="0"/>
            </a:br>
            <a:r>
              <a:rPr lang="fa-IR" dirty="0" smtClean="0"/>
              <a:t>هنگامی </a:t>
            </a:r>
            <a:r>
              <a:rPr lang="fa-IR" dirty="0"/>
              <a:t>که این سطح نسبت به روند </a:t>
            </a:r>
            <a:r>
              <a:rPr lang="fa-IR" dirty="0" smtClean="0"/>
              <a:t>بالاتر </a:t>
            </a:r>
            <a:r>
              <a:rPr lang="fa-IR" dirty="0"/>
              <a:t>باشد، وضعیت رونق و اوج، و هنگامی که نسبت به روند پایین تر باشد، وضعیت حضیض و رکود در یك چرخه تجاری است </a:t>
            </a:r>
            <a:r>
              <a:rPr lang="fa-IR" dirty="0" smtClean="0"/>
              <a:t>.</a:t>
            </a:r>
            <a:r>
              <a:rPr lang="fa-IR" dirty="0"/>
              <a:t/>
            </a:r>
            <a:br>
              <a:rPr lang="fa-IR" dirty="0"/>
            </a:br>
            <a:endParaRPr lang="en-US" dirty="0"/>
          </a:p>
        </p:txBody>
      </p:sp>
    </p:spTree>
    <p:extLst>
      <p:ext uri="{BB962C8B-B14F-4D97-AF65-F5344CB8AC3E}">
        <p14:creationId xmlns:p14="http://schemas.microsoft.com/office/powerpoint/2010/main" val="92052164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576" y="4626591"/>
            <a:ext cx="10423476" cy="1037229"/>
          </a:xfrm>
        </p:spPr>
        <p:txBody>
          <a:bodyPr>
            <a:noAutofit/>
          </a:bodyPr>
          <a:lstStyle/>
          <a:p>
            <a:pPr algn="r" rtl="1"/>
            <a:r>
              <a:rPr lang="fa-IR" sz="3200" dirty="0">
                <a:cs typeface="B Nazanin" panose="00000400000000000000" pitchFamily="2" charset="-78"/>
              </a:rPr>
              <a:t> مهمترین ویژگیهای </a:t>
            </a:r>
            <a:r>
              <a:rPr lang="fa-IR" sz="3200" dirty="0" smtClean="0">
                <a:cs typeface="B Nazanin" panose="00000400000000000000" pitchFamily="2" charset="-78"/>
              </a:rPr>
              <a:t>چرخه های </a:t>
            </a:r>
            <a:r>
              <a:rPr lang="fa-IR" sz="3200" dirty="0">
                <a:cs typeface="B Nazanin" panose="00000400000000000000" pitchFamily="2" charset="-78"/>
              </a:rPr>
              <a:t>تجاری عبارتند از تغییرپذیری</a:t>
            </a:r>
            <a:br>
              <a:rPr lang="fa-IR" sz="3200" dirty="0">
                <a:cs typeface="B Nazanin" panose="00000400000000000000" pitchFamily="2" charset="-78"/>
              </a:rPr>
            </a:br>
            <a:r>
              <a:rPr lang="fa-IR" sz="3200" dirty="0" smtClean="0">
                <a:cs typeface="B Nazanin" panose="00000400000000000000" pitchFamily="2" charset="-78"/>
              </a:rPr>
              <a:t>و هم حرکتی </a:t>
            </a:r>
            <a:r>
              <a:rPr lang="fa-IR" sz="3200" dirty="0">
                <a:cs typeface="B Nazanin" panose="00000400000000000000" pitchFamily="2" charset="-78"/>
              </a:rPr>
              <a:t>، تداوم تغییرپذیری، درجه بیثباتی یك متغیر را بیان میدارد و در واقع، میزان تمایل متغیر به نوسان است. وجود گرایش </a:t>
            </a:r>
            <a:br>
              <a:rPr lang="fa-IR" sz="3200" dirty="0">
                <a:cs typeface="B Nazanin" panose="00000400000000000000" pitchFamily="2" charset="-78"/>
              </a:rPr>
            </a:br>
            <a:r>
              <a:rPr lang="fa-IR" sz="3200" dirty="0">
                <a:cs typeface="B Nazanin" panose="00000400000000000000" pitchFamily="2" charset="-78"/>
              </a:rPr>
              <a:t>در اقتصاد برای باقیماندن در حین رکود یا رونق، تداوم نامیده میشود. همحرکتی نیز به این معنا است که الگوی مشاهده شده چرخهای در بسیاری از بخشهای اقتصادی و متغیرهای کالن اقتصادی کم و بیش به صورت همزمان با نوسانات در محصول حرکت کند. تحلیل همحرکتی به وسیله دو دیدگاه زمان چرخش و سمت و سوی چرخش مطرح میشود. با توجه به زمان، متغیرها میتوانند</a:t>
            </a:r>
            <a:br>
              <a:rPr lang="fa-IR" sz="3200" dirty="0">
                <a:cs typeface="B Nazanin" panose="00000400000000000000" pitchFamily="2" charset="-78"/>
              </a:rPr>
            </a:br>
            <a:r>
              <a:rPr lang="fa-IR" sz="3200" dirty="0">
                <a:cs typeface="B Nazanin" panose="00000400000000000000" pitchFamily="2" charset="-78"/>
              </a:rPr>
              <a:t>، همزمان </a:t>
            </a:r>
            <a:r>
              <a:rPr lang="fa-IR" sz="3200" dirty="0">
                <a:solidFill>
                  <a:schemeClr val="accent1">
                    <a:lumMod val="60000"/>
                    <a:lumOff val="40000"/>
                  </a:schemeClr>
                </a:solidFill>
                <a:cs typeface="B Nazanin" panose="00000400000000000000" pitchFamily="2" charset="-78"/>
              </a:rPr>
              <a:t>پیشرو و پسرو </a:t>
            </a:r>
            <a:r>
              <a:rPr lang="fa-IR" sz="3200" dirty="0">
                <a:cs typeface="B Nazanin" panose="00000400000000000000" pitchFamily="2" charset="-78"/>
              </a:rPr>
              <a:t>باشند.</a:t>
            </a:r>
            <a:br>
              <a:rPr lang="fa-IR" sz="3200" dirty="0">
                <a:cs typeface="B Nazanin" panose="00000400000000000000" pitchFamily="2" charset="-78"/>
              </a:rPr>
            </a:br>
            <a:r>
              <a:rPr lang="fa-IR" sz="3200" dirty="0">
                <a:cs typeface="B Nazanin" panose="00000400000000000000" pitchFamily="2" charset="-78"/>
              </a:rPr>
              <a:t/>
            </a:r>
            <a:br>
              <a:rPr lang="fa-IR" sz="3200" dirty="0">
                <a:cs typeface="B Nazanin" panose="00000400000000000000" pitchFamily="2" charset="-78"/>
              </a:rPr>
            </a:br>
            <a:r>
              <a:rPr lang="fa-IR" sz="3200" dirty="0">
                <a:cs typeface="B Nazanin" panose="00000400000000000000" pitchFamily="2" charset="-78"/>
              </a:rPr>
              <a:t/>
            </a:r>
            <a:br>
              <a:rPr lang="fa-IR" sz="3200" dirty="0">
                <a:cs typeface="B Nazanin" panose="00000400000000000000" pitchFamily="2" charset="-78"/>
              </a:rPr>
            </a:br>
            <a:r>
              <a:rPr lang="fa-IR" sz="3200" dirty="0">
                <a:cs typeface="B Nazanin" panose="00000400000000000000" pitchFamily="2" charset="-78"/>
              </a:rPr>
              <a:t/>
            </a:r>
            <a:br>
              <a:rPr lang="fa-IR" sz="3200" dirty="0">
                <a:cs typeface="B Nazanin" panose="00000400000000000000" pitchFamily="2" charset="-78"/>
              </a:rPr>
            </a:br>
            <a:r>
              <a:rPr lang="fa-IR" sz="3200" dirty="0">
                <a:cs typeface="B Nazanin" panose="00000400000000000000" pitchFamily="2" charset="-78"/>
              </a:rPr>
              <a:t/>
            </a:r>
            <a:br>
              <a:rPr lang="fa-IR" sz="3200" dirty="0">
                <a:cs typeface="B Nazanin" panose="00000400000000000000" pitchFamily="2" charset="-78"/>
              </a:rPr>
            </a:br>
            <a:r>
              <a:rPr lang="fa-IR" sz="3200" dirty="0">
                <a:cs typeface="B Nazanin" panose="00000400000000000000" pitchFamily="2" charset="-78"/>
              </a:rPr>
              <a:t/>
            </a:r>
            <a:br>
              <a:rPr lang="fa-IR" sz="3200" dirty="0">
                <a:cs typeface="B Nazanin" panose="00000400000000000000" pitchFamily="2" charset="-78"/>
              </a:rPr>
            </a:br>
            <a:r>
              <a:rPr lang="fa-IR" sz="3200" dirty="0">
                <a:cs typeface="B Nazanin" panose="00000400000000000000" pitchFamily="2" charset="-78"/>
              </a:rPr>
              <a:t/>
            </a:r>
            <a:br>
              <a:rPr lang="fa-IR" sz="3200" dirty="0">
                <a:cs typeface="B Nazanin" panose="00000400000000000000" pitchFamily="2" charset="-78"/>
              </a:rPr>
            </a:br>
            <a:r>
              <a:rPr lang="fa-IR" sz="3200" dirty="0">
                <a:cs typeface="B Nazanin" panose="00000400000000000000" pitchFamily="2" charset="-78"/>
              </a:rPr>
              <a:t/>
            </a:r>
            <a:br>
              <a:rPr lang="fa-IR" sz="3200" dirty="0">
                <a:cs typeface="B Nazanin" panose="00000400000000000000" pitchFamily="2" charset="-78"/>
              </a:rPr>
            </a:br>
            <a:endParaRPr lang="en-US" sz="3200" dirty="0">
              <a:cs typeface="B Nazanin" panose="00000400000000000000" pitchFamily="2" charset="-78"/>
            </a:endParaRPr>
          </a:p>
        </p:txBody>
      </p:sp>
    </p:spTree>
    <p:extLst>
      <p:ext uri="{BB962C8B-B14F-4D97-AF65-F5344CB8AC3E}">
        <p14:creationId xmlns:p14="http://schemas.microsoft.com/office/powerpoint/2010/main" val="15754165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757" y="2183641"/>
            <a:ext cx="10131425" cy="3875966"/>
          </a:xfrm>
        </p:spPr>
        <p:txBody>
          <a:bodyPr>
            <a:noAutofit/>
          </a:bodyPr>
          <a:lstStyle/>
          <a:p>
            <a:pPr algn="r" rtl="1"/>
            <a:r>
              <a:rPr lang="fa-IR" sz="4000" b="1" dirty="0">
                <a:cs typeface="B Nazanin" panose="00000400000000000000" pitchFamily="2" charset="-78"/>
              </a:rPr>
              <a:t>شواهد متعددی ازجمله تبدیل بحران مالی سال ۲۰۰۷ به رکود عمیق ۲۰۰۸ تا ۲۰۰۹ میلادی، تجربه ژاپن در شکست بازارهای مالی در اوایل دهه ۱۹۹۰، بحران مالی در کشورهای آسیایی  بعد از رونق اعتباری در نیمه دوم دهه ۱۹۹۰، و کسادی فعالیتهای اقتصادی در کشورهای  </a:t>
            </a:r>
            <a:br>
              <a:rPr lang="fa-IR" sz="4000" b="1" dirty="0">
                <a:cs typeface="B Nazanin" panose="00000400000000000000" pitchFamily="2" charset="-78"/>
              </a:rPr>
            </a:br>
            <a:r>
              <a:rPr lang="fa-IR" sz="4000" b="1" dirty="0">
                <a:cs typeface="B Nazanin" panose="00000400000000000000" pitchFamily="2" charset="-78"/>
              </a:rPr>
              <a:t>پیشرفته در پی رکود همزمان در بخش مالی در انتهای هزاره دوم، نشان داده است چرخه </a:t>
            </a:r>
            <a:r>
              <a:rPr lang="fa-IR" sz="4000" b="1">
                <a:cs typeface="B Nazanin" panose="00000400000000000000" pitchFamily="2" charset="-78"/>
              </a:rPr>
              <a:t>های  </a:t>
            </a:r>
            <a:r>
              <a:rPr lang="fa-IR" sz="4000" b="1">
                <a:cs typeface="B Nazanin" panose="00000400000000000000" pitchFamily="2" charset="-78"/>
              </a:rPr>
              <a:t>تجاری ارتباط تنگاتنگی با بازارهای مالی و عدم تعادلهای مالی دارند.</a:t>
            </a:r>
            <a:br>
              <a:rPr lang="fa-IR" sz="4000" b="1">
                <a:cs typeface="B Nazanin" panose="00000400000000000000" pitchFamily="2" charset="-78"/>
              </a:rPr>
            </a:br>
            <a:r>
              <a:rPr lang="fa-IR" sz="4000" b="1">
                <a:cs typeface="B Nazanin" panose="00000400000000000000" pitchFamily="2" charset="-78"/>
              </a:rPr>
              <a:t/>
            </a:r>
            <a:br>
              <a:rPr lang="fa-IR" sz="4000" b="1">
                <a:cs typeface="B Nazanin" panose="00000400000000000000" pitchFamily="2" charset="-78"/>
              </a:rPr>
            </a:br>
            <a:r>
              <a:rPr lang="fa-IR" sz="4000" b="1" dirty="0">
                <a:cs typeface="B Nazanin" panose="00000400000000000000" pitchFamily="2" charset="-78"/>
              </a:rPr>
              <a:t/>
            </a:r>
            <a:br>
              <a:rPr lang="fa-IR" sz="4000" b="1" dirty="0">
                <a:cs typeface="B Nazanin" panose="00000400000000000000" pitchFamily="2" charset="-78"/>
              </a:rPr>
            </a:br>
            <a:endParaRPr lang="fa-IR" sz="4000" b="1" dirty="0">
              <a:cs typeface="B Nazanin" panose="00000400000000000000" pitchFamily="2" charset="-78"/>
            </a:endParaRPr>
          </a:p>
        </p:txBody>
      </p:sp>
    </p:spTree>
    <p:extLst>
      <p:ext uri="{BB962C8B-B14F-4D97-AF65-F5344CB8AC3E}">
        <p14:creationId xmlns:p14="http://schemas.microsoft.com/office/powerpoint/2010/main" val="179442257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711" y="1189630"/>
            <a:ext cx="10109578" cy="5668370"/>
          </a:xfrm>
        </p:spPr>
        <p:txBody>
          <a:bodyPr>
            <a:normAutofit fontScale="90000"/>
          </a:bodyPr>
          <a:lstStyle/>
          <a:p>
            <a:pPr algn="r" rtl="1"/>
            <a:r>
              <a:rPr lang="fa-IR" dirty="0" smtClean="0"/>
              <a:t>متغیرهای </a:t>
            </a:r>
            <a:r>
              <a:rPr lang="fa-IR" dirty="0"/>
              <a:t>پیشرو، آنهایی هستند که تغییر حرکت آنها در نقاط </a:t>
            </a:r>
            <a:r>
              <a:rPr lang="fa-IR" dirty="0" smtClean="0"/>
              <a:t>چرخه</a:t>
            </a:r>
            <a:r>
              <a:rPr lang="fa-IR" dirty="0"/>
              <a:t/>
            </a:r>
            <a:br>
              <a:rPr lang="fa-IR" dirty="0"/>
            </a:br>
            <a:r>
              <a:rPr lang="fa-IR" dirty="0" smtClean="0"/>
              <a:t>ای، </a:t>
            </a:r>
            <a:r>
              <a:rPr lang="fa-IR" dirty="0"/>
              <a:t>قبل از متغیر مرجع، انجام میپذیرد. به طور مشابه، متغیرهای همزمان به صورت همزمان با متغیر مرجع و متغیرهای پسرو، بعد از متغیر مرجع حرکت میکنند و از نظر جهت و راستا نیز به سه گروه همجهت، مخالف</a:t>
            </a:r>
            <a:br>
              <a:rPr lang="fa-IR" dirty="0"/>
            </a:br>
            <a:r>
              <a:rPr lang="fa-IR" dirty="0"/>
              <a:t>جهت و غیرادواری تقسیم میشوند. اگر متغیری، همجهت و همراستا با متغیر مرجع حرکت کند،</a:t>
            </a:r>
            <a:br>
              <a:rPr lang="fa-IR" dirty="0"/>
            </a:br>
            <a:r>
              <a:rPr lang="fa-IR" dirty="0"/>
              <a:t>به آن متغیر، </a:t>
            </a:r>
            <a:r>
              <a:rPr lang="fa-IR" dirty="0" smtClean="0"/>
              <a:t>هم جهت </a:t>
            </a:r>
            <a:r>
              <a:rPr lang="fa-IR" dirty="0"/>
              <a:t>و اگر در جهتی مخالف با متغیر مرجع حرکت کند، به آن متغیر، </a:t>
            </a:r>
            <a:r>
              <a:rPr lang="fa-IR" dirty="0" smtClean="0"/>
              <a:t>مخالف </a:t>
            </a:r>
            <a:r>
              <a:rPr lang="fa-IR" dirty="0"/>
              <a:t>جهت</a:t>
            </a:r>
            <a:br>
              <a:rPr lang="fa-IR" dirty="0"/>
            </a:br>
            <a:r>
              <a:rPr lang="fa-IR" dirty="0"/>
              <a:t>و در نهایت، متغیری را که بدون الگوی خاص و به صورت تصادفی در طول زمان حرکت کند، متغیرغیرچرخه ای مینامند .</a:t>
            </a:r>
            <a:br>
              <a:rPr lang="fa-IR" dirty="0"/>
            </a:br>
            <a:r>
              <a:rPr lang="fa-IR" dirty="0"/>
              <a:t> متغیرهایی که نقش عاملیت بیشتری در ایجاد </a:t>
            </a:r>
            <a:r>
              <a:rPr lang="fa-IR" dirty="0" smtClean="0"/>
              <a:t>چرخه های </a:t>
            </a:r>
            <a:r>
              <a:rPr lang="fa-IR" dirty="0"/>
              <a:t>تجاری اقتصاد دارند، بایستی متغیرهای پیشرو با ضریب همبستگی بالا باشند.</a:t>
            </a:r>
            <a:br>
              <a:rPr lang="fa-IR" dirty="0"/>
            </a:br>
            <a:r>
              <a:rPr lang="fa-IR" dirty="0"/>
              <a:t/>
            </a:r>
            <a:br>
              <a:rPr lang="fa-IR" dirty="0"/>
            </a:br>
            <a:r>
              <a:rPr lang="fa-IR" dirty="0"/>
              <a:t/>
            </a:r>
            <a:br>
              <a:rPr lang="fa-IR" dirty="0"/>
            </a:br>
            <a:endParaRPr lang="en-US" dirty="0"/>
          </a:p>
        </p:txBody>
      </p:sp>
    </p:spTree>
    <p:extLst>
      <p:ext uri="{BB962C8B-B14F-4D97-AF65-F5344CB8AC3E}">
        <p14:creationId xmlns:p14="http://schemas.microsoft.com/office/powerpoint/2010/main" val="10135387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5927678"/>
          </a:xfrm>
        </p:spPr>
        <p:txBody>
          <a:bodyPr>
            <a:normAutofit/>
          </a:bodyPr>
          <a:lstStyle/>
          <a:p>
            <a:pPr algn="r" rtl="1"/>
            <a:r>
              <a:rPr lang="fa-IR" dirty="0">
                <a:cs typeface="B Nazanin" panose="00000400000000000000" pitchFamily="2" charset="-78"/>
              </a:rPr>
              <a:t>نتایج آزمونهای تحقیق، نشان داد که </a:t>
            </a:r>
            <a:r>
              <a:rPr lang="fa-IR" dirty="0" smtClean="0">
                <a:cs typeface="B Nazanin" panose="00000400000000000000" pitchFamily="2" charset="-78"/>
              </a:rPr>
              <a:t>شوک های </a:t>
            </a:r>
            <a:r>
              <a:rPr lang="fa-IR" dirty="0">
                <a:cs typeface="B Nazanin" panose="00000400000000000000" pitchFamily="2" charset="-78"/>
              </a:rPr>
              <a:t>اعتباری، تورم، مصرف و چرخه تجاری، بیشترین سهم و اثر در توضیح </a:t>
            </a:r>
            <a:r>
              <a:rPr lang="fa-IR" dirty="0" smtClean="0">
                <a:cs typeface="B Nazanin" panose="00000400000000000000" pitchFamily="2" charset="-78"/>
              </a:rPr>
              <a:t>چرخه های </a:t>
            </a:r>
            <a:r>
              <a:rPr lang="fa-IR" dirty="0">
                <a:cs typeface="B Nazanin" panose="00000400000000000000" pitchFamily="2" charset="-78"/>
              </a:rPr>
              <a:t>اعتباری دارند که میتوان از </a:t>
            </a:r>
            <a:r>
              <a:rPr lang="fa-IR" dirty="0" smtClean="0">
                <a:cs typeface="B Nazanin" panose="00000400000000000000" pitchFamily="2" charset="-78"/>
              </a:rPr>
              <a:t>شوک های </a:t>
            </a:r>
            <a:r>
              <a:rPr lang="fa-IR" dirty="0">
                <a:cs typeface="B Nazanin" panose="00000400000000000000" pitchFamily="2" charset="-78"/>
              </a:rPr>
              <a:t>اعتباری و تورم در </a:t>
            </a:r>
            <a:r>
              <a:rPr lang="fa-IR" dirty="0" smtClean="0">
                <a:cs typeface="B Nazanin" panose="00000400000000000000" pitchFamily="2" charset="-78"/>
              </a:rPr>
              <a:t>کوتاه مدت </a:t>
            </a:r>
            <a:r>
              <a:rPr lang="fa-IR" dirty="0">
                <a:cs typeface="B Nazanin" panose="00000400000000000000" pitchFamily="2" charset="-78"/>
              </a:rPr>
              <a:t>و </a:t>
            </a:r>
            <a:br>
              <a:rPr lang="fa-IR" dirty="0">
                <a:cs typeface="B Nazanin" panose="00000400000000000000" pitchFamily="2" charset="-78"/>
              </a:rPr>
            </a:br>
            <a:r>
              <a:rPr lang="fa-IR" dirty="0">
                <a:cs typeface="B Nazanin" panose="00000400000000000000" pitchFamily="2" charset="-78"/>
              </a:rPr>
              <a:t>سپس در کنار آنها از </a:t>
            </a:r>
            <a:r>
              <a:rPr lang="fa-IR" dirty="0" smtClean="0">
                <a:cs typeface="B Nazanin" panose="00000400000000000000" pitchFamily="2" charset="-78"/>
              </a:rPr>
              <a:t>شوک های </a:t>
            </a:r>
            <a:r>
              <a:rPr lang="fa-IR" dirty="0">
                <a:cs typeface="B Nazanin" panose="00000400000000000000" pitchFamily="2" charset="-78"/>
              </a:rPr>
              <a:t>مصرف و چرخه تجاری برای کنترل و بهبود </a:t>
            </a:r>
            <a:r>
              <a:rPr lang="fa-IR" dirty="0" smtClean="0">
                <a:cs typeface="B Nazanin" panose="00000400000000000000" pitchFamily="2" charset="-78"/>
              </a:rPr>
              <a:t>چرخه های </a:t>
            </a:r>
            <a:r>
              <a:rPr lang="fa-IR" dirty="0">
                <a:cs typeface="B Nazanin" panose="00000400000000000000" pitchFamily="2" charset="-78"/>
              </a:rPr>
              <a:t>اعتباری استفاده کرد.</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spTree>
    <p:extLst>
      <p:ext uri="{BB962C8B-B14F-4D97-AF65-F5344CB8AC3E}">
        <p14:creationId xmlns:p14="http://schemas.microsoft.com/office/powerpoint/2010/main" val="225814893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687" y="1332932"/>
            <a:ext cx="10723727" cy="5313528"/>
          </a:xfrm>
        </p:spPr>
        <p:txBody>
          <a:bodyPr>
            <a:normAutofit fontScale="90000"/>
          </a:bodyPr>
          <a:lstStyle/>
          <a:p>
            <a:pPr algn="r" rtl="1"/>
            <a:r>
              <a:rPr lang="fa-IR" dirty="0"/>
              <a:t>برای کنترل و تقویت </a:t>
            </a:r>
            <a:r>
              <a:rPr lang="fa-IR" dirty="0" smtClean="0"/>
              <a:t>چرخه های </a:t>
            </a:r>
            <a:r>
              <a:rPr lang="fa-IR" dirty="0"/>
              <a:t>تجاری، ابتدا از شوکهای خود چرخه تجاری، مصرف و تورم و در کنار آن در بلندمدت، از شوکهای اعتباری و سرمایه گذاری میتوان بهره </a:t>
            </a:r>
            <a:r>
              <a:rPr lang="fa-IR" dirty="0" smtClean="0"/>
              <a:t>جست </a:t>
            </a:r>
            <a:r>
              <a:rPr lang="fa-IR" dirty="0"/>
              <a:t>و همچنین اعتبارات عامل اصلی وقوع </a:t>
            </a:r>
            <a:r>
              <a:rPr lang="fa-IR" dirty="0" smtClean="0"/>
              <a:t>چرخه های </a:t>
            </a:r>
            <a:r>
              <a:rPr lang="fa-IR" dirty="0"/>
              <a:t>تجاری </a:t>
            </a:r>
            <a:r>
              <a:rPr lang="fa-IR" dirty="0" smtClean="0"/>
              <a:t>هستند.</a:t>
            </a:r>
            <a:br>
              <a:rPr lang="fa-IR" dirty="0" smtClean="0"/>
            </a:br>
            <a:r>
              <a:rPr lang="fa-IR" dirty="0"/>
              <a:t/>
            </a:r>
            <a:br>
              <a:rPr lang="fa-IR" dirty="0"/>
            </a:br>
            <a:r>
              <a:rPr lang="fa-IR" dirty="0" smtClean="0"/>
              <a:t>شوک های </a:t>
            </a:r>
            <a:r>
              <a:rPr lang="fa-IR" dirty="0"/>
              <a:t>تولید ناخالص داخلی، چرخه اعتباری، تورم و چرخه تجاری کشاورزی، بیشترین سهم و اثر در توضیح </a:t>
            </a:r>
            <a:r>
              <a:rPr lang="fa-IR" dirty="0" smtClean="0"/>
              <a:t>چرخه های </a:t>
            </a:r>
            <a:r>
              <a:rPr lang="fa-IR" dirty="0"/>
              <a:t>اعتباری در بلندمدت دارند</a:t>
            </a:r>
            <a:r>
              <a:rPr lang="fa-IR" dirty="0" smtClean="0"/>
              <a:t>.</a:t>
            </a:r>
            <a:br>
              <a:rPr lang="fa-IR" dirty="0" smtClean="0"/>
            </a:br>
            <a:r>
              <a:rPr lang="fa-IR" dirty="0"/>
              <a:t/>
            </a:r>
            <a:br>
              <a:rPr lang="fa-IR" dirty="0"/>
            </a:br>
            <a:r>
              <a:rPr lang="fa-IR" dirty="0"/>
              <a:t>تداوم </a:t>
            </a:r>
            <a:r>
              <a:rPr lang="fa-IR" dirty="0" smtClean="0"/>
              <a:t>طولانی هم حرکتی </a:t>
            </a:r>
            <a:r>
              <a:rPr lang="fa-IR" dirty="0"/>
              <a:t>بین این دو چرخه در وضعیت انبساط-بهبود، موجب بروز بحرانهای مالی شدید در اقتصاد ایران میگردد که لزوم واکاوی و اتخاذ </a:t>
            </a:r>
            <a:br>
              <a:rPr lang="fa-IR" dirty="0"/>
            </a:br>
            <a:r>
              <a:rPr lang="fa-IR" dirty="0"/>
              <a:t>تصمیم صحیح در سیاستگذاری اعتباری در بهبود </a:t>
            </a:r>
            <a:r>
              <a:rPr lang="fa-IR" dirty="0" smtClean="0"/>
              <a:t>چرخه های </a:t>
            </a:r>
            <a:r>
              <a:rPr lang="fa-IR" dirty="0"/>
              <a:t>تجاری را ضروری </a:t>
            </a:r>
            <a:r>
              <a:rPr lang="fa-IR" dirty="0" smtClean="0"/>
              <a:t>میسازد.</a:t>
            </a:r>
            <a:r>
              <a:rPr lang="fa-IR" dirty="0"/>
              <a:t/>
            </a:r>
            <a:br>
              <a:rPr lang="fa-IR" dirty="0"/>
            </a:br>
            <a:r>
              <a:rPr lang="fa-IR" dirty="0"/>
              <a:t/>
            </a:r>
            <a:br>
              <a:rPr lang="fa-IR" dirty="0"/>
            </a:br>
            <a:endParaRPr lang="en-US" dirty="0"/>
          </a:p>
        </p:txBody>
      </p:sp>
    </p:spTree>
    <p:extLst>
      <p:ext uri="{BB962C8B-B14F-4D97-AF65-F5344CB8AC3E}">
        <p14:creationId xmlns:p14="http://schemas.microsoft.com/office/powerpoint/2010/main" val="384645923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154" y="2274627"/>
            <a:ext cx="10131425" cy="1456267"/>
          </a:xfrm>
        </p:spPr>
        <p:txBody>
          <a:bodyPr>
            <a:normAutofit/>
          </a:bodyPr>
          <a:lstStyle/>
          <a:p>
            <a:pPr algn="ctr" rtl="1"/>
            <a:r>
              <a:rPr lang="fa-IR" sz="6600" b="1" dirty="0" smtClean="0">
                <a:cs typeface="B Nazanin" panose="00000400000000000000" pitchFamily="2" charset="-78"/>
              </a:rPr>
              <a:t>از توجه شما متشکرم</a:t>
            </a:r>
            <a:endParaRPr lang="en-US" sz="6600" b="1" dirty="0">
              <a:cs typeface="B Nazanin" panose="00000400000000000000" pitchFamily="2" charset="-78"/>
            </a:endParaRPr>
          </a:p>
        </p:txBody>
      </p:sp>
    </p:spTree>
    <p:extLst>
      <p:ext uri="{BB962C8B-B14F-4D97-AF65-F5344CB8AC3E}">
        <p14:creationId xmlns:p14="http://schemas.microsoft.com/office/powerpoint/2010/main" val="171751043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5163403"/>
          </a:xfrm>
        </p:spPr>
        <p:txBody>
          <a:bodyPr>
            <a:normAutofit/>
          </a:bodyPr>
          <a:lstStyle/>
          <a:p>
            <a:pPr algn="r" rtl="1"/>
            <a:r>
              <a:rPr lang="fa-IR" dirty="0">
                <a:cs typeface="B Nazanin" panose="00000400000000000000" pitchFamily="2" charset="-78"/>
              </a:rPr>
              <a:t>روشهای شناسایی چرخه های اعتباری را به طور کلی میتوان به دو  </a:t>
            </a:r>
            <a:br>
              <a:rPr lang="fa-IR" dirty="0">
                <a:cs typeface="B Nazanin" panose="00000400000000000000" pitchFamily="2" charset="-78"/>
              </a:rPr>
            </a:br>
            <a:r>
              <a:rPr lang="fa-IR" dirty="0" smtClean="0">
                <a:cs typeface="B Nazanin" panose="00000400000000000000" pitchFamily="2" charset="-78"/>
              </a:rPr>
              <a:t>دسته </a:t>
            </a:r>
            <a:r>
              <a:rPr lang="fa-IR" dirty="0">
                <a:cs typeface="B Nazanin" panose="00000400000000000000" pitchFamily="2" charset="-78"/>
              </a:rPr>
              <a:t>کلی </a:t>
            </a:r>
            <a:r>
              <a:rPr lang="fa-IR" dirty="0" smtClean="0">
                <a:cs typeface="B Nazanin" panose="00000400000000000000" pitchFamily="2" charset="-78"/>
              </a:rPr>
              <a:t/>
            </a:r>
            <a:br>
              <a:rPr lang="fa-IR" dirty="0" smtClean="0">
                <a:cs typeface="B Nazanin" panose="00000400000000000000" pitchFamily="2" charset="-78"/>
              </a:rPr>
            </a:br>
            <a:r>
              <a:rPr lang="fa-IR" dirty="0" smtClean="0">
                <a:cs typeface="B Nazanin" panose="00000400000000000000" pitchFamily="2" charset="-78"/>
              </a:rPr>
              <a:t>روشهای </a:t>
            </a:r>
            <a:r>
              <a:rPr lang="fa-IR" dirty="0">
                <a:cs typeface="B Nazanin" panose="00000400000000000000" pitchFamily="2" charset="-78"/>
              </a:rPr>
              <a:t>آماری </a:t>
            </a:r>
            <a:r>
              <a:rPr lang="fa-IR" dirty="0" smtClean="0">
                <a:cs typeface="B Nazanin" panose="00000400000000000000" pitchFamily="2" charset="-78"/>
              </a:rPr>
              <a:t/>
            </a:r>
            <a:br>
              <a:rPr lang="fa-IR" dirty="0" smtClean="0">
                <a:cs typeface="B Nazanin" panose="00000400000000000000" pitchFamily="2" charset="-78"/>
              </a:rPr>
            </a:br>
            <a:r>
              <a:rPr lang="fa-IR" dirty="0" smtClean="0">
                <a:cs typeface="B Nazanin" panose="00000400000000000000" pitchFamily="2" charset="-78"/>
              </a:rPr>
              <a:t>و </a:t>
            </a:r>
            <a:r>
              <a:rPr lang="fa-IR" dirty="0">
                <a:cs typeface="B Nazanin" panose="00000400000000000000" pitchFamily="2" charset="-78"/>
              </a:rPr>
              <a:t>سری زمانی </a:t>
            </a:r>
            <a:r>
              <a:rPr lang="fa-IR" dirty="0" smtClean="0">
                <a:cs typeface="B Nazanin" panose="00000400000000000000" pitchFamily="2" charset="-78"/>
              </a:rPr>
              <a:t/>
            </a:r>
            <a:br>
              <a:rPr lang="fa-IR" dirty="0" smtClean="0">
                <a:cs typeface="B Nazanin" panose="00000400000000000000" pitchFamily="2" charset="-78"/>
              </a:rPr>
            </a:br>
            <a:r>
              <a:rPr lang="fa-IR" dirty="0" smtClean="0">
                <a:cs typeface="B Nazanin" panose="00000400000000000000" pitchFamily="2" charset="-78"/>
              </a:rPr>
              <a:t>و </a:t>
            </a:r>
            <a:r>
              <a:rPr lang="fa-IR" dirty="0">
                <a:cs typeface="B Nazanin" panose="00000400000000000000" pitchFamily="2" charset="-78"/>
              </a:rPr>
              <a:t>روشهای مبتنی بر تعادل عمومی تقسیم کرد. </a:t>
            </a:r>
            <a:endParaRPr lang="en-US" dirty="0">
              <a:cs typeface="B Nazanin" panose="00000400000000000000" pitchFamily="2" charset="-78"/>
            </a:endParaRPr>
          </a:p>
        </p:txBody>
      </p:sp>
    </p:spTree>
    <p:extLst>
      <p:ext uri="{BB962C8B-B14F-4D97-AF65-F5344CB8AC3E}">
        <p14:creationId xmlns:p14="http://schemas.microsoft.com/office/powerpoint/2010/main" val="208331939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757" y="586854"/>
            <a:ext cx="10131425" cy="6168788"/>
          </a:xfrm>
        </p:spPr>
        <p:txBody>
          <a:bodyPr>
            <a:normAutofit/>
          </a:bodyPr>
          <a:lstStyle/>
          <a:p>
            <a:pPr algn="r" rtl="1"/>
            <a:r>
              <a:rPr lang="fa-IR" sz="4400" dirty="0" smtClean="0">
                <a:cs typeface="B Nazanin" panose="00000400000000000000" pitchFamily="2" charset="-78"/>
              </a:rPr>
              <a:t>روشهای </a:t>
            </a:r>
            <a:r>
              <a:rPr lang="fa-IR" sz="4400" dirty="0">
                <a:cs typeface="B Nazanin" panose="00000400000000000000" pitchFamily="2" charset="-78"/>
              </a:rPr>
              <a:t>مبتنی بر تعادل عمومی همچون وودفرد </a:t>
            </a:r>
            <a:br>
              <a:rPr lang="fa-IR" sz="4400" dirty="0">
                <a:cs typeface="B Nazanin" panose="00000400000000000000" pitchFamily="2" charset="-78"/>
              </a:rPr>
            </a:br>
            <a:r>
              <a:rPr lang="fa-IR" sz="4400" dirty="0">
                <a:cs typeface="B Nazanin" panose="00000400000000000000" pitchFamily="2" charset="-78"/>
              </a:rPr>
              <a:t> هرچند میتوانند در تبیین دلایل  نظری یارا باشند، به دلیل حساسیت نتایج نهایی به فروض الگو، نمیتوانند به عنوان مرجع  تاریخگذاری چرخه های اعتباری استفاده شوند. </a:t>
            </a:r>
            <a:br>
              <a:rPr lang="fa-IR" sz="4400" dirty="0">
                <a:cs typeface="B Nazanin" panose="00000400000000000000" pitchFamily="2" charset="-78"/>
              </a:rPr>
            </a:br>
            <a:r>
              <a:rPr lang="fa-IR" sz="4400" dirty="0">
                <a:cs typeface="B Nazanin" panose="00000400000000000000" pitchFamily="2" charset="-78"/>
              </a:rPr>
              <a:t/>
            </a:r>
            <a:br>
              <a:rPr lang="fa-IR" sz="4400" dirty="0">
                <a:cs typeface="B Nazanin" panose="00000400000000000000" pitchFamily="2" charset="-78"/>
              </a:rPr>
            </a:br>
            <a:endParaRPr lang="en-US" sz="4400" dirty="0">
              <a:cs typeface="B Nazanin" panose="00000400000000000000" pitchFamily="2" charset="-78"/>
            </a:endParaRPr>
          </a:p>
        </p:txBody>
      </p:sp>
    </p:spTree>
    <p:extLst>
      <p:ext uri="{BB962C8B-B14F-4D97-AF65-F5344CB8AC3E}">
        <p14:creationId xmlns:p14="http://schemas.microsoft.com/office/powerpoint/2010/main" val="354897767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322" y="4189862"/>
            <a:ext cx="10905698" cy="1897038"/>
          </a:xfrm>
        </p:spPr>
        <p:txBody>
          <a:bodyPr>
            <a:normAutofit fontScale="90000"/>
          </a:bodyPr>
          <a:lstStyle/>
          <a:p>
            <a:pPr algn="r" rtl="1"/>
            <a:r>
              <a:rPr lang="fa-IR" dirty="0">
                <a:cs typeface="B Nazanin" panose="00000400000000000000" pitchFamily="2" charset="-78"/>
              </a:rPr>
              <a:t>استفاده از روشهای اندازه گیری و تاریخگذاری چرخه های تجاری </a:t>
            </a:r>
            <a:r>
              <a:rPr lang="en-US" dirty="0" smtClean="0">
                <a:cs typeface="B Nazanin" panose="00000400000000000000" pitchFamily="2" charset="-78"/>
              </a:rPr>
              <a:t>)</a:t>
            </a:r>
            <a:r>
              <a:rPr lang="fa-IR" dirty="0" smtClean="0">
                <a:cs typeface="B Nazanin" panose="00000400000000000000" pitchFamily="2" charset="-78"/>
              </a:rPr>
              <a:t>همان </a:t>
            </a:r>
            <a:r>
              <a:rPr lang="fa-IR" dirty="0">
                <a:cs typeface="B Nazanin" panose="00000400000000000000" pitchFamily="2" charset="-78"/>
              </a:rPr>
              <a:t>روشهای  </a:t>
            </a:r>
            <a:br>
              <a:rPr lang="fa-IR" dirty="0">
                <a:cs typeface="B Nazanin" panose="00000400000000000000" pitchFamily="2" charset="-78"/>
              </a:rPr>
            </a:br>
            <a:r>
              <a:rPr lang="fa-IR" dirty="0" smtClean="0">
                <a:cs typeface="B Nazanin" panose="00000400000000000000" pitchFamily="2" charset="-78"/>
              </a:rPr>
              <a:t>آماری</a:t>
            </a:r>
            <a:r>
              <a:rPr lang="en-US" dirty="0" smtClean="0">
                <a:cs typeface="B Nazanin" panose="00000400000000000000" pitchFamily="2" charset="-78"/>
              </a:rPr>
              <a:t>(</a:t>
            </a:r>
            <a:r>
              <a:rPr lang="fa-IR" dirty="0" smtClean="0">
                <a:cs typeface="B Nazanin" panose="00000400000000000000" pitchFamily="2" charset="-78"/>
              </a:rPr>
              <a:t> به</a:t>
            </a:r>
            <a:r>
              <a:rPr lang="en-US" dirty="0" smtClean="0">
                <a:cs typeface="B Nazanin" panose="00000400000000000000" pitchFamily="2" charset="-78"/>
              </a:rPr>
              <a:t> </a:t>
            </a:r>
            <a:r>
              <a:rPr lang="fa-IR" dirty="0" smtClean="0">
                <a:cs typeface="B Nazanin" panose="00000400000000000000" pitchFamily="2" charset="-78"/>
              </a:rPr>
              <a:t>دلیل </a:t>
            </a:r>
            <a:r>
              <a:rPr lang="fa-IR" dirty="0">
                <a:cs typeface="B Nazanin" panose="00000400000000000000" pitchFamily="2" charset="-78"/>
              </a:rPr>
              <a:t>امکان شناسایی دقیق رونق و رکود و توصیف کامل آماری نوسانات، رویکردی  معقول در ارائه تاریخگذاری چرخه های مالی ازجمله چرخه های اعتباری است ). موسسات علمی و مطالعاتی متعددی ازجمله دفتر ملی مطالعات اقتصادی در امریکا، مرکز تحقیقات سیاستهای اقتصادی اروپا، و سازمان همکاریهای اقتصادی و  و همچنین بانک توسعه های مرکزی به صورت مستمر به ارائه تاریخگذاری چرخه های تجاری  میپردازند و در نتیجه روشهای آماری تاریخگذاری رونق و رکود از عمق و غنای خوبی  برخوردار است.</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spTree>
    <p:extLst>
      <p:ext uri="{BB962C8B-B14F-4D97-AF65-F5344CB8AC3E}">
        <p14:creationId xmlns:p14="http://schemas.microsoft.com/office/powerpoint/2010/main" val="334852395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573602" cy="6459940"/>
          </a:xfrm>
        </p:spPr>
        <p:txBody>
          <a:bodyPr>
            <a:normAutofit/>
          </a:bodyPr>
          <a:lstStyle/>
          <a:p>
            <a:pPr algn="r" rtl="1"/>
            <a:r>
              <a:rPr lang="fa-IR" dirty="0">
                <a:cs typeface="B Nazanin" panose="00000400000000000000" pitchFamily="2" charset="-78"/>
              </a:rPr>
              <a:t>برای ارزیابی وضعیت چرخه های اعتباری از متغیرهای مختلفی استفاده شده است که در  حالت کلی میتوان آنها را به </a:t>
            </a:r>
            <a:r>
              <a:rPr lang="fa-IR" dirty="0">
                <a:solidFill>
                  <a:schemeClr val="accent1">
                    <a:lumMod val="60000"/>
                    <a:lumOff val="40000"/>
                  </a:schemeClr>
                </a:solidFill>
                <a:cs typeface="B Nazanin" panose="00000400000000000000" pitchFamily="2" charset="-78"/>
              </a:rPr>
              <a:t>متغیرهای قیمتی </a:t>
            </a:r>
            <a:r>
              <a:rPr lang="fa-IR" dirty="0">
                <a:cs typeface="B Nazanin" panose="00000400000000000000" pitchFamily="2" charset="-78"/>
              </a:rPr>
              <a:t>و </a:t>
            </a:r>
            <a:r>
              <a:rPr lang="fa-IR" dirty="0">
                <a:solidFill>
                  <a:schemeClr val="accent1">
                    <a:lumMod val="60000"/>
                    <a:lumOff val="40000"/>
                  </a:schemeClr>
                </a:solidFill>
                <a:cs typeface="B Nazanin" panose="00000400000000000000" pitchFamily="2" charset="-78"/>
              </a:rPr>
              <a:t>مقداری</a:t>
            </a:r>
            <a:r>
              <a:rPr lang="fa-IR" dirty="0">
                <a:cs typeface="B Nazanin" panose="00000400000000000000" pitchFamily="2" charset="-78"/>
              </a:rPr>
              <a:t> تقسیم کرد. همچون هر بازار  دیگری در اقتصاد، وقایع اتفاق افتاده در بازار اعتبار میتواند هم در قیمتها و هم در مقادیر  مشاهده شود؛</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spTree>
    <p:extLst>
      <p:ext uri="{BB962C8B-B14F-4D97-AF65-F5344CB8AC3E}">
        <p14:creationId xmlns:p14="http://schemas.microsoft.com/office/powerpoint/2010/main" val="332058051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573602" cy="5600131"/>
          </a:xfrm>
        </p:spPr>
        <p:txBody>
          <a:bodyPr>
            <a:normAutofit/>
          </a:bodyPr>
          <a:lstStyle/>
          <a:p>
            <a:pPr algn="r" rtl="1"/>
            <a:r>
              <a:rPr lang="fa-IR" dirty="0">
                <a:cs typeface="B Nazanin" panose="00000400000000000000" pitchFamily="2" charset="-78"/>
              </a:rPr>
              <a:t>به طور مثال، اگر در بازار یک محصول کشاورزی به دلیل خشکسالی مقدار  </a:t>
            </a:r>
            <a:br>
              <a:rPr lang="fa-IR" dirty="0">
                <a:cs typeface="B Nazanin" panose="00000400000000000000" pitchFamily="2" charset="-78"/>
              </a:rPr>
            </a:br>
            <a:r>
              <a:rPr lang="fa-IR" dirty="0">
                <a:cs typeface="B Nazanin" panose="00000400000000000000" pitchFamily="2" charset="-78"/>
              </a:rPr>
              <a:t>محصول تولیدی کاهش یابد، تعادل در بازار در قیمت های بالاتر و محصول کمتر مشاهده  خواهد شد. در حالتی که بازار اعتبار کاملا بدون اصطکاک باشد، چنین حالتی در بازار اعتبار  نیز صادق است: اگر تکانه ای در سمت عرضه اعتبارات مشاهده شود، اثر این تکانه هم در  متغیرهای قیمتی و هم در متغیرهای مقداری مشاهده خواهد شد.</a:t>
            </a:r>
            <a:br>
              <a:rPr lang="fa-IR" dirty="0">
                <a:cs typeface="B Nazanin" panose="00000400000000000000" pitchFamily="2" charset="-78"/>
              </a:rPr>
            </a:br>
            <a:endParaRPr lang="en-US" dirty="0">
              <a:cs typeface="B Nazanin" panose="00000400000000000000" pitchFamily="2" charset="-78"/>
            </a:endParaRPr>
          </a:p>
        </p:txBody>
      </p:sp>
    </p:spTree>
    <p:extLst>
      <p:ext uri="{BB962C8B-B14F-4D97-AF65-F5344CB8AC3E}">
        <p14:creationId xmlns:p14="http://schemas.microsoft.com/office/powerpoint/2010/main" val="384467225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573602" cy="5818496"/>
          </a:xfrm>
        </p:spPr>
        <p:txBody>
          <a:bodyPr>
            <a:normAutofit/>
          </a:bodyPr>
          <a:lstStyle/>
          <a:p>
            <a:pPr algn="r" rtl="1"/>
            <a:r>
              <a:rPr lang="fa-IR" dirty="0">
                <a:cs typeface="B Nazanin" panose="00000400000000000000" pitchFamily="2" charset="-78"/>
              </a:rPr>
              <a:t>در عمل، بازار اعتبار یکی  از بازارهای با بیشترین اصطکاک هاست. در حالت وجود اصطکاک در بازار اعتبار، بسته به  نوع اصطکاک ها، مشاهده اثر تکانه در متغیرهای قیمتی و مقداری متفاوت خواهد بود.</a:t>
            </a:r>
            <a:endParaRPr lang="en-US" dirty="0">
              <a:cs typeface="B Nazanin" panose="00000400000000000000" pitchFamily="2" charset="-78"/>
            </a:endParaRPr>
          </a:p>
        </p:txBody>
      </p:sp>
    </p:spTree>
    <p:extLst>
      <p:ext uri="{BB962C8B-B14F-4D97-AF65-F5344CB8AC3E}">
        <p14:creationId xmlns:p14="http://schemas.microsoft.com/office/powerpoint/2010/main" val="59692942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367" y="1105469"/>
            <a:ext cx="9949217" cy="5527343"/>
          </a:xfrm>
        </p:spPr>
        <p:txBody>
          <a:bodyPr>
            <a:normAutofit fontScale="90000"/>
          </a:bodyPr>
          <a:lstStyle/>
          <a:p>
            <a:pPr algn="r" rtl="1"/>
            <a:r>
              <a:rPr lang="fa-IR" dirty="0" smtClean="0">
                <a:cs typeface="B Nazanin" panose="00000400000000000000" pitchFamily="2" charset="-78"/>
              </a:rPr>
              <a:t>متغیرهای </a:t>
            </a:r>
            <a:r>
              <a:rPr lang="fa-IR" dirty="0">
                <a:cs typeface="B Nazanin" panose="00000400000000000000" pitchFamily="2" charset="-78"/>
              </a:rPr>
              <a:t>ارزیابی چرخه های اعتباری خود زیرمجموعه ای از متغیرهای ارزیابی  </a:t>
            </a:r>
            <a:br>
              <a:rPr lang="fa-IR" dirty="0">
                <a:cs typeface="B Nazanin" panose="00000400000000000000" pitchFamily="2" charset="-78"/>
              </a:rPr>
            </a:br>
            <a:r>
              <a:rPr lang="fa-IR" dirty="0">
                <a:cs typeface="B Nazanin" panose="00000400000000000000" pitchFamily="2" charset="-78"/>
              </a:rPr>
              <a:t>چرخه های مالی محسوب میشوند. با وجودی که در بسیاری از مطالعات یک یا چند متغیر  به تنهایی برای بررسی وضعیت اعتباری یا مالی استفاده شده است، برخی مطالعات از  شاخص های ترکیبی مجموعه ای از شاخص ها استفاده کرده اند. در شاخص های ترکیبی  مجموعه ای از متغیرهای مختلف مالی بر مبنای یک نظام وزن دهی با یکدیگر ترکیب میشوند  و یک متغیر شاخص کل وضعیت اعتباری ایجاد </a:t>
            </a:r>
            <a:r>
              <a:rPr lang="fa-IR" dirty="0" smtClean="0">
                <a:cs typeface="B Nazanin" panose="00000400000000000000" pitchFamily="2" charset="-78"/>
              </a:rPr>
              <a:t>میکنند.</a:t>
            </a: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spTree>
    <p:extLst>
      <p:ext uri="{BB962C8B-B14F-4D97-AF65-F5344CB8AC3E}">
        <p14:creationId xmlns:p14="http://schemas.microsoft.com/office/powerpoint/2010/main" val="302039615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10.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11.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12.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1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14.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15.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16.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9.xml><?xml version="1.0" encoding="utf-8"?>
<p:tagLst xmlns:a="http://schemas.openxmlformats.org/drawingml/2006/main" xmlns:r="http://schemas.openxmlformats.org/officeDocument/2006/relationships" xmlns:p="http://schemas.openxmlformats.org/presentationml/2006/main">
  <p:tag name="RNRSTYLE" val="Indezine_SM_Title"/>
</p:tagLst>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9th Theme Collection-Ghalamo (1)">
  <a:themeElements>
    <a:clrScheme name="Office Theme 2">
      <a:dk1>
        <a:srgbClr val="333333"/>
      </a:dk1>
      <a:lt1>
        <a:srgbClr val="FFFFFF"/>
      </a:lt1>
      <a:dk2>
        <a:srgbClr val="0066FF"/>
      </a:dk2>
      <a:lt2>
        <a:srgbClr val="FFFFFF"/>
      </a:lt2>
      <a:accent1>
        <a:srgbClr val="84B3FF"/>
      </a:accent1>
      <a:accent2>
        <a:srgbClr val="E7B2FF"/>
      </a:accent2>
      <a:accent3>
        <a:srgbClr val="AAB8FF"/>
      </a:accent3>
      <a:accent4>
        <a:srgbClr val="DADADA"/>
      </a:accent4>
      <a:accent5>
        <a:srgbClr val="C2D6FF"/>
      </a:accent5>
      <a:accent6>
        <a:srgbClr val="D1A1E7"/>
      </a:accent6>
      <a:hlink>
        <a:srgbClr val="7BDEFF"/>
      </a:hlink>
      <a:folHlink>
        <a:srgbClr val="C1B5FF"/>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333333"/>
        </a:dk1>
        <a:lt1>
          <a:srgbClr val="FFFFFF"/>
        </a:lt1>
        <a:dk2>
          <a:srgbClr val="0066FF"/>
        </a:dk2>
        <a:lt2>
          <a:srgbClr val="FFFFFF"/>
        </a:lt2>
        <a:accent1>
          <a:srgbClr val="94BEFF"/>
        </a:accent1>
        <a:accent2>
          <a:srgbClr val="ACCBE7"/>
        </a:accent2>
        <a:accent3>
          <a:srgbClr val="AAB8FF"/>
        </a:accent3>
        <a:accent4>
          <a:srgbClr val="DADADA"/>
        </a:accent4>
        <a:accent5>
          <a:srgbClr val="C8DBFF"/>
        </a:accent5>
        <a:accent6>
          <a:srgbClr val="9BB8D1"/>
        </a:accent6>
        <a:hlink>
          <a:srgbClr val="B7D3FF"/>
        </a:hlink>
        <a:folHlink>
          <a:srgbClr val="D6E6FF"/>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0066FF"/>
        </a:dk2>
        <a:lt2>
          <a:srgbClr val="FFFFFF"/>
        </a:lt2>
        <a:accent1>
          <a:srgbClr val="84B3FF"/>
        </a:accent1>
        <a:accent2>
          <a:srgbClr val="E7B2FF"/>
        </a:accent2>
        <a:accent3>
          <a:srgbClr val="AAB8FF"/>
        </a:accent3>
        <a:accent4>
          <a:srgbClr val="DADADA"/>
        </a:accent4>
        <a:accent5>
          <a:srgbClr val="C2D6FF"/>
        </a:accent5>
        <a:accent6>
          <a:srgbClr val="D1A1E7"/>
        </a:accent6>
        <a:hlink>
          <a:srgbClr val="7BDEFF"/>
        </a:hlink>
        <a:folHlink>
          <a:srgbClr val="C1B5FF"/>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0066FF"/>
        </a:dk2>
        <a:lt2>
          <a:srgbClr val="FFFFFF"/>
        </a:lt2>
        <a:accent1>
          <a:srgbClr val="FFAFAF"/>
        </a:accent1>
        <a:accent2>
          <a:srgbClr val="9CC1FF"/>
        </a:accent2>
        <a:accent3>
          <a:srgbClr val="AAB8FF"/>
        </a:accent3>
        <a:accent4>
          <a:srgbClr val="DADADA"/>
        </a:accent4>
        <a:accent5>
          <a:srgbClr val="FFD4D4"/>
        </a:accent5>
        <a:accent6>
          <a:srgbClr val="8DAFE7"/>
        </a:accent6>
        <a:hlink>
          <a:srgbClr val="F6D75C"/>
        </a:hlink>
        <a:folHlink>
          <a:srgbClr val="C4B7FF"/>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0066FF"/>
        </a:dk2>
        <a:lt2>
          <a:srgbClr val="FFFFFF"/>
        </a:lt2>
        <a:accent1>
          <a:srgbClr val="9AC2FF"/>
        </a:accent1>
        <a:accent2>
          <a:srgbClr val="FFC060"/>
        </a:accent2>
        <a:accent3>
          <a:srgbClr val="AAB8FF"/>
        </a:accent3>
        <a:accent4>
          <a:srgbClr val="DADADA"/>
        </a:accent4>
        <a:accent5>
          <a:srgbClr val="CADDFF"/>
        </a:accent5>
        <a:accent6>
          <a:srgbClr val="E7AE56"/>
        </a:accent6>
        <a:hlink>
          <a:srgbClr val="C4EC59"/>
        </a:hlink>
        <a:folHlink>
          <a:srgbClr val="F2BDDD"/>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94BEFF"/>
        </a:accent1>
        <a:accent2>
          <a:srgbClr val="ACCBE7"/>
        </a:accent2>
        <a:accent3>
          <a:srgbClr val="FFFFFF"/>
        </a:accent3>
        <a:accent4>
          <a:srgbClr val="000000"/>
        </a:accent4>
        <a:accent5>
          <a:srgbClr val="C8DBFF"/>
        </a:accent5>
        <a:accent6>
          <a:srgbClr val="9BB8D1"/>
        </a:accent6>
        <a:hlink>
          <a:srgbClr val="B7D3FF"/>
        </a:hlink>
        <a:folHlink>
          <a:srgbClr val="D6E6FF"/>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84B3FF"/>
        </a:accent1>
        <a:accent2>
          <a:srgbClr val="E7B2FF"/>
        </a:accent2>
        <a:accent3>
          <a:srgbClr val="FFFFFF"/>
        </a:accent3>
        <a:accent4>
          <a:srgbClr val="000000"/>
        </a:accent4>
        <a:accent5>
          <a:srgbClr val="C2D6FF"/>
        </a:accent5>
        <a:accent6>
          <a:srgbClr val="D1A1E7"/>
        </a:accent6>
        <a:hlink>
          <a:srgbClr val="7BDEFF"/>
        </a:hlink>
        <a:folHlink>
          <a:srgbClr val="C1B5FF"/>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FFAFAF"/>
        </a:accent1>
        <a:accent2>
          <a:srgbClr val="9CC1FF"/>
        </a:accent2>
        <a:accent3>
          <a:srgbClr val="FFFFFF"/>
        </a:accent3>
        <a:accent4>
          <a:srgbClr val="000000"/>
        </a:accent4>
        <a:accent5>
          <a:srgbClr val="FFD4D4"/>
        </a:accent5>
        <a:accent6>
          <a:srgbClr val="8DAFE7"/>
        </a:accent6>
        <a:hlink>
          <a:srgbClr val="F6D75C"/>
        </a:hlink>
        <a:folHlink>
          <a:srgbClr val="C4B7FF"/>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9AC2FF"/>
        </a:accent1>
        <a:accent2>
          <a:srgbClr val="FFC060"/>
        </a:accent2>
        <a:accent3>
          <a:srgbClr val="FFFFFF"/>
        </a:accent3>
        <a:accent4>
          <a:srgbClr val="000000"/>
        </a:accent4>
        <a:accent5>
          <a:srgbClr val="CADDFF"/>
        </a:accent5>
        <a:accent6>
          <a:srgbClr val="E7AE56"/>
        </a:accent6>
        <a:hlink>
          <a:srgbClr val="C4EC59"/>
        </a:hlink>
        <a:folHlink>
          <a:srgbClr val="F2B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2">
      <a:dk1>
        <a:srgbClr val="333333"/>
      </a:dk1>
      <a:lt1>
        <a:srgbClr val="FFFFFF"/>
      </a:lt1>
      <a:dk2>
        <a:srgbClr val="0066FF"/>
      </a:dk2>
      <a:lt2>
        <a:srgbClr val="FFFFFF"/>
      </a:lt2>
      <a:accent1>
        <a:srgbClr val="84B3FF"/>
      </a:accent1>
      <a:accent2>
        <a:srgbClr val="E7B2FF"/>
      </a:accent2>
      <a:accent3>
        <a:srgbClr val="AAB8FF"/>
      </a:accent3>
      <a:accent4>
        <a:srgbClr val="DADADA"/>
      </a:accent4>
      <a:accent5>
        <a:srgbClr val="C2D6FF"/>
      </a:accent5>
      <a:accent6>
        <a:srgbClr val="D1A1E7"/>
      </a:accent6>
      <a:hlink>
        <a:srgbClr val="7BDEFF"/>
      </a:hlink>
      <a:folHlink>
        <a:srgbClr val="C1B5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333333"/>
        </a:dk1>
        <a:lt1>
          <a:srgbClr val="FFFFFF"/>
        </a:lt1>
        <a:dk2>
          <a:srgbClr val="0066FF"/>
        </a:dk2>
        <a:lt2>
          <a:srgbClr val="FFFFFF"/>
        </a:lt2>
        <a:accent1>
          <a:srgbClr val="94BEFF"/>
        </a:accent1>
        <a:accent2>
          <a:srgbClr val="ACCBE7"/>
        </a:accent2>
        <a:accent3>
          <a:srgbClr val="AAB8FF"/>
        </a:accent3>
        <a:accent4>
          <a:srgbClr val="DADADA"/>
        </a:accent4>
        <a:accent5>
          <a:srgbClr val="C8DBFF"/>
        </a:accent5>
        <a:accent6>
          <a:srgbClr val="9BB8D1"/>
        </a:accent6>
        <a:hlink>
          <a:srgbClr val="B7D3FF"/>
        </a:hlink>
        <a:folHlink>
          <a:srgbClr val="D6E6FF"/>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0066FF"/>
        </a:dk2>
        <a:lt2>
          <a:srgbClr val="FFFFFF"/>
        </a:lt2>
        <a:accent1>
          <a:srgbClr val="84B3FF"/>
        </a:accent1>
        <a:accent2>
          <a:srgbClr val="E7B2FF"/>
        </a:accent2>
        <a:accent3>
          <a:srgbClr val="AAB8FF"/>
        </a:accent3>
        <a:accent4>
          <a:srgbClr val="DADADA"/>
        </a:accent4>
        <a:accent5>
          <a:srgbClr val="C2D6FF"/>
        </a:accent5>
        <a:accent6>
          <a:srgbClr val="D1A1E7"/>
        </a:accent6>
        <a:hlink>
          <a:srgbClr val="7BDEFF"/>
        </a:hlink>
        <a:folHlink>
          <a:srgbClr val="C1B5FF"/>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0066FF"/>
        </a:dk2>
        <a:lt2>
          <a:srgbClr val="FFFFFF"/>
        </a:lt2>
        <a:accent1>
          <a:srgbClr val="FFAFAF"/>
        </a:accent1>
        <a:accent2>
          <a:srgbClr val="9CC1FF"/>
        </a:accent2>
        <a:accent3>
          <a:srgbClr val="AAB8FF"/>
        </a:accent3>
        <a:accent4>
          <a:srgbClr val="DADADA"/>
        </a:accent4>
        <a:accent5>
          <a:srgbClr val="FFD4D4"/>
        </a:accent5>
        <a:accent6>
          <a:srgbClr val="8DAFE7"/>
        </a:accent6>
        <a:hlink>
          <a:srgbClr val="F6D75C"/>
        </a:hlink>
        <a:folHlink>
          <a:srgbClr val="C4B7FF"/>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0066FF"/>
        </a:dk2>
        <a:lt2>
          <a:srgbClr val="FFFFFF"/>
        </a:lt2>
        <a:accent1>
          <a:srgbClr val="9AC2FF"/>
        </a:accent1>
        <a:accent2>
          <a:srgbClr val="FFC060"/>
        </a:accent2>
        <a:accent3>
          <a:srgbClr val="AAB8FF"/>
        </a:accent3>
        <a:accent4>
          <a:srgbClr val="DADADA"/>
        </a:accent4>
        <a:accent5>
          <a:srgbClr val="CADDFF"/>
        </a:accent5>
        <a:accent6>
          <a:srgbClr val="E7AE56"/>
        </a:accent6>
        <a:hlink>
          <a:srgbClr val="C4EC59"/>
        </a:hlink>
        <a:folHlink>
          <a:srgbClr val="F2BDDD"/>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94BEFF"/>
        </a:accent1>
        <a:accent2>
          <a:srgbClr val="ACCBE7"/>
        </a:accent2>
        <a:accent3>
          <a:srgbClr val="FFFFFF"/>
        </a:accent3>
        <a:accent4>
          <a:srgbClr val="000000"/>
        </a:accent4>
        <a:accent5>
          <a:srgbClr val="C8DBFF"/>
        </a:accent5>
        <a:accent6>
          <a:srgbClr val="9BB8D1"/>
        </a:accent6>
        <a:hlink>
          <a:srgbClr val="B7D3FF"/>
        </a:hlink>
        <a:folHlink>
          <a:srgbClr val="D6E6F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84B3FF"/>
        </a:accent1>
        <a:accent2>
          <a:srgbClr val="E7B2FF"/>
        </a:accent2>
        <a:accent3>
          <a:srgbClr val="FFFFFF"/>
        </a:accent3>
        <a:accent4>
          <a:srgbClr val="000000"/>
        </a:accent4>
        <a:accent5>
          <a:srgbClr val="C2D6FF"/>
        </a:accent5>
        <a:accent6>
          <a:srgbClr val="D1A1E7"/>
        </a:accent6>
        <a:hlink>
          <a:srgbClr val="7BDEFF"/>
        </a:hlink>
        <a:folHlink>
          <a:srgbClr val="C1B5FF"/>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FFAFAF"/>
        </a:accent1>
        <a:accent2>
          <a:srgbClr val="9CC1FF"/>
        </a:accent2>
        <a:accent3>
          <a:srgbClr val="FFFFFF"/>
        </a:accent3>
        <a:accent4>
          <a:srgbClr val="000000"/>
        </a:accent4>
        <a:accent5>
          <a:srgbClr val="FFD4D4"/>
        </a:accent5>
        <a:accent6>
          <a:srgbClr val="8DAFE7"/>
        </a:accent6>
        <a:hlink>
          <a:srgbClr val="F6D75C"/>
        </a:hlink>
        <a:folHlink>
          <a:srgbClr val="C4B7FF"/>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9AC2FF"/>
        </a:accent1>
        <a:accent2>
          <a:srgbClr val="FFC060"/>
        </a:accent2>
        <a:accent3>
          <a:srgbClr val="FFFFFF"/>
        </a:accent3>
        <a:accent4>
          <a:srgbClr val="000000"/>
        </a:accent4>
        <a:accent5>
          <a:srgbClr val="CADDFF"/>
        </a:accent5>
        <a:accent6>
          <a:srgbClr val="E7AE56"/>
        </a:accent6>
        <a:hlink>
          <a:srgbClr val="C4EC59"/>
        </a:hlink>
        <a:folHlink>
          <a:srgbClr val="F2B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3th Theme Collection-Ghalamo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9th Theme Collection-Ghalamo (1)">
  <a:themeElements>
    <a:clrScheme name="Office Theme 2">
      <a:dk1>
        <a:srgbClr val="333333"/>
      </a:dk1>
      <a:lt1>
        <a:srgbClr val="FFFFFF"/>
      </a:lt1>
      <a:dk2>
        <a:srgbClr val="0066FF"/>
      </a:dk2>
      <a:lt2>
        <a:srgbClr val="FFFFFF"/>
      </a:lt2>
      <a:accent1>
        <a:srgbClr val="84B3FF"/>
      </a:accent1>
      <a:accent2>
        <a:srgbClr val="E7B2FF"/>
      </a:accent2>
      <a:accent3>
        <a:srgbClr val="AAB8FF"/>
      </a:accent3>
      <a:accent4>
        <a:srgbClr val="DADADA"/>
      </a:accent4>
      <a:accent5>
        <a:srgbClr val="C2D6FF"/>
      </a:accent5>
      <a:accent6>
        <a:srgbClr val="D1A1E7"/>
      </a:accent6>
      <a:hlink>
        <a:srgbClr val="7BDEFF"/>
      </a:hlink>
      <a:folHlink>
        <a:srgbClr val="C1B5FF"/>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333333"/>
        </a:dk1>
        <a:lt1>
          <a:srgbClr val="FFFFFF"/>
        </a:lt1>
        <a:dk2>
          <a:srgbClr val="0066FF"/>
        </a:dk2>
        <a:lt2>
          <a:srgbClr val="FFFFFF"/>
        </a:lt2>
        <a:accent1>
          <a:srgbClr val="94BEFF"/>
        </a:accent1>
        <a:accent2>
          <a:srgbClr val="ACCBE7"/>
        </a:accent2>
        <a:accent3>
          <a:srgbClr val="AAB8FF"/>
        </a:accent3>
        <a:accent4>
          <a:srgbClr val="DADADA"/>
        </a:accent4>
        <a:accent5>
          <a:srgbClr val="C8DBFF"/>
        </a:accent5>
        <a:accent6>
          <a:srgbClr val="9BB8D1"/>
        </a:accent6>
        <a:hlink>
          <a:srgbClr val="B7D3FF"/>
        </a:hlink>
        <a:folHlink>
          <a:srgbClr val="D6E6FF"/>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0066FF"/>
        </a:dk2>
        <a:lt2>
          <a:srgbClr val="FFFFFF"/>
        </a:lt2>
        <a:accent1>
          <a:srgbClr val="84B3FF"/>
        </a:accent1>
        <a:accent2>
          <a:srgbClr val="E7B2FF"/>
        </a:accent2>
        <a:accent3>
          <a:srgbClr val="AAB8FF"/>
        </a:accent3>
        <a:accent4>
          <a:srgbClr val="DADADA"/>
        </a:accent4>
        <a:accent5>
          <a:srgbClr val="C2D6FF"/>
        </a:accent5>
        <a:accent6>
          <a:srgbClr val="D1A1E7"/>
        </a:accent6>
        <a:hlink>
          <a:srgbClr val="7BDEFF"/>
        </a:hlink>
        <a:folHlink>
          <a:srgbClr val="C1B5FF"/>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0066FF"/>
        </a:dk2>
        <a:lt2>
          <a:srgbClr val="FFFFFF"/>
        </a:lt2>
        <a:accent1>
          <a:srgbClr val="FFAFAF"/>
        </a:accent1>
        <a:accent2>
          <a:srgbClr val="9CC1FF"/>
        </a:accent2>
        <a:accent3>
          <a:srgbClr val="AAB8FF"/>
        </a:accent3>
        <a:accent4>
          <a:srgbClr val="DADADA"/>
        </a:accent4>
        <a:accent5>
          <a:srgbClr val="FFD4D4"/>
        </a:accent5>
        <a:accent6>
          <a:srgbClr val="8DAFE7"/>
        </a:accent6>
        <a:hlink>
          <a:srgbClr val="F6D75C"/>
        </a:hlink>
        <a:folHlink>
          <a:srgbClr val="C4B7FF"/>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0066FF"/>
        </a:dk2>
        <a:lt2>
          <a:srgbClr val="FFFFFF"/>
        </a:lt2>
        <a:accent1>
          <a:srgbClr val="9AC2FF"/>
        </a:accent1>
        <a:accent2>
          <a:srgbClr val="FFC060"/>
        </a:accent2>
        <a:accent3>
          <a:srgbClr val="AAB8FF"/>
        </a:accent3>
        <a:accent4>
          <a:srgbClr val="DADADA"/>
        </a:accent4>
        <a:accent5>
          <a:srgbClr val="CADDFF"/>
        </a:accent5>
        <a:accent6>
          <a:srgbClr val="E7AE56"/>
        </a:accent6>
        <a:hlink>
          <a:srgbClr val="C4EC59"/>
        </a:hlink>
        <a:folHlink>
          <a:srgbClr val="F2BDDD"/>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94BEFF"/>
        </a:accent1>
        <a:accent2>
          <a:srgbClr val="ACCBE7"/>
        </a:accent2>
        <a:accent3>
          <a:srgbClr val="FFFFFF"/>
        </a:accent3>
        <a:accent4>
          <a:srgbClr val="000000"/>
        </a:accent4>
        <a:accent5>
          <a:srgbClr val="C8DBFF"/>
        </a:accent5>
        <a:accent6>
          <a:srgbClr val="9BB8D1"/>
        </a:accent6>
        <a:hlink>
          <a:srgbClr val="B7D3FF"/>
        </a:hlink>
        <a:folHlink>
          <a:srgbClr val="D6E6FF"/>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84B3FF"/>
        </a:accent1>
        <a:accent2>
          <a:srgbClr val="E7B2FF"/>
        </a:accent2>
        <a:accent3>
          <a:srgbClr val="FFFFFF"/>
        </a:accent3>
        <a:accent4>
          <a:srgbClr val="000000"/>
        </a:accent4>
        <a:accent5>
          <a:srgbClr val="C2D6FF"/>
        </a:accent5>
        <a:accent6>
          <a:srgbClr val="D1A1E7"/>
        </a:accent6>
        <a:hlink>
          <a:srgbClr val="7BDEFF"/>
        </a:hlink>
        <a:folHlink>
          <a:srgbClr val="C1B5FF"/>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FFAFAF"/>
        </a:accent1>
        <a:accent2>
          <a:srgbClr val="9CC1FF"/>
        </a:accent2>
        <a:accent3>
          <a:srgbClr val="FFFFFF"/>
        </a:accent3>
        <a:accent4>
          <a:srgbClr val="000000"/>
        </a:accent4>
        <a:accent5>
          <a:srgbClr val="FFD4D4"/>
        </a:accent5>
        <a:accent6>
          <a:srgbClr val="8DAFE7"/>
        </a:accent6>
        <a:hlink>
          <a:srgbClr val="F6D75C"/>
        </a:hlink>
        <a:folHlink>
          <a:srgbClr val="C4B7FF"/>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9AC2FF"/>
        </a:accent1>
        <a:accent2>
          <a:srgbClr val="FFC060"/>
        </a:accent2>
        <a:accent3>
          <a:srgbClr val="FFFFFF"/>
        </a:accent3>
        <a:accent4>
          <a:srgbClr val="000000"/>
        </a:accent4>
        <a:accent5>
          <a:srgbClr val="CADDFF"/>
        </a:accent5>
        <a:accent6>
          <a:srgbClr val="E7AE56"/>
        </a:accent6>
        <a:hlink>
          <a:srgbClr val="C4EC59"/>
        </a:hlink>
        <a:folHlink>
          <a:srgbClr val="F2B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efault Design">
  <a:themeElements>
    <a:clrScheme name="1_Default Design 2">
      <a:dk1>
        <a:srgbClr val="333333"/>
      </a:dk1>
      <a:lt1>
        <a:srgbClr val="FFFFFF"/>
      </a:lt1>
      <a:dk2>
        <a:srgbClr val="0066FF"/>
      </a:dk2>
      <a:lt2>
        <a:srgbClr val="FFFFFF"/>
      </a:lt2>
      <a:accent1>
        <a:srgbClr val="84B3FF"/>
      </a:accent1>
      <a:accent2>
        <a:srgbClr val="E7B2FF"/>
      </a:accent2>
      <a:accent3>
        <a:srgbClr val="AAB8FF"/>
      </a:accent3>
      <a:accent4>
        <a:srgbClr val="DADADA"/>
      </a:accent4>
      <a:accent5>
        <a:srgbClr val="C2D6FF"/>
      </a:accent5>
      <a:accent6>
        <a:srgbClr val="D1A1E7"/>
      </a:accent6>
      <a:hlink>
        <a:srgbClr val="7BDEFF"/>
      </a:hlink>
      <a:folHlink>
        <a:srgbClr val="C1B5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333333"/>
        </a:dk1>
        <a:lt1>
          <a:srgbClr val="FFFFFF"/>
        </a:lt1>
        <a:dk2>
          <a:srgbClr val="0066FF"/>
        </a:dk2>
        <a:lt2>
          <a:srgbClr val="FFFFFF"/>
        </a:lt2>
        <a:accent1>
          <a:srgbClr val="94BEFF"/>
        </a:accent1>
        <a:accent2>
          <a:srgbClr val="ACCBE7"/>
        </a:accent2>
        <a:accent3>
          <a:srgbClr val="AAB8FF"/>
        </a:accent3>
        <a:accent4>
          <a:srgbClr val="DADADA"/>
        </a:accent4>
        <a:accent5>
          <a:srgbClr val="C8DBFF"/>
        </a:accent5>
        <a:accent6>
          <a:srgbClr val="9BB8D1"/>
        </a:accent6>
        <a:hlink>
          <a:srgbClr val="B7D3FF"/>
        </a:hlink>
        <a:folHlink>
          <a:srgbClr val="D6E6FF"/>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0066FF"/>
        </a:dk2>
        <a:lt2>
          <a:srgbClr val="FFFFFF"/>
        </a:lt2>
        <a:accent1>
          <a:srgbClr val="84B3FF"/>
        </a:accent1>
        <a:accent2>
          <a:srgbClr val="E7B2FF"/>
        </a:accent2>
        <a:accent3>
          <a:srgbClr val="AAB8FF"/>
        </a:accent3>
        <a:accent4>
          <a:srgbClr val="DADADA"/>
        </a:accent4>
        <a:accent5>
          <a:srgbClr val="C2D6FF"/>
        </a:accent5>
        <a:accent6>
          <a:srgbClr val="D1A1E7"/>
        </a:accent6>
        <a:hlink>
          <a:srgbClr val="7BDEFF"/>
        </a:hlink>
        <a:folHlink>
          <a:srgbClr val="C1B5FF"/>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0066FF"/>
        </a:dk2>
        <a:lt2>
          <a:srgbClr val="FFFFFF"/>
        </a:lt2>
        <a:accent1>
          <a:srgbClr val="FFAFAF"/>
        </a:accent1>
        <a:accent2>
          <a:srgbClr val="9CC1FF"/>
        </a:accent2>
        <a:accent3>
          <a:srgbClr val="AAB8FF"/>
        </a:accent3>
        <a:accent4>
          <a:srgbClr val="DADADA"/>
        </a:accent4>
        <a:accent5>
          <a:srgbClr val="FFD4D4"/>
        </a:accent5>
        <a:accent6>
          <a:srgbClr val="8DAFE7"/>
        </a:accent6>
        <a:hlink>
          <a:srgbClr val="F6D75C"/>
        </a:hlink>
        <a:folHlink>
          <a:srgbClr val="C4B7FF"/>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0066FF"/>
        </a:dk2>
        <a:lt2>
          <a:srgbClr val="FFFFFF"/>
        </a:lt2>
        <a:accent1>
          <a:srgbClr val="9AC2FF"/>
        </a:accent1>
        <a:accent2>
          <a:srgbClr val="FFC060"/>
        </a:accent2>
        <a:accent3>
          <a:srgbClr val="AAB8FF"/>
        </a:accent3>
        <a:accent4>
          <a:srgbClr val="DADADA"/>
        </a:accent4>
        <a:accent5>
          <a:srgbClr val="CADDFF"/>
        </a:accent5>
        <a:accent6>
          <a:srgbClr val="E7AE56"/>
        </a:accent6>
        <a:hlink>
          <a:srgbClr val="C4EC59"/>
        </a:hlink>
        <a:folHlink>
          <a:srgbClr val="F2BDDD"/>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94BEFF"/>
        </a:accent1>
        <a:accent2>
          <a:srgbClr val="ACCBE7"/>
        </a:accent2>
        <a:accent3>
          <a:srgbClr val="FFFFFF"/>
        </a:accent3>
        <a:accent4>
          <a:srgbClr val="000000"/>
        </a:accent4>
        <a:accent5>
          <a:srgbClr val="C8DBFF"/>
        </a:accent5>
        <a:accent6>
          <a:srgbClr val="9BB8D1"/>
        </a:accent6>
        <a:hlink>
          <a:srgbClr val="B7D3FF"/>
        </a:hlink>
        <a:folHlink>
          <a:srgbClr val="D6E6F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84B3FF"/>
        </a:accent1>
        <a:accent2>
          <a:srgbClr val="E7B2FF"/>
        </a:accent2>
        <a:accent3>
          <a:srgbClr val="FFFFFF"/>
        </a:accent3>
        <a:accent4>
          <a:srgbClr val="000000"/>
        </a:accent4>
        <a:accent5>
          <a:srgbClr val="C2D6FF"/>
        </a:accent5>
        <a:accent6>
          <a:srgbClr val="D1A1E7"/>
        </a:accent6>
        <a:hlink>
          <a:srgbClr val="7BDEFF"/>
        </a:hlink>
        <a:folHlink>
          <a:srgbClr val="C1B5FF"/>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FFAFAF"/>
        </a:accent1>
        <a:accent2>
          <a:srgbClr val="9CC1FF"/>
        </a:accent2>
        <a:accent3>
          <a:srgbClr val="FFFFFF"/>
        </a:accent3>
        <a:accent4>
          <a:srgbClr val="000000"/>
        </a:accent4>
        <a:accent5>
          <a:srgbClr val="FFD4D4"/>
        </a:accent5>
        <a:accent6>
          <a:srgbClr val="8DAFE7"/>
        </a:accent6>
        <a:hlink>
          <a:srgbClr val="F6D75C"/>
        </a:hlink>
        <a:folHlink>
          <a:srgbClr val="C4B7FF"/>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9AC2FF"/>
        </a:accent1>
        <a:accent2>
          <a:srgbClr val="FFC060"/>
        </a:accent2>
        <a:accent3>
          <a:srgbClr val="FFFFFF"/>
        </a:accent3>
        <a:accent4>
          <a:srgbClr val="000000"/>
        </a:accent4>
        <a:accent5>
          <a:srgbClr val="CADDFF"/>
        </a:accent5>
        <a:accent6>
          <a:srgbClr val="E7AE56"/>
        </a:accent6>
        <a:hlink>
          <a:srgbClr val="C4EC59"/>
        </a:hlink>
        <a:folHlink>
          <a:srgbClr val="F2B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9th Theme Collection-Ghalamo (1)</Template>
  <TotalTime>514</TotalTime>
  <Words>482</Words>
  <Application>Microsoft Office PowerPoint</Application>
  <PresentationFormat>Widescreen</PresentationFormat>
  <Paragraphs>23</Paragraphs>
  <Slides>23</Slides>
  <Notes>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23</vt:i4>
      </vt:variant>
    </vt:vector>
  </HeadingPairs>
  <TitlesOfParts>
    <vt:vector size="36" baseType="lpstr">
      <vt:lpstr>맑은 고딕</vt:lpstr>
      <vt:lpstr>Arial</vt:lpstr>
      <vt:lpstr>B Nazanin</vt:lpstr>
      <vt:lpstr>Calibri</vt:lpstr>
      <vt:lpstr>Calibri Light</vt:lpstr>
      <vt:lpstr>Times New Roman</vt:lpstr>
      <vt:lpstr>9th Theme Collection-Ghalamo (1)</vt:lpstr>
      <vt:lpstr>1_Default Design</vt:lpstr>
      <vt:lpstr>13th Theme Collection-Ghalamo (5)</vt:lpstr>
      <vt:lpstr>Custom Design</vt:lpstr>
      <vt:lpstr>1_9th Theme Collection-Ghalamo (1)</vt:lpstr>
      <vt:lpstr>2_Default Design</vt:lpstr>
      <vt:lpstr>Celestial</vt:lpstr>
      <vt:lpstr>چرخه های اعتباری اقتصاد ایران</vt:lpstr>
      <vt:lpstr>شواهد متعددی ازجمله تبدیل بحران مالی سال ۲۰۰۷ به رکود عمیق ۲۰۰۸ تا ۲۰۰۹ میلادی، تجربه ژاپن در شکست بازارهای مالی در اوایل دهه ۱۹۹۰، بحران مالی در کشورهای آسیایی  بعد از رونق اعتباری در نیمه دوم دهه ۱۹۹۰، و کسادی فعالیتهای اقتصادی در کشورهای   پیشرفته در پی رکود همزمان در بخش مالی در انتهای هزاره دوم، نشان داده است چرخه های  تجاری ارتباط تنگاتنگی با بازارهای مالی و عدم تعادلهای مالی دارند.   </vt:lpstr>
      <vt:lpstr>روشهای شناسایی چرخه های اعتباری را به طور کلی میتوان به دو   دسته کلی  روشهای آماری  و سری زمانی  و روشهای مبتنی بر تعادل عمومی تقسیم کرد. </vt:lpstr>
      <vt:lpstr>روشهای مبتنی بر تعادل عمومی همچون وودفرد   هرچند میتوانند در تبیین دلایل  نظری یارا باشند، به دلیل حساسیت نتایج نهایی به فروض الگو، نمیتوانند به عنوان مرجع  تاریخگذاری چرخه های اعتباری استفاده شوند.   </vt:lpstr>
      <vt:lpstr>استفاده از روشهای اندازه گیری و تاریخگذاری چرخه های تجاری )همان روشهای   آماری( به دلیل امکان شناسایی دقیق رونق و رکود و توصیف کامل آماری نوسانات، رویکردی  معقول در ارائه تاریخگذاری چرخه های مالی ازجمله چرخه های اعتباری است ). موسسات علمی و مطالعاتی متعددی ازجمله دفتر ملی مطالعات اقتصادی در امریکا، مرکز تحقیقات سیاستهای اقتصادی اروپا، و سازمان همکاریهای اقتصادی و  و همچنین بانک توسعه های مرکزی به صورت مستمر به ارائه تاریخگذاری چرخه های تجاری  میپردازند و در نتیجه روشهای آماری تاریخگذاری رونق و رکود از عمق و غنای خوبی  برخوردار است.        </vt:lpstr>
      <vt:lpstr>برای ارزیابی وضعیت چرخه های اعتباری از متغیرهای مختلفی استفاده شده است که در  حالت کلی میتوان آنها را به متغیرهای قیمتی و مقداری تقسیم کرد. همچون هر بازار  دیگری در اقتصاد، وقایع اتفاق افتاده در بازار اعتبار میتواند هم در قیمتها و هم در مقادیر  مشاهده شود؛   </vt:lpstr>
      <vt:lpstr>به طور مثال، اگر در بازار یک محصول کشاورزی به دلیل خشکسالی مقدار   محصول تولیدی کاهش یابد، تعادل در بازار در قیمت های بالاتر و محصول کمتر مشاهده  خواهد شد. در حالتی که بازار اعتبار کاملا بدون اصطکاک باشد، چنین حالتی در بازار اعتبار  نیز صادق است: اگر تکانه ای در سمت عرضه اعتبارات مشاهده شود، اثر این تکانه هم در  متغیرهای قیمتی و هم در متغیرهای مقداری مشاهده خواهد شد. </vt:lpstr>
      <vt:lpstr>در عمل، بازار اعتبار یکی  از بازارهای با بیشترین اصطکاک هاست. در حالت وجود اصطکاک در بازار اعتبار، بسته به  نوع اصطکاک ها، مشاهده اثر تکانه در متغیرهای قیمتی و مقداری متفاوت خواهد بود.</vt:lpstr>
      <vt:lpstr>متغیرهای ارزیابی چرخه های اعتباری خود زیرمجموعه ای از متغیرهای ارزیابی   چرخه های مالی محسوب میشوند. با وجودی که در بسیاری از مطالعات یک یا چند متغیر  به تنهایی برای بررسی وضعیت اعتباری یا مالی استفاده شده است، برخی مطالعات از  شاخص های ترکیبی مجموعه ای از شاخص ها استفاده کرده اند. در شاخص های ترکیبی  مجموعه ای از متغیرهای مختلف مالی بر مبنای یک نظام وزن دهی با یکدیگر ترکیب میشوند  و یک متغیر شاخص کل وضعیت اعتباری ایجاد میکنند.    </vt:lpstr>
      <vt:lpstr>برای بررسی وضعیت اعتباری در سطح همفزون  از شاخص  نسبت اعتبارات بانکی اسمی به خانوارها و موسسات غیرمالی به تولید ناخالص داخلی اسمی، که در بخش شاخص های وضعیت مالی و اعتباری به عنوان اصلی ترین متغیر معرفی کننده وضعیت اعتباری معرفی شد، استفاده میشود. برای مطالعه این شاخص سه متغیر مانده ۲ بدهی بخش غیردولتی به بانکها و موسسات اعتباری غیربانکی مانده تسهیلات  اعطایی و مانده تسهیلات اعطایی با احتساب سود آتی میتواند مورد استفاده قرار گیرد     </vt:lpstr>
      <vt:lpstr>مهمترین تفاوت این متغیر با ماندٔه بدهی بخش غیردولتی سود و درآمد  سالهای آتی تسهیالت اعطایی است و بر اساس دادهها اجزای دیگر بسیار کوچک بوده و اهمیت چندان زیادی ندارند. در نتیجه در تحلیلهای سالانه از هر سه متغیر و به ویژه بدهی  بخش غیردولتی به بانکها و مٔوسسات اعتباری غیربانکی و در تحلیلهای فصلی نیز از این متغیر استفاده شده است. </vt:lpstr>
      <vt:lpstr>بررسی رابطه بین چرخه های اعتباری و چرخه های تجار ی در  اقتصاد ایران</vt:lpstr>
      <vt:lpstr>سیاستگذاران و برنامه ریزان کلان اقتصادی برای رسیدن به اهداف اقتصادی خود، همواره از ابزارهای مختلف بهره میگیرند. کنترل اعتبار، یکی از این ابزارها است. رونق و رکود بخش مالی اقتصاد را، چرخه اعتباری و بخش حقیقی آن را، چرخه تجاری میگویند.  اعتبار به عنوان نهاده مکمل سرمایه، کالاهای واسطه ای و مواد اولیه میتواند در بهبود چرخه های تجاری مؤثر باشد.  </vt:lpstr>
      <vt:lpstr>با بهره گیری از متغیرهای اثرگذار بر چرخه تجاری، مشخص گردید، چرخه  اعتباری، اثر مثبتی بر چرخه تجاری داشته ولی چرخه تجاری، اثر منفی بر چرخه اعتباری دارد. نوسانات چرخه اعتباری، بیشترین سهم در نوسانات چرخه تجاری را در اقتصاد ایران توضیح میدهد،  و نوسانات چرخه تجاری بعد از شوکهای چرخه اعتباری، تورم و مصرف، چهارمین سهم در توضیح نوسانات چرخه اعتباری را دارد. </vt:lpstr>
      <vt:lpstr>تولید ناخالص داخلی واقعی، یکی از مهم ترین شاخص های اقتصادی در یك کشور محسوب میشود.  کمیتی نظیر تولید ناخالص داخلی که رفتار کلی اقتصاد را نشان میدهد، میتواند در برگیرنده اطلاعات مفیدی برای به دست آوردن درک صحیحی از وضع اقتصادی کشور باشد. این متغیر، ازروندی یکنواخت برخوردار نبوده، به این معنی که حول روند بلندمدت خود، دچار نوسان شده است.  </vt:lpstr>
      <vt:lpstr>اعتبار به عنوان نهاده مکمل سرمایه، کالای واسطه ای و مواد اولیه، باعث تسهیل فعالیتهای اقتصادی،  افزایش سرمایه گذاریها، تولید و اشتغال میشوند. به عبارت دیگر، به کمك سیاستهای اعتباری و مالی، میتوان وسایل رشد و توسعه اقتصادی و یا برعکس با انقباض آن، موجبات توقف و رکود اقتصادی را در کشور فراهم آورد.  </vt:lpstr>
      <vt:lpstr>اعتبارات بانکی میتواند بر رشد اقتصادی تأثیرگذار باشد و به دلیل عدم وجود بازارهای مالی توسعه یافته در ایران، چگونگی تخصیص اعتبارات بانکی در بخشهای مختلف اقتصادی کشور، اهمیت می یابد. </vt:lpstr>
      <vt:lpstr>منظور از چرخه های تجاری، نوسانات مشخص خاص یك بخش و یا قسمتی از یك اقتصاد نمیباشد؛  بلکه مراد، مجموعه حرکت اقتصاد و یا حرکت تولید ناخالص داخلی است. تحلیل و بررسی چرخه های تجاری، همان تحلیل و بررسی نوسانات اقتصادی تولید ناخالص داخلی پیرامون مسیر بلندمدت خود است.  هنگامی که این سطح نسبت به روند بالاتر باشد، وضعیت رونق و اوج، و هنگامی که نسبت به روند پایین تر باشد، وضعیت حضیض و رکود در یك چرخه تجاری است . </vt:lpstr>
      <vt:lpstr> مهمترین ویژگیهای چرخه های تجاری عبارتند از تغییرپذیری و هم حرکتی ، تداوم تغییرپذیری، درجه بیثباتی یك متغیر را بیان میدارد و در واقع، میزان تمایل متغیر به نوسان است. وجود گرایش  در اقتصاد برای باقیماندن در حین رکود یا رونق، تداوم نامیده میشود. همحرکتی نیز به این معنا است که الگوی مشاهده شده چرخهای در بسیاری از بخشهای اقتصادی و متغیرهای کالن اقتصادی کم و بیش به صورت همزمان با نوسانات در محصول حرکت کند. تحلیل همحرکتی به وسیله دو دیدگاه زمان چرخش و سمت و سوی چرخش مطرح میشود. با توجه به زمان، متغیرها میتوانند ، همزمان پیشرو و پسرو باشند.        </vt:lpstr>
      <vt:lpstr>متغیرهای پیشرو، آنهایی هستند که تغییر حرکت آنها در نقاط چرخه ای، قبل از متغیر مرجع، انجام میپذیرد. به طور مشابه، متغیرهای همزمان به صورت همزمان با متغیر مرجع و متغیرهای پسرو، بعد از متغیر مرجع حرکت میکنند و از نظر جهت و راستا نیز به سه گروه همجهت، مخالف جهت و غیرادواری تقسیم میشوند. اگر متغیری، همجهت و همراستا با متغیر مرجع حرکت کند، به آن متغیر، هم جهت و اگر در جهتی مخالف با متغیر مرجع حرکت کند، به آن متغیر، مخالف جهت و در نهایت، متغیری را که بدون الگوی خاص و به صورت تصادفی در طول زمان حرکت کند، متغیرغیرچرخه ای مینامند .  متغیرهایی که نقش عاملیت بیشتری در ایجاد چرخه های تجاری اقتصاد دارند، بایستی متغیرهای پیشرو با ضریب همبستگی بالا باشند.   </vt:lpstr>
      <vt:lpstr>نتایج آزمونهای تحقیق، نشان داد که شوک های اعتباری، تورم، مصرف و چرخه تجاری، بیشترین سهم و اثر در توضیح چرخه های اعتباری دارند که میتوان از شوک های اعتباری و تورم در کوتاه مدت و  سپس در کنار آنها از شوک های مصرف و چرخه تجاری برای کنترل و بهبود چرخه های اعتباری استفاده کرد.   </vt:lpstr>
      <vt:lpstr>برای کنترل و تقویت چرخه های تجاری، ابتدا از شوکهای خود چرخه تجاری، مصرف و تورم و در کنار آن در بلندمدت، از شوکهای اعتباری و سرمایه گذاری میتوان بهره جست و همچنین اعتبارات عامل اصلی وقوع چرخه های تجاری هستند.  شوک های تولید ناخالص داخلی، چرخه اعتباری، تورم و چرخه تجاری کشاورزی، بیشترین سهم و اثر در توضیح چرخه های اعتباری در بلندمدت دارند.  تداوم طولانی هم حرکتی بین این دو چرخه در وضعیت انبساط-بهبود، موجب بروز بحرانهای مالی شدید در اقتصاد ایران میگردد که لزوم واکاوی و اتخاذ  تصمیم صحیح در سیاستگذاری اعتباری در بهبود چرخه های تجاری را ضروری میسازد.  </vt:lpstr>
      <vt:lpstr>از توجه شما متشکرم</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چرخه های اعتباری اقتصاد ایران</dc:title>
  <dc:creator>ASUS</dc:creator>
  <cp:lastModifiedBy>ASUS</cp:lastModifiedBy>
  <cp:revision>23</cp:revision>
  <dcterms:created xsi:type="dcterms:W3CDTF">2021-12-06T17:15:01Z</dcterms:created>
  <dcterms:modified xsi:type="dcterms:W3CDTF">2021-12-07T01:49:29Z</dcterms:modified>
</cp:coreProperties>
</file>