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20356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24350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228A-9D89-4B3C-8287-1D41252E860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798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404018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228A-9D89-4B3C-8287-1D41252E860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91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75899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125298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254517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111797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F79BD-9E19-414D-922C-0BA3D3AD4AA1}"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27106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49749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F79BD-9E19-414D-922C-0BA3D3AD4AA1}"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86097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F79BD-9E19-414D-922C-0BA3D3AD4AA1}"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92873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F79BD-9E19-414D-922C-0BA3D3AD4AA1}"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35392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258794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F79BD-9E19-414D-922C-0BA3D3AD4AA1}"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A0228A-9D89-4B3C-8287-1D41252E8609}" type="slidenum">
              <a:rPr lang="en-US" smtClean="0"/>
              <a:t>‹#›</a:t>
            </a:fld>
            <a:endParaRPr lang="en-US"/>
          </a:p>
        </p:txBody>
      </p:sp>
    </p:spTree>
    <p:extLst>
      <p:ext uri="{BB962C8B-B14F-4D97-AF65-F5344CB8AC3E}">
        <p14:creationId xmlns:p14="http://schemas.microsoft.com/office/powerpoint/2010/main" val="377826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3F79BD-9E19-414D-922C-0BA3D3AD4AA1}" type="datetimeFigureOut">
              <a:rPr lang="en-US" smtClean="0"/>
              <a:t>12/20/2021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A0228A-9D89-4B3C-8287-1D41252E8609}" type="slidenum">
              <a:rPr lang="en-US" smtClean="0"/>
              <a:t>‹#›</a:t>
            </a:fld>
            <a:endParaRPr lang="en-US"/>
          </a:p>
        </p:txBody>
      </p:sp>
    </p:spTree>
    <p:extLst>
      <p:ext uri="{BB962C8B-B14F-4D97-AF65-F5344CB8AC3E}">
        <p14:creationId xmlns:p14="http://schemas.microsoft.com/office/powerpoint/2010/main" val="3291533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A5FFB0-8943-491E-9687-BC2AFEDC6700}"/>
              </a:ext>
            </a:extLst>
          </p:cNvPr>
          <p:cNvSpPr>
            <a:spLocks noGrp="1"/>
          </p:cNvSpPr>
          <p:nvPr>
            <p:ph type="ctrTitle"/>
          </p:nvPr>
        </p:nvSpPr>
        <p:spPr>
          <a:xfrm>
            <a:off x="6226206" y="725712"/>
            <a:ext cx="5279254" cy="1309533"/>
          </a:xfrm>
        </p:spPr>
        <p:txBody>
          <a:bodyPr>
            <a:normAutofit fontScale="90000"/>
          </a:bodyPr>
          <a:lstStyle/>
          <a:p>
            <a:r>
              <a:rPr lang="fa-IR" sz="5400" b="1" dirty="0">
                <a:cs typeface="B Nazanin" panose="00000400000000000000" pitchFamily="2" charset="-78"/>
              </a:rPr>
              <a:t>بسم الله الرحمن الرحیم </a:t>
            </a:r>
            <a:endParaRPr lang="en-US" sz="5400" b="1" dirty="0">
              <a:cs typeface="B Nazanin" panose="00000400000000000000" pitchFamily="2" charset="-78"/>
            </a:endParaRPr>
          </a:p>
        </p:txBody>
      </p:sp>
      <p:sp>
        <p:nvSpPr>
          <p:cNvPr id="3" name="Subtitle 2">
            <a:extLst>
              <a:ext uri="{FF2B5EF4-FFF2-40B4-BE49-F238E27FC236}">
                <a16:creationId xmlns:a16="http://schemas.microsoft.com/office/drawing/2014/main" xmlns="" id="{303B839C-A181-4331-B22F-565431FFFA08}"/>
              </a:ext>
            </a:extLst>
          </p:cNvPr>
          <p:cNvSpPr>
            <a:spLocks noGrp="1"/>
          </p:cNvSpPr>
          <p:nvPr>
            <p:ph type="subTitle" idx="1"/>
          </p:nvPr>
        </p:nvSpPr>
        <p:spPr>
          <a:xfrm>
            <a:off x="6096000" y="2805228"/>
            <a:ext cx="5539666" cy="2592393"/>
          </a:xfrm>
        </p:spPr>
        <p:txBody>
          <a:bodyPr>
            <a:normAutofit fontScale="92500" lnSpcReduction="10000"/>
          </a:bodyPr>
          <a:lstStyle/>
          <a:p>
            <a:pPr algn="ctr"/>
            <a:r>
              <a:rPr lang="fa-IR" sz="2400" b="1" dirty="0">
                <a:cs typeface="B Nazanin" panose="00000400000000000000" pitchFamily="2" charset="-78"/>
              </a:rPr>
              <a:t>عنوان ارايه : اثرات تغییر نرخ ارز بر تولید و اشتغال</a:t>
            </a:r>
          </a:p>
          <a:p>
            <a:pPr algn="ctr"/>
            <a:endParaRPr lang="fa-IR" sz="2400" b="1" dirty="0">
              <a:cs typeface="B Nazanin" panose="00000400000000000000" pitchFamily="2" charset="-78"/>
            </a:endParaRPr>
          </a:p>
          <a:p>
            <a:pPr algn="ctr"/>
            <a:r>
              <a:rPr lang="fa-IR" sz="2400" b="1" dirty="0">
                <a:cs typeface="B Nazanin" panose="00000400000000000000" pitchFamily="2" charset="-78"/>
              </a:rPr>
              <a:t>محمد مهدی مرادی حقیقی . محدثه ذوالفقاری</a:t>
            </a:r>
          </a:p>
          <a:p>
            <a:pPr algn="ctr"/>
            <a:r>
              <a:rPr lang="fa-IR" sz="2400" b="1" dirty="0">
                <a:cs typeface="B Nazanin" panose="00000400000000000000" pitchFamily="2" charset="-78"/>
              </a:rPr>
              <a:t>اقتصاد ایران ۲ </a:t>
            </a:r>
          </a:p>
          <a:p>
            <a:pPr algn="ctr"/>
            <a:r>
              <a:rPr lang="fa-IR" sz="2400" b="1" dirty="0">
                <a:cs typeface="B Nazanin" panose="00000400000000000000" pitchFamily="2" charset="-78"/>
              </a:rPr>
              <a:t>استاد مربوطه : جناب آقای دکتر محمد مستولی زاده </a:t>
            </a:r>
          </a:p>
          <a:p>
            <a:pPr algn="ctr"/>
            <a:r>
              <a:rPr lang="fa-IR" sz="2400" b="1" dirty="0">
                <a:cs typeface="B Nazanin" panose="00000400000000000000" pitchFamily="2" charset="-78"/>
              </a:rPr>
              <a:t> </a:t>
            </a:r>
          </a:p>
          <a:p>
            <a:pPr algn="ctr"/>
            <a:endParaRPr lang="fa-IR" sz="2400" b="1" dirty="0">
              <a:cs typeface="B Nazanin" panose="00000400000000000000" pitchFamily="2" charset="-78"/>
            </a:endParaRPr>
          </a:p>
          <a:p>
            <a:pPr algn="ctr"/>
            <a:endParaRPr lang="fa-IR" sz="2400" b="1" dirty="0">
              <a:cs typeface="B Nazanin" panose="00000400000000000000" pitchFamily="2" charset="-78"/>
            </a:endParaRPr>
          </a:p>
          <a:p>
            <a:pPr algn="ctr"/>
            <a:endParaRPr lang="en-US" sz="2400" b="1" dirty="0">
              <a:cs typeface="B Nazanin" panose="00000400000000000000" pitchFamily="2" charset="-78"/>
            </a:endParaRPr>
          </a:p>
        </p:txBody>
      </p:sp>
      <p:pic>
        <p:nvPicPr>
          <p:cNvPr id="4" name="Picture 3">
            <a:extLst>
              <a:ext uri="{FF2B5EF4-FFF2-40B4-BE49-F238E27FC236}">
                <a16:creationId xmlns:a16="http://schemas.microsoft.com/office/drawing/2014/main" xmlns="" id="{2E29D1FA-CE46-444A-91AD-A9E3A19C41F7}"/>
              </a:ext>
            </a:extLst>
          </p:cNvPr>
          <p:cNvPicPr>
            <a:picLocks noChangeAspect="1"/>
          </p:cNvPicPr>
          <p:nvPr/>
        </p:nvPicPr>
        <p:blipFill>
          <a:blip r:embed="rId2"/>
          <a:stretch>
            <a:fillRect/>
          </a:stretch>
        </p:blipFill>
        <p:spPr>
          <a:xfrm>
            <a:off x="0" y="0"/>
            <a:ext cx="5761608" cy="6858000"/>
          </a:xfrm>
          <a:prstGeom prst="rect">
            <a:avLst/>
          </a:prstGeom>
        </p:spPr>
      </p:pic>
    </p:spTree>
    <p:extLst>
      <p:ext uri="{BB962C8B-B14F-4D97-AF65-F5344CB8AC3E}">
        <p14:creationId xmlns:p14="http://schemas.microsoft.com/office/powerpoint/2010/main" val="3021051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B66F9DE-FFC4-44B2-BA43-3FBC355A3B1B}"/>
              </a:ext>
            </a:extLst>
          </p:cNvPr>
          <p:cNvSpPr>
            <a:spLocks noGrp="1"/>
          </p:cNvSpPr>
          <p:nvPr>
            <p:ph type="subTitle" idx="1"/>
          </p:nvPr>
        </p:nvSpPr>
        <p:spPr>
          <a:xfrm>
            <a:off x="2028824" y="1048757"/>
            <a:ext cx="9763125" cy="4411009"/>
          </a:xfrm>
        </p:spPr>
        <p:txBody>
          <a:bodyPr>
            <a:normAutofit/>
          </a:bodyPr>
          <a:lstStyle/>
          <a:p>
            <a:pPr algn="r"/>
            <a:r>
              <a:rPr lang="fa-IR" sz="2000" b="1" dirty="0">
                <a:solidFill>
                  <a:schemeClr val="tx1"/>
                </a:solidFill>
                <a:cs typeface="B Nazanin" panose="00000400000000000000" pitchFamily="2" charset="-78"/>
              </a:rPr>
              <a:t>اثر تغییر نرخ ارز بر اشتغال </a:t>
            </a:r>
          </a:p>
          <a:p>
            <a:pPr algn="r"/>
            <a:r>
              <a:rPr lang="fa-IR" sz="2000" dirty="0">
                <a:solidFill>
                  <a:schemeClr val="tx1"/>
                </a:solidFill>
                <a:cs typeface="B Nazanin" panose="00000400000000000000" pitchFamily="2" charset="-78"/>
              </a:rPr>
              <a:t>موضوع اشتغال نیروی انسانی مقوله ای است که با عوامل بسیاری در ارتباط است. از یک سو، عرضه نیروی انسانی با متغیرهایی همچون رشد جمعیت، توزیع سنی وجمعیت، مهاجرت، نرخ مشارکت زنان و... در ارتباط است و از سوی دیگر، تقاضای نیروی کار با متغیرهایی همچون حجم سرمایه گذاری، توزیع سرمایه گذاری، تکنولوژی، رشد اقتصادی و... ارتباط دارد. در اینجا به بررسی اثر نرخ ارز بر اشتغال میپردازیم. گرچه نرخ ارز همواره اهمیت دارد، اما زمانیکه به طور نامناسب تعیین شود اهمیت آن فزونی می یابد.</a:t>
            </a:r>
          </a:p>
          <a:p>
            <a:pPr algn="r"/>
            <a:r>
              <a:rPr lang="fa-IR" sz="2000" dirty="0">
                <a:solidFill>
                  <a:schemeClr val="tx1"/>
                </a:solidFill>
                <a:cs typeface="B Nazanin" panose="00000400000000000000" pitchFamily="2" charset="-78"/>
              </a:rPr>
              <a:t>از لحاظ نظری، صادرات تابعی از سطح قیمتهای داخلی کشور و نرخ ارز میباشد. از سوی دیگر، واردات تابعی از سطح قیمتهای داخلی کشور، نرخ ارز و تولید میباشد. با توجه به اینکه تغییر در نرخ ارز باعث تغییراتی در میزان صادرات و واردات و در نتیجه تولید خواهد شد، به این ترتیب اگر افزایش نرخ ارز که همان کاهش ارزش پول داخلی است باعث گرانتر شدن واردات شود آنگاه میزان واردات کاهش یافته و میتواند تولید محصولات داخلی جایگزین واردات بیشتر شود و این امر سبب افزایش اشتغال، ایجاد صنایع و کارخانجات در جهت جذب نیروی کار خواهد شد از سوی دیگر، ارزانتر شدن قیمت کالاهای صادراتی کشور برای بازار سایر کشورها جذابتر میشود و باعث افزایش قابلیت رقابت کشور و در نتیجه میزان صادرات میشود، در نتیجه میزان تقاضا در داخل کشور افزایش مییابد و با ثبات سایر شرایط و </a:t>
            </a:r>
            <a:r>
              <a:rPr lang="fa-IR" sz="2000" dirty="0" smtClean="0">
                <a:solidFill>
                  <a:schemeClr val="tx1"/>
                </a:solidFill>
                <a:cs typeface="B Nazanin" panose="00000400000000000000" pitchFamily="2" charset="-78"/>
              </a:rPr>
              <a:t>کشش پذیر </a:t>
            </a:r>
            <a:r>
              <a:rPr lang="fa-IR" sz="2000" dirty="0">
                <a:solidFill>
                  <a:schemeClr val="tx1"/>
                </a:solidFill>
                <a:cs typeface="B Nazanin" panose="00000400000000000000" pitchFamily="2" charset="-78"/>
              </a:rPr>
              <a:t>بودن عرضه به افزایش تولیدات در داخل میانجامد</a:t>
            </a:r>
            <a:r>
              <a:rPr lang="fa-IR" dirty="0">
                <a:solidFill>
                  <a:schemeClr val="tx1"/>
                </a:solidFill>
                <a:cs typeface="B Nazanin" panose="00000400000000000000" pitchFamily="2" charset="-78"/>
              </a:rPr>
              <a:t>. </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22367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CCC121BE-DB86-42A7-B877-745A0BF2D86E}"/>
              </a:ext>
            </a:extLst>
          </p:cNvPr>
          <p:cNvSpPr>
            <a:spLocks noGrp="1"/>
          </p:cNvSpPr>
          <p:nvPr>
            <p:ph type="subTitle" idx="1"/>
          </p:nvPr>
        </p:nvSpPr>
        <p:spPr>
          <a:xfrm>
            <a:off x="2352584" y="711406"/>
            <a:ext cx="9294072" cy="5360919"/>
          </a:xfrm>
        </p:spPr>
        <p:txBody>
          <a:bodyPr>
            <a:normAutofit/>
          </a:bodyPr>
          <a:lstStyle/>
          <a:p>
            <a:pPr algn="r"/>
            <a:r>
              <a:rPr lang="fa-IR" b="1" dirty="0">
                <a:solidFill>
                  <a:schemeClr val="tx1"/>
                </a:solidFill>
                <a:cs typeface="B Nazanin" panose="00000400000000000000" pitchFamily="2" charset="-78"/>
              </a:rPr>
              <a:t>نرخ حقیقی ارز بر نرخ بیکاری در ایران تاثیر منفی دارد :</a:t>
            </a:r>
          </a:p>
          <a:p>
            <a:pPr algn="r"/>
            <a:r>
              <a:rPr lang="fa-IR" b="1" dirty="0">
                <a:solidFill>
                  <a:schemeClr val="tx1"/>
                </a:solidFill>
                <a:cs typeface="B Nazanin" panose="00000400000000000000" pitchFamily="2" charset="-78"/>
              </a:rPr>
              <a:t> </a:t>
            </a:r>
            <a:endParaRPr lang="en-US" b="1"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a:p>
            <a:pPr algn="r"/>
            <a:endParaRPr lang="en-US" dirty="0">
              <a:solidFill>
                <a:schemeClr val="tx1"/>
              </a:solidFill>
              <a:cs typeface="B Nazanin" panose="00000400000000000000" pitchFamily="2" charset="-78"/>
            </a:endParaRPr>
          </a:p>
          <a:p>
            <a:pPr algn="r"/>
            <a:endParaRPr lang="en-US" dirty="0">
              <a:cs typeface="B Nazanin" panose="00000400000000000000" pitchFamily="2" charset="-78"/>
            </a:endParaRPr>
          </a:p>
          <a:p>
            <a:pPr algn="r"/>
            <a:r>
              <a:rPr lang="fa-IR" b="1" dirty="0">
                <a:solidFill>
                  <a:schemeClr val="tx1"/>
                </a:solidFill>
                <a:cs typeface="B Nazanin" panose="00000400000000000000" pitchFamily="2" charset="-78"/>
              </a:rPr>
              <a:t>با افزایش تولید ناخالص داخلی شاهد کاهش نرخ بیکاری درایران می باشیم، به این معنا که تولیدی بودن و کاربربودن ترکیب تولید ناخالص داخلی در ایران این اجازه را نمیدهد که نرخ بیکاری افزایش یابد. به عبارت دیگر، نرخ رشد نیروی کار در ایران کمتر از نرخ افزایش تولید ناخالص داخلی و اشتغال بوده است. با افزایش بهره وری نیروی کار در ایران و سوددهی کارخانجات سرمایه گذاری بیشتری در زمینه گسترش تولید به شیوه کاربری صورت میگیرد و این امر موجب تولید و رشد سرمایه گذاری از یک سو و رشد افزایش تقاضا برای استخدام نیروی کار میشود که در نهایت منجر به کاهش نرخ بیکاری میشود</a:t>
            </a:r>
            <a:r>
              <a:rPr lang="fa-IR" dirty="0">
                <a:solidFill>
                  <a:schemeClr val="tx1"/>
                </a:solidFill>
                <a:cs typeface="B Nazanin" panose="00000400000000000000" pitchFamily="2" charset="-78"/>
              </a:rPr>
              <a:t>.</a:t>
            </a:r>
            <a:endParaRPr lang="en-US" dirty="0">
              <a:solidFill>
                <a:schemeClr val="tx1"/>
              </a:solidFill>
              <a:cs typeface="B Nazanin" panose="00000400000000000000" pitchFamily="2" charset="-78"/>
            </a:endParaRPr>
          </a:p>
        </p:txBody>
      </p:sp>
      <p:sp>
        <p:nvSpPr>
          <p:cNvPr id="4" name="Rectangle: Rounded Corners 3">
            <a:extLst>
              <a:ext uri="{FF2B5EF4-FFF2-40B4-BE49-F238E27FC236}">
                <a16:creationId xmlns:a16="http://schemas.microsoft.com/office/drawing/2014/main" xmlns="" id="{22430ADC-60D3-4867-BB57-083986647976}"/>
              </a:ext>
            </a:extLst>
          </p:cNvPr>
          <p:cNvSpPr/>
          <p:nvPr/>
        </p:nvSpPr>
        <p:spPr>
          <a:xfrm>
            <a:off x="9019713" y="1384917"/>
            <a:ext cx="2476870" cy="7013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Nazanin" panose="00000400000000000000" pitchFamily="2" charset="-78"/>
              </a:rPr>
              <a:t>افزایش نرخ حقیقی ارز</a:t>
            </a:r>
            <a:endParaRPr lang="en-US" dirty="0">
              <a:cs typeface="B Nazanin" panose="00000400000000000000" pitchFamily="2" charset="-78"/>
            </a:endParaRPr>
          </a:p>
        </p:txBody>
      </p:sp>
      <p:sp>
        <p:nvSpPr>
          <p:cNvPr id="5" name="Rectangle: Rounded Corners 4">
            <a:extLst>
              <a:ext uri="{FF2B5EF4-FFF2-40B4-BE49-F238E27FC236}">
                <a16:creationId xmlns:a16="http://schemas.microsoft.com/office/drawing/2014/main" xmlns="" id="{AAC2A771-FA68-4453-B385-5A9344654C64}"/>
              </a:ext>
            </a:extLst>
          </p:cNvPr>
          <p:cNvSpPr/>
          <p:nvPr/>
        </p:nvSpPr>
        <p:spPr>
          <a:xfrm>
            <a:off x="5805997" y="1384916"/>
            <a:ext cx="2476870" cy="7013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Nazanin" panose="00000400000000000000" pitchFamily="2" charset="-78"/>
              </a:rPr>
              <a:t>تولید کالای صادراتی مقرون به صرفه میشود</a:t>
            </a:r>
            <a:endParaRPr lang="en-US" dirty="0">
              <a:cs typeface="B Nazanin" panose="00000400000000000000" pitchFamily="2" charset="-78"/>
            </a:endParaRPr>
          </a:p>
        </p:txBody>
      </p:sp>
      <p:sp>
        <p:nvSpPr>
          <p:cNvPr id="6" name="Rectangle: Rounded Corners 5">
            <a:extLst>
              <a:ext uri="{FF2B5EF4-FFF2-40B4-BE49-F238E27FC236}">
                <a16:creationId xmlns:a16="http://schemas.microsoft.com/office/drawing/2014/main" xmlns="" id="{8F822565-6C61-48E0-8B00-88AA383E89B4}"/>
              </a:ext>
            </a:extLst>
          </p:cNvPr>
          <p:cNvSpPr/>
          <p:nvPr/>
        </p:nvSpPr>
        <p:spPr>
          <a:xfrm>
            <a:off x="2592281" y="1384916"/>
            <a:ext cx="2476870" cy="7013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Nazanin" panose="00000400000000000000" pitchFamily="2" charset="-78"/>
              </a:rPr>
              <a:t>افزایش سرمایه گذاری به منظور حفظ کیفیت و کمیت </a:t>
            </a:r>
            <a:endParaRPr lang="en-US" dirty="0">
              <a:cs typeface="B Nazanin" panose="00000400000000000000" pitchFamily="2" charset="-78"/>
            </a:endParaRPr>
          </a:p>
        </p:txBody>
      </p:sp>
      <p:sp>
        <p:nvSpPr>
          <p:cNvPr id="7" name="Rectangle: Rounded Corners 6">
            <a:extLst>
              <a:ext uri="{FF2B5EF4-FFF2-40B4-BE49-F238E27FC236}">
                <a16:creationId xmlns:a16="http://schemas.microsoft.com/office/drawing/2014/main" xmlns="" id="{2189AF90-DFDA-4A09-9DC7-63C670FE63B0}"/>
              </a:ext>
            </a:extLst>
          </p:cNvPr>
          <p:cNvSpPr/>
          <p:nvPr/>
        </p:nvSpPr>
        <p:spPr>
          <a:xfrm>
            <a:off x="2592281" y="2727665"/>
            <a:ext cx="2476870" cy="7013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Nazanin" panose="00000400000000000000" pitchFamily="2" charset="-78"/>
              </a:rPr>
              <a:t>افزایش تقاضا برای نیروی کار جدید </a:t>
            </a:r>
            <a:endParaRPr lang="en-US" dirty="0">
              <a:cs typeface="B Nazanin" panose="00000400000000000000" pitchFamily="2" charset="-78"/>
            </a:endParaRPr>
          </a:p>
        </p:txBody>
      </p:sp>
      <p:sp>
        <p:nvSpPr>
          <p:cNvPr id="8" name="Rectangle: Rounded Corners 7">
            <a:extLst>
              <a:ext uri="{FF2B5EF4-FFF2-40B4-BE49-F238E27FC236}">
                <a16:creationId xmlns:a16="http://schemas.microsoft.com/office/drawing/2014/main" xmlns="" id="{BB1B7BEC-668B-4DB4-A6A2-91D4F3F15E0C}"/>
              </a:ext>
            </a:extLst>
          </p:cNvPr>
          <p:cNvSpPr/>
          <p:nvPr/>
        </p:nvSpPr>
        <p:spPr>
          <a:xfrm>
            <a:off x="5805997" y="2727665"/>
            <a:ext cx="2476870" cy="70133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dirty="0">
                <a:cs typeface="B Nazanin" panose="00000400000000000000" pitchFamily="2" charset="-78"/>
              </a:rPr>
              <a:t>کاهش نرخ بیکاری</a:t>
            </a:r>
            <a:endParaRPr lang="en-US" dirty="0">
              <a:cs typeface="B Nazanin" panose="00000400000000000000" pitchFamily="2" charset="-78"/>
            </a:endParaRPr>
          </a:p>
        </p:txBody>
      </p:sp>
      <p:cxnSp>
        <p:nvCxnSpPr>
          <p:cNvPr id="10" name="Straight Arrow Connector 9">
            <a:extLst>
              <a:ext uri="{FF2B5EF4-FFF2-40B4-BE49-F238E27FC236}">
                <a16:creationId xmlns:a16="http://schemas.microsoft.com/office/drawing/2014/main" xmlns="" id="{2AFEE612-A57F-4E32-AF8E-5488F4DAF554}"/>
              </a:ext>
            </a:extLst>
          </p:cNvPr>
          <p:cNvCxnSpPr/>
          <p:nvPr/>
        </p:nvCxnSpPr>
        <p:spPr>
          <a:xfrm flipH="1">
            <a:off x="8389398" y="1766656"/>
            <a:ext cx="51490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xmlns="" id="{994F21C6-A6B4-4B68-B66C-B128076E6E54}"/>
              </a:ext>
            </a:extLst>
          </p:cNvPr>
          <p:cNvCxnSpPr>
            <a:cxnSpLocks/>
          </p:cNvCxnSpPr>
          <p:nvPr/>
        </p:nvCxnSpPr>
        <p:spPr>
          <a:xfrm flipH="1">
            <a:off x="5149049" y="1775534"/>
            <a:ext cx="577048"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xmlns="" id="{C93855AC-B8A5-4E88-BFD6-D1C6D7AC3B07}"/>
              </a:ext>
            </a:extLst>
          </p:cNvPr>
          <p:cNvCxnSpPr/>
          <p:nvPr/>
        </p:nvCxnSpPr>
        <p:spPr>
          <a:xfrm>
            <a:off x="3808520" y="2228295"/>
            <a:ext cx="0" cy="3817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xmlns="" id="{7130B600-AE34-47EB-B3D5-D290BA0CE73A}"/>
              </a:ext>
            </a:extLst>
          </p:cNvPr>
          <p:cNvCxnSpPr/>
          <p:nvPr/>
        </p:nvCxnSpPr>
        <p:spPr>
          <a:xfrm>
            <a:off x="5149049" y="3080551"/>
            <a:ext cx="47939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28875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23C60CD-F39D-4F31-9BA2-EC6813752708}"/>
              </a:ext>
            </a:extLst>
          </p:cNvPr>
          <p:cNvSpPr>
            <a:spLocks noGrp="1"/>
          </p:cNvSpPr>
          <p:nvPr>
            <p:ph type="subTitle" idx="1"/>
          </p:nvPr>
        </p:nvSpPr>
        <p:spPr>
          <a:xfrm>
            <a:off x="2476870" y="1312272"/>
            <a:ext cx="9169785" cy="4233456"/>
          </a:xfrm>
        </p:spPr>
        <p:txBody>
          <a:bodyPr>
            <a:normAutofit/>
          </a:bodyPr>
          <a:lstStyle/>
          <a:p>
            <a:pPr algn="r"/>
            <a:r>
              <a:rPr lang="fa-IR" b="1" dirty="0">
                <a:solidFill>
                  <a:schemeClr val="tx1"/>
                </a:solidFill>
                <a:cs typeface="B Nazanin" panose="00000400000000000000" pitchFamily="2" charset="-78"/>
              </a:rPr>
              <a:t>با توجه به مطالب ذکر شده پیشنهادات زیر جهت کاهش نرخ بیکاری و افزایش اشتغال ارایه میشود : </a:t>
            </a:r>
          </a:p>
          <a:p>
            <a:pPr algn="r"/>
            <a:r>
              <a:rPr lang="fa-IR" dirty="0">
                <a:solidFill>
                  <a:schemeClr val="tx1"/>
                </a:solidFill>
                <a:cs typeface="B Nazanin" panose="00000400000000000000" pitchFamily="2" charset="-78"/>
              </a:rPr>
              <a:t>سیستم بانکی میبایست با نظارت بر اعتباراتی که به افراد میدهد آنها را ملزم به استفاده از این اعتبارت در بخش های تولیدی گرداند تا به این وسیله هم نیروی بیکار صاحب شغل گردد و هم </a:t>
            </a:r>
            <a:r>
              <a:rPr lang="fa-IR" dirty="0" smtClean="0">
                <a:solidFill>
                  <a:schemeClr val="tx1"/>
                </a:solidFill>
                <a:cs typeface="B Nazanin" panose="00000400000000000000" pitchFamily="2" charset="-78"/>
              </a:rPr>
              <a:t> </a:t>
            </a:r>
            <a:r>
              <a:rPr lang="fa-IR" dirty="0">
                <a:solidFill>
                  <a:schemeClr val="tx1"/>
                </a:solidFill>
                <a:cs typeface="B Nazanin" panose="00000400000000000000" pitchFamily="2" charset="-78"/>
              </a:rPr>
              <a:t>سوداگری در جامعه کاهش یابد. </a:t>
            </a:r>
          </a:p>
          <a:p>
            <a:pPr marL="285750" indent="-285750" algn="r" rtl="1">
              <a:buFontTx/>
              <a:buChar char="-"/>
            </a:pPr>
            <a:r>
              <a:rPr lang="fa-IR" dirty="0">
                <a:solidFill>
                  <a:schemeClr val="tx1"/>
                </a:solidFill>
                <a:cs typeface="B Nazanin" panose="00000400000000000000" pitchFamily="2" charset="-78"/>
              </a:rPr>
              <a:t>دولت با اعمال سیاستهای تشویقی که برای خانوارها در نظر میگیرد میبایست مبادرت به کاهش نرخ رشد جمعیت کنند تا با معضل افزایش نرخ رشد جمعیت که صدمات شدیدی بر پیکره اقتصاد کشور وارد کرده است فائق آید. </a:t>
            </a:r>
          </a:p>
          <a:p>
            <a:pPr marL="285750" indent="-285750" algn="r" rtl="1">
              <a:buFontTx/>
              <a:buChar char="-"/>
            </a:pPr>
            <a:r>
              <a:rPr lang="fa-IR" dirty="0">
                <a:solidFill>
                  <a:schemeClr val="tx1"/>
                </a:solidFill>
                <a:cs typeface="B Nazanin" panose="00000400000000000000" pitchFamily="2" charset="-78"/>
              </a:rPr>
              <a:t>دولت میبایست با دادن آموزش ها و مهارت های لازم به نیروی کار توانایی افراد را با پیشرفت تکنولوژی هماهنگ سازد تا بهره وری نیروی کار افزایش یابد تا با بکارگیری نیروی کار در پروژه های دولتی و خصوصی بتواند مشکل بیکاری را حل نماید. </a:t>
            </a:r>
          </a:p>
          <a:p>
            <a:pPr marL="285750" indent="-285750" algn="r" rtl="1">
              <a:buFontTx/>
              <a:buChar char="-"/>
            </a:pPr>
            <a:r>
              <a:rPr lang="fa-IR" dirty="0">
                <a:solidFill>
                  <a:schemeClr val="tx1"/>
                </a:solidFill>
                <a:cs typeface="B Nazanin" panose="00000400000000000000" pitchFamily="2" charset="-78"/>
              </a:rPr>
              <a:t>افزایش نرخ ارز این امکان را به تولیدکنندگان کالاهای صادراتی میدهد که با استفاده مناسب از فناوری پیشرفته و به روز از یک سو ظرفیت تولیدی کارخانجات خود را بالا ببرند که سودفراوانی نیز </a:t>
            </a:r>
            <a:r>
              <a:rPr lang="fa-IR" dirty="0" smtClean="0">
                <a:solidFill>
                  <a:schemeClr val="tx1"/>
                </a:solidFill>
                <a:cs typeface="B Nazanin" panose="00000400000000000000" pitchFamily="2" charset="-78"/>
              </a:rPr>
              <a:t>به دست میآورند </a:t>
            </a:r>
            <a:r>
              <a:rPr lang="fa-IR" dirty="0">
                <a:solidFill>
                  <a:schemeClr val="tx1"/>
                </a:solidFill>
                <a:cs typeface="B Nazanin" panose="00000400000000000000" pitchFamily="2" charset="-78"/>
              </a:rPr>
              <a:t>و از سوی دیگر، شاهد کاهش نرخ بیکاری به واسطه افزایش تقاضای تولیدکنندگان برای جذب نیروی کار می باشیم. </a:t>
            </a:r>
          </a:p>
          <a:p>
            <a:pPr marL="285750" indent="-285750" algn="r" rtl="1">
              <a:buFontTx/>
              <a:buChar char="-"/>
            </a:pPr>
            <a:r>
              <a:rPr lang="fa-IR" dirty="0">
                <a:solidFill>
                  <a:schemeClr val="tx1"/>
                </a:solidFill>
                <a:cs typeface="B Nazanin" panose="00000400000000000000" pitchFamily="2" charset="-78"/>
              </a:rPr>
              <a:t>تولید ناخالص داخلی در صورتیکه دارای ترکیب کاربر باشد میتواند نرخ نیروی بیکار جامعه را کاهش دهد</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4066107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088E161-F9CB-4A40-A995-9FE73BF259F7}"/>
              </a:ext>
            </a:extLst>
          </p:cNvPr>
          <p:cNvSpPr>
            <a:spLocks noGrp="1"/>
          </p:cNvSpPr>
          <p:nvPr>
            <p:ph type="subTitle" idx="1"/>
          </p:nvPr>
        </p:nvSpPr>
        <p:spPr>
          <a:xfrm>
            <a:off x="1819923" y="1386109"/>
            <a:ext cx="9666934" cy="4677340"/>
          </a:xfrm>
        </p:spPr>
        <p:txBody>
          <a:bodyPr>
            <a:normAutofit/>
          </a:bodyPr>
          <a:lstStyle/>
          <a:p>
            <a:pPr algn="r"/>
            <a:r>
              <a:rPr lang="fa-IR" sz="2400" b="1" dirty="0">
                <a:solidFill>
                  <a:schemeClr val="tx1"/>
                </a:solidFill>
                <a:cs typeface="B Nazanin" panose="00000400000000000000" pitchFamily="2" charset="-78"/>
              </a:rPr>
              <a:t>منابع : </a:t>
            </a:r>
          </a:p>
          <a:p>
            <a:pPr algn="r"/>
            <a:r>
              <a:rPr lang="fa-IR" sz="2000" dirty="0">
                <a:solidFill>
                  <a:schemeClr val="tx1"/>
                </a:solidFill>
                <a:cs typeface="B Nazanin" panose="00000400000000000000" pitchFamily="2" charset="-78"/>
              </a:rPr>
              <a:t>ازوجی، علاءالدین و منصور عسگری (ارزیابی عوامل مؤثر بر رشد اشتغال در اتحادیه های تجاری و منطقهای و توصیه های سیاستی برای بازار کار ایران ، فصلنامه پژوهشهای اقتصادی، سال پنجم، شماره چهارم، زمستان. </a:t>
            </a:r>
          </a:p>
          <a:p>
            <a:pPr algn="r"/>
            <a:r>
              <a:rPr lang="fa-IR" sz="2000" dirty="0">
                <a:solidFill>
                  <a:schemeClr val="tx1"/>
                </a:solidFill>
                <a:cs typeface="B Nazanin" panose="00000400000000000000" pitchFamily="2" charset="-78"/>
              </a:rPr>
              <a:t>تاثیر نوسانات نرخ ارز بر تولید و قیمت گذاری در بخش صنعت کشور ( پژوهشکده پولی و بانکی . بانک مرکزی جمهوری اسلامی ایران ) . سجاد ابراهیمی و سعید بیات و امید قادری </a:t>
            </a:r>
          </a:p>
          <a:p>
            <a:pPr algn="r"/>
            <a:r>
              <a:rPr lang="fa-IR" sz="2000" dirty="0">
                <a:solidFill>
                  <a:schemeClr val="tx1"/>
                </a:solidFill>
                <a:cs typeface="B Nazanin" panose="00000400000000000000" pitchFamily="2" charset="-78"/>
              </a:rPr>
              <a:t>بررسى اثر تغييرات نرخ ارزبرسطح قيمت ها، توليد، صادرات و واردات بخشهاى مختلف اقتصادى با استفاده ازيك مدل تعادل عمومى ( معصومه فولادی دکترای اقتصاد و استاد دانشکده اقتصاد دانشگاه تهران )</a:t>
            </a:r>
          </a:p>
          <a:p>
            <a:pPr algn="r"/>
            <a:endParaRPr lang="fa-IR" sz="2400" b="1" dirty="0">
              <a:solidFill>
                <a:schemeClr val="tx1"/>
              </a:solidFill>
              <a:cs typeface="B Nazanin" panose="00000400000000000000" pitchFamily="2" charset="-78"/>
            </a:endParaRPr>
          </a:p>
          <a:p>
            <a:pPr algn="r"/>
            <a:endParaRPr lang="fa-IR" sz="2400" b="1" dirty="0">
              <a:solidFill>
                <a:schemeClr val="tx1"/>
              </a:solidFill>
              <a:cs typeface="B Nazanin" panose="00000400000000000000" pitchFamily="2" charset="-78"/>
            </a:endParaRPr>
          </a:p>
          <a:p>
            <a:pPr algn="ctr"/>
            <a:r>
              <a:rPr lang="fa-IR" sz="3200" b="1" dirty="0">
                <a:solidFill>
                  <a:schemeClr val="tx1"/>
                </a:solidFill>
                <a:cs typeface="B Nazanin" panose="00000400000000000000" pitchFamily="2" charset="-78"/>
              </a:rPr>
              <a:t>با تشکر از توجه شما </a:t>
            </a:r>
            <a:endParaRPr lang="en-US" sz="32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4174511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503CEC7-A79A-4E03-ADA0-451BD76EEA77}"/>
              </a:ext>
            </a:extLst>
          </p:cNvPr>
          <p:cNvSpPr>
            <a:spLocks noGrp="1"/>
          </p:cNvSpPr>
          <p:nvPr>
            <p:ph type="subTitle" idx="1"/>
          </p:nvPr>
        </p:nvSpPr>
        <p:spPr>
          <a:xfrm>
            <a:off x="2068496" y="1409440"/>
            <a:ext cx="9678814" cy="3855017"/>
          </a:xfrm>
        </p:spPr>
        <p:txBody>
          <a:bodyPr>
            <a:normAutofit/>
          </a:bodyPr>
          <a:lstStyle/>
          <a:p>
            <a:pPr algn="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تغيير نرخ ارز م</a:t>
            </a:r>
            <a:r>
              <a:rPr lang="fa-IR" sz="2000" dirty="0">
                <a:solidFill>
                  <a:schemeClr val="tx1"/>
                </a:solidFill>
                <a:latin typeface="Calibri" panose="020F0502020204030204" pitchFamily="34" charset="0"/>
                <a:ea typeface="Calibri" panose="020F0502020204030204" pitchFamily="34" charset="0"/>
                <a:cs typeface="B Nazanin" panose="00000400000000000000" pitchFamily="2" charset="-78"/>
              </a:rPr>
              <a:t>ی</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تواند به عنوان يكى از ابزارهاى سياستهاى اقتصادى، براى تحقق اهداف سياستگذاران مورد توجه قرار گيرد. البته اين ابزار در اقتصادى استفاده م</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شود كه نرخ ارز به صورت شناور كامل نباشد. يعنى تعيين نرخ ارز صرفا </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از طریق </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سازوكار بازار انجام نشود. به عبارت</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ديگر، ابزار مذكور رادر نظام</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هاى اقتصادى م</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توان مورد استفاده قرار داد كه نرخ ارز به صورت ثابت يا شناور كنترل شده تعيين م</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ی</a:t>
            </a:r>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گردد</a:t>
            </a:r>
            <a:r>
              <a:rPr lang="fa-IR"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r"/>
            <a:r>
              <a:rPr lang="fa-IR" sz="2000" dirty="0">
                <a:solidFill>
                  <a:schemeClr val="tx1"/>
                </a:solidFill>
                <a:cs typeface="B Nazanin" panose="00000400000000000000" pitchFamily="2" charset="-78"/>
              </a:rPr>
              <a:t>زمانى كه نرخ ارز افزايش يابد، انتظار میرود كه قيمت كالاهاى وارداتى بيشتر شود و در نتيجه، تقاضا براى واردات كاهش يابد. علاوه براين، با افزايش نرخ ارز، صادرات كالا به دليل ارزان شدن كالاى ساخت داخل دربازارهاى خارجى بيشتر خواهد شد ودرنتيجه، افزايش صادرات وكاهش واردات، بايد موجب تحريك بخش توليد شودو توليد افزايش يابد.</a:t>
            </a:r>
          </a:p>
          <a:p>
            <a:pPr algn="r"/>
            <a:r>
              <a:rPr lang="fa-IR" sz="2000" dirty="0">
                <a:solidFill>
                  <a:schemeClr val="tx1"/>
                </a:solidFill>
                <a:cs typeface="B Nazanin" panose="00000400000000000000" pitchFamily="2" charset="-78"/>
              </a:rPr>
              <a:t>اما بايد توجه كرد كه ميزان تأثيرپذيرى واردات و صادرات از نرخ ارز، به كشش تقاضا براى كالاى صادراتى و وارداتى برمیگردد. علاوه بر اين، سهم كالاهاى مذكور در بازار، در ميزان افزايش تقاضا براى محصول نقش مهمى خواهد داشت، از اين رو، افزايش توليد ممكن است نامحسوس باشد.</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34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D614A33-F705-4492-88A3-6B25FC876FBF}"/>
              </a:ext>
            </a:extLst>
          </p:cNvPr>
          <p:cNvSpPr>
            <a:spLocks noGrp="1"/>
          </p:cNvSpPr>
          <p:nvPr>
            <p:ph type="subTitle" idx="1"/>
          </p:nvPr>
        </p:nvSpPr>
        <p:spPr>
          <a:xfrm>
            <a:off x="2459115" y="720284"/>
            <a:ext cx="9205295" cy="5112346"/>
          </a:xfrm>
        </p:spPr>
        <p:txBody>
          <a:bodyPr>
            <a:normAutofit lnSpcReduction="10000"/>
          </a:bodyPr>
          <a:lstStyle/>
          <a:p>
            <a:pPr algn="r"/>
            <a:r>
              <a:rPr lang="fa-IR" sz="2000" b="1" dirty="0">
                <a:solidFill>
                  <a:schemeClr val="tx1"/>
                </a:solidFill>
                <a:cs typeface="B Nazanin" panose="00000400000000000000" pitchFamily="2" charset="-78"/>
              </a:rPr>
              <a:t>تعیین نرخ ارز در اقتصاد : </a:t>
            </a:r>
            <a:r>
              <a:rPr lang="fa-IR" dirty="0">
                <a:cs typeface="B Nazanin" panose="00000400000000000000" pitchFamily="2" charset="-78"/>
              </a:rPr>
              <a:t/>
            </a:r>
            <a:br>
              <a:rPr lang="fa-IR" dirty="0">
                <a:cs typeface="B Nazanin" panose="00000400000000000000" pitchFamily="2" charset="-78"/>
              </a:rPr>
            </a:br>
            <a:endParaRPr lang="en-US" dirty="0">
              <a:cs typeface="B Nazanin" panose="00000400000000000000" pitchFamily="2" charset="-78"/>
            </a:endParaRPr>
          </a:p>
          <a:p>
            <a:pPr algn="r"/>
            <a:endParaRPr lang="en-US" dirty="0">
              <a:cs typeface="B Nazanin" panose="00000400000000000000" pitchFamily="2" charset="-78"/>
            </a:endParaRPr>
          </a:p>
          <a:p>
            <a:pPr algn="r"/>
            <a:endParaRPr lang="en-US" dirty="0">
              <a:cs typeface="B Nazanin" panose="00000400000000000000" pitchFamily="2" charset="-78"/>
            </a:endParaRPr>
          </a:p>
          <a:p>
            <a:pPr algn="r"/>
            <a:endParaRPr lang="en-US" dirty="0">
              <a:cs typeface="B Nazanin" panose="00000400000000000000" pitchFamily="2" charset="-78"/>
            </a:endParaRPr>
          </a:p>
          <a:p>
            <a:pPr algn="r"/>
            <a:endParaRPr lang="fa-IR" sz="2000" dirty="0">
              <a:solidFill>
                <a:schemeClr val="tx1"/>
              </a:solidFill>
              <a:cs typeface="B Nazanin" panose="00000400000000000000" pitchFamily="2" charset="-78"/>
            </a:endParaRPr>
          </a:p>
          <a:p>
            <a:pPr algn="r"/>
            <a:r>
              <a:rPr lang="fa-IR" sz="2000" b="1" dirty="0">
                <a:solidFill>
                  <a:schemeClr val="tx1"/>
                </a:solidFill>
                <a:cs typeface="B Nazanin" panose="00000400000000000000" pitchFamily="2" charset="-78"/>
              </a:rPr>
              <a:t>در نظام نرخ ارز شناور، بانك مركزى و دولت در تعيين نرخ ارز مداخله اى ندارد و نرخ ارز در بازار تعيين مى شود. در واقع، با افزايش تقاضا براى ارز، قيمت آن افزايش و با كاهش تقاضا يا افزايش عرضه </a:t>
            </a:r>
            <a:r>
              <a:rPr lang="fa-IR" sz="2000" b="1" dirty="0" smtClean="0">
                <a:solidFill>
                  <a:schemeClr val="tx1"/>
                </a:solidFill>
                <a:cs typeface="B Nazanin" panose="00000400000000000000" pitchFamily="2" charset="-78"/>
              </a:rPr>
              <a:t>نرخ ارز </a:t>
            </a:r>
            <a:r>
              <a:rPr lang="fa-IR" sz="2000" b="1" dirty="0">
                <a:solidFill>
                  <a:schemeClr val="tx1"/>
                </a:solidFill>
                <a:cs typeface="B Nazanin" panose="00000400000000000000" pitchFamily="2" charset="-78"/>
              </a:rPr>
              <a:t>آن كاهش مى يابد. از اين رو، نقطه تعادلى و مقدار و قيمت ارز در چارچوب بازار و با توجه به نيروهاى بازار تعيين خواهد شد. </a:t>
            </a:r>
          </a:p>
          <a:p>
            <a:pPr algn="r"/>
            <a:r>
              <a:rPr lang="fa-IR" sz="2000" b="1" dirty="0">
                <a:solidFill>
                  <a:schemeClr val="tx1"/>
                </a:solidFill>
                <a:cs typeface="B Nazanin" panose="00000400000000000000" pitchFamily="2" charset="-78"/>
              </a:rPr>
              <a:t>اما در نظام نرخ ارز تثبيت شده، بانك مركزى در بازار ارز مداخله مى كند و به تثبيت نرخ ارز در نرخ از قبل تعيين شدهاى مى پردازد. يعنى زمانى كه در بازار ارز، تقاضا افزايش مى يابد و نيروى بازار براى افزايش قيمت ارز وارد مى شود، بانك مركزى با افزايش عرضه ارز در بازار، مانع از افزايش قيمت آن مى شود و در حالت عكس زمانى كه عرضه ارز در بازار افزايش مى يابد، بانك مركزى با خريد ارز و كاهش عرضه آن در بازار، از كاهش قيمت آن جلوگيرى مى كند. </a:t>
            </a:r>
            <a:endParaRPr lang="en-US" sz="2000" b="1" dirty="0">
              <a:solidFill>
                <a:schemeClr val="tx1"/>
              </a:solidFill>
              <a:cs typeface="B Nazanin" panose="00000400000000000000" pitchFamily="2" charset="-78"/>
            </a:endParaRPr>
          </a:p>
        </p:txBody>
      </p:sp>
      <p:sp>
        <p:nvSpPr>
          <p:cNvPr id="4" name="Rectangle: Rounded Corners 3">
            <a:extLst>
              <a:ext uri="{FF2B5EF4-FFF2-40B4-BE49-F238E27FC236}">
                <a16:creationId xmlns:a16="http://schemas.microsoft.com/office/drawing/2014/main" xmlns="" id="{8D77CBC3-A386-4E93-8254-9994384821AE}"/>
              </a:ext>
            </a:extLst>
          </p:cNvPr>
          <p:cNvSpPr/>
          <p:nvPr/>
        </p:nvSpPr>
        <p:spPr>
          <a:xfrm>
            <a:off x="7519702" y="1514244"/>
            <a:ext cx="3116062" cy="9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dirty="0">
                <a:solidFill>
                  <a:schemeClr val="tx1"/>
                </a:solidFill>
                <a:cs typeface="B Nazanin" panose="00000400000000000000" pitchFamily="2" charset="-78"/>
              </a:rPr>
              <a:t>نظام نرخ ارز شناور</a:t>
            </a:r>
            <a:endParaRPr lang="en-US" sz="2400" dirty="0">
              <a:solidFill>
                <a:schemeClr val="tx1"/>
              </a:solidFill>
              <a:cs typeface="B Nazanin" panose="00000400000000000000" pitchFamily="2" charset="-78"/>
            </a:endParaRPr>
          </a:p>
        </p:txBody>
      </p:sp>
      <p:sp>
        <p:nvSpPr>
          <p:cNvPr id="5" name="Rectangle: Rounded Corners 4">
            <a:extLst>
              <a:ext uri="{FF2B5EF4-FFF2-40B4-BE49-F238E27FC236}">
                <a16:creationId xmlns:a16="http://schemas.microsoft.com/office/drawing/2014/main" xmlns="" id="{FC8989BF-E216-43DA-AC17-8CDE4F692DC3}"/>
              </a:ext>
            </a:extLst>
          </p:cNvPr>
          <p:cNvSpPr/>
          <p:nvPr/>
        </p:nvSpPr>
        <p:spPr>
          <a:xfrm>
            <a:off x="3945700" y="1514244"/>
            <a:ext cx="3116062" cy="971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400" dirty="0">
                <a:solidFill>
                  <a:schemeClr val="tx1"/>
                </a:solidFill>
                <a:cs typeface="B Nazanin" panose="00000400000000000000" pitchFamily="2" charset="-78"/>
              </a:rPr>
              <a:t>نظام نرخ ارز تثبیت شده </a:t>
            </a:r>
            <a:endParaRPr lang="en-US"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69633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269C44F-5302-449A-8E71-4310B1BEA8E9}"/>
              </a:ext>
            </a:extLst>
          </p:cNvPr>
          <p:cNvSpPr>
            <a:spLocks noGrp="1"/>
          </p:cNvSpPr>
          <p:nvPr>
            <p:ph type="subTitle" idx="1"/>
          </p:nvPr>
        </p:nvSpPr>
        <p:spPr>
          <a:xfrm>
            <a:off x="2535946" y="832878"/>
            <a:ext cx="8915399" cy="5192244"/>
          </a:xfrm>
        </p:spPr>
        <p:txBody>
          <a:bodyPr>
            <a:normAutofit/>
          </a:bodyPr>
          <a:lstStyle/>
          <a:p>
            <a:pPr algn="r"/>
            <a:r>
              <a:rPr lang="fa-IR" dirty="0">
                <a:solidFill>
                  <a:schemeClr val="tx1"/>
                </a:solidFill>
                <a:cs typeface="B Nazanin" panose="00000400000000000000" pitchFamily="2" charset="-78"/>
              </a:rPr>
              <a:t>افزايش نرخ ارز، موجب افزايش سطح قيمت كالاهاى وارداتى در بازار داخل كشور مى شود، از اين رو انتظار مى رود كه تقاضا براى اين دسته از كالاها كاهش و تقاضا براى كالاهاى ساخت داخل افزايش يابد. علاوه بر اين، با افزايش نرخ ارز، قيمت نسبى كالاهاى صادراتى كشور در بازارهاى خارج كاهش مى يابد و در نتيجه، انتظار مى رود تقاضا براى اين كالاها افزايش يابد. در نتيجه ممكن است توليدات داخلى به سمت بازارهاى خارجى سوق يابد و سهم كمترى در بازار داخل فروخته شود. با توجه به افزايش قيمت كالاهاى وارداتى و كاهش عرضه داخلى، در بازارهاى داخلى با كاهش عرضه مواجه شده و بنابراين قيمتها افزايش خواهد يافت.</a:t>
            </a:r>
          </a:p>
          <a:p>
            <a:pPr algn="r"/>
            <a:r>
              <a:rPr lang="fa-IR" dirty="0">
                <a:solidFill>
                  <a:schemeClr val="tx1"/>
                </a:solidFill>
                <a:cs typeface="B Nazanin" panose="00000400000000000000" pitchFamily="2" charset="-78"/>
              </a:rPr>
              <a:t>به طور کلی انتظار می رود : </a:t>
            </a:r>
          </a:p>
          <a:p>
            <a:pPr algn="r"/>
            <a:endParaRPr lang="en-US" dirty="0">
              <a:cs typeface="B Nazanin" panose="00000400000000000000" pitchFamily="2" charset="-78"/>
            </a:endParaRPr>
          </a:p>
          <a:p>
            <a:pPr algn="r"/>
            <a:endParaRPr lang="en-US" dirty="0">
              <a:cs typeface="B Nazanin" panose="00000400000000000000" pitchFamily="2" charset="-78"/>
            </a:endParaRPr>
          </a:p>
          <a:p>
            <a:pPr algn="r"/>
            <a:endParaRPr lang="en-US" dirty="0">
              <a:cs typeface="B Nazanin" panose="00000400000000000000" pitchFamily="2" charset="-78"/>
            </a:endParaRPr>
          </a:p>
          <a:p>
            <a:pPr algn="r"/>
            <a:r>
              <a:rPr lang="fa-IR" dirty="0">
                <a:solidFill>
                  <a:schemeClr val="tx1"/>
                </a:solidFill>
                <a:cs typeface="B Nazanin" panose="00000400000000000000" pitchFamily="2" charset="-78"/>
              </a:rPr>
              <a:t>علاوه بر اين، با افزايش نرخ ارز، قيمت كالاهاى واسطهاى وارداتى نيز افزايش يابد و بنابراين، در بخشها و صنايعى كه توليدات به ميزان زيادى وابسته به نهاده هاى واسطه اى وارداتى است، انتظار افزايش قيمت تمام شده كالاها وجود دارد و اين افزايش ممكن است از افزايش </a:t>
            </a:r>
            <a:r>
              <a:rPr lang="fa-IR" dirty="0" smtClean="0">
                <a:solidFill>
                  <a:schemeClr val="tx1"/>
                </a:solidFill>
                <a:cs typeface="B Nazanin" panose="00000400000000000000" pitchFamily="2" charset="-78"/>
              </a:rPr>
              <a:t>رقابت پذيرى </a:t>
            </a:r>
            <a:r>
              <a:rPr lang="fa-IR" dirty="0">
                <a:solidFill>
                  <a:schemeClr val="tx1"/>
                </a:solidFill>
                <a:cs typeface="B Nazanin" panose="00000400000000000000" pitchFamily="2" charset="-78"/>
              </a:rPr>
              <a:t>كالا در بازارهاى خارجى بكاهد و افزايش قيمتهاى داخلى را نيز شدت بخشد.</a:t>
            </a:r>
            <a:endParaRPr lang="en-US" dirty="0">
              <a:solidFill>
                <a:schemeClr val="tx1"/>
              </a:solidFill>
              <a:cs typeface="B Nazanin" panose="00000400000000000000" pitchFamily="2" charset="-78"/>
            </a:endParaRPr>
          </a:p>
        </p:txBody>
      </p:sp>
      <p:sp>
        <p:nvSpPr>
          <p:cNvPr id="4" name="Rectangle: Rounded Corners 3">
            <a:extLst>
              <a:ext uri="{FF2B5EF4-FFF2-40B4-BE49-F238E27FC236}">
                <a16:creationId xmlns:a16="http://schemas.microsoft.com/office/drawing/2014/main" xmlns="" id="{3F801F0C-7576-4F39-AA6B-FC7D06F47566}"/>
              </a:ext>
            </a:extLst>
          </p:cNvPr>
          <p:cNvSpPr/>
          <p:nvPr/>
        </p:nvSpPr>
        <p:spPr>
          <a:xfrm>
            <a:off x="8256232" y="3073893"/>
            <a:ext cx="2547891" cy="7102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dirty="0">
                <a:solidFill>
                  <a:schemeClr val="tx1"/>
                </a:solidFill>
                <a:cs typeface="B Nazanin" panose="00000400000000000000" pitchFamily="2" charset="-78"/>
              </a:rPr>
              <a:t>تولید داخلی افزایش</a:t>
            </a:r>
            <a:endParaRPr lang="en-US" sz="2000" dirty="0">
              <a:solidFill>
                <a:schemeClr val="tx1"/>
              </a:solidFill>
              <a:cs typeface="B Nazanin" panose="00000400000000000000" pitchFamily="2" charset="-78"/>
            </a:endParaRPr>
          </a:p>
        </p:txBody>
      </p:sp>
      <p:sp>
        <p:nvSpPr>
          <p:cNvPr id="5" name="Rectangle: Rounded Corners 4">
            <a:extLst>
              <a:ext uri="{FF2B5EF4-FFF2-40B4-BE49-F238E27FC236}">
                <a16:creationId xmlns:a16="http://schemas.microsoft.com/office/drawing/2014/main" xmlns="" id="{5CA77B85-7466-4625-8EED-C3FBC01DA70C}"/>
              </a:ext>
            </a:extLst>
          </p:cNvPr>
          <p:cNvSpPr/>
          <p:nvPr/>
        </p:nvSpPr>
        <p:spPr>
          <a:xfrm>
            <a:off x="5513033" y="3073893"/>
            <a:ext cx="2547891" cy="7102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dirty="0">
                <a:solidFill>
                  <a:schemeClr val="tx1"/>
                </a:solidFill>
                <a:cs typeface="B Nazanin" panose="00000400000000000000" pitchFamily="2" charset="-78"/>
              </a:rPr>
              <a:t>میزان واردات کاهش</a:t>
            </a:r>
            <a:endParaRPr lang="en-US" sz="2000" dirty="0">
              <a:solidFill>
                <a:schemeClr val="tx1"/>
              </a:solidFill>
              <a:cs typeface="B Nazanin" panose="00000400000000000000" pitchFamily="2" charset="-78"/>
            </a:endParaRPr>
          </a:p>
        </p:txBody>
      </p:sp>
      <p:sp>
        <p:nvSpPr>
          <p:cNvPr id="6" name="Rectangle: Rounded Corners 5">
            <a:extLst>
              <a:ext uri="{FF2B5EF4-FFF2-40B4-BE49-F238E27FC236}">
                <a16:creationId xmlns:a16="http://schemas.microsoft.com/office/drawing/2014/main" xmlns="" id="{82E7EE16-74B7-4E23-B053-47FA6F802E08}"/>
              </a:ext>
            </a:extLst>
          </p:cNvPr>
          <p:cNvSpPr/>
          <p:nvPr/>
        </p:nvSpPr>
        <p:spPr>
          <a:xfrm>
            <a:off x="2769834" y="3073893"/>
            <a:ext cx="2547891" cy="7102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2000" dirty="0">
                <a:solidFill>
                  <a:schemeClr val="tx1"/>
                </a:solidFill>
                <a:cs typeface="B Nazanin" panose="00000400000000000000" pitchFamily="2" charset="-78"/>
              </a:rPr>
              <a:t>سطح قیمت داخلی افزایش</a:t>
            </a:r>
            <a:endParaRPr lang="en-US"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5704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21F878E-6493-4871-BA30-6A02C42A3085}"/>
              </a:ext>
            </a:extLst>
          </p:cNvPr>
          <p:cNvSpPr>
            <a:spLocks noGrp="1"/>
          </p:cNvSpPr>
          <p:nvPr>
            <p:ph type="subTitle" idx="1"/>
          </p:nvPr>
        </p:nvSpPr>
        <p:spPr>
          <a:xfrm>
            <a:off x="6844684" y="1014273"/>
            <a:ext cx="4500131" cy="5415379"/>
          </a:xfrm>
        </p:spPr>
        <p:txBody>
          <a:bodyPr>
            <a:normAutofit/>
          </a:bodyPr>
          <a:lstStyle/>
          <a:p>
            <a:pPr algn="just" rtl="1"/>
            <a:r>
              <a:rPr lang="fa-IR" b="1" dirty="0">
                <a:solidFill>
                  <a:schemeClr val="tx1"/>
                </a:solidFill>
                <a:cs typeface="B Nazanin" panose="00000400000000000000" pitchFamily="2" charset="-78"/>
              </a:rPr>
              <a:t>نكته مهم در بررسى نتايج تغييرات نرخ ارز، به كشش جانشينى كالاهاى وارداتى باكالاهاى ساخت داخل و نيز كشش جايگزينى كالاهاى صادراتى با كالاهاى عرضه شده در بازار داخل برمى گردد. از اين رو، به لحاظ نظرى افزايش نرخ ارز كاهش تقاضا براى كالاهاى وارداتى را پديد مى آورد، اما اگر كشش جانشينى بين اين دسته از كالاها و كالاهاى ساخت داخل، كم باشد، سطح قيمتهاى داخلى بيشترتحت تأثير افزايش نرخ ارز خواهد بود.</a:t>
            </a:r>
          </a:p>
          <a:p>
            <a:pPr algn="just" rtl="1"/>
            <a:r>
              <a:rPr lang="fa-IR" b="1" dirty="0">
                <a:solidFill>
                  <a:schemeClr val="tx1"/>
                </a:solidFill>
                <a:cs typeface="B Nazanin" panose="00000400000000000000" pitchFamily="2" charset="-78"/>
              </a:rPr>
              <a:t>دو سناريوى افزايش 10 درصدى نرخ ارز و كاهش 10 درصدى نرخ ارز در نظر خواهیم گرفت . در هر كدام از سناريوهاى مذكور، اثر تغيير نرخ ارز بر سطوح قيمت داخلى از دو بعد تقاضا و عرضه اقتصاد و ميزان توليدات، صادرات و واردات كالاها در بخشهاى مختلف اقتصادى بررسى خواهد شد. بخشهاى مورد بررسى، بخش كشاورزى، صنعت و معدن، خدمات و ساختمان را شامل مى شود. </a:t>
            </a:r>
            <a:endParaRPr lang="en-US" b="1" dirty="0">
              <a:solidFill>
                <a:schemeClr val="tx1"/>
              </a:solidFill>
              <a:cs typeface="B Nazanin" panose="00000400000000000000" pitchFamily="2" charset="-78"/>
            </a:endParaRPr>
          </a:p>
        </p:txBody>
      </p:sp>
      <p:pic>
        <p:nvPicPr>
          <p:cNvPr id="2" name="Picture 1">
            <a:extLst>
              <a:ext uri="{FF2B5EF4-FFF2-40B4-BE49-F238E27FC236}">
                <a16:creationId xmlns:a16="http://schemas.microsoft.com/office/drawing/2014/main" xmlns="" id="{99E68E39-9A7B-4BEC-8A59-CAEBBD692B3A}"/>
              </a:ext>
            </a:extLst>
          </p:cNvPr>
          <p:cNvPicPr>
            <a:picLocks noChangeAspect="1"/>
          </p:cNvPicPr>
          <p:nvPr/>
        </p:nvPicPr>
        <p:blipFill>
          <a:blip r:embed="rId2"/>
          <a:stretch>
            <a:fillRect/>
          </a:stretch>
        </p:blipFill>
        <p:spPr>
          <a:xfrm>
            <a:off x="471903" y="666750"/>
            <a:ext cx="5485013" cy="552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443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1853D715-2272-40A4-A3D8-2E1D9F457C1C}"/>
              </a:ext>
            </a:extLst>
          </p:cNvPr>
          <p:cNvSpPr>
            <a:spLocks noGrp="1"/>
          </p:cNvSpPr>
          <p:nvPr>
            <p:ph type="subTitle" idx="1"/>
          </p:nvPr>
        </p:nvSpPr>
        <p:spPr>
          <a:xfrm>
            <a:off x="2500436" y="773550"/>
            <a:ext cx="8915399" cy="2901805"/>
          </a:xfrm>
        </p:spPr>
        <p:txBody>
          <a:bodyPr>
            <a:normAutofit/>
          </a:bodyPr>
          <a:lstStyle/>
          <a:p>
            <a:pPr algn="r"/>
            <a:r>
              <a:rPr lang="fa-IR" dirty="0">
                <a:solidFill>
                  <a:schemeClr val="tx1"/>
                </a:solidFill>
                <a:cs typeface="B Nazanin" panose="00000400000000000000" pitchFamily="2" charset="-78"/>
              </a:rPr>
              <a:t>در سناریو اول افزايش ده درصدى نرخ ارز، سطح قيمت محصولات ساخت داخل را در همه بخشهاى مختلف اقتصادى افزايش مى دهد. خدمات با </a:t>
            </a:r>
            <a:r>
              <a:rPr lang="fa-IR" dirty="0" smtClean="0">
                <a:solidFill>
                  <a:schemeClr val="tx1"/>
                </a:solidFill>
                <a:cs typeface="B Nazanin" panose="00000400000000000000" pitchFamily="2" charset="-78"/>
              </a:rPr>
              <a:t>8/07 درصد </a:t>
            </a:r>
            <a:r>
              <a:rPr lang="fa-IR" dirty="0">
                <a:solidFill>
                  <a:schemeClr val="tx1"/>
                </a:solidFill>
                <a:cs typeface="B Nazanin" panose="00000400000000000000" pitchFamily="2" charset="-78"/>
              </a:rPr>
              <a:t>افزايش، بيش از ساير گروه كالاها افزايش قيمت خواهد داشت و كالاهاى كشاورزى با اختلاف ناچيزى در رتبه دوم قرار مى گيرد. بخش ساختمان، كمتر از ساير كالاها تحت تأثير افزايش نرخ ارز خواهد بود. اما واكنش بخش خدمات و صنعت به افزايش توليد در نتيجه افزايش قيمتهاى داخلى، بيش از ساير بخشها است. در حالى كه بخش كشاورزى </a:t>
            </a:r>
            <a:r>
              <a:rPr lang="fa-IR" dirty="0" smtClean="0">
                <a:solidFill>
                  <a:schemeClr val="tx1"/>
                </a:solidFill>
                <a:cs typeface="B Nazanin" panose="00000400000000000000" pitchFamily="2" charset="-78"/>
              </a:rPr>
              <a:t>0/51درصد</a:t>
            </a:r>
            <a:r>
              <a:rPr lang="fa-IR" dirty="0">
                <a:solidFill>
                  <a:schemeClr val="tx1"/>
                </a:solidFill>
                <a:cs typeface="B Nazanin" panose="00000400000000000000" pitchFamily="2" charset="-78"/>
              </a:rPr>
              <a:t>، افزايش توليد خواهد داشت. افزايش نرخ ارز، قدرت رقابت پذيرى كالاهاى صنعتى رادرمقايسه با سايركالاهادر بازارهاى خارجى بيشتر خواهد كرد، به گونه اى كه افزايش ده درصدى نرخ ارز، صادرات بخش صنعت و معدن را </a:t>
            </a:r>
            <a:r>
              <a:rPr lang="fa-IR" dirty="0" smtClean="0">
                <a:solidFill>
                  <a:schemeClr val="tx1"/>
                </a:solidFill>
                <a:cs typeface="B Nazanin" panose="00000400000000000000" pitchFamily="2" charset="-78"/>
              </a:rPr>
              <a:t>10/43 درصد </a:t>
            </a:r>
            <a:r>
              <a:rPr lang="fa-IR" dirty="0">
                <a:solidFill>
                  <a:schemeClr val="tx1"/>
                </a:solidFill>
                <a:cs typeface="B Nazanin" panose="00000400000000000000" pitchFamily="2" charset="-78"/>
              </a:rPr>
              <a:t>افزايش مىدهد. در حالى كه صادرات بخش خدمات، </a:t>
            </a:r>
            <a:r>
              <a:rPr lang="fa-IR" dirty="0" smtClean="0">
                <a:solidFill>
                  <a:schemeClr val="tx1"/>
                </a:solidFill>
                <a:cs typeface="B Nazanin" panose="00000400000000000000" pitchFamily="2" charset="-78"/>
              </a:rPr>
              <a:t>6/2 و </a:t>
            </a:r>
            <a:r>
              <a:rPr lang="fa-IR" dirty="0">
                <a:solidFill>
                  <a:schemeClr val="tx1"/>
                </a:solidFill>
                <a:cs typeface="B Nazanin" panose="00000400000000000000" pitchFamily="2" charset="-78"/>
              </a:rPr>
              <a:t>صادرات كالاهاى كشاورزى، 69/2 درصد رشد خواهد داشت. ميزان واردات كالاهاى كشاورزى و صنعت و معدن، با افزايش نرخ ارز كاهش يافته، در حالى كه ميزان واردات خدمات افزايش يافته است. اين نكته بيانگر اين موضوع است كه با افزايش تقاضا براى صادرات اين گروه از كالاها، ميزان عرضه داخلى كاهش مى يابد و با وجود افزايش قيمت ارز، واردات اين كالاها افزايش مى يابد.</a:t>
            </a:r>
          </a:p>
          <a:p>
            <a:pPr algn="r"/>
            <a:endParaRPr lang="en-US" dirty="0">
              <a:solidFill>
                <a:schemeClr val="tx1"/>
              </a:solidFill>
              <a:cs typeface="B Nazanin" panose="00000400000000000000" pitchFamily="2" charset="-78"/>
            </a:endParaRPr>
          </a:p>
        </p:txBody>
      </p:sp>
      <p:graphicFrame>
        <p:nvGraphicFramePr>
          <p:cNvPr id="4" name="Table 4">
            <a:extLst>
              <a:ext uri="{FF2B5EF4-FFF2-40B4-BE49-F238E27FC236}">
                <a16:creationId xmlns:a16="http://schemas.microsoft.com/office/drawing/2014/main" xmlns="" id="{96ADC22E-F869-4D6B-974D-BBC5458C1101}"/>
              </a:ext>
            </a:extLst>
          </p:cNvPr>
          <p:cNvGraphicFramePr>
            <a:graphicFrameLocks noGrp="1"/>
          </p:cNvGraphicFramePr>
          <p:nvPr>
            <p:extLst>
              <p:ext uri="{D42A27DB-BD31-4B8C-83A1-F6EECF244321}">
                <p14:modId xmlns:p14="http://schemas.microsoft.com/office/powerpoint/2010/main" val="500573964"/>
              </p:ext>
            </p:extLst>
          </p:nvPr>
        </p:nvGraphicFramePr>
        <p:xfrm>
          <a:off x="3151573" y="3959441"/>
          <a:ext cx="7870560" cy="2334825"/>
        </p:xfrm>
        <a:graphic>
          <a:graphicData uri="http://schemas.openxmlformats.org/drawingml/2006/table">
            <a:tbl>
              <a:tblPr firstRow="1" bandRow="1">
                <a:tableStyleId>{5C22544A-7EE6-4342-B048-85BDC9FD1C3A}</a:tableStyleId>
              </a:tblPr>
              <a:tblGrid>
                <a:gridCol w="1574112">
                  <a:extLst>
                    <a:ext uri="{9D8B030D-6E8A-4147-A177-3AD203B41FA5}">
                      <a16:colId xmlns:a16="http://schemas.microsoft.com/office/drawing/2014/main" xmlns="" val="4145634642"/>
                    </a:ext>
                  </a:extLst>
                </a:gridCol>
                <a:gridCol w="1574112">
                  <a:extLst>
                    <a:ext uri="{9D8B030D-6E8A-4147-A177-3AD203B41FA5}">
                      <a16:colId xmlns:a16="http://schemas.microsoft.com/office/drawing/2014/main" xmlns="" val="816526353"/>
                    </a:ext>
                  </a:extLst>
                </a:gridCol>
                <a:gridCol w="1574112">
                  <a:extLst>
                    <a:ext uri="{9D8B030D-6E8A-4147-A177-3AD203B41FA5}">
                      <a16:colId xmlns:a16="http://schemas.microsoft.com/office/drawing/2014/main" xmlns="" val="3010533674"/>
                    </a:ext>
                  </a:extLst>
                </a:gridCol>
                <a:gridCol w="1574112">
                  <a:extLst>
                    <a:ext uri="{9D8B030D-6E8A-4147-A177-3AD203B41FA5}">
                      <a16:colId xmlns:a16="http://schemas.microsoft.com/office/drawing/2014/main" xmlns="" val="565907071"/>
                    </a:ext>
                  </a:extLst>
                </a:gridCol>
                <a:gridCol w="1574112">
                  <a:extLst>
                    <a:ext uri="{9D8B030D-6E8A-4147-A177-3AD203B41FA5}">
                      <a16:colId xmlns:a16="http://schemas.microsoft.com/office/drawing/2014/main" xmlns="" val="1820117445"/>
                    </a:ext>
                  </a:extLst>
                </a:gridCol>
              </a:tblGrid>
              <a:tr h="466965">
                <a:tc>
                  <a:txBody>
                    <a:bodyPr/>
                    <a:lstStyle/>
                    <a:p>
                      <a:pPr algn="ctr"/>
                      <a:r>
                        <a:rPr lang="fa-IR" sz="2400" b="1" dirty="0">
                          <a:cs typeface="B Nazanin" panose="00000400000000000000" pitchFamily="2" charset="-78"/>
                        </a:rPr>
                        <a:t>واردات</a:t>
                      </a:r>
                      <a:r>
                        <a:rPr lang="fa-IR" dirty="0"/>
                        <a:t> </a:t>
                      </a:r>
                      <a:endParaRPr lang="en-US" dirty="0"/>
                    </a:p>
                  </a:txBody>
                  <a:tcPr/>
                </a:tc>
                <a:tc>
                  <a:txBody>
                    <a:bodyPr/>
                    <a:lstStyle/>
                    <a:p>
                      <a:pPr algn="ctr"/>
                      <a:r>
                        <a:rPr lang="fa-IR" sz="2400" dirty="0">
                          <a:cs typeface="B Nazanin" panose="00000400000000000000" pitchFamily="2" charset="-78"/>
                        </a:rPr>
                        <a:t>صادرات </a:t>
                      </a:r>
                      <a:endParaRPr lang="en-US" sz="2400" dirty="0">
                        <a:cs typeface="B Nazanin" panose="00000400000000000000" pitchFamily="2" charset="-78"/>
                      </a:endParaRPr>
                    </a:p>
                  </a:txBody>
                  <a:tcPr/>
                </a:tc>
                <a:tc>
                  <a:txBody>
                    <a:bodyPr/>
                    <a:lstStyle/>
                    <a:p>
                      <a:pPr algn="ctr"/>
                      <a:r>
                        <a:rPr lang="fa-IR" sz="2400" dirty="0">
                          <a:cs typeface="B Nazanin" panose="00000400000000000000" pitchFamily="2" charset="-78"/>
                        </a:rPr>
                        <a:t>میزان تولید</a:t>
                      </a:r>
                      <a:endParaRPr lang="en-US" sz="2400" dirty="0">
                        <a:cs typeface="B Nazanin" panose="00000400000000000000" pitchFamily="2" charset="-78"/>
                      </a:endParaRPr>
                    </a:p>
                  </a:txBody>
                  <a:tcPr/>
                </a:tc>
                <a:tc>
                  <a:txBody>
                    <a:bodyPr/>
                    <a:lstStyle/>
                    <a:p>
                      <a:pPr algn="ctr"/>
                      <a:r>
                        <a:rPr lang="fa-IR" sz="2400" dirty="0">
                          <a:cs typeface="B Nazanin" panose="00000400000000000000" pitchFamily="2" charset="-78"/>
                        </a:rPr>
                        <a:t>سطح قیمت </a:t>
                      </a:r>
                      <a:endParaRPr lang="en-US" sz="2400" dirty="0">
                        <a:cs typeface="B Nazanin" panose="00000400000000000000" pitchFamily="2" charset="-78"/>
                      </a:endParaRPr>
                    </a:p>
                  </a:txBody>
                  <a:tcPr/>
                </a:tc>
                <a:tc>
                  <a:txBody>
                    <a:bodyPr/>
                    <a:lstStyle/>
                    <a:p>
                      <a:pPr algn="r"/>
                      <a:endParaRPr lang="en-US" b="0" dirty="0">
                        <a:cs typeface="B Nazanin" panose="00000400000000000000" pitchFamily="2" charset="-78"/>
                      </a:endParaRPr>
                    </a:p>
                  </a:txBody>
                  <a:tcPr/>
                </a:tc>
                <a:extLst>
                  <a:ext uri="{0D108BD9-81ED-4DB2-BD59-A6C34878D82A}">
                    <a16:rowId xmlns:a16="http://schemas.microsoft.com/office/drawing/2014/main" xmlns="" val="1031140557"/>
                  </a:ext>
                </a:extLst>
              </a:tr>
              <a:tr h="466965">
                <a:tc>
                  <a:txBody>
                    <a:bodyPr/>
                    <a:lstStyle/>
                    <a:p>
                      <a:pPr algn="ctr"/>
                      <a:r>
                        <a:rPr lang="en-US" dirty="0"/>
                        <a:t>-0.54</a:t>
                      </a:r>
                    </a:p>
                  </a:txBody>
                  <a:tcPr/>
                </a:tc>
                <a:tc>
                  <a:txBody>
                    <a:bodyPr/>
                    <a:lstStyle/>
                    <a:p>
                      <a:pPr algn="ctr"/>
                      <a:r>
                        <a:rPr lang="en-US" dirty="0"/>
                        <a:t>69.2</a:t>
                      </a:r>
                    </a:p>
                  </a:txBody>
                  <a:tcPr/>
                </a:tc>
                <a:tc>
                  <a:txBody>
                    <a:bodyPr/>
                    <a:lstStyle/>
                    <a:p>
                      <a:pPr algn="ctr"/>
                      <a:r>
                        <a:rPr lang="en-US" dirty="0"/>
                        <a:t>0.51</a:t>
                      </a:r>
                    </a:p>
                  </a:txBody>
                  <a:tcPr/>
                </a:tc>
                <a:tc>
                  <a:txBody>
                    <a:bodyPr/>
                    <a:lstStyle/>
                    <a:p>
                      <a:pPr algn="ctr"/>
                      <a:r>
                        <a:rPr lang="en-US" dirty="0"/>
                        <a:t>8.05</a:t>
                      </a:r>
                    </a:p>
                  </a:txBody>
                  <a:tcPr/>
                </a:tc>
                <a:tc>
                  <a:txBody>
                    <a:bodyPr/>
                    <a:lstStyle/>
                    <a:p>
                      <a:pPr algn="ctr"/>
                      <a:r>
                        <a:rPr lang="fa-IR" sz="2400" b="1" dirty="0">
                          <a:cs typeface="B Nazanin" panose="00000400000000000000" pitchFamily="2" charset="-78"/>
                        </a:rPr>
                        <a:t>کشاورزی</a:t>
                      </a:r>
                      <a:r>
                        <a:rPr lang="fa-IR" dirty="0">
                          <a:cs typeface="B Nazanin" panose="00000400000000000000" pitchFamily="2" charset="-78"/>
                        </a:rPr>
                        <a:t> </a:t>
                      </a:r>
                      <a:endParaRPr lang="en-US" dirty="0">
                        <a:cs typeface="B Nazanin" panose="00000400000000000000" pitchFamily="2" charset="-78"/>
                      </a:endParaRPr>
                    </a:p>
                  </a:txBody>
                  <a:tcPr/>
                </a:tc>
                <a:extLst>
                  <a:ext uri="{0D108BD9-81ED-4DB2-BD59-A6C34878D82A}">
                    <a16:rowId xmlns:a16="http://schemas.microsoft.com/office/drawing/2014/main" xmlns="" val="2154077148"/>
                  </a:ext>
                </a:extLst>
              </a:tr>
              <a:tr h="466965">
                <a:tc>
                  <a:txBody>
                    <a:bodyPr/>
                    <a:lstStyle/>
                    <a:p>
                      <a:pPr algn="ctr"/>
                      <a:r>
                        <a:rPr lang="en-US" dirty="0"/>
                        <a:t>-2.36</a:t>
                      </a:r>
                    </a:p>
                  </a:txBody>
                  <a:tcPr/>
                </a:tc>
                <a:tc>
                  <a:txBody>
                    <a:bodyPr/>
                    <a:lstStyle/>
                    <a:p>
                      <a:pPr algn="ctr"/>
                      <a:r>
                        <a:rPr lang="en-US" dirty="0"/>
                        <a:t>10.43</a:t>
                      </a:r>
                    </a:p>
                  </a:txBody>
                  <a:tcPr/>
                </a:tc>
                <a:tc>
                  <a:txBody>
                    <a:bodyPr/>
                    <a:lstStyle/>
                    <a:p>
                      <a:pPr algn="ctr"/>
                      <a:r>
                        <a:rPr lang="en-US" dirty="0"/>
                        <a:t>1.14</a:t>
                      </a:r>
                    </a:p>
                  </a:txBody>
                  <a:tcPr/>
                </a:tc>
                <a:tc>
                  <a:txBody>
                    <a:bodyPr/>
                    <a:lstStyle/>
                    <a:p>
                      <a:pPr algn="ctr"/>
                      <a:r>
                        <a:rPr lang="en-US" dirty="0"/>
                        <a:t>5.13</a:t>
                      </a:r>
                    </a:p>
                  </a:txBody>
                  <a:tcPr/>
                </a:tc>
                <a:tc>
                  <a:txBody>
                    <a:bodyPr/>
                    <a:lstStyle/>
                    <a:p>
                      <a:pPr algn="ctr"/>
                      <a:r>
                        <a:rPr lang="fa-IR" sz="2400" b="1" dirty="0">
                          <a:cs typeface="B Nazanin" panose="00000400000000000000" pitchFamily="2" charset="-78"/>
                        </a:rPr>
                        <a:t>صنعت</a:t>
                      </a:r>
                      <a:r>
                        <a:rPr lang="fa-IR" dirty="0"/>
                        <a:t> </a:t>
                      </a:r>
                      <a:endParaRPr lang="en-US" dirty="0"/>
                    </a:p>
                  </a:txBody>
                  <a:tcPr/>
                </a:tc>
                <a:extLst>
                  <a:ext uri="{0D108BD9-81ED-4DB2-BD59-A6C34878D82A}">
                    <a16:rowId xmlns:a16="http://schemas.microsoft.com/office/drawing/2014/main" xmlns="" val="979765820"/>
                  </a:ext>
                </a:extLst>
              </a:tr>
              <a:tr h="466965">
                <a:tc>
                  <a:txBody>
                    <a:bodyPr/>
                    <a:lstStyle/>
                    <a:p>
                      <a:pPr algn="ctr"/>
                      <a:r>
                        <a:rPr lang="en-US" dirty="0"/>
                        <a:t>1.58</a:t>
                      </a:r>
                    </a:p>
                  </a:txBody>
                  <a:tcPr/>
                </a:tc>
                <a:tc>
                  <a:txBody>
                    <a:bodyPr/>
                    <a:lstStyle/>
                    <a:p>
                      <a:pPr algn="ctr"/>
                      <a:r>
                        <a:rPr lang="en-US" dirty="0"/>
                        <a:t>6.2</a:t>
                      </a:r>
                    </a:p>
                  </a:txBody>
                  <a:tcPr/>
                </a:tc>
                <a:tc>
                  <a:txBody>
                    <a:bodyPr/>
                    <a:lstStyle/>
                    <a:p>
                      <a:pPr algn="ctr"/>
                      <a:r>
                        <a:rPr lang="en-US" dirty="0"/>
                        <a:t>2.55</a:t>
                      </a:r>
                    </a:p>
                  </a:txBody>
                  <a:tcPr/>
                </a:tc>
                <a:tc>
                  <a:txBody>
                    <a:bodyPr/>
                    <a:lstStyle/>
                    <a:p>
                      <a:pPr algn="ctr"/>
                      <a:r>
                        <a:rPr lang="en-US" dirty="0"/>
                        <a:t>8.07</a:t>
                      </a:r>
                    </a:p>
                  </a:txBody>
                  <a:tcPr/>
                </a:tc>
                <a:tc>
                  <a:txBody>
                    <a:bodyPr/>
                    <a:lstStyle/>
                    <a:p>
                      <a:pPr algn="ctr"/>
                      <a:r>
                        <a:rPr lang="fa-IR" sz="2400" b="1" dirty="0">
                          <a:cs typeface="B Nazanin" panose="00000400000000000000" pitchFamily="2" charset="-78"/>
                        </a:rPr>
                        <a:t>خدمات </a:t>
                      </a:r>
                      <a:endParaRPr lang="en-US" sz="2400" b="1" dirty="0">
                        <a:cs typeface="B Nazanin" panose="00000400000000000000" pitchFamily="2" charset="-78"/>
                      </a:endParaRPr>
                    </a:p>
                  </a:txBody>
                  <a:tcPr/>
                </a:tc>
                <a:extLst>
                  <a:ext uri="{0D108BD9-81ED-4DB2-BD59-A6C34878D82A}">
                    <a16:rowId xmlns:a16="http://schemas.microsoft.com/office/drawing/2014/main" xmlns="" val="799707052"/>
                  </a:ext>
                </a:extLst>
              </a:tr>
              <a:tr h="466965">
                <a:tc>
                  <a:txBody>
                    <a:bodyPr/>
                    <a:lstStyle/>
                    <a:p>
                      <a:pPr algn="ctr"/>
                      <a:r>
                        <a:rPr lang="en-US" dirty="0"/>
                        <a:t>-</a:t>
                      </a:r>
                    </a:p>
                  </a:txBody>
                  <a:tcPr/>
                </a:tc>
                <a:tc>
                  <a:txBody>
                    <a:bodyPr/>
                    <a:lstStyle/>
                    <a:p>
                      <a:pPr algn="ctr"/>
                      <a:r>
                        <a:rPr lang="en-US" dirty="0"/>
                        <a:t>-</a:t>
                      </a:r>
                    </a:p>
                  </a:txBody>
                  <a:tcPr/>
                </a:tc>
                <a:tc>
                  <a:txBody>
                    <a:bodyPr/>
                    <a:lstStyle/>
                    <a:p>
                      <a:pPr algn="ctr"/>
                      <a:r>
                        <a:rPr lang="en-US" dirty="0"/>
                        <a:t>-7.9</a:t>
                      </a:r>
                    </a:p>
                  </a:txBody>
                  <a:tcPr/>
                </a:tc>
                <a:tc>
                  <a:txBody>
                    <a:bodyPr/>
                    <a:lstStyle/>
                    <a:p>
                      <a:pPr algn="ctr"/>
                      <a:r>
                        <a:rPr lang="en-US" dirty="0"/>
                        <a:t>0.58</a:t>
                      </a:r>
                    </a:p>
                  </a:txBody>
                  <a:tcPr/>
                </a:tc>
                <a:tc>
                  <a:txBody>
                    <a:bodyPr/>
                    <a:lstStyle/>
                    <a:p>
                      <a:pPr algn="ctr"/>
                      <a:r>
                        <a:rPr lang="fa-IR" sz="2400" b="1" dirty="0">
                          <a:cs typeface="B Nazanin" panose="00000400000000000000" pitchFamily="2" charset="-78"/>
                        </a:rPr>
                        <a:t>ساختمان</a:t>
                      </a:r>
                      <a:endParaRPr lang="en-US" sz="2400" b="1" dirty="0">
                        <a:cs typeface="B Nazanin" panose="00000400000000000000" pitchFamily="2" charset="-78"/>
                      </a:endParaRPr>
                    </a:p>
                  </a:txBody>
                  <a:tcPr/>
                </a:tc>
                <a:extLst>
                  <a:ext uri="{0D108BD9-81ED-4DB2-BD59-A6C34878D82A}">
                    <a16:rowId xmlns:a16="http://schemas.microsoft.com/office/drawing/2014/main" xmlns="" val="1595525354"/>
                  </a:ext>
                </a:extLst>
              </a:tr>
            </a:tbl>
          </a:graphicData>
        </a:graphic>
      </p:graphicFrame>
    </p:spTree>
    <p:extLst>
      <p:ext uri="{BB962C8B-B14F-4D97-AF65-F5344CB8AC3E}">
        <p14:creationId xmlns:p14="http://schemas.microsoft.com/office/powerpoint/2010/main" val="237334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D30641F-7C6E-4451-9525-563B07516690}"/>
              </a:ext>
            </a:extLst>
          </p:cNvPr>
          <p:cNvSpPr>
            <a:spLocks noGrp="1"/>
          </p:cNvSpPr>
          <p:nvPr>
            <p:ph type="subTitle" idx="1"/>
          </p:nvPr>
        </p:nvSpPr>
        <p:spPr>
          <a:xfrm>
            <a:off x="2343704" y="435007"/>
            <a:ext cx="9409481" cy="3549875"/>
          </a:xfrm>
        </p:spPr>
        <p:txBody>
          <a:bodyPr>
            <a:normAutofit/>
          </a:bodyPr>
          <a:lstStyle/>
          <a:p>
            <a:pPr algn="r"/>
            <a:r>
              <a:rPr lang="fa-IR" dirty="0">
                <a:solidFill>
                  <a:schemeClr val="tx1"/>
                </a:solidFill>
                <a:cs typeface="B Nazanin" panose="00000400000000000000" pitchFamily="2" charset="-78"/>
              </a:rPr>
              <a:t>در سناريو دوم، نرخ ارز به ميزان ده درصد كاهش يافته است. انتظار مى رود ميزان صادرات، كاهش و ميزان واردات، افزايش يابد. از اين رو، با ارزان شدن نسبى كالاها، سطح عمومى قيمتها كاهش مى يابد. اما با توجه به ميزان جانشينى بين كالاهاى ساخت داخل و كالاهاى وارداتى، كاهش صادرات مى تواند با عرضه بيشتر محصولات در بازار داخلى همراه باشد كه نيرويى در جهت كاهش تقاضا براى محصولات وارداتى به بازار وارد كند. همانطور كه در جدول ملاحظه مى شود، كاهش ده درصدى نرخ ارز، بيش از همه موجب كاهش سطح قيمتها در بخش خدمات مى شود. سطح قيمتها در اين بخش، </a:t>
            </a:r>
            <a:r>
              <a:rPr lang="fa-IR" dirty="0" smtClean="0">
                <a:solidFill>
                  <a:schemeClr val="tx1"/>
                </a:solidFill>
                <a:cs typeface="B Nazanin" panose="00000400000000000000" pitchFamily="2" charset="-78"/>
              </a:rPr>
              <a:t>8/15 درصد </a:t>
            </a:r>
            <a:r>
              <a:rPr lang="fa-IR" dirty="0">
                <a:solidFill>
                  <a:schemeClr val="tx1"/>
                </a:solidFill>
                <a:cs typeface="B Nazanin" panose="00000400000000000000" pitchFamily="2" charset="-78"/>
              </a:rPr>
              <a:t>كاهش يافته است و كالاهاى كشاورزى با 72/7 درصد كاهش، در رتبه بعدى قرار دارد. كالاهاى بخش ساختمان، </a:t>
            </a:r>
            <a:r>
              <a:rPr lang="fa-IR" dirty="0" smtClean="0">
                <a:solidFill>
                  <a:schemeClr val="tx1"/>
                </a:solidFill>
                <a:cs typeface="B Nazanin" panose="00000400000000000000" pitchFamily="2" charset="-78"/>
              </a:rPr>
              <a:t>0/37درصد </a:t>
            </a:r>
            <a:r>
              <a:rPr lang="fa-IR" dirty="0">
                <a:solidFill>
                  <a:schemeClr val="tx1"/>
                </a:solidFill>
                <a:cs typeface="B Nazanin" panose="00000400000000000000" pitchFamily="2" charset="-78"/>
              </a:rPr>
              <a:t>كاهش قيمت خواهد داشت كه كمترين تأثير را از كاهش نرخ ارز به خود اختصاص مى دهد. </a:t>
            </a:r>
          </a:p>
          <a:p>
            <a:pPr algn="r"/>
            <a:r>
              <a:rPr lang="fa-IR" dirty="0">
                <a:solidFill>
                  <a:schemeClr val="tx1"/>
                </a:solidFill>
                <a:cs typeface="B Nazanin" panose="00000400000000000000" pitchFamily="2" charset="-78"/>
              </a:rPr>
              <a:t>ميزان توليد در بخش ساختمان، افزايش خواهد يافت، اما در ساير بخشها، كاهش توليد مشاهده مى شود كه در بخش خدمات، بيش از ساير بخشهاى اقتصادى است. اما صادرات بخش صنعت و معدن، با 33/11 درصد كاهش، بيش از ساير بخشهاى اقتصادى، از كاهش نرخ ارز لطمه خواهد ديد. صادرات كالاهاى كشاورزى، كمترين تأثير را از كاهش نرخ ارز خواهد داشت. ميزان واردات كالاهاى صنعتى نيز بيش از ساير كالاها افزايش خواهد يافت (01/3 درصد). در حالى كه واردات بخش خدمات، به ميزان </a:t>
            </a:r>
            <a:r>
              <a:rPr lang="fa-IR" dirty="0" smtClean="0">
                <a:solidFill>
                  <a:schemeClr val="tx1"/>
                </a:solidFill>
                <a:cs typeface="B Nazanin" panose="00000400000000000000" pitchFamily="2" charset="-78"/>
              </a:rPr>
              <a:t>1/57درصد </a:t>
            </a:r>
            <a:r>
              <a:rPr lang="fa-IR" dirty="0">
                <a:solidFill>
                  <a:schemeClr val="tx1"/>
                </a:solidFill>
                <a:cs typeface="B Nazanin" panose="00000400000000000000" pitchFamily="2" charset="-78"/>
              </a:rPr>
              <a:t>كاهش خواهد داشت كه بيانگر جابجايى محصول اين بخش از بازارهاى خارجى به بازارهاى داخلى است.</a:t>
            </a:r>
            <a:endParaRPr lang="en-US" dirty="0">
              <a:solidFill>
                <a:schemeClr val="tx1"/>
              </a:solidFill>
              <a:cs typeface="B Nazanin" panose="00000400000000000000" pitchFamily="2" charset="-78"/>
            </a:endParaRPr>
          </a:p>
        </p:txBody>
      </p:sp>
      <p:graphicFrame>
        <p:nvGraphicFramePr>
          <p:cNvPr id="5" name="Table 4">
            <a:extLst>
              <a:ext uri="{FF2B5EF4-FFF2-40B4-BE49-F238E27FC236}">
                <a16:creationId xmlns:a16="http://schemas.microsoft.com/office/drawing/2014/main" xmlns="" id="{61B55165-87C2-4B8C-A320-ADB5A2A09EC8}"/>
              </a:ext>
            </a:extLst>
          </p:cNvPr>
          <p:cNvGraphicFramePr>
            <a:graphicFrameLocks noGrp="1"/>
          </p:cNvGraphicFramePr>
          <p:nvPr>
            <p:extLst>
              <p:ext uri="{D42A27DB-BD31-4B8C-83A1-F6EECF244321}">
                <p14:modId xmlns:p14="http://schemas.microsoft.com/office/powerpoint/2010/main" val="2314924707"/>
              </p:ext>
            </p:extLst>
          </p:nvPr>
        </p:nvGraphicFramePr>
        <p:xfrm>
          <a:off x="3175308" y="4136993"/>
          <a:ext cx="7870560" cy="2286000"/>
        </p:xfrm>
        <a:graphic>
          <a:graphicData uri="http://schemas.openxmlformats.org/drawingml/2006/table">
            <a:tbl>
              <a:tblPr firstRow="1" bandRow="1">
                <a:tableStyleId>{5C22544A-7EE6-4342-B048-85BDC9FD1C3A}</a:tableStyleId>
              </a:tblPr>
              <a:tblGrid>
                <a:gridCol w="1574112">
                  <a:extLst>
                    <a:ext uri="{9D8B030D-6E8A-4147-A177-3AD203B41FA5}">
                      <a16:colId xmlns:a16="http://schemas.microsoft.com/office/drawing/2014/main" xmlns="" val="4145634642"/>
                    </a:ext>
                  </a:extLst>
                </a:gridCol>
                <a:gridCol w="1574112">
                  <a:extLst>
                    <a:ext uri="{9D8B030D-6E8A-4147-A177-3AD203B41FA5}">
                      <a16:colId xmlns:a16="http://schemas.microsoft.com/office/drawing/2014/main" xmlns="" val="816526353"/>
                    </a:ext>
                  </a:extLst>
                </a:gridCol>
                <a:gridCol w="1574112">
                  <a:extLst>
                    <a:ext uri="{9D8B030D-6E8A-4147-A177-3AD203B41FA5}">
                      <a16:colId xmlns:a16="http://schemas.microsoft.com/office/drawing/2014/main" xmlns="" val="3010533674"/>
                    </a:ext>
                  </a:extLst>
                </a:gridCol>
                <a:gridCol w="1574112">
                  <a:extLst>
                    <a:ext uri="{9D8B030D-6E8A-4147-A177-3AD203B41FA5}">
                      <a16:colId xmlns:a16="http://schemas.microsoft.com/office/drawing/2014/main" xmlns="" val="565907071"/>
                    </a:ext>
                  </a:extLst>
                </a:gridCol>
                <a:gridCol w="1574112">
                  <a:extLst>
                    <a:ext uri="{9D8B030D-6E8A-4147-A177-3AD203B41FA5}">
                      <a16:colId xmlns:a16="http://schemas.microsoft.com/office/drawing/2014/main" xmlns="" val="1820117445"/>
                    </a:ext>
                  </a:extLst>
                </a:gridCol>
              </a:tblGrid>
              <a:tr h="408373">
                <a:tc>
                  <a:txBody>
                    <a:bodyPr/>
                    <a:lstStyle/>
                    <a:p>
                      <a:pPr algn="ctr"/>
                      <a:r>
                        <a:rPr lang="fa-IR" sz="2400" b="1" dirty="0">
                          <a:cs typeface="B Nazanin" panose="00000400000000000000" pitchFamily="2" charset="-78"/>
                        </a:rPr>
                        <a:t>واردات</a:t>
                      </a:r>
                      <a:r>
                        <a:rPr lang="fa-IR" dirty="0"/>
                        <a:t> </a:t>
                      </a:r>
                      <a:endParaRPr lang="en-US" dirty="0"/>
                    </a:p>
                  </a:txBody>
                  <a:tcPr/>
                </a:tc>
                <a:tc>
                  <a:txBody>
                    <a:bodyPr/>
                    <a:lstStyle/>
                    <a:p>
                      <a:pPr algn="ctr"/>
                      <a:r>
                        <a:rPr lang="fa-IR" sz="2400" dirty="0">
                          <a:cs typeface="B Nazanin" panose="00000400000000000000" pitchFamily="2" charset="-78"/>
                        </a:rPr>
                        <a:t>صادرات </a:t>
                      </a:r>
                      <a:endParaRPr lang="en-US" sz="2400" dirty="0">
                        <a:cs typeface="B Nazanin" panose="00000400000000000000" pitchFamily="2" charset="-78"/>
                      </a:endParaRPr>
                    </a:p>
                  </a:txBody>
                  <a:tcPr/>
                </a:tc>
                <a:tc>
                  <a:txBody>
                    <a:bodyPr/>
                    <a:lstStyle/>
                    <a:p>
                      <a:pPr algn="ctr"/>
                      <a:r>
                        <a:rPr lang="fa-IR" sz="2400" dirty="0">
                          <a:cs typeface="B Nazanin" panose="00000400000000000000" pitchFamily="2" charset="-78"/>
                        </a:rPr>
                        <a:t>میزان تولید</a:t>
                      </a:r>
                      <a:endParaRPr lang="en-US" sz="2400" dirty="0">
                        <a:cs typeface="B Nazanin" panose="00000400000000000000" pitchFamily="2" charset="-78"/>
                      </a:endParaRPr>
                    </a:p>
                  </a:txBody>
                  <a:tcPr/>
                </a:tc>
                <a:tc>
                  <a:txBody>
                    <a:bodyPr/>
                    <a:lstStyle/>
                    <a:p>
                      <a:pPr algn="ctr"/>
                      <a:r>
                        <a:rPr lang="fa-IR" sz="2400" dirty="0">
                          <a:cs typeface="B Nazanin" panose="00000400000000000000" pitchFamily="2" charset="-78"/>
                        </a:rPr>
                        <a:t>سطح قیمت </a:t>
                      </a:r>
                      <a:endParaRPr lang="en-US" sz="2400" dirty="0">
                        <a:cs typeface="B Nazanin" panose="00000400000000000000" pitchFamily="2" charset="-78"/>
                      </a:endParaRPr>
                    </a:p>
                  </a:txBody>
                  <a:tcPr/>
                </a:tc>
                <a:tc>
                  <a:txBody>
                    <a:bodyPr/>
                    <a:lstStyle/>
                    <a:p>
                      <a:pPr algn="r"/>
                      <a:endParaRPr lang="en-US" b="0" dirty="0">
                        <a:cs typeface="B Nazanin" panose="00000400000000000000" pitchFamily="2" charset="-78"/>
                      </a:endParaRPr>
                    </a:p>
                  </a:txBody>
                  <a:tcPr/>
                </a:tc>
                <a:extLst>
                  <a:ext uri="{0D108BD9-81ED-4DB2-BD59-A6C34878D82A}">
                    <a16:rowId xmlns:a16="http://schemas.microsoft.com/office/drawing/2014/main" xmlns="" val="1031140557"/>
                  </a:ext>
                </a:extLst>
              </a:tr>
              <a:tr h="408373">
                <a:tc>
                  <a:txBody>
                    <a:bodyPr/>
                    <a:lstStyle/>
                    <a:p>
                      <a:pPr algn="ctr"/>
                      <a:r>
                        <a:rPr lang="en-US" dirty="0"/>
                        <a:t>93</a:t>
                      </a:r>
                    </a:p>
                  </a:txBody>
                  <a:tcPr/>
                </a:tc>
                <a:tc>
                  <a:txBody>
                    <a:bodyPr/>
                    <a:lstStyle/>
                    <a:p>
                      <a:pPr algn="ctr"/>
                      <a:r>
                        <a:rPr lang="en-US" dirty="0"/>
                        <a:t>-6.3</a:t>
                      </a:r>
                    </a:p>
                  </a:txBody>
                  <a:tcPr/>
                </a:tc>
                <a:tc>
                  <a:txBody>
                    <a:bodyPr/>
                    <a:lstStyle/>
                    <a:p>
                      <a:pPr algn="ctr"/>
                      <a:r>
                        <a:rPr lang="en-US" dirty="0"/>
                        <a:t>-54</a:t>
                      </a:r>
                    </a:p>
                  </a:txBody>
                  <a:tcPr/>
                </a:tc>
                <a:tc>
                  <a:txBody>
                    <a:bodyPr/>
                    <a:lstStyle/>
                    <a:p>
                      <a:pPr algn="ctr"/>
                      <a:r>
                        <a:rPr lang="en-US" dirty="0"/>
                        <a:t>-72.7</a:t>
                      </a:r>
                    </a:p>
                  </a:txBody>
                  <a:tcPr/>
                </a:tc>
                <a:tc>
                  <a:txBody>
                    <a:bodyPr/>
                    <a:lstStyle/>
                    <a:p>
                      <a:pPr algn="ctr"/>
                      <a:r>
                        <a:rPr lang="fa-IR" sz="2400" b="1" dirty="0">
                          <a:cs typeface="B Nazanin" panose="00000400000000000000" pitchFamily="2" charset="-78"/>
                        </a:rPr>
                        <a:t>کشاورزی</a:t>
                      </a:r>
                      <a:r>
                        <a:rPr lang="fa-IR" dirty="0">
                          <a:cs typeface="B Nazanin" panose="00000400000000000000" pitchFamily="2" charset="-78"/>
                        </a:rPr>
                        <a:t> </a:t>
                      </a:r>
                      <a:endParaRPr lang="en-US" dirty="0">
                        <a:cs typeface="B Nazanin" panose="00000400000000000000" pitchFamily="2" charset="-78"/>
                      </a:endParaRPr>
                    </a:p>
                  </a:txBody>
                  <a:tcPr/>
                </a:tc>
                <a:extLst>
                  <a:ext uri="{0D108BD9-81ED-4DB2-BD59-A6C34878D82A}">
                    <a16:rowId xmlns:a16="http://schemas.microsoft.com/office/drawing/2014/main" xmlns="" val="2154077148"/>
                  </a:ext>
                </a:extLst>
              </a:tr>
              <a:tr h="408373">
                <a:tc>
                  <a:txBody>
                    <a:bodyPr/>
                    <a:lstStyle/>
                    <a:p>
                      <a:pPr algn="ctr"/>
                      <a:r>
                        <a:rPr lang="en-US" dirty="0"/>
                        <a:t>1.3</a:t>
                      </a:r>
                    </a:p>
                  </a:txBody>
                  <a:tcPr/>
                </a:tc>
                <a:tc>
                  <a:txBody>
                    <a:bodyPr/>
                    <a:lstStyle/>
                    <a:p>
                      <a:pPr algn="ctr"/>
                      <a:r>
                        <a:rPr lang="en-US" dirty="0"/>
                        <a:t>-33.11</a:t>
                      </a:r>
                    </a:p>
                  </a:txBody>
                  <a:tcPr/>
                </a:tc>
                <a:tc>
                  <a:txBody>
                    <a:bodyPr/>
                    <a:lstStyle/>
                    <a:p>
                      <a:pPr algn="ctr"/>
                      <a:r>
                        <a:rPr lang="en-US" dirty="0"/>
                        <a:t>-15.1</a:t>
                      </a:r>
                    </a:p>
                  </a:txBody>
                  <a:tcPr/>
                </a:tc>
                <a:tc>
                  <a:txBody>
                    <a:bodyPr/>
                    <a:lstStyle/>
                    <a:p>
                      <a:pPr algn="ctr"/>
                      <a:r>
                        <a:rPr lang="en-US" dirty="0"/>
                        <a:t>-85.4</a:t>
                      </a:r>
                    </a:p>
                  </a:txBody>
                  <a:tcPr/>
                </a:tc>
                <a:tc>
                  <a:txBody>
                    <a:bodyPr/>
                    <a:lstStyle/>
                    <a:p>
                      <a:pPr algn="ctr"/>
                      <a:r>
                        <a:rPr lang="fa-IR" sz="2400" b="1" dirty="0">
                          <a:cs typeface="B Nazanin" panose="00000400000000000000" pitchFamily="2" charset="-78"/>
                        </a:rPr>
                        <a:t>صنعت</a:t>
                      </a:r>
                      <a:r>
                        <a:rPr lang="fa-IR" dirty="0"/>
                        <a:t> </a:t>
                      </a:r>
                      <a:endParaRPr lang="en-US" dirty="0"/>
                    </a:p>
                  </a:txBody>
                  <a:tcPr/>
                </a:tc>
                <a:extLst>
                  <a:ext uri="{0D108BD9-81ED-4DB2-BD59-A6C34878D82A}">
                    <a16:rowId xmlns:a16="http://schemas.microsoft.com/office/drawing/2014/main" xmlns="" val="979765820"/>
                  </a:ext>
                </a:extLst>
              </a:tr>
              <a:tr h="408373">
                <a:tc>
                  <a:txBody>
                    <a:bodyPr/>
                    <a:lstStyle/>
                    <a:p>
                      <a:pPr algn="ctr"/>
                      <a:r>
                        <a:rPr lang="en-US" dirty="0"/>
                        <a:t>-1.57</a:t>
                      </a:r>
                    </a:p>
                  </a:txBody>
                  <a:tcPr/>
                </a:tc>
                <a:tc>
                  <a:txBody>
                    <a:bodyPr/>
                    <a:lstStyle/>
                    <a:p>
                      <a:pPr algn="ctr"/>
                      <a:r>
                        <a:rPr lang="en-US" dirty="0"/>
                        <a:t>-6.45</a:t>
                      </a:r>
                    </a:p>
                  </a:txBody>
                  <a:tcPr/>
                </a:tc>
                <a:tc>
                  <a:txBody>
                    <a:bodyPr/>
                    <a:lstStyle/>
                    <a:p>
                      <a:pPr algn="ctr"/>
                      <a:r>
                        <a:rPr lang="en-US" dirty="0"/>
                        <a:t>-2.62</a:t>
                      </a:r>
                    </a:p>
                  </a:txBody>
                  <a:tcPr/>
                </a:tc>
                <a:tc>
                  <a:txBody>
                    <a:bodyPr/>
                    <a:lstStyle/>
                    <a:p>
                      <a:pPr algn="ctr"/>
                      <a:r>
                        <a:rPr lang="en-US" dirty="0"/>
                        <a:t>-8.15</a:t>
                      </a:r>
                    </a:p>
                  </a:txBody>
                  <a:tcPr/>
                </a:tc>
                <a:tc>
                  <a:txBody>
                    <a:bodyPr/>
                    <a:lstStyle/>
                    <a:p>
                      <a:pPr algn="ctr"/>
                      <a:r>
                        <a:rPr lang="fa-IR" sz="2400" b="1" dirty="0">
                          <a:cs typeface="B Nazanin" panose="00000400000000000000" pitchFamily="2" charset="-78"/>
                        </a:rPr>
                        <a:t>خدمات </a:t>
                      </a:r>
                      <a:endParaRPr lang="en-US" sz="2400" b="1" dirty="0">
                        <a:cs typeface="B Nazanin" panose="00000400000000000000" pitchFamily="2" charset="-78"/>
                      </a:endParaRPr>
                    </a:p>
                  </a:txBody>
                  <a:tcPr/>
                </a:tc>
                <a:extLst>
                  <a:ext uri="{0D108BD9-81ED-4DB2-BD59-A6C34878D82A}">
                    <a16:rowId xmlns:a16="http://schemas.microsoft.com/office/drawing/2014/main" xmlns="" val="799707052"/>
                  </a:ext>
                </a:extLst>
              </a:tr>
              <a:tr h="408373">
                <a:tc>
                  <a:txBody>
                    <a:bodyPr/>
                    <a:lstStyle/>
                    <a:p>
                      <a:pPr algn="ctr"/>
                      <a:r>
                        <a:rPr lang="en-US" dirty="0"/>
                        <a:t>-</a:t>
                      </a:r>
                    </a:p>
                  </a:txBody>
                  <a:tcPr/>
                </a:tc>
                <a:tc>
                  <a:txBody>
                    <a:bodyPr/>
                    <a:lstStyle/>
                    <a:p>
                      <a:pPr algn="ctr"/>
                      <a:r>
                        <a:rPr lang="en-US" dirty="0"/>
                        <a:t>-</a:t>
                      </a:r>
                    </a:p>
                  </a:txBody>
                  <a:tcPr/>
                </a:tc>
                <a:tc>
                  <a:txBody>
                    <a:bodyPr/>
                    <a:lstStyle/>
                    <a:p>
                      <a:pPr algn="ctr"/>
                      <a:r>
                        <a:rPr lang="en-US" dirty="0"/>
                        <a:t>-8.09</a:t>
                      </a:r>
                    </a:p>
                  </a:txBody>
                  <a:tcPr/>
                </a:tc>
                <a:tc>
                  <a:txBody>
                    <a:bodyPr/>
                    <a:lstStyle/>
                    <a:p>
                      <a:pPr algn="ctr"/>
                      <a:r>
                        <a:rPr lang="en-US" dirty="0"/>
                        <a:t>-0.37</a:t>
                      </a:r>
                    </a:p>
                  </a:txBody>
                  <a:tcPr/>
                </a:tc>
                <a:tc>
                  <a:txBody>
                    <a:bodyPr/>
                    <a:lstStyle/>
                    <a:p>
                      <a:pPr algn="ctr"/>
                      <a:r>
                        <a:rPr lang="fa-IR" sz="2400" b="1" dirty="0">
                          <a:cs typeface="B Nazanin" panose="00000400000000000000" pitchFamily="2" charset="-78"/>
                        </a:rPr>
                        <a:t>ساختمان</a:t>
                      </a:r>
                      <a:endParaRPr lang="en-US" sz="2400" b="1" dirty="0">
                        <a:cs typeface="B Nazanin" panose="00000400000000000000" pitchFamily="2" charset="-78"/>
                      </a:endParaRPr>
                    </a:p>
                  </a:txBody>
                  <a:tcPr/>
                </a:tc>
                <a:extLst>
                  <a:ext uri="{0D108BD9-81ED-4DB2-BD59-A6C34878D82A}">
                    <a16:rowId xmlns:a16="http://schemas.microsoft.com/office/drawing/2014/main" xmlns="" val="1595525354"/>
                  </a:ext>
                </a:extLst>
              </a:tr>
            </a:tbl>
          </a:graphicData>
        </a:graphic>
      </p:graphicFrame>
    </p:spTree>
    <p:extLst>
      <p:ext uri="{BB962C8B-B14F-4D97-AF65-F5344CB8AC3E}">
        <p14:creationId xmlns:p14="http://schemas.microsoft.com/office/powerpoint/2010/main" val="164857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BEE979A-7A49-4FA1-AA1F-DF352A1E3771}"/>
              </a:ext>
            </a:extLst>
          </p:cNvPr>
          <p:cNvSpPr>
            <a:spLocks noGrp="1"/>
          </p:cNvSpPr>
          <p:nvPr>
            <p:ph type="subTitle" idx="1"/>
          </p:nvPr>
        </p:nvSpPr>
        <p:spPr>
          <a:xfrm>
            <a:off x="4438834" y="1037661"/>
            <a:ext cx="7323229" cy="2391339"/>
          </a:xfrm>
        </p:spPr>
        <p:txBody>
          <a:bodyPr>
            <a:normAutofit/>
          </a:bodyPr>
          <a:lstStyle/>
          <a:p>
            <a:pPr algn="r"/>
            <a:r>
              <a:rPr lang="fa-IR" dirty="0">
                <a:solidFill>
                  <a:schemeClr val="tx1"/>
                </a:solidFill>
                <a:cs typeface="B Nazanin" panose="00000400000000000000" pitchFamily="2" charset="-78"/>
              </a:rPr>
              <a:t>همانطور كه در جدول زیر ملاحظه مى شود، ميزان توليد ناخالص داخلى در اثر كاهش نرخ ارز، </a:t>
            </a:r>
            <a:r>
              <a:rPr lang="fa-IR" dirty="0" smtClean="0">
                <a:solidFill>
                  <a:schemeClr val="tx1"/>
                </a:solidFill>
                <a:cs typeface="B Nazanin" panose="00000400000000000000" pitchFamily="2" charset="-78"/>
              </a:rPr>
              <a:t>2/78درصد </a:t>
            </a:r>
            <a:r>
              <a:rPr lang="fa-IR" dirty="0">
                <a:solidFill>
                  <a:schemeClr val="tx1"/>
                </a:solidFill>
                <a:cs typeface="B Nazanin" panose="00000400000000000000" pitchFamily="2" charset="-78"/>
              </a:rPr>
              <a:t>كاهش خواهد يافت. همه اجزاى تشكيل دهنده توليد ناخالص داخلى، كاهش را نشان مى دهد، اما ميزان كاهش خالص صادرات و واردات </a:t>
            </a:r>
            <a:r>
              <a:rPr lang="fa-IR" dirty="0" smtClean="0">
                <a:solidFill>
                  <a:schemeClr val="tx1"/>
                </a:solidFill>
                <a:cs typeface="B Nazanin" panose="00000400000000000000" pitchFamily="2" charset="-78"/>
              </a:rPr>
              <a:t>(13/48درصد</a:t>
            </a:r>
            <a:r>
              <a:rPr lang="fa-IR" dirty="0">
                <a:solidFill>
                  <a:schemeClr val="tx1"/>
                </a:solidFill>
                <a:cs typeface="B Nazanin" panose="00000400000000000000" pitchFamily="2" charset="-78"/>
              </a:rPr>
              <a:t>) بيش از ساير اجزاء است. مصرف بخش دولتى، سرمايه گذارى و مصرف بخش خصوصى، به ترتيب در رتبه هاى بعد قرار دارد.</a:t>
            </a:r>
            <a:endParaRPr lang="en-US" dirty="0">
              <a:solidFill>
                <a:schemeClr val="tx1"/>
              </a:solidFill>
              <a:cs typeface="B Nazanin" panose="00000400000000000000" pitchFamily="2" charset="-78"/>
            </a:endParaRPr>
          </a:p>
        </p:txBody>
      </p:sp>
      <p:graphicFrame>
        <p:nvGraphicFramePr>
          <p:cNvPr id="4" name="Table 4">
            <a:extLst>
              <a:ext uri="{FF2B5EF4-FFF2-40B4-BE49-F238E27FC236}">
                <a16:creationId xmlns:a16="http://schemas.microsoft.com/office/drawing/2014/main" xmlns="" id="{2C939F51-F84D-49A7-87A9-3B3615BD7F3F}"/>
              </a:ext>
            </a:extLst>
          </p:cNvPr>
          <p:cNvGraphicFramePr>
            <a:graphicFrameLocks noGrp="1"/>
          </p:cNvGraphicFramePr>
          <p:nvPr>
            <p:extLst>
              <p:ext uri="{D42A27DB-BD31-4B8C-83A1-F6EECF244321}">
                <p14:modId xmlns:p14="http://schemas.microsoft.com/office/powerpoint/2010/main" val="1091551456"/>
              </p:ext>
            </p:extLst>
          </p:nvPr>
        </p:nvGraphicFramePr>
        <p:xfrm>
          <a:off x="4438834" y="3760118"/>
          <a:ext cx="7426680" cy="1109413"/>
        </p:xfrm>
        <a:graphic>
          <a:graphicData uri="http://schemas.openxmlformats.org/drawingml/2006/table">
            <a:tbl>
              <a:tblPr firstRow="1" bandRow="1">
                <a:tableStyleId>{5C22544A-7EE6-4342-B048-85BDC9FD1C3A}</a:tableStyleId>
              </a:tblPr>
              <a:tblGrid>
                <a:gridCol w="1856670">
                  <a:extLst>
                    <a:ext uri="{9D8B030D-6E8A-4147-A177-3AD203B41FA5}">
                      <a16:colId xmlns:a16="http://schemas.microsoft.com/office/drawing/2014/main" xmlns="" val="1657230487"/>
                    </a:ext>
                  </a:extLst>
                </a:gridCol>
                <a:gridCol w="1856670">
                  <a:extLst>
                    <a:ext uri="{9D8B030D-6E8A-4147-A177-3AD203B41FA5}">
                      <a16:colId xmlns:a16="http://schemas.microsoft.com/office/drawing/2014/main" xmlns="" val="480592044"/>
                    </a:ext>
                  </a:extLst>
                </a:gridCol>
                <a:gridCol w="1856670">
                  <a:extLst>
                    <a:ext uri="{9D8B030D-6E8A-4147-A177-3AD203B41FA5}">
                      <a16:colId xmlns:a16="http://schemas.microsoft.com/office/drawing/2014/main" xmlns="" val="2112763478"/>
                    </a:ext>
                  </a:extLst>
                </a:gridCol>
                <a:gridCol w="1856670">
                  <a:extLst>
                    <a:ext uri="{9D8B030D-6E8A-4147-A177-3AD203B41FA5}">
                      <a16:colId xmlns:a16="http://schemas.microsoft.com/office/drawing/2014/main" xmlns="" val="2168735405"/>
                    </a:ext>
                  </a:extLst>
                </a:gridCol>
              </a:tblGrid>
              <a:tr h="539031">
                <a:tc>
                  <a:txBody>
                    <a:bodyPr/>
                    <a:lstStyle/>
                    <a:p>
                      <a:pPr algn="ctr"/>
                      <a:r>
                        <a:rPr lang="fa-IR" sz="2000" dirty="0">
                          <a:cs typeface="B Nazanin" panose="00000400000000000000" pitchFamily="2" charset="-78"/>
                        </a:rPr>
                        <a:t>صادرات و واردات </a:t>
                      </a:r>
                      <a:endParaRPr lang="en-US" sz="2000" dirty="0">
                        <a:cs typeface="B Nazanin" panose="00000400000000000000" pitchFamily="2" charset="-78"/>
                      </a:endParaRPr>
                    </a:p>
                  </a:txBody>
                  <a:tcPr/>
                </a:tc>
                <a:tc>
                  <a:txBody>
                    <a:bodyPr/>
                    <a:lstStyle/>
                    <a:p>
                      <a:pPr algn="ctr"/>
                      <a:r>
                        <a:rPr lang="fa-IR" sz="2000" dirty="0">
                          <a:cs typeface="B Nazanin" panose="00000400000000000000" pitchFamily="2" charset="-78"/>
                        </a:rPr>
                        <a:t>سرمایه گذاری </a:t>
                      </a:r>
                      <a:endParaRPr lang="en-US" sz="2000" dirty="0">
                        <a:cs typeface="B Nazanin" panose="00000400000000000000" pitchFamily="2" charset="-78"/>
                      </a:endParaRPr>
                    </a:p>
                  </a:txBody>
                  <a:tcPr/>
                </a:tc>
                <a:tc>
                  <a:txBody>
                    <a:bodyPr/>
                    <a:lstStyle/>
                    <a:p>
                      <a:pPr algn="ctr"/>
                      <a:r>
                        <a:rPr lang="fa-IR" sz="2000" dirty="0">
                          <a:solidFill>
                            <a:schemeClr val="bg1"/>
                          </a:solidFill>
                          <a:cs typeface="B Nazanin" panose="00000400000000000000" pitchFamily="2" charset="-78"/>
                        </a:rPr>
                        <a:t>تولید ناخالص داخلی</a:t>
                      </a:r>
                      <a:endParaRPr lang="en-US" sz="2000" dirty="0">
                        <a:solidFill>
                          <a:schemeClr val="bg1"/>
                        </a:solidFill>
                        <a:cs typeface="B Nazanin" panose="00000400000000000000" pitchFamily="2" charset="-78"/>
                      </a:endParaRPr>
                    </a:p>
                  </a:txBody>
                  <a:tcPr/>
                </a:tc>
                <a:tc>
                  <a:txBody>
                    <a:bodyPr/>
                    <a:lstStyle/>
                    <a:p>
                      <a:endParaRPr lang="en-US"/>
                    </a:p>
                  </a:txBody>
                  <a:tcPr/>
                </a:tc>
                <a:extLst>
                  <a:ext uri="{0D108BD9-81ED-4DB2-BD59-A6C34878D82A}">
                    <a16:rowId xmlns:a16="http://schemas.microsoft.com/office/drawing/2014/main" xmlns="" val="383492974"/>
                  </a:ext>
                </a:extLst>
              </a:tr>
              <a:tr h="408373">
                <a:tc>
                  <a:txBody>
                    <a:bodyPr/>
                    <a:lstStyle/>
                    <a:p>
                      <a:pPr algn="ctr"/>
                      <a:r>
                        <a:rPr lang="en-US" dirty="0"/>
                        <a:t>-13.48</a:t>
                      </a:r>
                    </a:p>
                  </a:txBody>
                  <a:tcPr/>
                </a:tc>
                <a:tc>
                  <a:txBody>
                    <a:bodyPr/>
                    <a:lstStyle/>
                    <a:p>
                      <a:pPr algn="ctr"/>
                      <a:r>
                        <a:rPr lang="en-US" dirty="0"/>
                        <a:t>8.55</a:t>
                      </a:r>
                    </a:p>
                  </a:txBody>
                  <a:tcPr/>
                </a:tc>
                <a:tc>
                  <a:txBody>
                    <a:bodyPr/>
                    <a:lstStyle/>
                    <a:p>
                      <a:pPr algn="ctr"/>
                      <a:r>
                        <a:rPr lang="en-US" dirty="0"/>
                        <a:t>-2.78</a:t>
                      </a:r>
                    </a:p>
                  </a:txBody>
                  <a:tcPr/>
                </a:tc>
                <a:tc>
                  <a:txBody>
                    <a:bodyPr/>
                    <a:lstStyle/>
                    <a:p>
                      <a:pPr algn="ctr"/>
                      <a:r>
                        <a:rPr lang="fa-IR" dirty="0">
                          <a:cs typeface="B Nazanin" panose="00000400000000000000" pitchFamily="2" charset="-78"/>
                        </a:rPr>
                        <a:t>درصد تغییرات</a:t>
                      </a:r>
                      <a:endParaRPr lang="en-US" dirty="0">
                        <a:cs typeface="B Nazanin" panose="00000400000000000000" pitchFamily="2" charset="-78"/>
                      </a:endParaRPr>
                    </a:p>
                  </a:txBody>
                  <a:tcPr/>
                </a:tc>
                <a:extLst>
                  <a:ext uri="{0D108BD9-81ED-4DB2-BD59-A6C34878D82A}">
                    <a16:rowId xmlns:a16="http://schemas.microsoft.com/office/drawing/2014/main" xmlns="" val="3904272158"/>
                  </a:ext>
                </a:extLst>
              </a:tr>
            </a:tbl>
          </a:graphicData>
        </a:graphic>
      </p:graphicFrame>
      <p:pic>
        <p:nvPicPr>
          <p:cNvPr id="2" name="Picture 1">
            <a:extLst>
              <a:ext uri="{FF2B5EF4-FFF2-40B4-BE49-F238E27FC236}">
                <a16:creationId xmlns:a16="http://schemas.microsoft.com/office/drawing/2014/main" xmlns="" id="{4320D628-8F1F-42F9-80B6-7E9C673FA2B3}"/>
              </a:ext>
            </a:extLst>
          </p:cNvPr>
          <p:cNvPicPr>
            <a:picLocks noChangeAspect="1"/>
          </p:cNvPicPr>
          <p:nvPr/>
        </p:nvPicPr>
        <p:blipFill>
          <a:blip r:embed="rId2"/>
          <a:stretch>
            <a:fillRect/>
          </a:stretch>
        </p:blipFill>
        <p:spPr>
          <a:xfrm>
            <a:off x="120403" y="4585039"/>
            <a:ext cx="3421972" cy="2272961"/>
          </a:xfrm>
          <a:prstGeom prst="rect">
            <a:avLst/>
          </a:prstGeom>
          <a:ln>
            <a:noFill/>
          </a:ln>
          <a:effectLst>
            <a:softEdge rad="112500"/>
          </a:effectLst>
        </p:spPr>
      </p:pic>
      <p:pic>
        <p:nvPicPr>
          <p:cNvPr id="5" name="Picture 4">
            <a:extLst>
              <a:ext uri="{FF2B5EF4-FFF2-40B4-BE49-F238E27FC236}">
                <a16:creationId xmlns:a16="http://schemas.microsoft.com/office/drawing/2014/main" xmlns="" id="{0500120C-BBCE-4E74-B97F-0688ECEEAEAC}"/>
              </a:ext>
            </a:extLst>
          </p:cNvPr>
          <p:cNvPicPr>
            <a:picLocks noChangeAspect="1"/>
          </p:cNvPicPr>
          <p:nvPr/>
        </p:nvPicPr>
        <p:blipFill>
          <a:blip r:embed="rId3"/>
          <a:stretch>
            <a:fillRect/>
          </a:stretch>
        </p:blipFill>
        <p:spPr>
          <a:xfrm>
            <a:off x="161277" y="2226672"/>
            <a:ext cx="3340224" cy="2272961"/>
          </a:xfrm>
          <a:prstGeom prst="rect">
            <a:avLst/>
          </a:prstGeom>
          <a:ln>
            <a:noFill/>
          </a:ln>
          <a:effectLst>
            <a:softEdge rad="112500"/>
          </a:effectLst>
        </p:spPr>
      </p:pic>
      <p:pic>
        <p:nvPicPr>
          <p:cNvPr id="6" name="Picture 5">
            <a:extLst>
              <a:ext uri="{FF2B5EF4-FFF2-40B4-BE49-F238E27FC236}">
                <a16:creationId xmlns:a16="http://schemas.microsoft.com/office/drawing/2014/main" xmlns="" id="{7F9DC7B9-C72F-4D25-A507-69650393AA60}"/>
              </a:ext>
            </a:extLst>
          </p:cNvPr>
          <p:cNvPicPr>
            <a:picLocks noChangeAspect="1"/>
          </p:cNvPicPr>
          <p:nvPr/>
        </p:nvPicPr>
        <p:blipFill>
          <a:blip r:embed="rId4"/>
          <a:stretch>
            <a:fillRect/>
          </a:stretch>
        </p:blipFill>
        <p:spPr>
          <a:xfrm>
            <a:off x="161277" y="16729"/>
            <a:ext cx="3340224" cy="2041863"/>
          </a:xfrm>
          <a:prstGeom prst="rect">
            <a:avLst/>
          </a:prstGeom>
          <a:ln>
            <a:noFill/>
          </a:ln>
          <a:effectLst>
            <a:softEdge rad="112500"/>
          </a:effectLst>
        </p:spPr>
      </p:pic>
    </p:spTree>
    <p:extLst>
      <p:ext uri="{BB962C8B-B14F-4D97-AF65-F5344CB8AC3E}">
        <p14:creationId xmlns:p14="http://schemas.microsoft.com/office/powerpoint/2010/main" val="420701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1F30C37-0BEE-4469-8D52-05C667632921}"/>
              </a:ext>
            </a:extLst>
          </p:cNvPr>
          <p:cNvSpPr>
            <a:spLocks noGrp="1"/>
          </p:cNvSpPr>
          <p:nvPr>
            <p:ph type="subTitle" idx="1"/>
          </p:nvPr>
        </p:nvSpPr>
        <p:spPr>
          <a:xfrm>
            <a:off x="3362325" y="1676400"/>
            <a:ext cx="8562975" cy="3819524"/>
          </a:xfrm>
        </p:spPr>
        <p:txBody>
          <a:bodyPr>
            <a:normAutofit/>
          </a:bodyPr>
          <a:lstStyle/>
          <a:p>
            <a:pPr algn="r"/>
            <a:r>
              <a:rPr lang="fa-IR" sz="2000" b="1" dirty="0">
                <a:solidFill>
                  <a:schemeClr val="tx1"/>
                </a:solidFill>
                <a:cs typeface="B Nazanin" panose="00000400000000000000" pitchFamily="2" charset="-78"/>
              </a:rPr>
              <a:t>سياست تغيير نرخ ارز كه به معناى كنترل نرخ ارز است، براى كنترل سطح قيمتهاى داخلى يا به عنوان سياستى براى تشويق تجارت خارجى استفاده مى شود. در هر صورت، بايد توجه كرد كه استفاده از اين ابزار سياستى، به معناى مداخله در بازار ارز و جلوگيرى از عمليات بازار آزاد است. به طور كلى، اگر آثار تغيير نرخ ارز را بر بخشهاى مختلف اقتصادى مورد توجه قرار دهيم همانطور كه در جدول قبل ملاحظه مى شود سطح قيمت در بخش خدمات، بيش از ساير بخشهاى اقتصادى، تحت تأثير تغييرات نرخ ارز قرار مى گيرد.</a:t>
            </a:r>
          </a:p>
          <a:p>
            <a:pPr algn="r"/>
            <a:r>
              <a:rPr lang="fa-IR" sz="2000" b="1" dirty="0">
                <a:solidFill>
                  <a:schemeClr val="tx1"/>
                </a:solidFill>
                <a:cs typeface="B Nazanin" panose="00000400000000000000" pitchFamily="2" charset="-78"/>
              </a:rPr>
              <a:t>اما ميزان توليد بخش ساختمان، بيش از ساير بخشها تحت تأثير تغييرات نرخ ارز است. به نظر مى رسد كه افزايش قيمت در اين بخش، به شدت بر ميزان تقاضا و در نتيجه، ميزان توليد تأثير مى گذارد. اما در ساير بخشها، تغييرات توليد هم جهت با تغيير قيمت است، يعنى جنبه عرضه اقتصاد به تغيير قيمتها واكنش نشان مى دهد. همانطور كه در جدول قبل ملاحظه مى شود، توليد در بخش كشاورزى، واكنش كمترى به قيمت نشان مى دهد. </a:t>
            </a:r>
            <a:endParaRPr lang="en-US" sz="2000" b="1" dirty="0">
              <a:solidFill>
                <a:schemeClr val="tx1"/>
              </a:solidFill>
              <a:cs typeface="B Nazanin" panose="00000400000000000000" pitchFamily="2" charset="-78"/>
            </a:endParaRPr>
          </a:p>
        </p:txBody>
      </p:sp>
      <p:pic>
        <p:nvPicPr>
          <p:cNvPr id="2" name="Picture 1">
            <a:extLst>
              <a:ext uri="{FF2B5EF4-FFF2-40B4-BE49-F238E27FC236}">
                <a16:creationId xmlns:a16="http://schemas.microsoft.com/office/drawing/2014/main" xmlns="" id="{321E4D37-E26F-4E7B-BDEB-5D7C776F0BDD}"/>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a:off x="123824" y="1362075"/>
            <a:ext cx="3057525" cy="4133849"/>
          </a:xfrm>
          <a:prstGeom prst="rect">
            <a:avLst/>
          </a:prstGeom>
          <a:ln>
            <a:noFill/>
          </a:ln>
          <a:effectLst>
            <a:softEdge rad="112500"/>
          </a:effectLst>
        </p:spPr>
      </p:pic>
    </p:spTree>
    <p:extLst>
      <p:ext uri="{BB962C8B-B14F-4D97-AF65-F5344CB8AC3E}">
        <p14:creationId xmlns:p14="http://schemas.microsoft.com/office/powerpoint/2010/main" val="149617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1110</TotalTime>
  <Words>2225</Words>
  <Application>Microsoft Office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 Nazanin</vt:lpstr>
      <vt:lpstr>Calibri</vt:lpstr>
      <vt:lpstr>Century Gothic</vt:lpstr>
      <vt:lpstr>Tahoma</vt:lpstr>
      <vt:lpstr>Wingdings 3</vt:lpstr>
      <vt:lpstr>Wisp</vt:lpstr>
      <vt:lpstr>بسم الله الرحمن الرحیم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dc:title>
  <dc:creator>mahdi moradi</dc:creator>
  <cp:lastModifiedBy>Win 10</cp:lastModifiedBy>
  <cp:revision>31</cp:revision>
  <dcterms:created xsi:type="dcterms:W3CDTF">2021-12-18T06:46:44Z</dcterms:created>
  <dcterms:modified xsi:type="dcterms:W3CDTF">2021-12-20T18:40:18Z</dcterms:modified>
</cp:coreProperties>
</file>