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7" r:id="rId6"/>
    <p:sldId id="260" r:id="rId7"/>
    <p:sldId id="279" r:id="rId8"/>
    <p:sldId id="261" r:id="rId9"/>
    <p:sldId id="262" r:id="rId10"/>
    <p:sldId id="283" r:id="rId11"/>
    <p:sldId id="263" r:id="rId12"/>
    <p:sldId id="265" r:id="rId13"/>
    <p:sldId id="281" r:id="rId14"/>
    <p:sldId id="266" r:id="rId15"/>
    <p:sldId id="267" r:id="rId16"/>
    <p:sldId id="268" r:id="rId17"/>
    <p:sldId id="284" r:id="rId18"/>
    <p:sldId id="269" r:id="rId19"/>
    <p:sldId id="285" r:id="rId20"/>
    <p:sldId id="264" r:id="rId21"/>
    <p:sldId id="270" r:id="rId22"/>
    <p:sldId id="271" r:id="rId23"/>
    <p:sldId id="27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A41D5B9-FDAB-4CB9-960B-9C3F2DB283DD}" type="datetimeFigureOut">
              <a:rPr lang="en-US" smtClean="0"/>
              <a:t>2/27/2022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2E914A-7AEC-4597-A05D-FDF987F9476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1D5B9-FDAB-4CB9-960B-9C3F2DB283DD}"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914A-7AEC-4597-A05D-FDF987F9476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1D5B9-FDAB-4CB9-960B-9C3F2DB283DD}"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914A-7AEC-4597-A05D-FDF987F9476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1D5B9-FDAB-4CB9-960B-9C3F2DB283DD}"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914A-7AEC-4597-A05D-FDF987F94766}"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41D5B9-FDAB-4CB9-960B-9C3F2DB283DD}"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914A-7AEC-4597-A05D-FDF987F9476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41D5B9-FDAB-4CB9-960B-9C3F2DB283DD}"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914A-7AEC-4597-A05D-FDF987F9476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41D5B9-FDAB-4CB9-960B-9C3F2DB283DD}"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E914A-7AEC-4597-A05D-FDF987F9476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41D5B9-FDAB-4CB9-960B-9C3F2DB283DD}"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E914A-7AEC-4597-A05D-FDF987F9476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1D5B9-FDAB-4CB9-960B-9C3F2DB283DD}"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E914A-7AEC-4597-A05D-FDF987F947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41D5B9-FDAB-4CB9-960B-9C3F2DB283DD}"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914A-7AEC-4597-A05D-FDF987F947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41D5B9-FDAB-4CB9-960B-9C3F2DB283DD}"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914A-7AEC-4597-A05D-FDF987F947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A41D5B9-FDAB-4CB9-960B-9C3F2DB283DD}" type="datetimeFigureOut">
              <a:rPr lang="en-US" smtClean="0"/>
              <a:t>2/27/2022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2E914A-7AEC-4597-A05D-FDF987F947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به نام خدا</a:t>
            </a:r>
            <a:endParaRPr lang="en-US" dirty="0"/>
          </a:p>
        </p:txBody>
      </p:sp>
      <p:sp>
        <p:nvSpPr>
          <p:cNvPr id="3" name="Subtitle 2"/>
          <p:cNvSpPr>
            <a:spLocks noGrp="1"/>
          </p:cNvSpPr>
          <p:nvPr>
            <p:ph type="subTitle" idx="1"/>
          </p:nvPr>
        </p:nvSpPr>
        <p:spPr>
          <a:xfrm>
            <a:off x="685800" y="3767862"/>
            <a:ext cx="7696200" cy="2328138"/>
          </a:xfrm>
        </p:spPr>
        <p:txBody>
          <a:bodyPr>
            <a:normAutofit/>
          </a:bodyPr>
          <a:lstStyle/>
          <a:p>
            <a:r>
              <a:rPr lang="fa-IR" sz="4000" b="1" dirty="0">
                <a:cs typeface="B Nazanin" panose="00000400000000000000" pitchFamily="2" charset="-78"/>
              </a:rPr>
              <a:t>صادرات شیلات در ایران</a:t>
            </a:r>
          </a:p>
          <a:p>
            <a:r>
              <a:rPr lang="fa-IR" dirty="0">
                <a:cs typeface="B Nazanin" panose="00000400000000000000" pitchFamily="2" charset="-78"/>
              </a:rPr>
              <a:t>استاد راهنما: دکتر مستولی زاده</a:t>
            </a:r>
          </a:p>
          <a:p>
            <a:r>
              <a:rPr lang="fa-IR" dirty="0">
                <a:cs typeface="B Nazanin" panose="00000400000000000000" pitchFamily="2" charset="-78"/>
              </a:rPr>
              <a:t>گرد آوری و ارائه: فاطمه آریامنش و معصومه ایمانی</a:t>
            </a:r>
            <a:endParaRPr lang="en-US" dirty="0">
              <a:cs typeface="B Nazanin" panose="00000400000000000000" pitchFamily="2" charset="-78"/>
            </a:endParaRPr>
          </a:p>
        </p:txBody>
      </p:sp>
    </p:spTree>
    <p:extLst>
      <p:ext uri="{BB962C8B-B14F-4D97-AF65-F5344CB8AC3E}">
        <p14:creationId xmlns:p14="http://schemas.microsoft.com/office/powerpoint/2010/main" val="372491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solidFill>
                  <a:schemeClr val="accent2"/>
                </a:solidFill>
              </a:rPr>
              <a:t>بررسی آماری</a:t>
            </a:r>
            <a:endParaRPr lang="en-US" dirty="0">
              <a:solidFill>
                <a:schemeClr val="accent2"/>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400299" y="-38101"/>
            <a:ext cx="4572002"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81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fa-IR" dirty="0"/>
              <a:t>چین به عنوان بزرگترین بازار آبزیان ایران ، خود با بیشترین تولید و بیشترین صادرات آبزیان نقش مهمی در تجارت بین الملل این صنعت ایفا می نماید.</a:t>
            </a:r>
          </a:p>
          <a:p>
            <a:pPr marL="0" indent="0" algn="just" rtl="1">
              <a:buNone/>
            </a:pPr>
            <a:r>
              <a:rPr lang="fa-IR" dirty="0"/>
              <a:t> این کشور علیرغم این که بزرگترین استخر پرورش ماهی در دنیا محسوب می شود ، بیشترین واردات را هم دارد و در عین حال نقش بسیار مهمی در صادرات آبزیان را نیز دارد و </a:t>
            </a:r>
            <a:r>
              <a:rPr lang="fa-IR" u="sng" dirty="0"/>
              <a:t>حتی نشانه هایی از صدور محصولات کشور ما (از جمله میگو به کانادا) به سایر کشورها از طریق چین</a:t>
            </a:r>
            <a:r>
              <a:rPr lang="fa-IR" dirty="0"/>
              <a:t> به دست آمده است.</a:t>
            </a:r>
            <a:endParaRPr lang="en-US" dirty="0"/>
          </a:p>
        </p:txBody>
      </p:sp>
      <p:sp>
        <p:nvSpPr>
          <p:cNvPr id="3" name="Title 2"/>
          <p:cNvSpPr>
            <a:spLocks noGrp="1"/>
          </p:cNvSpPr>
          <p:nvPr>
            <p:ph type="title"/>
          </p:nvPr>
        </p:nvSpPr>
        <p:spPr/>
        <p:txBody>
          <a:bodyPr/>
          <a:lstStyle/>
          <a:p>
            <a:r>
              <a:rPr lang="fa-IR" dirty="0"/>
              <a:t>صادرات شیلات ایران</a:t>
            </a:r>
            <a:endParaRPr lang="en-US" dirty="0"/>
          </a:p>
        </p:txBody>
      </p:sp>
    </p:spTree>
    <p:extLst>
      <p:ext uri="{BB962C8B-B14F-4D97-AF65-F5344CB8AC3E}">
        <p14:creationId xmlns:p14="http://schemas.microsoft.com/office/powerpoint/2010/main" val="56336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lnSpcReduction="10000"/>
          </a:bodyPr>
          <a:lstStyle/>
          <a:p>
            <a:pPr marL="0" indent="0" algn="just" rtl="1">
              <a:buNone/>
            </a:pPr>
            <a:r>
              <a:rPr lang="fa-IR" dirty="0">
                <a:cs typeface="B Nazanin" panose="00000400000000000000" pitchFamily="2" charset="-78"/>
              </a:rPr>
              <a:t>بالاترین سهم مربوط به کشورهای </a:t>
            </a:r>
            <a:r>
              <a:rPr lang="fa-IR" dirty="0">
                <a:solidFill>
                  <a:srgbClr val="FF0000"/>
                </a:solidFill>
                <a:cs typeface="B Nazanin" panose="00000400000000000000" pitchFamily="2" charset="-78"/>
              </a:rPr>
              <a:t>عراق و ویتنام </a:t>
            </a:r>
            <a:r>
              <a:rPr lang="fa-IR" dirty="0">
                <a:cs typeface="B Nazanin" panose="00000400000000000000" pitchFamily="2" charset="-78"/>
              </a:rPr>
              <a:t>است ولی محصولات ما به لوکزامبورگ، آفریقای جنوبی و حتی ایالات متحده آمریکا، هم صادر شده است. </a:t>
            </a:r>
          </a:p>
          <a:p>
            <a:pPr marL="0" indent="0" algn="just" rtl="1">
              <a:buNone/>
            </a:pPr>
            <a:r>
              <a:rPr lang="fa-IR" dirty="0">
                <a:cs typeface="B Nazanin" panose="00000400000000000000" pitchFamily="2" charset="-78"/>
              </a:rPr>
              <a:t>البته با توجه به آن که هنگ کنگ و ویتنام مسیرهای اصلی ارسال آبزیان ما به کشور چین هستند اگر مجموع آمار این سه مقصد را در نظر بگيریم، رتبه نخست به کشور چین اختصاص خواهد یافت.</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با توجه به استقبال کشورهای عربی منطقه از محصولات آبزیان ایران، سهم این کشورها شامل </a:t>
            </a:r>
            <a:r>
              <a:rPr lang="fa-IR" dirty="0">
                <a:solidFill>
                  <a:srgbClr val="FF0000"/>
                </a:solidFill>
                <a:cs typeface="B Nazanin" panose="00000400000000000000" pitchFamily="2" charset="-78"/>
              </a:rPr>
              <a:t>امارات متحده عربی، کویت، قطر و لبنان </a:t>
            </a:r>
            <a:r>
              <a:rPr lang="fa-IR" dirty="0">
                <a:cs typeface="B Nazanin" panose="00000400000000000000" pitchFamily="2" charset="-78"/>
              </a:rPr>
              <a:t>نیز در مجموع بالاست. نکته جالب این است که صادرکنندگان آبزیان ایران موفق شدند در سال 1396 که فرصت </a:t>
            </a:r>
            <a:r>
              <a:rPr lang="fa-IR" u="sng" dirty="0">
                <a:cs typeface="B Nazanin" panose="00000400000000000000" pitchFamily="2" charset="-78"/>
              </a:rPr>
              <a:t>توسعه روابط اقتصادی با قطر </a:t>
            </a:r>
            <a:r>
              <a:rPr lang="fa-IR" dirty="0">
                <a:cs typeface="B Nazanin" panose="00000400000000000000" pitchFamily="2" charset="-78"/>
              </a:rPr>
              <a:t>فراهم شد سهم صادرات خود را قریب </a:t>
            </a:r>
            <a:r>
              <a:rPr lang="fa-IR" dirty="0">
                <a:solidFill>
                  <a:srgbClr val="FF0000"/>
                </a:solidFill>
                <a:cs typeface="B Nazanin" panose="00000400000000000000" pitchFamily="2" charset="-78"/>
              </a:rPr>
              <a:t>ده برابر افزایش </a:t>
            </a:r>
            <a:r>
              <a:rPr lang="fa-IR" dirty="0">
                <a:cs typeface="B Nazanin" panose="00000400000000000000" pitchFamily="2" charset="-78"/>
              </a:rPr>
              <a:t>دهند و صادرات 69000  دلاری سال 1395 به بیش از 550 هزار دلار در سال 1396 افزایش یافت.</a:t>
            </a:r>
          </a:p>
          <a:p>
            <a:pPr marL="0" indent="0" algn="just" rtl="1">
              <a:buNone/>
            </a:pPr>
            <a:endParaRPr lang="en-US" dirty="0">
              <a:cs typeface="B Nazanin" panose="00000400000000000000" pitchFamily="2" charset="-78"/>
            </a:endParaRPr>
          </a:p>
        </p:txBody>
      </p:sp>
      <p:sp>
        <p:nvSpPr>
          <p:cNvPr id="3" name="Title 2"/>
          <p:cNvSpPr>
            <a:spLocks noGrp="1"/>
          </p:cNvSpPr>
          <p:nvPr>
            <p:ph type="title"/>
          </p:nvPr>
        </p:nvSpPr>
        <p:spPr/>
        <p:txBody>
          <a:bodyPr/>
          <a:lstStyle/>
          <a:p>
            <a:r>
              <a:rPr lang="fa-IR" dirty="0"/>
              <a:t>صادرات شیلات ایران</a:t>
            </a:r>
            <a:endParaRPr lang="en-US" dirty="0"/>
          </a:p>
        </p:txBody>
      </p:sp>
    </p:spTree>
    <p:extLst>
      <p:ext uri="{BB962C8B-B14F-4D97-AF65-F5344CB8AC3E}">
        <p14:creationId xmlns:p14="http://schemas.microsoft.com/office/powerpoint/2010/main" val="222653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solidFill>
                  <a:schemeClr val="accent2"/>
                </a:solidFill>
              </a:rPr>
              <a:t>بررسی آماری</a:t>
            </a:r>
            <a:endParaRPr lang="en-US" dirty="0">
              <a:solidFill>
                <a:schemeClr val="accent2"/>
              </a:solidFill>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981200" y="-76200"/>
            <a:ext cx="5181599"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6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763001" cy="4724399"/>
          </a:xfrm>
        </p:spPr>
        <p:txBody>
          <a:bodyPr>
            <a:normAutofit fontScale="92500" lnSpcReduction="10000"/>
          </a:bodyPr>
          <a:lstStyle/>
          <a:p>
            <a:pPr marL="0" indent="0" algn="just" rtl="1">
              <a:buNone/>
            </a:pPr>
            <a:r>
              <a:rPr lang="fa-IR" sz="3000" dirty="0">
                <a:cs typeface="B Nazanin" panose="00000400000000000000" pitchFamily="2" charset="-78"/>
              </a:rPr>
              <a:t>*</a:t>
            </a:r>
            <a:r>
              <a:rPr lang="fa-IR" dirty="0">
                <a:cs typeface="B Nazanin" panose="00000400000000000000" pitchFamily="2" charset="-78"/>
              </a:rPr>
              <a:t>مشکلات فراروری توسعه صادرات آبزیان از مشکلات سایر بخش ­های صادراتی جدا نیست و صادر کنندگان آبزیان نیز همانند سایر صادر کنندگان کشور از </a:t>
            </a:r>
            <a:r>
              <a:rPr lang="fa-IR" u="sng" dirty="0">
                <a:cs typeface="B Nazanin" panose="00000400000000000000" pitchFamily="2" charset="-78"/>
              </a:rPr>
              <a:t>محدودیت ­های نقل و انتقال مالی</a:t>
            </a:r>
            <a:r>
              <a:rPr lang="fa-IR" dirty="0">
                <a:cs typeface="B Nazanin" panose="00000400000000000000" pitchFamily="2" charset="-78"/>
              </a:rPr>
              <a:t>، </a:t>
            </a:r>
            <a:r>
              <a:rPr lang="fa-IR" u="sng" dirty="0">
                <a:cs typeface="B Nazanin" panose="00000400000000000000" pitchFamily="2" charset="-78"/>
              </a:rPr>
              <a:t>دور زدن تحریم ­ها</a:t>
            </a:r>
            <a:r>
              <a:rPr lang="fa-IR" dirty="0">
                <a:cs typeface="B Nazanin" panose="00000400000000000000" pitchFamily="2" charset="-78"/>
              </a:rPr>
              <a:t>، سیاست جدید اخیر ارزی دولت مبنی برحمایت از واردات با تعیین نرخ 42.000 ریالی، </a:t>
            </a:r>
            <a:r>
              <a:rPr lang="fa-IR" u="sng" dirty="0">
                <a:cs typeface="B Nazanin" panose="00000400000000000000" pitchFamily="2" charset="-78"/>
              </a:rPr>
              <a:t>محدودیت اعتبارات تخصیصی</a:t>
            </a:r>
            <a:r>
              <a:rPr lang="fa-IR" dirty="0">
                <a:cs typeface="B Nazanin" panose="00000400000000000000" pitchFamily="2" charset="-78"/>
              </a:rPr>
              <a:t>، </a:t>
            </a:r>
            <a:r>
              <a:rPr lang="fa-IR" u="sng" dirty="0">
                <a:cs typeface="B Nazanin" panose="00000400000000000000" pitchFamily="2" charset="-78"/>
              </a:rPr>
              <a:t>نرخ بهره بالا </a:t>
            </a:r>
            <a:r>
              <a:rPr lang="fa-IR" dirty="0">
                <a:cs typeface="B Nazanin" panose="00000400000000000000" pitchFamily="2" charset="-78"/>
              </a:rPr>
              <a:t>(نسبت به رقبایمان در سایر کشورها)، </a:t>
            </a:r>
            <a:r>
              <a:rPr lang="fa-IR" u="sng" dirty="0">
                <a:cs typeface="B Nazanin" panose="00000400000000000000" pitchFamily="2" charset="-78"/>
              </a:rPr>
              <a:t>عدم ثبات سیاست </a:t>
            </a:r>
            <a:r>
              <a:rPr lang="fa-IR" dirty="0">
                <a:cs typeface="B Nazanin" panose="00000400000000000000" pitchFamily="2" charset="-78"/>
              </a:rPr>
              <a:t>­ها و موارد مشابه در فشار هستند.</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در خصوص آبزیان دو مشکل بنیادین دیگر وجود دارد که یکی مربوط به ساختارهای داخلی  و دیگری مربوط به شرایط خارجی است که البته این هم راه حل داخلی دارد.</a:t>
            </a:r>
          </a:p>
          <a:p>
            <a:pPr marL="0" indent="0" algn="just" rtl="1">
              <a:buNone/>
            </a:pPr>
            <a:r>
              <a:rPr lang="fa-IR" dirty="0">
                <a:cs typeface="B Nazanin" panose="00000400000000000000" pitchFamily="2" charset="-78"/>
              </a:rPr>
              <a:t>در مورد ساختار داخلی بزرگترین مشکل عدم تفاهم پرورش دهندگان با صادر کنندگان است به این معنا که به جز صنعت میگو و خاویار که بنیاد آن بر اساس صادرات بنا نهاده شده، سایر تولیدات آبزیان (اعم از پرورشی و صیادی ) با هدف بازار داخلی صورت می­ گیرد و مشخصه­ های لازم برای صادرات را ندارد یا کم دارد، در واقع عموم پرورش دهندگان داخلی به علائم و هشدارهای صادر کننده در مورد رعایت نیازهای بازار صادراتی توجه چندانی ندارند که این باید اصلاح گردد.</a:t>
            </a:r>
          </a:p>
        </p:txBody>
      </p:sp>
      <p:sp>
        <p:nvSpPr>
          <p:cNvPr id="3" name="Title 2"/>
          <p:cNvSpPr>
            <a:spLocks noGrp="1"/>
          </p:cNvSpPr>
          <p:nvPr>
            <p:ph type="title"/>
          </p:nvPr>
        </p:nvSpPr>
        <p:spPr/>
        <p:txBody>
          <a:bodyPr/>
          <a:lstStyle/>
          <a:p>
            <a:r>
              <a:rPr lang="fa-IR" sz="4000" dirty="0">
                <a:cs typeface="B Nazanin" panose="00000400000000000000" pitchFamily="2" charset="-78"/>
              </a:rPr>
              <a:t>موانع و مشکلات توسعه صادرات آبزیان ایران</a:t>
            </a:r>
            <a:endParaRPr lang="en-US" sz="4000" dirty="0">
              <a:cs typeface="B Nazanin" panose="00000400000000000000" pitchFamily="2" charset="-78"/>
            </a:endParaRPr>
          </a:p>
        </p:txBody>
      </p:sp>
    </p:spTree>
    <p:extLst>
      <p:ext uri="{BB962C8B-B14F-4D97-AF65-F5344CB8AC3E}">
        <p14:creationId xmlns:p14="http://schemas.microsoft.com/office/powerpoint/2010/main" val="428176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lnSpcReduction="10000"/>
          </a:bodyPr>
          <a:lstStyle/>
          <a:p>
            <a:pPr marL="0" indent="0" algn="just" rtl="1">
              <a:buNone/>
            </a:pPr>
            <a:r>
              <a:rPr lang="fa-IR" dirty="0"/>
              <a:t>مشکل دوم </a:t>
            </a:r>
            <a:r>
              <a:rPr lang="fa-IR" dirty="0">
                <a:solidFill>
                  <a:srgbClr val="FF0000"/>
                </a:solidFill>
              </a:rPr>
              <a:t>بالا بودن تعرفه صادرات </a:t>
            </a:r>
            <a:r>
              <a:rPr lang="fa-IR" dirty="0"/>
              <a:t>آبزیان ایران به اتحادیه اروپا از یک سو و عدم امکان صادرات مستقیم آبزیان ایران به کشور چین (مقصد بیش از 70 درصد ارزش صادرات آبزیان ایران) می­باشد.</a:t>
            </a:r>
          </a:p>
          <a:p>
            <a:pPr marL="0" indent="0" algn="just" rtl="1">
              <a:buNone/>
            </a:pPr>
            <a:r>
              <a:rPr lang="fa-IR" dirty="0"/>
              <a:t> توضیح آن که تعرفه واردات آبزیان از کشورهای رقیب ما نظیر هندوستان و ویتنام به اروپا  2/ 4 % می­باشد و برای اکوادور تعرفه صفر در نظر گرفته شده و لیکن واردات از کشور ما مستلزم تعرفه ­ی 12 درصدی است. </a:t>
            </a:r>
          </a:p>
          <a:p>
            <a:pPr marL="0" indent="0" algn="just" rtl="1">
              <a:buNone/>
            </a:pPr>
            <a:r>
              <a:rPr lang="fa-IR" dirty="0"/>
              <a:t>این قدرت رقابت ما را کم کرده و به عنوان یک مانع مهم شناخته می­ شود. از طرف دیگر به دلیل عدم تبادل تفاهم نامه قرنطینه دامپزشکی میان ایران و چین، امکان صادرات مستقیم آبزیان پرورشی از ایران به چین وجود ندارد و صادر کنندگان ما صادرات خود را به صورت غیرمستقیم و از کشور ثالث انجام می­دهند و این هم یک مانع بزرگ برای توسعه صادرات آبزیان کشور می­باشد</a:t>
            </a:r>
            <a:endParaRPr lang="en-US" dirty="0"/>
          </a:p>
        </p:txBody>
      </p:sp>
      <p:sp>
        <p:nvSpPr>
          <p:cNvPr id="3" name="Title 2"/>
          <p:cNvSpPr>
            <a:spLocks noGrp="1"/>
          </p:cNvSpPr>
          <p:nvPr>
            <p:ph type="title"/>
          </p:nvPr>
        </p:nvSpPr>
        <p:spPr/>
        <p:txBody>
          <a:bodyPr/>
          <a:lstStyle/>
          <a:p>
            <a:r>
              <a:rPr lang="fa-IR" sz="4400" dirty="0">
                <a:cs typeface="B Nazanin" panose="00000400000000000000" pitchFamily="2" charset="-78"/>
              </a:rPr>
              <a:t>موانع و مشکلات توسعه صادرات آبزیان ایران</a:t>
            </a:r>
            <a:endParaRPr lang="en-US" sz="4400" dirty="0">
              <a:cs typeface="B Nazanin" panose="00000400000000000000" pitchFamily="2" charset="-78"/>
            </a:endParaRPr>
          </a:p>
        </p:txBody>
      </p:sp>
    </p:spTree>
    <p:extLst>
      <p:ext uri="{BB962C8B-B14F-4D97-AF65-F5344CB8AC3E}">
        <p14:creationId xmlns:p14="http://schemas.microsoft.com/office/powerpoint/2010/main" val="278263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1981201"/>
            <a:ext cx="8763001" cy="4800600"/>
          </a:xfrm>
        </p:spPr>
        <p:txBody>
          <a:bodyPr>
            <a:normAutofit/>
          </a:bodyPr>
          <a:lstStyle/>
          <a:p>
            <a:pPr marL="0" indent="0" algn="just" rtl="1">
              <a:buNone/>
            </a:pPr>
            <a:r>
              <a:rPr lang="fa-IR" dirty="0"/>
              <a:t>یکی از مهمترین کارها بهبود ساختار تولید و نظام بهره­ برداری در صنعت شیلات است.</a:t>
            </a:r>
          </a:p>
          <a:p>
            <a:pPr marL="0" indent="0" algn="just" rtl="1">
              <a:buNone/>
            </a:pPr>
            <a:r>
              <a:rPr lang="fa-IR" dirty="0"/>
              <a:t> پرورش دهنده ماهی سردابی و گرمابی باید متوجه باشد که در صورت تداوم تولید خود به شیوه­ های قبلی و محصور ماندن در حصار بازار داخلی امکان رشد و توسعه از آنان سلب می­شود و تنها در صورتی که با هدف تولید بخشی از محصول برای بازارهای صادراتی نظیر روسیه، ژاپن، ویتنام و کشورهای اروپایی به تداوم فعالیت بپردازند می ­توانند موفق شوند. </a:t>
            </a:r>
          </a:p>
          <a:p>
            <a:pPr marL="0" indent="0" algn="just" rtl="1">
              <a:buNone/>
            </a:pPr>
            <a:r>
              <a:rPr lang="fa-IR" dirty="0"/>
              <a:t>از جمله کارهای دیگری که باید بشود تجهیز مزارع و واحدهای فرآوری به سیستم پایش و ردیابی محصول است. این کار درحال حاضر به طور کامل برای میگوی پرورشی و خاویار پرورشی ایران انجام می­شود و از تمام مراحل قبل از شروع پرورش تا پس از آن تحت نظارت است و محصول شناسنامه ­دار تولید و صادر می ­گردد. این رویه اگر چه با مقاومت سایر تولیدکنندگان مواجه است ولی چاره­ای جز آن نداریم که این سدها را بشکنیم.</a:t>
            </a:r>
          </a:p>
          <a:p>
            <a:pPr marL="0" indent="0" algn="just" rtl="1">
              <a:buNone/>
            </a:pPr>
            <a:endParaRPr lang="fa-IR" dirty="0"/>
          </a:p>
          <a:p>
            <a:pPr marL="0" indent="0" algn="just" rtl="1">
              <a:buNone/>
            </a:pPr>
            <a:endParaRPr lang="en-US" dirty="0"/>
          </a:p>
        </p:txBody>
      </p:sp>
      <p:sp>
        <p:nvSpPr>
          <p:cNvPr id="3" name="Title 2"/>
          <p:cNvSpPr>
            <a:spLocks noGrp="1"/>
          </p:cNvSpPr>
          <p:nvPr>
            <p:ph type="title"/>
          </p:nvPr>
        </p:nvSpPr>
        <p:spPr/>
        <p:txBody>
          <a:bodyPr/>
          <a:lstStyle/>
          <a:p>
            <a:r>
              <a:rPr lang="fa-IR" sz="4000" dirty="0"/>
              <a:t>راهکارهاي توسعه صادرات آبزيان ايران</a:t>
            </a:r>
            <a:endParaRPr lang="en-US" sz="4000" dirty="0"/>
          </a:p>
        </p:txBody>
      </p:sp>
    </p:spTree>
    <p:extLst>
      <p:ext uri="{BB962C8B-B14F-4D97-AF65-F5344CB8AC3E}">
        <p14:creationId xmlns:p14="http://schemas.microsoft.com/office/powerpoint/2010/main" val="177384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fa-IR" dirty="0"/>
              <a:t>علاوه بر این­ها ارتقای دانش فنی تولید و نیز بهینه سازی سیستم ­های فرآوری، بهبود روش ­های بازاریابی و عرضه محصول و نیز تداوم سرمایه گذاری­ های انجام شده در زمینه کیفیت بسته­ بندی است. خوشبختانه در حال حاضر پیشرفته­ ترین ماشین آلات انجماد و بسته ­بندی در کشور ما وجود دارد و صاحبان واحدهای فرآوری آبزیان با کمک صادرکنندگان با سرمایه ­گذاری گسترده، این صنعت را به روز نگه داشته و بالاترین استاندارها برای صادرات به اتحادیه اروپا، روسیه و بسیاری از کشورهای هدف صادراتی را اخذ نموده ­اند. این روند باید ادامه یابد.</a:t>
            </a:r>
          </a:p>
        </p:txBody>
      </p:sp>
      <p:sp>
        <p:nvSpPr>
          <p:cNvPr id="3" name="Title 2"/>
          <p:cNvSpPr>
            <a:spLocks noGrp="1"/>
          </p:cNvSpPr>
          <p:nvPr>
            <p:ph type="title"/>
          </p:nvPr>
        </p:nvSpPr>
        <p:spPr/>
        <p:txBody>
          <a:bodyPr/>
          <a:lstStyle/>
          <a:p>
            <a:r>
              <a:rPr lang="fa-IR" sz="4000" dirty="0">
                <a:solidFill>
                  <a:srgbClr val="646B86"/>
                </a:solidFill>
              </a:rPr>
              <a:t>راهکارهاي توسعه صادرات آبزيان ايران</a:t>
            </a:r>
            <a:endParaRPr lang="en-US" dirty="0"/>
          </a:p>
        </p:txBody>
      </p:sp>
    </p:spTree>
    <p:extLst>
      <p:ext uri="{BB962C8B-B14F-4D97-AF65-F5344CB8AC3E}">
        <p14:creationId xmlns:p14="http://schemas.microsoft.com/office/powerpoint/2010/main" val="103552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09800"/>
            <a:ext cx="7745505" cy="4953000"/>
          </a:xfrm>
        </p:spPr>
        <p:txBody>
          <a:bodyPr>
            <a:normAutofit/>
          </a:bodyPr>
          <a:lstStyle/>
          <a:p>
            <a:pPr marL="0" indent="0" algn="just" rtl="1">
              <a:buNone/>
            </a:pPr>
            <a:r>
              <a:rPr lang="fa-IR" dirty="0">
                <a:cs typeface="B Nazanin" panose="00000400000000000000" pitchFamily="2" charset="-78"/>
              </a:rPr>
              <a:t>کاهش تعرفه صادرات به اتحادیه اروپا و نیز حل معضل صادرات مستقیم به کشور چین نیازمند اقدام جدی توسط دولت و به کار افتادن دستگاه دیپلماسی کشور است که این کار هم در حال پی­گیری است(آخرین آمار 6 بهمن99) ولی با حرکت لاک پشتی تصمیمیات دولتی، با سرعت لازم و به درستی پیش نمی ­رود.</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شیلات با دارا بودن کمتر از یک درصد سهم از کل تولیدات کشاورزی بیش از 10 درصد ارزش صادرات کشاورزی کشور را به خود اختصاص داده است. اساساً صنعت تولید و تجارت آبزیان ایران صنعتی جوان است که سابقه‌ای کمتر از چهار دهه در کشور دارد و به جرات می‌توان گفت که این بخش محصول نظام جمهوری اسلامی ایران است. و در حال حاضر ایران از نظر </a:t>
            </a:r>
            <a:r>
              <a:rPr lang="fa-IR" dirty="0">
                <a:solidFill>
                  <a:srgbClr val="FF0000"/>
                </a:solidFill>
                <a:cs typeface="B Nazanin" panose="00000400000000000000" pitchFamily="2" charset="-78"/>
              </a:rPr>
              <a:t>صید، رتبـه بیست و نهم</a:t>
            </a:r>
            <a:r>
              <a:rPr lang="fa-IR" dirty="0">
                <a:cs typeface="B Nazanin" panose="00000400000000000000" pitchFamily="2" charset="-78"/>
              </a:rPr>
              <a:t> و در </a:t>
            </a:r>
            <a:r>
              <a:rPr lang="fa-IR" dirty="0">
                <a:solidFill>
                  <a:srgbClr val="FF0000"/>
                </a:solidFill>
                <a:cs typeface="B Nazanin" panose="00000400000000000000" pitchFamily="2" charset="-78"/>
              </a:rPr>
              <a:t>آبزي‌پروري رتبه هفدهم </a:t>
            </a:r>
            <a:r>
              <a:rPr lang="fa-IR" dirty="0">
                <a:cs typeface="B Nazanin" panose="00000400000000000000" pitchFamily="2" charset="-78"/>
              </a:rPr>
              <a:t>را داراست.</a:t>
            </a:r>
          </a:p>
          <a:p>
            <a:pPr marL="0" indent="0" algn="just" rtl="1">
              <a:buNone/>
            </a:pPr>
            <a:endParaRPr lang="fa-IR" dirty="0">
              <a:cs typeface="B Nazanin" panose="00000400000000000000" pitchFamily="2" charset="-78"/>
            </a:endParaRPr>
          </a:p>
          <a:p>
            <a:pPr marL="0" indent="0" algn="just" rtl="1">
              <a:buNone/>
            </a:pPr>
            <a:endParaRPr lang="en-US" dirty="0">
              <a:cs typeface="B Nazanin" panose="00000400000000000000" pitchFamily="2" charset="-78"/>
            </a:endParaRPr>
          </a:p>
        </p:txBody>
      </p:sp>
      <p:sp>
        <p:nvSpPr>
          <p:cNvPr id="3" name="Title 2"/>
          <p:cNvSpPr>
            <a:spLocks noGrp="1"/>
          </p:cNvSpPr>
          <p:nvPr>
            <p:ph type="title"/>
          </p:nvPr>
        </p:nvSpPr>
        <p:spPr/>
        <p:txBody>
          <a:bodyPr/>
          <a:lstStyle/>
          <a:p>
            <a:r>
              <a:rPr lang="fa-IR" sz="4000" dirty="0">
                <a:solidFill>
                  <a:srgbClr val="646B86"/>
                </a:solidFill>
              </a:rPr>
              <a:t>راهکارهاي توسعه صادرات آبزيان ايران</a:t>
            </a:r>
            <a:endParaRPr lang="en-US" dirty="0"/>
          </a:p>
        </p:txBody>
      </p:sp>
    </p:spTree>
    <p:extLst>
      <p:ext uri="{BB962C8B-B14F-4D97-AF65-F5344CB8AC3E}">
        <p14:creationId xmlns:p14="http://schemas.microsoft.com/office/powerpoint/2010/main" val="194147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just" rtl="1">
              <a:buClr>
                <a:srgbClr val="D16349"/>
              </a:buClr>
              <a:buNone/>
            </a:pPr>
            <a:r>
              <a:rPr lang="fa-IR" dirty="0">
                <a:solidFill>
                  <a:prstClr val="black">
                    <a:lumMod val="85000"/>
                    <a:lumOff val="15000"/>
                  </a:prstClr>
                </a:solidFill>
                <a:cs typeface="B Nazanin" panose="00000400000000000000" pitchFamily="2" charset="-78"/>
              </a:rPr>
              <a:t>اروپا در سال‌هاي نه چندان دور هدف اصلي صادرات آبزيان ايران بوده و تجار عمده آبزيان كشورهاي اسپانيا، فرانسه، پرتغال، ايتاليا و انگلستان و ... با محصولات ايراني به خوبي آشنا و مشتري آن بوده‌اند.</a:t>
            </a:r>
          </a:p>
          <a:p>
            <a:pPr marL="0" lvl="0" indent="0" algn="just" rtl="1">
              <a:buClr>
                <a:srgbClr val="D16349"/>
              </a:buClr>
              <a:buNone/>
            </a:pPr>
            <a:r>
              <a:rPr lang="fa-IR" dirty="0">
                <a:solidFill>
                  <a:prstClr val="black">
                    <a:lumMod val="85000"/>
                    <a:lumOff val="15000"/>
                  </a:prstClr>
                </a:solidFill>
                <a:cs typeface="B Nazanin" panose="00000400000000000000" pitchFamily="2" charset="-78"/>
              </a:rPr>
              <a:t> با افول روابط سياسي و اقتصادي از يك سو و كاهش قدرت خريد آنان و ضعف توان اقتصادي كشورهاي اروپايي از سوي ديگر (و البته باز شدن ساير بازارها براي صادركنندگان ايراني) اين بازار از دسترس ما خارج شد و آنان به دنبال تأمين‌كنندگان ديگر رفتند. در يكي دو سال اخير مجددا اقبال خريداران اروپايي به محصولات ايراني افزايش يافته ولي متأسفانه بالا بودن تعرفه واردات اين محصولات از ايران مانعي جدي براي حضور هرچه بيشتر صادركنندگان ايراني در اين بازار شده است.</a:t>
            </a:r>
          </a:p>
          <a:p>
            <a:pPr algn="just" rtl="1"/>
            <a:endParaRPr lang="en-US" dirty="0">
              <a:cs typeface="B Nazanin" panose="00000400000000000000" pitchFamily="2" charset="-78"/>
            </a:endParaRPr>
          </a:p>
        </p:txBody>
      </p:sp>
      <p:sp>
        <p:nvSpPr>
          <p:cNvPr id="3" name="Title 2"/>
          <p:cNvSpPr>
            <a:spLocks noGrp="1"/>
          </p:cNvSpPr>
          <p:nvPr>
            <p:ph type="title"/>
          </p:nvPr>
        </p:nvSpPr>
        <p:spPr/>
        <p:txBody>
          <a:bodyPr/>
          <a:lstStyle/>
          <a:p>
            <a:r>
              <a:rPr lang="fa-IR" sz="4000" dirty="0">
                <a:solidFill>
                  <a:srgbClr val="646B86"/>
                </a:solidFill>
              </a:rPr>
              <a:t>راهکارهاي توسعه صادرات آبزيان ايران</a:t>
            </a:r>
            <a:endParaRPr lang="en-US" dirty="0"/>
          </a:p>
        </p:txBody>
      </p:sp>
    </p:spTree>
    <p:extLst>
      <p:ext uri="{BB962C8B-B14F-4D97-AF65-F5344CB8AC3E}">
        <p14:creationId xmlns:p14="http://schemas.microsoft.com/office/powerpoint/2010/main" val="29384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0"/>
            <a:ext cx="7756263" cy="1054250"/>
          </a:xfrm>
        </p:spPr>
        <p:txBody>
          <a:bodyPr/>
          <a:lstStyle/>
          <a:p>
            <a:r>
              <a:rPr lang="fa-IR" dirty="0"/>
              <a:t>اقتصاد شیلات</a:t>
            </a:r>
            <a:br>
              <a:rPr lang="fa-IR" dirty="0"/>
            </a:br>
            <a:r>
              <a:rPr lang="en-US" dirty="0"/>
              <a:t>Fisheries Economics</a:t>
            </a:r>
            <a:br>
              <a:rPr lang="en-US" dirty="0"/>
            </a:br>
            <a:endParaRPr lang="en-US" dirty="0"/>
          </a:p>
        </p:txBody>
      </p:sp>
      <p:sp>
        <p:nvSpPr>
          <p:cNvPr id="4" name="Content Placeholder 3"/>
          <p:cNvSpPr>
            <a:spLocks noGrp="1"/>
          </p:cNvSpPr>
          <p:nvPr>
            <p:ph idx="1"/>
          </p:nvPr>
        </p:nvSpPr>
        <p:spPr>
          <a:xfrm>
            <a:off x="0" y="2057400"/>
            <a:ext cx="9143999" cy="4495799"/>
          </a:xfrm>
        </p:spPr>
        <p:txBody>
          <a:bodyPr>
            <a:normAutofit/>
          </a:bodyPr>
          <a:lstStyle/>
          <a:p>
            <a:pPr marL="0" indent="0" algn="just" rtl="1">
              <a:buNone/>
            </a:pPr>
            <a:r>
              <a:rPr lang="fa-IR" dirty="0"/>
              <a:t>شیلات به فعالیت هایی گفته می شود که در بخش های صید و صیادی، تکثیر، پرورش و فراوری آبزیان انجام می شود. در این تعریف منظور از پرورش آبزیان تمام فعالیت هایی است که شامل کشت، نگهداری و برداشت انواع آبزیان است.</a:t>
            </a:r>
          </a:p>
          <a:p>
            <a:pPr marL="0" indent="0" algn="just" rtl="1">
              <a:buNone/>
            </a:pPr>
            <a:r>
              <a:rPr lang="fa-IR" dirty="0"/>
              <a:t>تاریخچه مباحث اقتصاد شیلات و ماهیگیری به دهه ۱۹۵۰ میلادی برمیگردد. با توجه به اینکه فعالیت ماهیگیری با مسئله ای به نام </a:t>
            </a:r>
            <a:r>
              <a:rPr lang="fa-IR" dirty="0">
                <a:solidFill>
                  <a:srgbClr val="FF0000"/>
                </a:solidFill>
              </a:rPr>
              <a:t>(دسترسی آزاد) </a:t>
            </a:r>
            <a:r>
              <a:rPr lang="fa-IR" dirty="0"/>
              <a:t>مواجه است، بنابراین، دولت ها در بیشتر موارد دست به کنترل و تنظیم این فعالیت می زنند. </a:t>
            </a:r>
          </a:p>
          <a:p>
            <a:pPr marL="0" indent="0" algn="just" rtl="1">
              <a:buNone/>
            </a:pPr>
            <a:r>
              <a:rPr lang="fa-IR" dirty="0"/>
              <a:t>از این رو، اقتصاد شیلات شامل کاربرد علم اقتصاد و اصول و تکنیک های آن جهت بهره برداری بهینه و اتخاذ تصمیمات مناسب در بخش های صید و آبزی پروری است. </a:t>
            </a:r>
          </a:p>
          <a:p>
            <a:pPr marL="0" indent="0" algn="just" rtl="1">
              <a:buNone/>
            </a:pPr>
            <a:r>
              <a:rPr lang="fa-IR" dirty="0"/>
              <a:t>آبزیان یکی از منابع تجدیدپذیرند که برخلاف سایر منابع تجدیدناپذیر، یک سیستم زنده را شکل می دهند، در واقع منابع شیلات محدود است و روابط متقابل بین آنها بسیار پیچیده است .</a:t>
            </a:r>
          </a:p>
          <a:p>
            <a:pPr marL="0" indent="0" algn="just" rtl="1">
              <a:buNone/>
            </a:pPr>
            <a:endParaRPr lang="en-US" dirty="0"/>
          </a:p>
        </p:txBody>
      </p:sp>
    </p:spTree>
    <p:extLst>
      <p:ext uri="{BB962C8B-B14F-4D97-AF65-F5344CB8AC3E}">
        <p14:creationId xmlns:p14="http://schemas.microsoft.com/office/powerpoint/2010/main" val="30796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fa-IR" dirty="0"/>
              <a:t>تراز تجاری ما در بخش آبزیان مثبت می باشد و در ازای 115 میلیون دلار ارزش آبزیان وارداتی ایران حدود 507 میلیون دلار صادرات آبزیان داریم و این می تواند به مقادیری بسیار بالاتر از این اعداد افزایش یابد. بر این مبنا این ظرفیت وجود دارد که نیازهای ارزی بخش آبزیان کشور (از جمله واردات ماهی تون، قوطی، درب کلید دار و ورق تولید قوطی کنسروی در کشور، غذای آبزیان و…) به صورت تهاتری تأمین شود و علاوه بر آن بخشی از تقاضای سایر بخش های اقتصادی کشور با اولویت نیازهای بخش کشاورزی از این طریق پاسخ داده شود.</a:t>
            </a:r>
            <a:endParaRPr lang="en-US" dirty="0"/>
          </a:p>
        </p:txBody>
      </p:sp>
      <p:sp>
        <p:nvSpPr>
          <p:cNvPr id="3" name="Title 2"/>
          <p:cNvSpPr>
            <a:spLocks noGrp="1"/>
          </p:cNvSpPr>
          <p:nvPr>
            <p:ph type="title"/>
          </p:nvPr>
        </p:nvSpPr>
        <p:spPr/>
        <p:txBody>
          <a:bodyPr/>
          <a:lstStyle/>
          <a:p>
            <a:r>
              <a:rPr lang="fa-IR" dirty="0"/>
              <a:t>تراز تجاری بخش آبزیان</a:t>
            </a:r>
            <a:endParaRPr lang="en-US" dirty="0"/>
          </a:p>
        </p:txBody>
      </p:sp>
    </p:spTree>
    <p:extLst>
      <p:ext uri="{BB962C8B-B14F-4D97-AF65-F5344CB8AC3E}">
        <p14:creationId xmlns:p14="http://schemas.microsoft.com/office/powerpoint/2010/main" val="172909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بررسی آمار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095500" y="-342900"/>
            <a:ext cx="4953000" cy="89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90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بررسی آمار</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209801" y="-228603"/>
            <a:ext cx="4952999" cy="876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10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بررسی آمار</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019299" y="342901"/>
            <a:ext cx="4876802"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3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بررسی آمار</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9484" y="2247900"/>
            <a:ext cx="6045032"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08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just" rtl="1">
              <a:buNone/>
            </a:pPr>
            <a:r>
              <a:rPr lang="fa-IR" dirty="0"/>
              <a:t>آبزی پروری در بین همه صنایع تولیدی پروتئین حیوانی </a:t>
            </a:r>
            <a:r>
              <a:rPr lang="fa-IR" dirty="0">
                <a:solidFill>
                  <a:srgbClr val="FF0000"/>
                </a:solidFill>
              </a:rPr>
              <a:t>کمترین تغییرات اقلیمی را سبب می­شود</a:t>
            </a:r>
            <a:r>
              <a:rPr lang="fa-IR" dirty="0"/>
              <a:t>، آبزیان برای بیماری های مختلف نقش </a:t>
            </a:r>
            <a:r>
              <a:rPr lang="fa-IR" u="sng" dirty="0"/>
              <a:t>دارو</a:t>
            </a:r>
            <a:r>
              <a:rPr lang="fa-IR" dirty="0"/>
              <a:t> دارند، آبزیان بر اساس گزارشات خلق و خوی انسانی را آرام می کند  و آبزیان بهترین و کاملترین غذاها هستند و لذا از هر منظر که بنگریم دارای اهمیت بسزایی هستند</a:t>
            </a:r>
          </a:p>
          <a:p>
            <a:pPr marL="0" indent="0" algn="just" rtl="1">
              <a:buNone/>
            </a:pPr>
            <a:r>
              <a:rPr lang="fa-IR" dirty="0"/>
              <a:t> با توجه به :</a:t>
            </a:r>
          </a:p>
          <a:p>
            <a:pPr marL="0" indent="0" algn="just" rtl="1">
              <a:buNone/>
            </a:pPr>
            <a:r>
              <a:rPr lang="fa-IR" b="1" dirty="0">
                <a:solidFill>
                  <a:schemeClr val="accent1">
                    <a:lumMod val="75000"/>
                  </a:schemeClr>
                </a:solidFill>
                <a:latin typeface="irsans"/>
              </a:rPr>
              <a:t>الف –  ارزش های زیست محیطی و نقش تخریبی کمتر</a:t>
            </a:r>
          </a:p>
          <a:p>
            <a:pPr marL="0" indent="0" algn="just" rtl="1">
              <a:buNone/>
            </a:pPr>
            <a:r>
              <a:rPr lang="fa-IR" b="1" dirty="0">
                <a:solidFill>
                  <a:schemeClr val="accent1">
                    <a:lumMod val="75000"/>
                  </a:schemeClr>
                </a:solidFill>
                <a:latin typeface="irsans"/>
              </a:rPr>
              <a:t>ب –    ارزش غذایی برتر</a:t>
            </a:r>
          </a:p>
          <a:p>
            <a:pPr marL="0" indent="0" algn="just" rtl="1">
              <a:buNone/>
            </a:pPr>
            <a:r>
              <a:rPr lang="fa-IR" b="1" dirty="0">
                <a:solidFill>
                  <a:schemeClr val="accent1">
                    <a:lumMod val="75000"/>
                  </a:schemeClr>
                </a:solidFill>
                <a:latin typeface="irsans"/>
              </a:rPr>
              <a:t>ج-     نیاز به سرمایه گذاری کمتر</a:t>
            </a:r>
          </a:p>
          <a:p>
            <a:pPr marL="0" indent="0" algn="just" rtl="1">
              <a:buNone/>
            </a:pPr>
            <a:r>
              <a:rPr lang="fa-IR" b="1" dirty="0">
                <a:solidFill>
                  <a:schemeClr val="accent1">
                    <a:lumMod val="75000"/>
                  </a:schemeClr>
                </a:solidFill>
                <a:latin typeface="irsans"/>
              </a:rPr>
              <a:t>د-      تقاضای جهانی روزافزون</a:t>
            </a:r>
          </a:p>
          <a:p>
            <a:pPr marL="0" indent="0" algn="just" rtl="1">
              <a:buNone/>
            </a:pPr>
            <a:endParaRPr lang="en-US" dirty="0"/>
          </a:p>
        </p:txBody>
      </p:sp>
      <p:sp>
        <p:nvSpPr>
          <p:cNvPr id="3" name="Title 2"/>
          <p:cNvSpPr>
            <a:spLocks noGrp="1"/>
          </p:cNvSpPr>
          <p:nvPr>
            <p:ph type="title"/>
          </p:nvPr>
        </p:nvSpPr>
        <p:spPr/>
        <p:txBody>
          <a:bodyPr/>
          <a:lstStyle/>
          <a:p>
            <a:r>
              <a:rPr lang="fa-IR" dirty="0"/>
              <a:t>مزایای آبزی پروری</a:t>
            </a:r>
            <a:endParaRPr lang="en-US" dirty="0"/>
          </a:p>
        </p:txBody>
      </p:sp>
    </p:spTree>
    <p:extLst>
      <p:ext uri="{BB962C8B-B14F-4D97-AF65-F5344CB8AC3E}">
        <p14:creationId xmlns:p14="http://schemas.microsoft.com/office/powerpoint/2010/main" val="67296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fa-IR" dirty="0"/>
              <a:t>کشور ما از توان بی نظیری در تولید محصولات شیلاتی برخوردار و صادرات آبزیان جایگاه بسیار برجسته ای در اقتصاد کشاورزی کشور دارد. به منظور آشنایی بسیار مختصر با این توانمندی ها تنها به گوشهایی </a:t>
            </a:r>
          </a:p>
          <a:p>
            <a:pPr marL="0" indent="0" algn="just" rtl="1">
              <a:buNone/>
            </a:pPr>
            <a:r>
              <a:rPr lang="fa-IR" dirty="0"/>
              <a:t>از موفقیت های کسب شده و ظرفیت های ایجاد شده اشاره می شود.</a:t>
            </a:r>
          </a:p>
          <a:p>
            <a:pPr marL="0" indent="0" algn="just" rtl="1">
              <a:buNone/>
            </a:pPr>
            <a:r>
              <a:rPr lang="fa-IR" dirty="0"/>
              <a:t>به لحاظ ظرفیت های بالای بخش شیلات جمهوری اسلامی ایران و تقاضای مناسب بازار در کشور چین (سومین بازار قدرتمند آبزیان دنیا) و کشورهای جنوب شرق آسیا ، کشورهای اروپایی و همچنین کشورهای منطقه و نیز به دلیل شناخته بودن محصولات آبزیان ایران در بازار این کشورها زمینه توسعه صادرات وسایر همکاری ها در این بخش کاملاً فراهم است.</a:t>
            </a:r>
            <a:endParaRPr lang="en-US" dirty="0"/>
          </a:p>
        </p:txBody>
      </p:sp>
      <p:sp>
        <p:nvSpPr>
          <p:cNvPr id="3" name="Title 2"/>
          <p:cNvSpPr>
            <a:spLocks noGrp="1"/>
          </p:cNvSpPr>
          <p:nvPr>
            <p:ph type="title"/>
          </p:nvPr>
        </p:nvSpPr>
        <p:spPr/>
        <p:txBody>
          <a:bodyPr/>
          <a:lstStyle/>
          <a:p>
            <a:r>
              <a:rPr lang="fa-IR" sz="3600" dirty="0"/>
              <a:t>ظرفیت های توسعه شیلاتی جمهوری اسلامی ا یران </a:t>
            </a:r>
            <a:endParaRPr lang="en-US" sz="3600" dirty="0"/>
          </a:p>
        </p:txBody>
      </p:sp>
    </p:spTree>
    <p:extLst>
      <p:ext uri="{BB962C8B-B14F-4D97-AF65-F5344CB8AC3E}">
        <p14:creationId xmlns:p14="http://schemas.microsoft.com/office/powerpoint/2010/main" val="418217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90700" y="-190500"/>
            <a:ext cx="5715000" cy="83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00055" y="152400"/>
            <a:ext cx="2514600" cy="769441"/>
          </a:xfrm>
          <a:prstGeom prst="rect">
            <a:avLst/>
          </a:prstGeom>
          <a:noFill/>
        </p:spPr>
        <p:txBody>
          <a:bodyPr wrap="square" rtlCol="0">
            <a:spAutoFit/>
          </a:bodyPr>
          <a:lstStyle/>
          <a:p>
            <a:r>
              <a:rPr lang="fa-IR" sz="4400" dirty="0">
                <a:solidFill>
                  <a:schemeClr val="accent2">
                    <a:lumMod val="75000"/>
                  </a:schemeClr>
                </a:solidFill>
                <a:cs typeface="B Nazanin" panose="00000400000000000000" pitchFamily="2" charset="-78"/>
              </a:rPr>
              <a:t>بررسی آماری</a:t>
            </a:r>
            <a:endParaRPr lang="en-US" sz="4400" dirty="0">
              <a:solidFill>
                <a:schemeClr val="accent2">
                  <a:lumMod val="75000"/>
                </a:schemeClr>
              </a:solidFill>
              <a:cs typeface="B Nazanin" panose="00000400000000000000" pitchFamily="2" charset="-78"/>
            </a:endParaRPr>
          </a:p>
        </p:txBody>
      </p:sp>
    </p:spTree>
    <p:extLst>
      <p:ext uri="{BB962C8B-B14F-4D97-AF65-F5344CB8AC3E}">
        <p14:creationId xmlns:p14="http://schemas.microsoft.com/office/powerpoint/2010/main" val="192582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533400"/>
            <a:ext cx="8763000" cy="5867400"/>
          </a:xfrm>
        </p:spPr>
        <p:txBody>
          <a:bodyPr>
            <a:normAutofit/>
          </a:bodyPr>
          <a:lstStyle/>
          <a:p>
            <a:pPr marL="0" indent="0" algn="just" rtl="1">
              <a:buNone/>
            </a:pPr>
            <a:r>
              <a:rPr lang="fa-IR" b="1" dirty="0">
                <a:solidFill>
                  <a:srgbClr val="FF0000"/>
                </a:solidFill>
              </a:rPr>
              <a:t>      مصرف سرانه آبزیان ایران </a:t>
            </a:r>
          </a:p>
          <a:p>
            <a:pPr marL="0" indent="0" algn="just" rtl="1">
              <a:buNone/>
            </a:pPr>
            <a:r>
              <a:rPr lang="fa-IR" dirty="0"/>
              <a:t>از یک کیلوگرم در سال 1357 به 12/5 کیلوگرم در سال 1398 رسیده در حالی که طی این مدت مصرف سرانه آبزیان جهان از 9 کیلوگرم به 21 کیلوگرم افزایش یافته است. این بدان معناست که در دوره ای که مصرف سرانه دنیا 2/3 برابر شده این رشد در کشور ما 12/5 برابر بوده است یعنی بیش از 5 برابر رشد جهانی.</a:t>
            </a:r>
          </a:p>
          <a:p>
            <a:pPr marL="0" indent="0" algn="just" rtl="1">
              <a:buNone/>
            </a:pPr>
            <a:endParaRPr lang="fa-IR" dirty="0"/>
          </a:p>
          <a:p>
            <a:pPr marL="0" indent="0" algn="just" rtl="1">
              <a:buNone/>
            </a:pPr>
            <a:endParaRPr lang="fa-IR" dirty="0"/>
          </a:p>
          <a:p>
            <a:pPr algn="just" rtl="1">
              <a:buFont typeface="Arial"/>
              <a:buChar char="•"/>
            </a:pPr>
            <a:r>
              <a:rPr lang="fa-IR" dirty="0">
                <a:solidFill>
                  <a:srgbClr val="FF0000"/>
                </a:solidFill>
                <a:latin typeface="irsans"/>
              </a:rPr>
              <a:t>عمده </a:t>
            </a:r>
            <a:r>
              <a:rPr lang="fa-IR" b="1" dirty="0">
                <a:solidFill>
                  <a:srgbClr val="FF0000"/>
                </a:solidFill>
                <a:latin typeface="irsans"/>
              </a:rPr>
              <a:t>تولیدات آبزیان ایران از دریا به خشکی منتقل شده</a:t>
            </a:r>
            <a:r>
              <a:rPr lang="fa-IR" dirty="0">
                <a:solidFill>
                  <a:srgbClr val="FF0000"/>
                </a:solidFill>
                <a:latin typeface="irsans"/>
              </a:rPr>
              <a:t> است </a:t>
            </a:r>
          </a:p>
          <a:p>
            <a:pPr marL="0" indent="0" algn="just" rtl="1">
              <a:buNone/>
            </a:pPr>
            <a:r>
              <a:rPr lang="fa-IR" dirty="0">
                <a:solidFill>
                  <a:schemeClr val="tx1"/>
                </a:solidFill>
                <a:latin typeface="irsans"/>
              </a:rPr>
              <a:t>میگو، خاویار و ماهیان سردابی و گرمابی نمونه هایی از این امر هستند. صید اکثر این آبزیان در دریا با محدودیت های بسیار روبروست و حتی در مورد خاویار با خطر انقراض نسل روبرو هستیم لیکن با انتقال به خارج از دریا ، زمینه افزایش تولید و اشتغال و صادرات بیشتر این محصولات به خوبی فراهم شده است.</a:t>
            </a:r>
            <a:endParaRPr lang="fa-IR" b="0" i="0" dirty="0">
              <a:solidFill>
                <a:schemeClr val="tx1"/>
              </a:solidFill>
              <a:effectLst/>
              <a:latin typeface="irsans"/>
            </a:endParaRPr>
          </a:p>
        </p:txBody>
      </p:sp>
    </p:spTree>
    <p:extLst>
      <p:ext uri="{BB962C8B-B14F-4D97-AF65-F5344CB8AC3E}">
        <p14:creationId xmlns:p14="http://schemas.microsoft.com/office/powerpoint/2010/main" val="423767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solidFill>
                  <a:srgbClr val="CCB400"/>
                </a:solidFill>
              </a:rPr>
              <a:t>بررسی آماری</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247901" y="-38101"/>
            <a:ext cx="4876800" cy="830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50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algn="just" rtl="1">
              <a:buFont typeface="Arial"/>
              <a:buChar char="•"/>
            </a:pPr>
            <a:r>
              <a:rPr lang="fa-IR" dirty="0">
                <a:solidFill>
                  <a:schemeClr val="tx1"/>
                </a:solidFill>
                <a:latin typeface="irsans"/>
              </a:rPr>
              <a:t>زیرساخت های ایجاد شده و دانش و توان تکنولوژیک موجود در این بخش وخصوصاً تجهیز واحد های فراوری کشور، </a:t>
            </a:r>
            <a:r>
              <a:rPr lang="fa-IR" b="1" dirty="0">
                <a:solidFill>
                  <a:schemeClr val="tx1"/>
                </a:solidFill>
                <a:latin typeface="irsans"/>
              </a:rPr>
              <a:t>انطباق آن با استانداردهای اتحادیه اروپا</a:t>
            </a:r>
            <a:r>
              <a:rPr lang="fa-IR" dirty="0">
                <a:solidFill>
                  <a:schemeClr val="tx1"/>
                </a:solidFill>
                <a:latin typeface="irsans"/>
              </a:rPr>
              <a:t> و اخذ کد</a:t>
            </a:r>
            <a:r>
              <a:rPr lang="en-US" dirty="0">
                <a:solidFill>
                  <a:schemeClr val="tx1"/>
                </a:solidFill>
                <a:latin typeface="irsans"/>
              </a:rPr>
              <a:t>EC </a:t>
            </a:r>
            <a:r>
              <a:rPr lang="fa-IR" dirty="0">
                <a:solidFill>
                  <a:schemeClr val="tx1"/>
                </a:solidFill>
                <a:latin typeface="irsans"/>
              </a:rPr>
              <a:t>مجوز صادرات به اروپا، روسیه، چین و سایر کشور های جنوب شرق آسیا از جمله امتیازات ویژه ی این بخش است.</a:t>
            </a:r>
          </a:p>
          <a:p>
            <a:pPr algn="just" rtl="1">
              <a:buFont typeface="Arial"/>
              <a:buChar char="•"/>
            </a:pPr>
            <a:r>
              <a:rPr lang="fa-IR" b="1" dirty="0">
                <a:solidFill>
                  <a:schemeClr val="tx1"/>
                </a:solidFill>
                <a:latin typeface="irsans"/>
              </a:rPr>
              <a:t>آبزیان تنها محصول پروتئینی کشور است که مجوز صادرات به کشورهای عضو اتحادیه اروپا ، چین و روسیه را دارد و از این نظر در میان تمام بخش های کشاورزی کشور منحصر به فرد است.</a:t>
            </a:r>
          </a:p>
          <a:p>
            <a:pPr algn="just" rtl="1">
              <a:buFont typeface="Arial"/>
              <a:buChar char="•"/>
            </a:pPr>
            <a:r>
              <a:rPr lang="fa-IR" dirty="0">
                <a:solidFill>
                  <a:schemeClr val="tx1"/>
                </a:solidFill>
                <a:latin typeface="irsans"/>
              </a:rPr>
              <a:t>سابقه </a:t>
            </a:r>
            <a:r>
              <a:rPr lang="fa-IR" b="1" dirty="0">
                <a:solidFill>
                  <a:schemeClr val="tx1"/>
                </a:solidFill>
                <a:latin typeface="irsans"/>
              </a:rPr>
              <a:t>صادرات به 55 کشور دنیا</a:t>
            </a:r>
            <a:r>
              <a:rPr lang="fa-IR" dirty="0">
                <a:solidFill>
                  <a:schemeClr val="tx1"/>
                </a:solidFill>
                <a:latin typeface="irsans"/>
              </a:rPr>
              <a:t> (طبق آمار گمرک ج.ا.ایران در سال های 97 و 98 ) و دستیابی به 5,7 میلیون دلار ارزش صادرات </a:t>
            </a:r>
            <a:r>
              <a:rPr lang="fa-IR" b="1" dirty="0">
                <a:solidFill>
                  <a:schemeClr val="tx1"/>
                </a:solidFill>
                <a:latin typeface="irsans"/>
              </a:rPr>
              <a:t>(سهم حدود 10 درصدی از کل صادرات بخش کشاورزی)</a:t>
            </a:r>
            <a:r>
              <a:rPr lang="fa-IR" dirty="0">
                <a:solidFill>
                  <a:schemeClr val="tx1"/>
                </a:solidFill>
                <a:latin typeface="irsans"/>
              </a:rPr>
              <a:t> در حالی که </a:t>
            </a:r>
            <a:r>
              <a:rPr lang="fa-IR" u="sng" dirty="0">
                <a:solidFill>
                  <a:schemeClr val="tx1"/>
                </a:solidFill>
                <a:latin typeface="irsans"/>
              </a:rPr>
              <a:t>تنها 1 درصد سهم مقدار تولید بخش کشاورزی متعلق به آبزیان است</a:t>
            </a:r>
            <a:r>
              <a:rPr lang="fa-IR" dirty="0">
                <a:solidFill>
                  <a:schemeClr val="tx1"/>
                </a:solidFill>
                <a:latin typeface="irsans"/>
              </a:rPr>
              <a:t> (1,250 هزار تن از 127 میلیون تن) نشانه ای از ظرفیت صادرات بالای این بخش است.</a:t>
            </a:r>
          </a:p>
          <a:p>
            <a:pPr algn="just" rtl="1"/>
            <a:endParaRPr lang="en-US" dirty="0">
              <a:solidFill>
                <a:schemeClr val="tx1"/>
              </a:solidFill>
            </a:endParaRPr>
          </a:p>
        </p:txBody>
      </p:sp>
      <p:sp>
        <p:nvSpPr>
          <p:cNvPr id="2" name="Title 1"/>
          <p:cNvSpPr>
            <a:spLocks noGrp="1"/>
          </p:cNvSpPr>
          <p:nvPr>
            <p:ph type="title"/>
          </p:nvPr>
        </p:nvSpPr>
        <p:spPr/>
        <p:txBody>
          <a:bodyPr/>
          <a:lstStyle/>
          <a:p>
            <a:r>
              <a:rPr lang="fa-IR" dirty="0"/>
              <a:t>صادرات شیلات ایران</a:t>
            </a:r>
            <a:endParaRPr lang="en-US" dirty="0"/>
          </a:p>
        </p:txBody>
      </p:sp>
    </p:spTree>
    <p:extLst>
      <p:ext uri="{BB962C8B-B14F-4D97-AF65-F5344CB8AC3E}">
        <p14:creationId xmlns:p14="http://schemas.microsoft.com/office/powerpoint/2010/main" val="246483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fontScale="92500"/>
          </a:bodyPr>
          <a:lstStyle/>
          <a:p>
            <a:pPr marL="0" indent="0" algn="just" rtl="1">
              <a:buNone/>
            </a:pPr>
            <a:r>
              <a:rPr lang="fa-IR" dirty="0">
                <a:cs typeface="B Nazanin" panose="00000400000000000000" pitchFamily="2" charset="-78"/>
              </a:rPr>
              <a:t>در حال حاضر بخش عمده سرمایه در گردش صنعت میگوی کشور از طریق سرمایه گذاری خریداران خارجی ( خصوصا چینی و اماراتی) تأمین می گردد. </a:t>
            </a:r>
          </a:p>
          <a:p>
            <a:pPr marL="0" indent="0" algn="just" rtl="1">
              <a:buNone/>
            </a:pPr>
            <a:r>
              <a:rPr lang="fa-IR" dirty="0">
                <a:cs typeface="B Nazanin" panose="00000400000000000000" pitchFamily="2" charset="-78"/>
              </a:rPr>
              <a:t>تعداد زیادی از خریداران میگو و ماهیان حرام گوشت ایران حضور مستقیم در کشور داشته و باتولیدکنندگان و صادرکنندگان ایرانی ارتباط تنگاتنگ دارند و این ارتباط می تواند زمینه ای برای نوعی همکاری بنیادی برای تولید بیشتر و توسعه ظرفیت های صادراتی این محصول مورد استفاده قرار گیرد.</a:t>
            </a:r>
          </a:p>
          <a:p>
            <a:pPr marL="0" indent="0" algn="just" rtl="1">
              <a:buNone/>
            </a:pPr>
            <a:r>
              <a:rPr lang="fa-IR" dirty="0">
                <a:cs typeface="B Nazanin" panose="00000400000000000000" pitchFamily="2" charset="-78"/>
              </a:rPr>
              <a:t>بر این مبنا می توان با تکیه بر ظرفیت های بالقوه سرزمینی برای توسعه زیرکشت میگوی پرورشی مناطقی را برای سرمایه گذاری طرف های خارجی با تمام جوانب آن (انتقال تکنولوژی، ماشین آلات، تأمین نیروی انسانی متخصص و نیز فراوری بهینه و خرید محصول) از طریق مشارکت با شرکت های توانمند ایرانی در نظر گرفت. </a:t>
            </a:r>
          </a:p>
          <a:p>
            <a:pPr marL="0" indent="0" algn="just" rtl="1">
              <a:buNone/>
            </a:pPr>
            <a:r>
              <a:rPr lang="fa-IR" dirty="0">
                <a:cs typeface="B Nazanin" panose="00000400000000000000" pitchFamily="2" charset="-78"/>
              </a:rPr>
              <a:t>لازم به ذکر است که ظرفیت بازار های جهانی برای واردات میگو از ایران تا </a:t>
            </a:r>
            <a:r>
              <a:rPr lang="fa-IR" dirty="0">
                <a:solidFill>
                  <a:srgbClr val="FF0000"/>
                </a:solidFill>
                <a:cs typeface="B Nazanin" panose="00000400000000000000" pitchFamily="2" charset="-78"/>
              </a:rPr>
              <a:t>250 هزار تن </a:t>
            </a:r>
            <a:r>
              <a:rPr lang="fa-IR" dirty="0">
                <a:cs typeface="B Nazanin" panose="00000400000000000000" pitchFamily="2" charset="-78"/>
              </a:rPr>
              <a:t>برآورد می گردد که این رقم در حال حاضر </a:t>
            </a:r>
            <a:r>
              <a:rPr lang="fa-IR" dirty="0">
                <a:solidFill>
                  <a:srgbClr val="FF0000"/>
                </a:solidFill>
                <a:cs typeface="B Nazanin" panose="00000400000000000000" pitchFamily="2" charset="-78"/>
              </a:rPr>
              <a:t>حداکثر 30 هزار تن </a:t>
            </a:r>
            <a:r>
              <a:rPr lang="fa-IR" dirty="0">
                <a:cs typeface="B Nazanin" panose="00000400000000000000" pitchFamily="2" charset="-78"/>
              </a:rPr>
              <a:t>می باشد.</a:t>
            </a:r>
            <a:endParaRPr lang="en-US" dirty="0">
              <a:cs typeface="B Nazanin" panose="00000400000000000000" pitchFamily="2" charset="-78"/>
            </a:endParaRPr>
          </a:p>
        </p:txBody>
      </p:sp>
      <p:sp>
        <p:nvSpPr>
          <p:cNvPr id="3" name="Title 2"/>
          <p:cNvSpPr>
            <a:spLocks noGrp="1"/>
          </p:cNvSpPr>
          <p:nvPr>
            <p:ph type="title"/>
          </p:nvPr>
        </p:nvSpPr>
        <p:spPr/>
        <p:txBody>
          <a:bodyPr/>
          <a:lstStyle/>
          <a:p>
            <a:r>
              <a:rPr lang="fa-IR" dirty="0"/>
              <a:t>صادرات شیلات ایران</a:t>
            </a:r>
            <a:endParaRPr lang="en-US" dirty="0"/>
          </a:p>
        </p:txBody>
      </p:sp>
    </p:spTree>
    <p:extLst>
      <p:ext uri="{BB962C8B-B14F-4D97-AF65-F5344CB8AC3E}">
        <p14:creationId xmlns:p14="http://schemas.microsoft.com/office/powerpoint/2010/main" val="1908575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Hardcov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320</TotalTime>
  <Words>1946</Words>
  <Application>Microsoft Office PowerPoint</Application>
  <PresentationFormat>On-screen Show (4:3)</PresentationFormat>
  <Paragraphs>75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Hardcover</vt:lpstr>
      <vt:lpstr>به نام خدا</vt:lpstr>
      <vt:lpstr>اقتصاد شیلات Fisheries Economics </vt:lpstr>
      <vt:lpstr>مزایای آبزی پروری</vt:lpstr>
      <vt:lpstr>ظرفیت های توسعه شیلاتی جمهوری اسلامی ا یران </vt:lpstr>
      <vt:lpstr>PowerPoint Presentation</vt:lpstr>
      <vt:lpstr>PowerPoint Presentation</vt:lpstr>
      <vt:lpstr>بررسی آماری</vt:lpstr>
      <vt:lpstr>صادرات شیلات ایران</vt:lpstr>
      <vt:lpstr>صادرات شیلات ایران</vt:lpstr>
      <vt:lpstr>بررسی آماری</vt:lpstr>
      <vt:lpstr>صادرات شیلات ایران</vt:lpstr>
      <vt:lpstr>صادرات شیلات ایران</vt:lpstr>
      <vt:lpstr>بررسی آماری</vt:lpstr>
      <vt:lpstr>موانع و مشکلات توسعه صادرات آبزیان ایران</vt:lpstr>
      <vt:lpstr>موانع و مشکلات توسعه صادرات آبزیان ایران</vt:lpstr>
      <vt:lpstr>راهکارهاي توسعه صادرات آبزيان ايران</vt:lpstr>
      <vt:lpstr>راهکارهاي توسعه صادرات آبزيان ايران</vt:lpstr>
      <vt:lpstr>راهکارهاي توسعه صادرات آبزيان ايران</vt:lpstr>
      <vt:lpstr>راهکارهاي توسعه صادرات آبزيان ايران</vt:lpstr>
      <vt:lpstr>تراز تجاری بخش آبزیان</vt:lpstr>
      <vt:lpstr>بررسی آمار </vt:lpstr>
      <vt:lpstr>بررسی آمار</vt:lpstr>
      <vt:lpstr>بررسی آمار</vt:lpstr>
      <vt:lpstr>بررسی آمار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sh</dc:creator>
  <cp:lastModifiedBy>989196227650</cp:lastModifiedBy>
  <cp:revision>22</cp:revision>
  <dcterms:created xsi:type="dcterms:W3CDTF">2022-02-23T18:20:17Z</dcterms:created>
  <dcterms:modified xsi:type="dcterms:W3CDTF">2022-02-27T10:10:29Z</dcterms:modified>
</cp:coreProperties>
</file>