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86" r:id="rId7"/>
    <p:sldId id="261" r:id="rId8"/>
    <p:sldId id="265" r:id="rId9"/>
    <p:sldId id="268" r:id="rId10"/>
    <p:sldId id="263" r:id="rId11"/>
    <p:sldId id="269" r:id="rId12"/>
    <p:sldId id="270" r:id="rId13"/>
    <p:sldId id="287" r:id="rId14"/>
    <p:sldId id="264" r:id="rId15"/>
    <p:sldId id="266" r:id="rId16"/>
    <p:sldId id="267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8" r:id="rId29"/>
    <p:sldId id="282" r:id="rId30"/>
    <p:sldId id="283" r:id="rId31"/>
    <p:sldId id="284" r:id="rId32"/>
    <p:sldId id="285" r:id="rId33"/>
    <p:sldId id="290" r:id="rId34"/>
    <p:sldId id="291" r:id="rId35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2" d="100"/>
          <a:sy n="82" d="100"/>
        </p:scale>
        <p:origin x="-1474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43523F5-0F06-4ADF-9634-1616E1F8F4FD}" type="datetimeFigureOut">
              <a:rPr lang="fa-IR" smtClean="0"/>
              <a:t>26/04/1444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219FDC8-7D0B-442E-BF6A-D618A5AE7F39}" type="slidenum">
              <a:rPr lang="fa-IR" smtClean="0"/>
              <a:t>‹#›</a:t>
            </a:fld>
            <a:endParaRPr lang="fa-I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png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2400" dirty="0"/>
              <a:t>استاد مربوطه : دکتر مستولی زاده</a:t>
            </a:r>
          </a:p>
          <a:p>
            <a:r>
              <a:rPr lang="fa-IR" sz="2400"/>
              <a:t>گردآورندگان : زکیه مؤذنی و فاطمه جوادی نژاد</a:t>
            </a:r>
            <a:endParaRPr lang="fa-IR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a-IR" sz="4800" dirty="0"/>
              <a:t>ثروت های ایران</a:t>
            </a:r>
            <a:br>
              <a:rPr lang="fa-IR" dirty="0"/>
            </a:br>
            <a:r>
              <a:rPr lang="fa-IR" sz="5300" dirty="0"/>
              <a:t>طلای سرخ و طلای معطر</a:t>
            </a:r>
          </a:p>
        </p:txBody>
      </p:sp>
    </p:spTree>
    <p:extLst>
      <p:ext uri="{BB962C8B-B14F-4D97-AF65-F5344CB8AC3E}">
        <p14:creationId xmlns:p14="http://schemas.microsoft.com/office/powerpoint/2010/main" val="32074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مناطق کشت گل محمدی در ایران و جهان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زادگاه و رویشگاه آغازین گل محمدی ، سرزمین کهن ایران (کاشان) است و پیشینه آن در این زمینه به بیش از 2500 سال می رسد.</a:t>
            </a:r>
          </a:p>
          <a:p>
            <a:r>
              <a:rPr lang="fa-IR" dirty="0"/>
              <a:t>در آغاز سده 17ام میلادی گل سرخ ایران به هندوستان ، شمال آفریقا و ترکیه و سپس به بلغارستان برده شده و کاشت آن گسترش یافته.</a:t>
            </a:r>
          </a:p>
          <a:p>
            <a:r>
              <a:rPr lang="fa-IR" dirty="0"/>
              <a:t>مناطق مورد کشت گل محمدی اغلب مناطق کوهپایه ای و اقلیم های خشک و نیمه خشک با تابستان های معتدل و خشک و زمستان های سرد می باشد.</a:t>
            </a:r>
          </a:p>
          <a:p>
            <a:r>
              <a:rPr lang="fa-IR" dirty="0"/>
              <a:t>مهم ترین استان ها کرمان ، فارس (داراب و میمند ) ، اصفهان (کاشان) و آذربایجان شرقی</a:t>
            </a:r>
          </a:p>
          <a:p>
            <a:r>
              <a:rPr lang="fa-IR" dirty="0"/>
              <a:t>بزرگ ترین تولید کننده گل محمدی در جهان کشور های ایران ، بلغارستان ، ترکیه ، گرجستان ، مراکش و افغانستان است</a:t>
            </a:r>
          </a:p>
          <a:p>
            <a:r>
              <a:rPr lang="fa-IR" dirty="0"/>
              <a:t>اما حجم زیادی گل محمدی در هند ، چین و دیگر کشور ها تولید میشود.</a:t>
            </a:r>
          </a:p>
        </p:txBody>
      </p:sp>
    </p:spTree>
    <p:extLst>
      <p:ext uri="{BB962C8B-B14F-4D97-AF65-F5344CB8AC3E}">
        <p14:creationId xmlns:p14="http://schemas.microsoft.com/office/powerpoint/2010/main" val="131504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گل غلتان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آیین گل غلتان نوزادان یکی از رسوم دیرینه شهر دامغان (روستای امیریه ) و در نخستین بهار زندگی نوزاد برگذار میشود.</a:t>
            </a:r>
          </a:p>
          <a:p>
            <a:r>
              <a:rPr lang="fa-IR" dirty="0"/>
              <a:t>همه کوه و کمر بوی تو داره یا محمد           کدوم گل قامت روی تو داره یا محمد</a:t>
            </a:r>
          </a:p>
          <a:p>
            <a:r>
              <a:rPr lang="fa-IR" dirty="0"/>
              <a:t>همون ماهی که از کوه میزنه سر              نشان طاق ابروی تو داره یا محمد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4176464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84984"/>
            <a:ext cx="2880320" cy="3285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2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رتبه ایران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در سال 1399، 50 هزار کشت محمدی در سراسر دنیا وجود داشته که ایران با 30 هزار هکتار کشت گل محمدی و تولید حدود 55هزار تن گل رتبه اول تولید و بالاترین سطح زیر کشت این محصول را داشت </a:t>
            </a:r>
          </a:p>
          <a:p>
            <a:r>
              <a:rPr lang="fa-IR" dirty="0"/>
              <a:t>در تاریخچه تولید روغن گل محمدی ایران به عنوان نخستین کشور تولید کننده روغن شناخته شده است  </a:t>
            </a:r>
          </a:p>
          <a:p>
            <a:r>
              <a:rPr lang="fa-IR" dirty="0"/>
              <a:t>با صادرات 2500 کیلوگرم با ارزش 202 میلیون و 430 هزار دلار اسانس گل محمدی کشورمان سال 99 در رتبه نخست دنیا قرار گرفت.</a:t>
            </a:r>
          </a:p>
        </p:txBody>
      </p:sp>
    </p:spTree>
    <p:extLst>
      <p:ext uri="{BB962C8B-B14F-4D97-AF65-F5344CB8AC3E}">
        <p14:creationId xmlns:p14="http://schemas.microsoft.com/office/powerpoint/2010/main" val="232161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3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واردات و صادرات گل محمدی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dirty="0"/>
              <a:t>چین با صادرات 23 درصد از سهم بازار جهان عمده ترین صادر کننده گل محمدی در جهان است.</a:t>
            </a:r>
          </a:p>
          <a:p>
            <a:r>
              <a:rPr lang="fa-IR" dirty="0"/>
              <a:t>هند و لهستان به ترتیب با 9، 7 درصد از سهم صادرات این محصول در جهان در رتبه های بعدی قرار میگیرد.</a:t>
            </a:r>
          </a:p>
          <a:p>
            <a:r>
              <a:rPr lang="fa-IR" dirty="0"/>
              <a:t>در واردات این محصول کشور آمریکا با 12 درصد بیشترین میزان واردات در جهان را داراست </a:t>
            </a:r>
          </a:p>
          <a:p>
            <a:r>
              <a:rPr lang="fa-IR" dirty="0"/>
              <a:t>آلمان و ژاپن در رتبه های بعدی واردات این گل قرار دارند </a:t>
            </a:r>
          </a:p>
          <a:p>
            <a:r>
              <a:rPr lang="fa-IR" dirty="0"/>
              <a:t>هند و امارات و افغانستان و پاکستان و عراق دارای بیشترین پتانسیل صادرات گل محمدی در آسیا  می باشد.</a:t>
            </a:r>
          </a:p>
          <a:p>
            <a:r>
              <a:rPr lang="fa-IR" dirty="0"/>
              <a:t>روسیه نیز با توجه به روابط تجاری خوب با ایران و به دلیل اقلیم سرد و سخت آن مقصد صادراتی مناسبی است.</a:t>
            </a:r>
          </a:p>
          <a:p>
            <a:r>
              <a:rPr lang="fa-IR" dirty="0"/>
              <a:t>کشور های ترکیه و آمریکا و فرانسه ژاپن بلژیک کانادا و قطر نیز متقاضی این گل پر خاصیت هستند</a:t>
            </a:r>
          </a:p>
          <a:p>
            <a:r>
              <a:rPr lang="fa-IR" dirty="0"/>
              <a:t>ایران به 23 کشور آسیایی صادرات دارد که 55 درصد آن مربوط به کشور های حوزه خلیج فارس میشود.</a:t>
            </a:r>
          </a:p>
          <a:p>
            <a:r>
              <a:rPr lang="fa-IR" dirty="0"/>
              <a:t>کشور های دارای پتانسیل مقصد صادرات گل محمدی از ایران ، چین، هند ، ایتالیا ، افغانستان ، اندونزی ، آمریکا ، تایلند و مالزی می باشد</a:t>
            </a:r>
          </a:p>
        </p:txBody>
      </p:sp>
    </p:spTree>
    <p:extLst>
      <p:ext uri="{BB962C8B-B14F-4D97-AF65-F5344CB8AC3E}">
        <p14:creationId xmlns:p14="http://schemas.microsoft.com/office/powerpoint/2010/main" val="39997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چه مشکلاتی در راه صادرات گل محمدی وجود دارد؟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1- نبود فرآوری و صنایع تبدیلی مناسب </a:t>
            </a:r>
          </a:p>
          <a:p>
            <a:r>
              <a:rPr lang="fa-IR" dirty="0"/>
              <a:t>2- خام فروشی</a:t>
            </a:r>
          </a:p>
          <a:p>
            <a:r>
              <a:rPr lang="fa-IR" dirty="0"/>
              <a:t>3- صادرات ریشه گل محمدی </a:t>
            </a:r>
          </a:p>
          <a:p>
            <a:r>
              <a:rPr lang="fa-IR" dirty="0"/>
              <a:t>4- عدم استاندارد سازی محصولات </a:t>
            </a:r>
          </a:p>
          <a:p>
            <a:endParaRPr lang="fa-I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5194548" cy="37526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2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چگونه صادرات گل محمدی را افزایش دهیم؟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1. فرآوری محصولات</a:t>
            </a:r>
          </a:p>
          <a:p>
            <a:r>
              <a:rPr lang="fa-IR" dirty="0"/>
              <a:t>2. حضور در بورس</a:t>
            </a:r>
          </a:p>
          <a:p>
            <a:r>
              <a:rPr lang="fa-IR" dirty="0"/>
              <a:t>3. تولید عطر و شکلات و بیسکوییت</a:t>
            </a:r>
          </a:p>
          <a:p>
            <a:r>
              <a:rPr lang="fa-IR" dirty="0"/>
              <a:t>4.افزایش ارزش محصولات تولید شده</a:t>
            </a:r>
          </a:p>
          <a:p>
            <a:r>
              <a:rPr lang="fa-IR" dirty="0"/>
              <a:t>5. حمایت و اعتبارات مالی دادن</a:t>
            </a:r>
          </a:p>
          <a:p>
            <a:r>
              <a:rPr lang="fa-IR" dirty="0"/>
              <a:t>6. ورود شرکت های دانش بنیان به صنعت گل محمدی</a:t>
            </a:r>
          </a:p>
          <a:p>
            <a:r>
              <a:rPr lang="fa-IR"/>
              <a:t>7.هدایت تسهیلات به سمت توسعه کشت ارگانیک و تولید نهاده های استاندارد</a:t>
            </a:r>
          </a:p>
        </p:txBody>
      </p:sp>
    </p:spTree>
    <p:extLst>
      <p:ext uri="{BB962C8B-B14F-4D97-AF65-F5344CB8AC3E}">
        <p14:creationId xmlns:p14="http://schemas.microsoft.com/office/powerpoint/2010/main" val="32387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طلای سرخ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گران بهاترین گیاه زراعی موجود در روی کره ی زمین است و تنها گیاهی است که واحد خرید و فروش آن به جای تن و گیلوگرم ،مثقال و گرم است و گیاهی بی نظیر و منحصر به فرد است که خصوصیات ویژه آن باعث شده است تکنولوژی تولید آن که خود از پیچیدگی برخوردار باشد وبین کشاورزان سینه به سینه منتقل گردد</a:t>
            </a:r>
          </a:p>
          <a:p>
            <a:r>
              <a:rPr lang="fa-IR" dirty="0"/>
              <a:t>ارزش و قیمت بسیار زیاد ان سبب گردیده تا به آن عنوان طلای سرخ داده شود</a:t>
            </a:r>
          </a:p>
          <a:p>
            <a:r>
              <a:rPr lang="fa-IR" dirty="0"/>
              <a:t>اقوام ایرانی همچون رستمیان در انتقال زعفران کاری ،موثر بودند</a:t>
            </a:r>
          </a:p>
          <a:p>
            <a:r>
              <a:rPr lang="fa-IR" dirty="0"/>
              <a:t>زمان کاشت زعفران هرساله از خرداد ماه شروع میشود و تا اواسط مهر ماه ادامه دارد .کشت زعفران باید حتما قبل از شروع باران های پاییزه صورت بگیرد.</a:t>
            </a:r>
          </a:p>
          <a:p>
            <a:endParaRPr lang="fa-I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6912768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3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انواع زعفران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a-IR" dirty="0"/>
              <a:t>زعفران بر خلاف سایر ادویه ها انواع مختلفی دارد که هر نوع آن ،رشته های زعفران شبیه هم نیستند و این تفاوت بستگی به نوع برداشت ،جداسازی گل زعفران ،آب و هوای منطقه و در نهایت کیفیت آن بستگی دارد</a:t>
            </a:r>
          </a:p>
          <a:p>
            <a:r>
              <a:rPr lang="fa-IR" dirty="0"/>
              <a:t>1)زعفران سوپر نگین</a:t>
            </a:r>
          </a:p>
          <a:p>
            <a:r>
              <a:rPr lang="fa-IR" dirty="0"/>
              <a:t>2)زعفران شبه نگین </a:t>
            </a:r>
          </a:p>
          <a:p>
            <a:r>
              <a:rPr lang="fa-IR" dirty="0"/>
              <a:t>3)زعفران رنگین</a:t>
            </a:r>
          </a:p>
          <a:p>
            <a:r>
              <a:rPr lang="fa-IR" dirty="0"/>
              <a:t>4)زعفران سرگل</a:t>
            </a:r>
          </a:p>
          <a:p>
            <a:r>
              <a:rPr lang="fa-IR" dirty="0"/>
              <a:t>5)زعفران پوشال</a:t>
            </a:r>
          </a:p>
          <a:p>
            <a:r>
              <a:rPr lang="fa-IR" dirty="0"/>
              <a:t>6)زعفران دسته</a:t>
            </a:r>
          </a:p>
          <a:p>
            <a:r>
              <a:rPr lang="fa-IR" dirty="0"/>
              <a:t>7)ریشه زعفران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204864"/>
            <a:ext cx="461446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82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ارزش غذایی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249536" cy="46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9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مقدمه: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a-IR" dirty="0"/>
              <a:t>گیاهان دارویی گیاهانی هستند که یک یا برخی از اندام های آنها حاوی ماده موثره است.</a:t>
            </a:r>
          </a:p>
          <a:p>
            <a:r>
              <a:rPr lang="fa-IR" dirty="0"/>
              <a:t>در ایران بیش از 8000 گونه گیاه شناسایی شد. نزدیک به 2300 گونه از گونه های گیاهی ایران در ردیف گیاهان دارویی و معطر قرار دارند که از این تعداد گونه گیاهی 450 گونه جز گیاهان دارویی به شمار میروند.</a:t>
            </a:r>
          </a:p>
          <a:p>
            <a:r>
              <a:rPr lang="fa-IR" dirty="0"/>
              <a:t>در بین گیاهان دارویی زعفران/شیرین بیان/صمغ های طبیعی و عرقیجات و گلاب بیشترین اقلام صادراتی به سایر کشور ها محسوب میشوند.</a:t>
            </a:r>
          </a:p>
          <a:p>
            <a:r>
              <a:rPr lang="fa-IR" dirty="0"/>
              <a:t>بیشترین سطح زیر کشت گیاهان دارویی متعلق به زعفران است که 108 هزار هکتار زعفران درسطح کشور کشت میشوند. </a:t>
            </a:r>
          </a:p>
          <a:p>
            <a:r>
              <a:rPr lang="fa-IR" dirty="0"/>
              <a:t>بعد از آن نیز زیره، رازیانه و گل محمدی بیشترین سطح زیر کشت و صادرات را به خود اختصاص داده اند .</a:t>
            </a:r>
          </a:p>
          <a:p>
            <a:r>
              <a:rPr lang="fa-IR" dirty="0"/>
              <a:t>در سال 2018 سهم ایران از تجارت گیاهان دارویی 440 میلیون دلار بوده ، این در صورتی است که کل تراکنش واردات گیاهان دارویی در جهان حدود 124 میلیارد دلار میرسد.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444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کاربرهای های زعفران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تهیه انواع سوسیس ،مارگارین ،کره </a:t>
            </a:r>
          </a:p>
          <a:p>
            <a:r>
              <a:rPr lang="fa-IR" dirty="0"/>
              <a:t>انواع پودرهای کیک و دسر ها</a:t>
            </a:r>
          </a:p>
          <a:p>
            <a:r>
              <a:rPr lang="fa-IR" dirty="0"/>
              <a:t>در مشروب سازی و رنگدهی طبیعی و سالم در برخی نوشابه ها ،ژله ،بستنی ،شکلات ،کلوچه ،پودرهای سوخاری ،وانیل ،محصولات وابسته به شیر و پنیر</a:t>
            </a:r>
          </a:p>
          <a:p>
            <a:r>
              <a:rPr lang="fa-IR" dirty="0"/>
              <a:t>برگ آن نیز به عنوان علوفه در تغذیه دام به کار میرود</a:t>
            </a:r>
          </a:p>
          <a:p>
            <a:endParaRPr lang="fa-I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3816424" cy="33186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5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خواص زعفران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هضم طبیعی غذا</a:t>
            </a:r>
          </a:p>
          <a:p>
            <a:r>
              <a:rPr lang="fa-IR" dirty="0"/>
              <a:t>مسکن</a:t>
            </a:r>
          </a:p>
          <a:p>
            <a:r>
              <a:rPr lang="fa-IR" dirty="0"/>
              <a:t>ضد تومور و جمع کننده رادیکال های آزاد (خاصیت ضد سرطانی)</a:t>
            </a:r>
          </a:p>
          <a:p>
            <a:r>
              <a:rPr lang="fa-IR" dirty="0"/>
              <a:t>شادی بخش ،درمان دردهای عمیق ، آرامش بخش ، درمان کم خونی،تقویت کننده حافظه،</a:t>
            </a:r>
          </a:p>
          <a:p>
            <a:r>
              <a:rPr lang="fa-IR" dirty="0"/>
              <a:t>افزایش دهنده تمرکز ،ضد تشنج ،افسردگی،اسپاسم ، آلزایمر ،پارکینسون</a:t>
            </a:r>
          </a:p>
          <a:p>
            <a:r>
              <a:rPr lang="fa-IR" dirty="0"/>
              <a:t>درمان فشارخون،کاهش کلسترول</a:t>
            </a:r>
          </a:p>
          <a:p>
            <a:r>
              <a:rPr lang="fa-IR" dirty="0"/>
              <a:t>کاهش بروز بیماری قلبی و افزایش سلامت قلب</a:t>
            </a:r>
          </a:p>
          <a:p>
            <a:r>
              <a:rPr lang="fa-IR" dirty="0"/>
              <a:t>درمان بیماری های تنفسی نظیر آسم ،سرماخوردگی ،سرفه</a:t>
            </a:r>
          </a:p>
          <a:p>
            <a:r>
              <a:rPr lang="fa-IR" dirty="0"/>
              <a:t>افزایش جریان خون در شبکیه،درمان اختلالات لکه زرد شبکیه در اثر پیریو درمان کوفتگی و رماتیسم به صورت استعمال خارجی</a:t>
            </a:r>
          </a:p>
        </p:txBody>
      </p:sp>
    </p:spTree>
    <p:extLst>
      <p:ext uri="{BB962C8B-B14F-4D97-AF65-F5344CB8AC3E}">
        <p14:creationId xmlns:p14="http://schemas.microsoft.com/office/powerpoint/2010/main" val="4442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روش های کشت زعفران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به صورت کلی ما به 3 روش می توانیم کشت زعفران را انجام دهیم</a:t>
            </a:r>
          </a:p>
          <a:p>
            <a:r>
              <a:rPr lang="fa-IR" dirty="0"/>
              <a:t>1-کشت زعفران در خاک و مزرعه</a:t>
            </a:r>
          </a:p>
          <a:p>
            <a:r>
              <a:rPr lang="fa-IR" dirty="0"/>
              <a:t>2-کشت زعفران در گلخانه و سالن</a:t>
            </a:r>
          </a:p>
          <a:p>
            <a:r>
              <a:rPr lang="fa-IR" dirty="0"/>
              <a:t>3-کشت زعفران در گلدان و باغچه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890120" cy="3402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9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بسته بندی و نگهداری زعفران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عمده ترین عواملی که در طی نگهداری زعفران می توانند موجب تخریب و کاهش کیفیت آن شوند عبارتند از :</a:t>
            </a:r>
          </a:p>
          <a:p>
            <a:r>
              <a:rPr lang="fa-IR" dirty="0"/>
              <a:t>-جنس بسته محتوی زعفران</a:t>
            </a:r>
          </a:p>
          <a:p>
            <a:r>
              <a:rPr lang="fa-IR" dirty="0"/>
              <a:t>-رطوبت محصول و رطوبت نسبی هوا</a:t>
            </a:r>
          </a:p>
          <a:p>
            <a:r>
              <a:rPr lang="fa-IR" dirty="0"/>
              <a:t>درجه حرارت محیط نگهداری زعفران</a:t>
            </a:r>
          </a:p>
          <a:p>
            <a:r>
              <a:rPr lang="fa-IR" dirty="0"/>
              <a:t>نور به ویژه نور مستقیم خورشید</a:t>
            </a:r>
          </a:p>
          <a:p>
            <a:r>
              <a:rPr lang="fa-IR" dirty="0"/>
              <a:t>اکسیژن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560168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3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انواع بسته بندی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1)بسته بندی خاتم</a:t>
            </a:r>
          </a:p>
          <a:p>
            <a:endParaRPr lang="fa-IR" dirty="0"/>
          </a:p>
          <a:p>
            <a:endParaRPr lang="fa-IR" dirty="0"/>
          </a:p>
          <a:p>
            <a:r>
              <a:rPr lang="fa-IR" dirty="0"/>
              <a:t>2)بسته بندی کریستال</a:t>
            </a:r>
          </a:p>
          <a:p>
            <a:endParaRPr lang="fa-IR" dirty="0"/>
          </a:p>
          <a:p>
            <a:endParaRPr lang="fa-IR" dirty="0"/>
          </a:p>
          <a:p>
            <a:r>
              <a:rPr lang="fa-IR" dirty="0"/>
              <a:t>3)بسته بندی پاکتی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7463"/>
            <a:ext cx="2592288" cy="1872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3" y="2289246"/>
            <a:ext cx="2376264" cy="19318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85186"/>
            <a:ext cx="2592288" cy="189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532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مناطق کشت در ایران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ایران اصلی ترین منطقه تحت کشت زعفران در جهان است و طبق آخرین آمار سال 1400 استان های عمده تولیدکننده زعفران به شرح زیر است:</a:t>
            </a:r>
          </a:p>
          <a:p>
            <a:r>
              <a:rPr lang="fa-IR" dirty="0"/>
              <a:t>1-خراسان رضوی</a:t>
            </a:r>
          </a:p>
          <a:p>
            <a:r>
              <a:rPr lang="fa-IR" dirty="0"/>
              <a:t>2-خراسان جنوبی</a:t>
            </a:r>
          </a:p>
          <a:p>
            <a:r>
              <a:rPr lang="fa-IR" dirty="0"/>
              <a:t>3-خراسان شمالی</a:t>
            </a:r>
          </a:p>
          <a:p>
            <a:r>
              <a:rPr lang="fa-IR" dirty="0"/>
              <a:t>4-اصفهان</a:t>
            </a:r>
          </a:p>
          <a:p>
            <a:endParaRPr lang="fa-I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9104"/>
            <a:ext cx="382230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5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کشورهای تولیدکننده زعفران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63284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7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صادرات زعفران در ایران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صادرات زعفران مانند دیگر کالاها مراحل خاص خودش را دارد که به صورت زیر است :</a:t>
            </a:r>
          </a:p>
          <a:p>
            <a:r>
              <a:rPr lang="fa-IR" dirty="0"/>
              <a:t>1-بازاریابی صادراتی</a:t>
            </a:r>
          </a:p>
          <a:p>
            <a:r>
              <a:rPr lang="fa-IR" dirty="0"/>
              <a:t>2-خرید یا تولید زعفران</a:t>
            </a:r>
          </a:p>
          <a:p>
            <a:r>
              <a:rPr lang="fa-IR" dirty="0"/>
              <a:t>3-بسته بندی حرفه ای </a:t>
            </a:r>
          </a:p>
          <a:p>
            <a:r>
              <a:rPr lang="fa-IR" dirty="0"/>
              <a:t>4-داشتن گواهی استاندارد</a:t>
            </a:r>
          </a:p>
          <a:p>
            <a:r>
              <a:rPr lang="fa-IR" dirty="0"/>
              <a:t>5-انجام تشریفات گمرکی و ارسال زعفران به کشور مقصد</a:t>
            </a:r>
          </a:p>
          <a:p>
            <a:r>
              <a:rPr lang="fa-IR" dirty="0"/>
              <a:t>به دلیل حجم پایین و با ارزش بودن زعفران از حمل و نقل هوایی استفاده میشود</a:t>
            </a:r>
          </a:p>
          <a:p>
            <a:r>
              <a:rPr lang="fa-IR" dirty="0"/>
              <a:t>حمل و نقل در کشتی به دلیل رطوبت بالا و حمل و نقل زمینب به دلیل طولانی بودن پروسه صادرات مناسب نیست.</a:t>
            </a:r>
          </a:p>
          <a:p>
            <a:r>
              <a:rPr lang="fa-IR" dirty="0"/>
              <a:t>یکی از کشورهای وارد کننده زعفران ایرانی ،اسپانیا است.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254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2088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30622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20:30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درحالی که سال 1398 حدود 280 تن زعفران صادر شده بود ان عدد در سال 1399 به 324 تن رسید که حکایت از رشد 44 تنی معادل 15/7 درصد دارد.</a:t>
            </a:r>
          </a:p>
          <a:p>
            <a:endParaRPr lang="fa-I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7272808" cy="42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29352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طلای معطر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گل محمدی نام نوعی گل رز است که یک رقم دو رگه از ترکیب گل های رزگالیکا و نسترن شیرازی است.</a:t>
            </a:r>
          </a:p>
          <a:p>
            <a:r>
              <a:rPr lang="fa-IR" dirty="0"/>
              <a:t>این گونه از رز مقاومت بالایی در مقابل کم آبی دارد.</a:t>
            </a:r>
          </a:p>
          <a:p>
            <a:r>
              <a:rPr lang="fa-IR" dirty="0"/>
              <a:t>گل محمدی طیف رنگی از صورتی روشن و متوسط تا سرخ روشن است.</a:t>
            </a:r>
          </a:p>
          <a:p>
            <a:r>
              <a:rPr lang="fa-IR" dirty="0"/>
              <a:t>حدود 7الی 9 گل برگچه دندانه دار دارد.</a:t>
            </a:r>
          </a:p>
          <a:p>
            <a:r>
              <a:rPr lang="fa-IR" dirty="0"/>
              <a:t>با 32 گل برگ صورتی مشابه و یکدست که در اوایل صبح شروع به ظاهر شدن می نمایند.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52022"/>
            <a:ext cx="576064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8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قیمت گذاری زعفران صادراتی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- بها و ارزش زعفران صادراتی</a:t>
            </a:r>
          </a:p>
          <a:p>
            <a:r>
              <a:rPr lang="fa-IR" dirty="0"/>
              <a:t>- هزینه بیمه محموله زعفران صادراتی</a:t>
            </a:r>
          </a:p>
          <a:p>
            <a:r>
              <a:rPr lang="fa-IR" dirty="0"/>
              <a:t>- هزینه بسته بندی محموله زعفران</a:t>
            </a:r>
          </a:p>
          <a:p>
            <a:r>
              <a:rPr lang="fa-IR" dirty="0"/>
              <a:t>- هزینه حمل و نقل زعفران صادراتی به کشور مقصد </a:t>
            </a:r>
          </a:p>
          <a:p>
            <a:r>
              <a:rPr lang="fa-IR" dirty="0"/>
              <a:t>- علامت بازرگانی</a:t>
            </a:r>
          </a:p>
          <a:p>
            <a:r>
              <a:rPr lang="fa-IR" dirty="0"/>
              <a:t>- وسایر هزینه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03740823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موانع و مشکلات صادرات زعفران در ایران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1)قوانین دست و پاگیر بر سر راه صادرات زعقران ایران</a:t>
            </a:r>
          </a:p>
          <a:p>
            <a:r>
              <a:rPr lang="fa-IR" dirty="0"/>
              <a:t>2)ضعف سیستم بانکی به دلیل تحریم</a:t>
            </a:r>
          </a:p>
          <a:p>
            <a:r>
              <a:rPr lang="fa-IR" dirty="0"/>
              <a:t>3)ضعف بسته بندی</a:t>
            </a:r>
          </a:p>
          <a:p>
            <a:r>
              <a:rPr lang="fa-IR" dirty="0"/>
              <a:t>4)نبود بازارسازی مناسب در بازارهای هدف</a:t>
            </a:r>
          </a:p>
          <a:p>
            <a:r>
              <a:rPr lang="fa-IR" dirty="0"/>
              <a:t>5)رواج گسترده دلالی</a:t>
            </a:r>
          </a:p>
          <a:p>
            <a:r>
              <a:rPr lang="fa-IR" dirty="0"/>
              <a:t>6)نبود تشکل های قدرتمند و فعال </a:t>
            </a:r>
          </a:p>
          <a:p>
            <a:r>
              <a:rPr lang="fa-IR" dirty="0"/>
              <a:t>7)فروش فله ای محصول به خریداران خارجی</a:t>
            </a:r>
          </a:p>
          <a:p>
            <a:r>
              <a:rPr lang="fa-IR" dirty="0"/>
              <a:t>8)عدم شناخت مقررات و استانداردهای قابل قبول جهانی</a:t>
            </a:r>
          </a:p>
        </p:txBody>
      </p:sp>
    </p:spTree>
    <p:extLst>
      <p:ext uri="{BB962C8B-B14F-4D97-AF65-F5344CB8AC3E}">
        <p14:creationId xmlns:p14="http://schemas.microsoft.com/office/powerpoint/2010/main" val="34811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چگونه میشود صادرات زعفران را افزایش داد؟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الف)بازاریابی حرفه ای در سطح بین المللی</a:t>
            </a:r>
          </a:p>
          <a:p>
            <a:r>
              <a:rPr lang="fa-IR" dirty="0"/>
              <a:t>ب)توجه به نیاز و سلیقه مشتری خارجی</a:t>
            </a:r>
          </a:p>
          <a:p>
            <a:r>
              <a:rPr lang="fa-IR" dirty="0"/>
              <a:t>ج)کنترل کیفیت و رعایت استانداردها</a:t>
            </a:r>
          </a:p>
          <a:p>
            <a:r>
              <a:rPr lang="fa-IR" dirty="0"/>
              <a:t>د)حذف تعرفه و موانع غیر تجاری</a:t>
            </a:r>
          </a:p>
        </p:txBody>
      </p:sp>
    </p:spTree>
    <p:extLst>
      <p:ext uri="{BB962C8B-B14F-4D97-AF65-F5344CB8AC3E}">
        <p14:creationId xmlns:p14="http://schemas.microsoft.com/office/powerpoint/2010/main" val="31419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منابع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8343" y="1820817"/>
            <a:ext cx="7547314" cy="4114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https://tabibdaru.com/page107751</a:t>
            </a:r>
          </a:p>
          <a:p>
            <a:pPr marL="0" indent="0">
              <a:buNone/>
            </a:pPr>
            <a:r>
              <a:rPr lang="fa-IR" dirty="0"/>
              <a:t>برگرفته از کتاب گل محمدی و اثرات درمانی آن/انتشارات سفیر اردهال </a:t>
            </a:r>
          </a:p>
          <a:p>
            <a:pPr marL="0" indent="0">
              <a:buNone/>
            </a:pPr>
            <a:r>
              <a:rPr lang="fa-IR" dirty="0"/>
              <a:t>گل محمدی /ویکی پدیا</a:t>
            </a:r>
          </a:p>
          <a:p>
            <a:pPr marL="0" indent="0">
              <a:buNone/>
            </a:pPr>
            <a:r>
              <a:rPr lang="fa-IR" dirty="0"/>
              <a:t>گل غلتان/ویکی پدیا </a:t>
            </a:r>
          </a:p>
          <a:p>
            <a:pPr marL="0" indent="0">
              <a:buNone/>
            </a:pPr>
            <a:r>
              <a:rPr lang="en-US" dirty="0"/>
              <a:t>https://www.google.com/amp/s/www.irna.ir/</a:t>
            </a:r>
          </a:p>
          <a:p>
            <a:pPr marL="0" indent="0">
              <a:buNone/>
            </a:pPr>
            <a:r>
              <a:rPr lang="en-US" dirty="0"/>
              <a:t>amp/81171242/</a:t>
            </a:r>
          </a:p>
          <a:p>
            <a:pPr marL="0" indent="0">
              <a:buNone/>
            </a:pPr>
            <a:r>
              <a:rPr lang="fa-IR" dirty="0"/>
              <a:t>رتبه گل ابران در جهان /خبرگزاری جمهوری اسلامی </a:t>
            </a:r>
          </a:p>
          <a:p>
            <a:pPr marL="0" indent="0">
              <a:buNone/>
            </a:pPr>
            <a:r>
              <a:rPr lang="en-US" dirty="0"/>
              <a:t>https://www.google.com/amp/s/www.irna.ir/amp/84464703/</a:t>
            </a:r>
          </a:p>
          <a:p>
            <a:pPr marL="0" indent="0">
              <a:buNone/>
            </a:pPr>
            <a:r>
              <a:rPr lang="fa-IR" dirty="0"/>
              <a:t>ایران پارسال رتبه نخست صادرات اسانس گل محمدی را کسب کرد/خبرگزاری جمهوری </a:t>
            </a:r>
          </a:p>
          <a:p>
            <a:pPr marL="0" indent="0">
              <a:buNone/>
            </a:pPr>
            <a:r>
              <a:rPr lang="fa-IR" dirty="0"/>
              <a:t>خام فردشی خاری در پای صنعت گل محمدی/خبرگزاری بازار </a:t>
            </a:r>
          </a:p>
          <a:p>
            <a:pPr marL="0" indent="0">
              <a:buNone/>
            </a:pPr>
            <a:r>
              <a:rPr lang="en-US" dirty="0"/>
              <a:t>https://fa.m.wikipedia.org/wiki/%D8%B2%D8%B9%D9%81%D8%B1%D8%A7%D9%86</a:t>
            </a:r>
          </a:p>
          <a:p>
            <a:pPr marL="0" indent="0">
              <a:buNone/>
            </a:pPr>
            <a:r>
              <a:rPr lang="fa-IR" dirty="0"/>
              <a:t>زعفران /ویکی پدیا </a:t>
            </a:r>
          </a:p>
          <a:p>
            <a:pPr marL="0" indent="0">
              <a:buNone/>
            </a:pPr>
            <a:r>
              <a:rPr lang="en-US" dirty="0"/>
              <a:t>Akhbarsabzekeshavarzi.ir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18113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B0AEEB-5D97-9E17-DB9F-0F3DA5005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/>
              <a:t>ادامه منابع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327B018E-E8E7-EC86-FFF8-B878263D30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a-IR"/>
              <a:t>صنعت گل محمدی ظرفیتی که قدرش را نمیدانیم </a:t>
            </a:r>
          </a:p>
          <a:p>
            <a:pPr marL="0" indent="0">
              <a:buNone/>
            </a:pPr>
            <a:r>
              <a:rPr lang="en-US"/>
              <a:t>https://www.sadafpack.co</a:t>
            </a:r>
          </a:p>
          <a:p>
            <a:pPr marL="0" indent="0">
              <a:buNone/>
            </a:pPr>
            <a:r>
              <a:rPr lang="fa-IR"/>
              <a:t>چه مشکلاتی در راه صادرات زعفران ایران وجود دارد/روابط عمومی صدف پک </a:t>
            </a:r>
          </a:p>
          <a:p>
            <a:pPr marL="0" indent="0">
              <a:buNone/>
            </a:pPr>
            <a:r>
              <a:rPr lang="en-US"/>
              <a:t>https://www.google.com/amp/s/www.farsnews.ir/amp/13990313000049</a:t>
            </a:r>
          </a:p>
          <a:p>
            <a:pPr marL="0" indent="0">
              <a:buNone/>
            </a:pPr>
            <a:r>
              <a:rPr lang="fa-IR"/>
              <a:t>ماجرای طلاهای مایع ایران در ترکیه و بلغارستان </a:t>
            </a:r>
          </a:p>
          <a:p>
            <a:pPr marL="0" indent="0">
              <a:buNone/>
            </a:pPr>
            <a:r>
              <a:rPr lang="en-US"/>
              <a:t>https://aradbranding.com/fa/export-of-medicinal-plants-and-most-important-</a:t>
            </a:r>
          </a:p>
          <a:p>
            <a:pPr marL="0" indent="0">
              <a:buNone/>
            </a:pPr>
            <a:r>
              <a:rPr lang="en-US"/>
              <a:t>export-medicinal-plants-of-iran/</a:t>
            </a:r>
          </a:p>
          <a:p>
            <a:pPr marL="0" indent="0">
              <a:buNone/>
            </a:pPr>
            <a:r>
              <a:rPr lang="en-US"/>
              <a:t>https://falokhab.ir/281251-anvae-gol-</a:t>
            </a:r>
          </a:p>
          <a:p>
            <a:pPr marL="0" indent="0">
              <a:buNone/>
            </a:pPr>
            <a:r>
              <a:rPr lang="en-US"/>
              <a:t>mohamadi/ </a:t>
            </a:r>
          </a:p>
          <a:p>
            <a:pPr marL="0" indent="0">
              <a:buNone/>
            </a:pPr>
            <a:r>
              <a:rPr lang="en-US"/>
              <a:t>https://jahaneghtesad.com </a:t>
            </a:r>
          </a:p>
          <a:p>
            <a:pPr marL="0" indent="0">
              <a:buNone/>
            </a:pPr>
            <a:r>
              <a:rPr lang="en-US"/>
              <a:t>https://mahchin.net/blog/planting-saffron/ </a:t>
            </a:r>
          </a:p>
          <a:p>
            <a:pPr marL="0" indent="0">
              <a:buNone/>
            </a:pPr>
            <a:r>
              <a:rPr lang="en-US"/>
              <a:t>https://saminpack.com/types-of-saffron-packaging/ </a:t>
            </a:r>
          </a:p>
          <a:p>
            <a:pPr marL="0" indent="0">
              <a:buNone/>
            </a:pPr>
            <a:r>
              <a:rPr lang="en-US"/>
              <a:t>https://mostafavisaffron.com</a:t>
            </a:r>
          </a:p>
          <a:p>
            <a:pPr marL="0" indent="0">
              <a:buNone/>
            </a:pPr>
            <a:r>
              <a:rPr lang="en-US"/>
              <a:t>https://noruzi.blogsky.com/1389/04/13/post-10/ </a:t>
            </a:r>
          </a:p>
          <a:p>
            <a:pPr marL="0" indent="0">
              <a:buNone/>
            </a:pPr>
            <a:r>
              <a:rPr lang="en-US"/>
              <a:t>https://</a:t>
            </a:r>
            <a:r>
              <a:rPr lang="fa-IR"/>
              <a:t>saffrondenj.com </a:t>
            </a:r>
            <a:endParaRPr lang="en-US"/>
          </a:p>
          <a:p>
            <a:pPr marL="0" indent="0">
              <a:buNone/>
            </a:pPr>
            <a:r>
              <a:rPr lang="en-US"/>
              <a:t>https://donyayezaferan.ir/2021/05/11027/</a:t>
            </a:r>
          </a:p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169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انواع گل محمدی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در ایران 18 نوع گل محمدی وجود دارد که از نظر کیفیت اسانس و تهیه گلاب با یکدیگر متفاوت هستند. اما انواع گل محمدی را بیشتر از نظر زمان گل دهی مشخص میکنند.</a:t>
            </a:r>
          </a:p>
          <a:p>
            <a:endParaRPr lang="fa-IR" dirty="0"/>
          </a:p>
          <a:p>
            <a:r>
              <a:rPr lang="fa-IR" dirty="0"/>
              <a:t>1- گل محمدی بهاره</a:t>
            </a:r>
          </a:p>
          <a:p>
            <a:endParaRPr lang="fa-IR" dirty="0"/>
          </a:p>
          <a:p>
            <a:r>
              <a:rPr lang="fa-IR" dirty="0"/>
              <a:t>2- گل محمدی پاییزه</a:t>
            </a:r>
          </a:p>
          <a:p>
            <a:endParaRPr lang="fa-IR" dirty="0"/>
          </a:p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9" y="2852936"/>
            <a:ext cx="439248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0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خواص و کاربرد آن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a-IR" dirty="0"/>
              <a:t>گل محمدی به طلای معطر یا طلای مایع معروف است.</a:t>
            </a:r>
          </a:p>
          <a:p>
            <a:r>
              <a:rPr lang="fa-IR" dirty="0"/>
              <a:t>محصولات عمده ای که از گل محمدی تهیه میشود شامل گلاب،اسانس و گل برگ خشک است </a:t>
            </a:r>
          </a:p>
          <a:p>
            <a:r>
              <a:rPr lang="fa-IR" dirty="0"/>
              <a:t>در صنایع دارویی ،عطر سازی،فزآورده های بهداشتی و آرایشی و صنایع غذایی </a:t>
            </a:r>
          </a:p>
          <a:p>
            <a:r>
              <a:rPr lang="fa-IR" dirty="0"/>
              <a:t>در صنایع بهداشتی به ویژه در تولید صابون، لوسیون های پاک کننده پوست ، کرم ها </a:t>
            </a:r>
          </a:p>
          <a:p>
            <a:r>
              <a:rPr lang="fa-IR" dirty="0"/>
              <a:t>درمان افسردگی ، کمک به عملکرد قلب و عروق ، رشد دندریت های عصبی </a:t>
            </a:r>
          </a:p>
          <a:p>
            <a:r>
              <a:rPr lang="fa-IR" dirty="0"/>
              <a:t>ضد </a:t>
            </a:r>
            <a:r>
              <a:rPr lang="en-US" dirty="0"/>
              <a:t>HIV</a:t>
            </a:r>
            <a:r>
              <a:rPr lang="fa-IR" dirty="0"/>
              <a:t> ، آرام بخش و خواب آور ، ضد سرفه و ضد انقباض و تشنج و ضد یبوست</a:t>
            </a:r>
          </a:p>
          <a:p>
            <a:r>
              <a:rPr lang="fa-IR" dirty="0"/>
              <a:t>درمان بیماری های گوارشی و تنفسی</a:t>
            </a:r>
          </a:p>
          <a:p>
            <a:r>
              <a:rPr lang="fa-IR" dirty="0"/>
              <a:t>نشاط آور </a:t>
            </a:r>
          </a:p>
          <a:p>
            <a:r>
              <a:rPr lang="fa-IR" dirty="0"/>
              <a:t>ضد فشار های عصبی و ضد استرس</a:t>
            </a:r>
          </a:p>
          <a:p>
            <a:r>
              <a:rPr lang="fa-IR" dirty="0"/>
              <a:t>رفع ناتوانی های جنسی </a:t>
            </a:r>
          </a:p>
          <a:p>
            <a:r>
              <a:rPr lang="fa-IR" dirty="0"/>
              <a:t>تهیه شربت ، شیرینی سازی و مربا و تهیه بستنی </a:t>
            </a:r>
          </a:p>
        </p:txBody>
      </p:sp>
    </p:spTree>
    <p:extLst>
      <p:ext uri="{BB962C8B-B14F-4D97-AF65-F5344CB8AC3E}">
        <p14:creationId xmlns:p14="http://schemas.microsoft.com/office/powerpoint/2010/main" val="21503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98" y="1600200"/>
            <a:ext cx="554900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7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کشت گل محمدی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ساده ترین روش تکثیر گل محمدی قلمه گیری است</a:t>
            </a:r>
          </a:p>
          <a:p>
            <a:r>
              <a:rPr lang="fa-IR" dirty="0"/>
              <a:t>متداول ترین روش تکثیر کشت پاجوش است</a:t>
            </a:r>
          </a:p>
          <a:p>
            <a:r>
              <a:rPr lang="fa-IR" dirty="0"/>
              <a:t>گرچه گل محمدی میتواند در دامنه وسیعی از خاک ها به خوبی رشد کند اما بهترین عملکرد آن در خاک های زه کش دار با</a:t>
            </a:r>
            <a:r>
              <a:rPr lang="en-US" dirty="0"/>
              <a:t>PH </a:t>
            </a:r>
            <a:r>
              <a:rPr lang="fa-IR" dirty="0"/>
              <a:t> بین 6/5 تا 7/5 می باشد.</a:t>
            </a:r>
          </a:p>
          <a:p>
            <a:r>
              <a:rPr lang="fa-IR" dirty="0"/>
              <a:t>حساس ترین زمان آبیاری مرحله شروع در گیاه می باشد که بایستی نیاز آبی آن با توجه به شرایط اقلیمی تامین گردد و بهتر است آبیاری به نحوی باشد که آب روی گیاه ریخته نشود .</a:t>
            </a:r>
          </a:p>
        </p:txBody>
      </p:sp>
    </p:spTree>
    <p:extLst>
      <p:ext uri="{BB962C8B-B14F-4D97-AF65-F5344CB8AC3E}">
        <p14:creationId xmlns:p14="http://schemas.microsoft.com/office/powerpoint/2010/main" val="840329944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1568" y="302630"/>
            <a:ext cx="7924800" cy="1143000"/>
          </a:xfrm>
        </p:spPr>
        <p:txBody>
          <a:bodyPr/>
          <a:lstStyle/>
          <a:p>
            <a:pPr algn="r"/>
            <a:r>
              <a:rPr lang="fa-IR" dirty="0"/>
              <a:t>آفت ها و بیماری های گل محمدی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مهم ترین آفات و بیماری سوسک سر شاخه خوار،شته و سفیدک سطحی می باشد. که در این زمان حذف شاخه های آلوده و سوزاندن آن در خارج از گلستان ضروری است.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528048" cy="3794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6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زمان برداشت گل محمدی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a-IR" dirty="0"/>
              <a:t>زمان برداشت گل با توجه به اقلیم هر منطقه از اردیبهشت ماه تا اواسط خرداد متفاوت می باشد. این مرحله حدود 20 روز طول می کشد</a:t>
            </a:r>
          </a:p>
          <a:p>
            <a:r>
              <a:rPr lang="fa-IR" dirty="0"/>
              <a:t>مناسب ترین زمان برداشت گل قبل از طلوع آفتاب و ترجیحا در هوای خنک بامدادی بوده و باید هرچه سریعتر گل های برداشت شده به محل فرآوری منتقل تا از پژمردگی گل ها جلوگیری شود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01008"/>
            <a:ext cx="4464496" cy="28803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1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506</TotalTime>
  <Words>2053</Words>
  <Application>Microsoft Office PowerPoint</Application>
  <PresentationFormat>نمایش روی صفحه (4:3)</PresentationFormat>
  <Paragraphs>202</Paragraphs>
  <Slides>34</Slides>
  <Notes>0</Notes>
  <HiddenSlides>0</HiddenSlides>
  <MMClips>0</MMClip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34</vt:i4>
      </vt:variant>
    </vt:vector>
  </HeadingPairs>
  <TitlesOfParts>
    <vt:vector size="35" baseType="lpstr">
      <vt:lpstr>Horizon</vt:lpstr>
      <vt:lpstr>ثروت های ایران طلای سرخ و طلای معطر</vt:lpstr>
      <vt:lpstr>مقدمه:</vt:lpstr>
      <vt:lpstr>طلای معطر </vt:lpstr>
      <vt:lpstr>انواع گل محمدی</vt:lpstr>
      <vt:lpstr>خواص و کاربرد آن</vt:lpstr>
      <vt:lpstr>ارائه PowerPoint</vt:lpstr>
      <vt:lpstr>کشت گل محمدی </vt:lpstr>
      <vt:lpstr>آفت ها و بیماری های گل محمدی</vt:lpstr>
      <vt:lpstr>زمان برداشت گل محمدی</vt:lpstr>
      <vt:lpstr>مناطق کشت گل محمدی در ایران و جهان</vt:lpstr>
      <vt:lpstr>گل غلتان</vt:lpstr>
      <vt:lpstr>رتبه ایران</vt:lpstr>
      <vt:lpstr>ارائه PowerPoint</vt:lpstr>
      <vt:lpstr>واردات و صادرات گل محمدی</vt:lpstr>
      <vt:lpstr>چه مشکلاتی در راه صادرات گل محمدی وجود دارد؟</vt:lpstr>
      <vt:lpstr>چگونه صادرات گل محمدی را افزایش دهیم؟</vt:lpstr>
      <vt:lpstr>طلای سرخ</vt:lpstr>
      <vt:lpstr>انواع زعفران </vt:lpstr>
      <vt:lpstr>ارزش غذایی</vt:lpstr>
      <vt:lpstr>کاربرهای های زعفران</vt:lpstr>
      <vt:lpstr>خواص زعفران</vt:lpstr>
      <vt:lpstr>روش های کشت زعفران</vt:lpstr>
      <vt:lpstr>بسته بندی و نگهداری زعفران </vt:lpstr>
      <vt:lpstr>انواع بسته بندی</vt:lpstr>
      <vt:lpstr>مناطق کشت در ایران</vt:lpstr>
      <vt:lpstr>کشورهای تولیدکننده زعفران</vt:lpstr>
      <vt:lpstr>صادرات زعفران در ایران</vt:lpstr>
      <vt:lpstr>ارائه PowerPoint</vt:lpstr>
      <vt:lpstr>20:30</vt:lpstr>
      <vt:lpstr>قیمت گذاری زعفران صادراتی</vt:lpstr>
      <vt:lpstr>موانع و مشکلات صادرات زعفران در ایران</vt:lpstr>
      <vt:lpstr>چگونه میشود صادرات زعفران را افزایش داد؟</vt:lpstr>
      <vt:lpstr>منابع :</vt:lpstr>
      <vt:lpstr>ادامه منابع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jAVADI</dc:creator>
  <cp:lastModifiedBy>کاربر ناشناخته</cp:lastModifiedBy>
  <cp:revision>42</cp:revision>
  <dcterms:created xsi:type="dcterms:W3CDTF">2022-11-13T21:30:02Z</dcterms:created>
  <dcterms:modified xsi:type="dcterms:W3CDTF">2022-11-20T16:19:05Z</dcterms:modified>
</cp:coreProperties>
</file>