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7" r:id="rId6"/>
    <p:sldId id="260" r:id="rId7"/>
    <p:sldId id="261" r:id="rId8"/>
    <p:sldId id="262" r:id="rId9"/>
    <p:sldId id="263" r:id="rId10"/>
    <p:sldId id="264" r:id="rId11"/>
    <p:sldId id="268" r:id="rId12"/>
    <p:sldId id="269" r:id="rId13"/>
    <p:sldId id="270" r:id="rId14"/>
    <p:sldId id="266"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075" autoAdjust="0"/>
  </p:normalViewPr>
  <p:slideViewPr>
    <p:cSldViewPr snapToGrid="0">
      <p:cViewPr varScale="1">
        <p:scale>
          <a:sx n="66" d="100"/>
          <a:sy n="66"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89FA3C-13F4-4568-A216-F103851575F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232882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9FA3C-13F4-4568-A216-F103851575F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54504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9FA3C-13F4-4568-A216-F103851575F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3449725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9FA3C-13F4-4568-A216-F103851575F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FA66-8886-4CAA-8D4B-D031576BA2B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10529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9FA3C-13F4-4568-A216-F103851575F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386231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89FA3C-13F4-4568-A216-F103851575F8}" type="datetimeFigureOut">
              <a:rPr lang="en-US" smtClean="0"/>
              <a:t>10/17/2022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3946893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89FA3C-13F4-4568-A216-F103851575F8}" type="datetimeFigureOut">
              <a:rPr lang="en-US" smtClean="0"/>
              <a:t>10/17/2022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251179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9FA3C-13F4-4568-A216-F103851575F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3105868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9FA3C-13F4-4568-A216-F103851575F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100398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089FA3C-13F4-4568-A216-F103851575F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255612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9FA3C-13F4-4568-A216-F103851575F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390650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89FA3C-13F4-4568-A216-F103851575F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220104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89FA3C-13F4-4568-A216-F103851575F8}"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200786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089FA3C-13F4-4568-A216-F103851575F8}" type="datetimeFigureOut">
              <a:rPr lang="en-US" smtClean="0"/>
              <a:t>10/17/2022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52609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89FA3C-13F4-4568-A216-F103851575F8}" type="datetimeFigureOut">
              <a:rPr lang="en-US" smtClean="0"/>
              <a:t>10/17/2022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316235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089FA3C-13F4-4568-A216-F103851575F8}" type="datetimeFigureOut">
              <a:rPr lang="en-US" smtClean="0"/>
              <a:t>10/17/2022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92982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9FA3C-13F4-4568-A216-F103851575F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2FA66-8886-4CAA-8D4B-D031576BA2B8}" type="slidenum">
              <a:rPr lang="en-US" smtClean="0"/>
              <a:t>‹#›</a:t>
            </a:fld>
            <a:endParaRPr lang="en-US"/>
          </a:p>
        </p:txBody>
      </p:sp>
    </p:spTree>
    <p:extLst>
      <p:ext uri="{BB962C8B-B14F-4D97-AF65-F5344CB8AC3E}">
        <p14:creationId xmlns:p14="http://schemas.microsoft.com/office/powerpoint/2010/main" val="172159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89FA3C-13F4-4568-A216-F103851575F8}" type="datetimeFigureOut">
              <a:rPr lang="en-US" smtClean="0"/>
              <a:t>10/17/2022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542FA66-8886-4CAA-8D4B-D031576BA2B8}" type="slidenum">
              <a:rPr lang="en-US" smtClean="0"/>
              <a:t>‹#›</a:t>
            </a:fld>
            <a:endParaRPr lang="en-US"/>
          </a:p>
        </p:txBody>
      </p:sp>
    </p:spTree>
    <p:extLst>
      <p:ext uri="{BB962C8B-B14F-4D97-AF65-F5344CB8AC3E}">
        <p14:creationId xmlns:p14="http://schemas.microsoft.com/office/powerpoint/2010/main" val="13238341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log.buskool.com/%d8%aa%d8%b1%d8%ae%db%8c%d8%b5-%da%a9%d8%a7%d9%84%d8%a7-%d8%a7%d8%b2-%da%af%d9%85%d8%b1%da%a9/" TargetMode="External"/><Relationship Id="rId2" Type="http://schemas.openxmlformats.org/officeDocument/2006/relationships/hyperlink" Target="https://blog.buskool.com/%d8%b5%d8%a7%d8%af%d8%b1%d8%a7%d8%aa-%d8%a7%d9%86%da%af%d9%88%d8%b1/" TargetMode="External"/><Relationship Id="rId1" Type="http://schemas.openxmlformats.org/officeDocument/2006/relationships/slideLayout" Target="../slideLayouts/slideLayout7.xml"/><Relationship Id="rId5" Type="http://schemas.openxmlformats.org/officeDocument/2006/relationships/hyperlink" Target="https://blog.buskool.com/%d8%b5%d8%a7%d8%af%d8%b1%d8%a7%d8%aa-%d8%aa%d8%b1%d9%87-%d8%a8%d8%a7%d8%b1-%d8%b1%d9%88%d8%b3%db%8c%d9%87/" TargetMode="External"/><Relationship Id="rId4" Type="http://schemas.openxmlformats.org/officeDocument/2006/relationships/hyperlink" Target="https://blog.buskool.com/%d8%a7%d8%b3%d8%aa%d8%a7%d9%86%d8%af%d8%a7%d8%b1%d8%af%d9%87%d8%a7%db%8c-%d8%b5%d8%a7%d8%af%d8%b1%d8%a7%d8%aa-%d9%85%d8%ad%d8%b5%d9%88%d9%84%d8%a7%d8%aa-%da%a9%d8%b4%d8%a7%d9%88%d8%b1%d8%b2%db%8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log.buskool.com/%d8%b5%d8%a7%d8%af%d8%b1%d8%a7%d8%aa-%d8%a7%d9%86%da%af%d9%88%d8%b1/"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s://blog.buskool.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blog.buskool.com/%d8%b5%d8%a7%d8%af%d8%b1%d8%a7%d8%aa-%d8%a7%d9%86%da%af%d9%88%d8%b1/" TargetMode="Externa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hyperlink" Target="https://blog.buskool.com/%d8%a8%d8%b3%d8%aa%d9%87-%d8%a8%d9%86%d8%af%db%8c-%d8%b5%d8%a7%d8%af%d8%b1%d8%a7%d8%aa%db%8c-%d9%85%d8%ad%d8%b5%d9%88%d9%84%d8%a7%d8%aa-%da%a9%d8%b4%d8%a7%d9%88%d8%b1%d8%b2%db%8c/" TargetMode="Externa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fa.wikipedia.org/wiki/%D8%B2%D8%B1%D8%AF" TargetMode="External"/><Relationship Id="rId13" Type="http://schemas.openxmlformats.org/officeDocument/2006/relationships/hyperlink" Target="https://fa.wikipedia.org/wiki/%DA%A9%D8%B4%D9%85%D8%B4" TargetMode="External"/><Relationship Id="rId18" Type="http://schemas.openxmlformats.org/officeDocument/2006/relationships/hyperlink" Target="https://fa.wikipedia.org/wiki/%D9%85%DB%8C%D8%B1%D8%A7%D8%AB_%D9%85%D9%87%D9%85_%D8%AC%D9%87%D8%A7%D9%86%DB%8C_%DA%A9%D8%B4%D8%A7%D9%88%D8%B1%D8%B2%DB%8C" TargetMode="External"/><Relationship Id="rId3" Type="http://schemas.openxmlformats.org/officeDocument/2006/relationships/hyperlink" Target="https://fa.wikipedia.org/wiki/%D8%B3%D8%B1%D8%AF%D9%87" TargetMode="External"/><Relationship Id="rId21" Type="http://schemas.openxmlformats.org/officeDocument/2006/relationships/hyperlink" Target="https://fa.wikipedia.org/wiki/%DA%A9%DB%8C%D9%84%D9%88%D9%85%D8%AA%D8%B1_%D9%85%D8%B1%D8%A8%D8%B9" TargetMode="External"/><Relationship Id="rId7" Type="http://schemas.openxmlformats.org/officeDocument/2006/relationships/hyperlink" Target="https://fa.wikipedia.org/wiki/%D8%B3%DB%8C%D8%A7%D9%87" TargetMode="External"/><Relationship Id="rId12" Type="http://schemas.openxmlformats.org/officeDocument/2006/relationships/hyperlink" Target="https://fa.wikipedia.org/wiki/%D8%AF%D8%B1%D8%AC%D9%87_%D8%B3%D8%A7%D9%86%D8%AA%DB%8C%DA%AF%D8%B1%D8%A7%D8%AF" TargetMode="External"/><Relationship Id="rId17" Type="http://schemas.openxmlformats.org/officeDocument/2006/relationships/hyperlink" Target="https://fa.wikipedia.org/wiki/%D9%85%D9%84%D8%A7%DB%8C%D8%B1" TargetMode="External"/><Relationship Id="rId2" Type="http://schemas.openxmlformats.org/officeDocument/2006/relationships/hyperlink" Target="https://fa.wikipedia.org/wiki/%D9%86%D8%A7%D9%85_%D8%B9%D9%84%D9%85%DB%8C" TargetMode="External"/><Relationship Id="rId16" Type="http://schemas.openxmlformats.org/officeDocument/2006/relationships/hyperlink" Target="https://fa.wikipedia.org/wiki/%D8%B4%D8%B1%D8%A7%D8%A8" TargetMode="External"/><Relationship Id="rId20" Type="http://schemas.openxmlformats.org/officeDocument/2006/relationships/hyperlink" Target="https://fa.wikipedia.org/wiki/%D8%A7%DB%8C%D8%A7%D9%84%D8%A7%D8%AA_%D9%85%D8%AA%D8%AD%D8%AF%D9%87" TargetMode="External"/><Relationship Id="rId1" Type="http://schemas.openxmlformats.org/officeDocument/2006/relationships/slideLayout" Target="../slideLayouts/slideLayout7.xml"/><Relationship Id="rId6" Type="http://schemas.openxmlformats.org/officeDocument/2006/relationships/hyperlink" Target="https://fa.wikipedia.org/wiki/%D8%B3%D8%B1%D8%AE" TargetMode="External"/><Relationship Id="rId11" Type="http://schemas.openxmlformats.org/officeDocument/2006/relationships/hyperlink" Target="https://fa.wikipedia.org/wiki/%D8%AF%D9%85%D8%A7" TargetMode="External"/><Relationship Id="rId5" Type="http://schemas.openxmlformats.org/officeDocument/2006/relationships/hyperlink" Target="https://fa.wikipedia.org/wiki/%D8%B1%D9%86%DA%AF" TargetMode="External"/><Relationship Id="rId15" Type="http://schemas.openxmlformats.org/officeDocument/2006/relationships/hyperlink" Target="https://fa.wikipedia.org/wiki/%D9%85%D8%B1%D8%A8%D8%A7" TargetMode="External"/><Relationship Id="rId10" Type="http://schemas.openxmlformats.org/officeDocument/2006/relationships/hyperlink" Target="https://fa.wikipedia.org/wiki/%D9%85%DB%8C%D9%88%D9%87" TargetMode="External"/><Relationship Id="rId19" Type="http://schemas.openxmlformats.org/officeDocument/2006/relationships/hyperlink" Target="https://fa.wikipedia.org/wiki/%D9%81%D8%A7%D8%A6%D9%88" TargetMode="External"/><Relationship Id="rId4" Type="http://schemas.openxmlformats.org/officeDocument/2006/relationships/hyperlink" Target="https://fa.wikipedia.org/wiki/%D8%A7%D9%86%DA%AF%D9%88%D8%B1%D8%B3%D8%A7%D9%86%D8%A7%D9%86" TargetMode="External"/><Relationship Id="rId9" Type="http://schemas.openxmlformats.org/officeDocument/2006/relationships/hyperlink" Target="https://fa.wikipedia.org/wiki/%D8%B3%D8%A8%D8%B2" TargetMode="External"/><Relationship Id="rId14" Type="http://schemas.openxmlformats.org/officeDocument/2006/relationships/hyperlink" Target="https://fa.wikipedia.org/wiki/%DA%98%D9%84%D9%8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fa.wikipedia.org/wiki/%D8%A7%D8%B3%D8%AA%D8%A7%D9%86_%D9%82%D8%B2%D9%88%DB%8C%D9%86" TargetMode="External"/><Relationship Id="rId13" Type="http://schemas.openxmlformats.org/officeDocument/2006/relationships/hyperlink" Target="https://fa.wikipedia.org/wiki/%D8%A7%D8%B3%D8%AA%D8%A7%D9%86_%D8%B2%D9%86%D8%AC%D8%A7%D9%86" TargetMode="External"/><Relationship Id="rId3" Type="http://schemas.openxmlformats.org/officeDocument/2006/relationships/hyperlink" Target="https://fa.wikipedia.org/wiki/%D8%A2%D8%B0%D8%B1%D8%A8%D8%A7%DB%8C%D8%AC%D8%A7%D9%86_%D8%BA%D8%B1%D8%A8%DB%8C" TargetMode="External"/><Relationship Id="rId7" Type="http://schemas.openxmlformats.org/officeDocument/2006/relationships/hyperlink" Target="https://fa.wikipedia.org/w/index.php?title=%D8%AA%D8%A7%DA%A9%D8%B3%D8%AA%D8%A7%D9%86_%D9%88_%D8%A7%D8%B3%D9%81%D8%B1%D9%88%D8%B1%DB%8C%D9%86&amp;action=edit&amp;redlink=1" TargetMode="External"/><Relationship Id="rId12" Type="http://schemas.openxmlformats.org/officeDocument/2006/relationships/hyperlink" Target="https://fa.wikipedia.org/wiki/%D8%A7%D8%A8%D9%87%D8%B1" TargetMode="External"/><Relationship Id="rId2" Type="http://schemas.openxmlformats.org/officeDocument/2006/relationships/hyperlink" Target="https://fa.wikipedia.org/wiki/%D8%A7%D8%B1%D9%88%D9%85%DB%8C%D9%87" TargetMode="External"/><Relationship Id="rId1" Type="http://schemas.openxmlformats.org/officeDocument/2006/relationships/slideLayout" Target="../slideLayouts/slideLayout7.xml"/><Relationship Id="rId6" Type="http://schemas.openxmlformats.org/officeDocument/2006/relationships/hyperlink" Target="https://fa.wikipedia.org/wiki/%D8%AE%D8%B1%D8%A7%D8%B3%D8%A7%D9%86_%D8%B1%D8%B6%D9%88%DB%8C" TargetMode="External"/><Relationship Id="rId11" Type="http://schemas.openxmlformats.org/officeDocument/2006/relationships/hyperlink" Target="https://fa.wikipedia.org/wiki/%D8%A2%D8%B0%D8%B1%D8%A8%D8%A7%DB%8C%D8%AC%D8%A7%D9%86_%D8%B4%D8%B1%D9%82%DB%8C" TargetMode="External"/><Relationship Id="rId5" Type="http://schemas.openxmlformats.org/officeDocument/2006/relationships/hyperlink" Target="https://fa.wikipedia.org/wiki/%DA%A9%D8%A7%D8%B4%D9%85%D8%B1" TargetMode="External"/><Relationship Id="rId15" Type="http://schemas.openxmlformats.org/officeDocument/2006/relationships/hyperlink" Target="https://pourdanesh.com/%d8%b4%d9%86%d8%a7%d8%ae%d8%aa-%da%af%d8%b0%d8%b1%da%af%d8%a7%d9%87-%d9%87%d8%a7%db%8c-%d9%85%d8%b1%d8%b2%db%8c-%d9%88-%d8%a8%d9%86%d8%a7%d8%af%d8%b1-%d8%a7%db%8c%d8%b1%d8%a7%d9%86/" TargetMode="External"/><Relationship Id="rId10" Type="http://schemas.openxmlformats.org/officeDocument/2006/relationships/hyperlink" Target="https://fa.wikipedia.org/w/index.php?title=%D9%85%D8%B1%D8%A7%D8%BA%D9%87_%D9%88_%D9%85%D9%84%DA%A9%D8%A7%D9%86&amp;action=edit&amp;redlink=1" TargetMode="External"/><Relationship Id="rId4" Type="http://schemas.openxmlformats.org/officeDocument/2006/relationships/hyperlink" Target="https://fa.wikipedia.org/wiki/%D9%82%D9%88%DA%86%D8%A7%D9%86" TargetMode="External"/><Relationship Id="rId9" Type="http://schemas.openxmlformats.org/officeDocument/2006/relationships/hyperlink" Target="https://fa.wikipedia.org/wiki/%D8%AE%D8%B4%DA%A9%D8%B1%D9%88%D8%AF" TargetMode="External"/><Relationship Id="rId14" Type="http://schemas.openxmlformats.org/officeDocument/2006/relationships/hyperlink" Target="https://fa.wikipedia.org/wiki/%DB%8C%D8%A7%D8%B3%D9%88%DA%A9%D9%86%D8%A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fa.wikipedia.org/wiki/%D9%87%D9%86%D8%AF" TargetMode="External"/><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hyperlink" Target="https://blog.buskool.com/%d8%b5%d8%a7%d8%af%d8%b1%d8%a7%d8%aa-%d8%a8%d9%87-%d8%aa%d8%b1%da%a9%db%8c%d9%87/" TargetMode="External"/><Relationship Id="rId3" Type="http://schemas.openxmlformats.org/officeDocument/2006/relationships/hyperlink" Target="https://fa.wikipedia.org/wiki/%D8%A7%DB%8C%D8%AA%D8%A7%D9%84%DB%8C%D8%A7" TargetMode="External"/><Relationship Id="rId21" Type="http://schemas.openxmlformats.org/officeDocument/2006/relationships/image" Target="../media/image17.png"/><Relationship Id="rId7" Type="http://schemas.openxmlformats.org/officeDocument/2006/relationships/hyperlink" Target="https://fa.wikipedia.org/wiki/%D8%AA%D8%B1%DA%A9%DB%8C%D9%87" TargetMode="External"/><Relationship Id="rId12" Type="http://schemas.openxmlformats.org/officeDocument/2006/relationships/hyperlink" Target="http://faostat.fao.org/site/567/DesktopDefault.aspx?PageID=567#ancor" TargetMode="External"/><Relationship Id="rId17" Type="http://schemas.openxmlformats.org/officeDocument/2006/relationships/image" Target="../media/image13.png"/><Relationship Id="rId25" Type="http://schemas.openxmlformats.org/officeDocument/2006/relationships/hyperlink" Target="https://blog.buskool.com/%d8%b5%d8%a7%d8%af%d8%b1%d8%a7%d8%aa-%d8%ae%d8%b1%d9%85%d8%a7-%d8%a8%d9%87-%d8%a7%d8%b3%d8%aa%d8%b1%d8%a7%d9%84%db%8c%d8%a7/" TargetMode="External"/><Relationship Id="rId2" Type="http://schemas.openxmlformats.org/officeDocument/2006/relationships/hyperlink" Target="https://fa.wikipedia.org/wiki/%DA%86%DB%8C%D9%86" TargetMode="Externa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fa.wikipedia.org/wiki/%D9%81%D8%B1%D8%A7%D9%86%D8%B3%D9%87" TargetMode="External"/><Relationship Id="rId11" Type="http://schemas.openxmlformats.org/officeDocument/2006/relationships/hyperlink" Target="https://fa.wikipedia.org/wiki/%D8%A7%DB%8C%D8%B1%D8%A7%D9%86" TargetMode="External"/><Relationship Id="rId24" Type="http://schemas.openxmlformats.org/officeDocument/2006/relationships/hyperlink" Target="https://blog.buskool.com/%d8%b5%d8%a7%d8%af%d8%b1%d8%a7%d8%aa-%d9%85%d8%ad%d8%b5%d9%88%d9%84%d8%a7%d8%aa-%da%a9%d8%b4%d8%a7%d9%88%d8%b1%d8%b2%db%8c-%d8%a8%d9%87-%da%86%db%8c%d9%86/" TargetMode="External"/><Relationship Id="rId5" Type="http://schemas.openxmlformats.org/officeDocument/2006/relationships/hyperlink" Target="https://fa.wikipedia.org/wiki/%D8%A7%D8%B3%D9%BE%D8%A7%D9%86%DB%8C%D8%A7" TargetMode="External"/><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hyperlink" Target="https://fa.wikipedia.org/wiki/%D8%B4%DB%8C%D9%84%DB%8C" TargetMode="External"/><Relationship Id="rId19" Type="http://schemas.openxmlformats.org/officeDocument/2006/relationships/image" Target="../media/image15.png"/><Relationship Id="rId4" Type="http://schemas.openxmlformats.org/officeDocument/2006/relationships/hyperlink" Target="https://fa.wikipedia.org/wiki/%D8%A7%DB%8C%D8%A7%D9%84%D8%A7%D8%AA_%D9%85%D8%AA%D8%AD%D8%AF%D9%87_%D8%A2%D9%85%D8%B1%DB%8C%DA%A9%D8%A7" TargetMode="External"/><Relationship Id="rId9" Type="http://schemas.openxmlformats.org/officeDocument/2006/relationships/hyperlink" Target="https://fa.wikipedia.org/wiki/%D8%A2%D8%B1%DA%98%D8%A7%D9%86%D8%AA%DB%8C%D9%86" TargetMode="External"/><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hyperlink" Target="https://fa.wikipedia.org/wiki/%D8%A2%D9%84%D9%85%D8%A7%D9%8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log.buskool.com/%d8%b5%d8%a7%d8%af%d8%b1%d8%a7%d8%aa-%d8%a7%d9%86%da%af%d9%88%d8%b1/" TargetMode="External"/><Relationship Id="rId2" Type="http://schemas.openxmlformats.org/officeDocument/2006/relationships/hyperlink" Target="https://blog.buskool.com/%d8%b5%d8%a7%d8%af%d8%b1%d8%a7%d8%aa-%d8%a8%d9%87-%d8%b9%d8%b1%d8%a7%d9%82/" TargetMode="External"/><Relationship Id="rId1" Type="http://schemas.openxmlformats.org/officeDocument/2006/relationships/slideLayout" Target="../slideLayouts/slideLayout7.xml"/><Relationship Id="rId4" Type="http://schemas.openxmlformats.org/officeDocument/2006/relationships/hyperlink" Target="https://blog.buskool.com/%d8%a7%d8%b5%d9%88%d9%84-%d9%85%d8%b0%d8%a7%da%a9%d8%b1%d8%a7%d8%aa-%d8%aa%d8%ac%d8%a7%d8%b1%db%8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b="1" cap="all" dirty="0" smtClean="0"/>
              <a:t>صادرات انگور</a:t>
            </a:r>
            <a:br>
              <a:rPr lang="fa-IR" b="1" cap="all" dirty="0" smtClean="0"/>
            </a:br>
            <a:endParaRPr lang="en-US" dirty="0"/>
          </a:p>
        </p:txBody>
      </p:sp>
      <p:sp>
        <p:nvSpPr>
          <p:cNvPr id="3" name="Subtitle 2"/>
          <p:cNvSpPr>
            <a:spLocks noGrp="1"/>
          </p:cNvSpPr>
          <p:nvPr>
            <p:ph type="subTitle" idx="1"/>
          </p:nvPr>
        </p:nvSpPr>
        <p:spPr>
          <a:xfrm>
            <a:off x="3011166" y="4343460"/>
            <a:ext cx="5113235" cy="861420"/>
          </a:xfrm>
        </p:spPr>
        <p:txBody>
          <a:bodyPr>
            <a:normAutofit fontScale="40000" lnSpcReduction="20000"/>
          </a:bodyPr>
          <a:lstStyle/>
          <a:p>
            <a:pPr algn="ctr" rtl="1"/>
            <a:r>
              <a:rPr lang="fa-IR" sz="5800" b="1" dirty="0" smtClean="0"/>
              <a:t>استاد : دکتر مستولی زاده</a:t>
            </a:r>
          </a:p>
          <a:p>
            <a:pPr algn="ctr" rtl="1"/>
            <a:r>
              <a:rPr lang="fa-IR" sz="5800" b="1" dirty="0" smtClean="0"/>
              <a:t>دانشجو : ساجده حاجی داودلی</a:t>
            </a:r>
            <a:endParaRPr lang="en-US" sz="5800" b="1" dirty="0"/>
          </a:p>
        </p:txBody>
      </p:sp>
      <p:sp>
        <p:nvSpPr>
          <p:cNvPr id="4" name="TextBox 3"/>
          <p:cNvSpPr txBox="1"/>
          <p:nvPr/>
        </p:nvSpPr>
        <p:spPr>
          <a:xfrm rot="1315666">
            <a:off x="2640168" y="329830"/>
            <a:ext cx="4855335" cy="1631216"/>
          </a:xfrm>
          <a:prstGeom prst="rect">
            <a:avLst/>
          </a:prstGeom>
          <a:noFill/>
        </p:spPr>
        <p:txBody>
          <a:bodyPr wrap="square" rtlCol="0">
            <a:spAutoFit/>
          </a:bodyPr>
          <a:lstStyle/>
          <a:p>
            <a:pPr algn="r" rtl="1"/>
            <a:r>
              <a:rPr lang="fa-IR" sz="10000" dirty="0" smtClean="0">
                <a:latin typeface="Aldhabi" panose="01000000000000000000" pitchFamily="2" charset="-78"/>
                <a:cs typeface="Aldhabi" panose="01000000000000000000" pitchFamily="2" charset="-78"/>
              </a:rPr>
              <a:t>بسم الله الرحمن الرحیم</a:t>
            </a:r>
            <a:endParaRPr lang="en-US" sz="10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092072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جهان</a:t>
            </a:r>
            <a:endParaRPr lang="en-US" b="1" dirty="0"/>
          </a:p>
        </p:txBody>
      </p:sp>
      <p:sp>
        <p:nvSpPr>
          <p:cNvPr id="3" name="Rectangle 2"/>
          <p:cNvSpPr/>
          <p:nvPr/>
        </p:nvSpPr>
        <p:spPr>
          <a:xfrm>
            <a:off x="8369685" y="1498742"/>
            <a:ext cx="2728632" cy="337208"/>
          </a:xfrm>
          <a:prstGeom prst="rect">
            <a:avLst/>
          </a:prstGeom>
        </p:spPr>
        <p:txBody>
          <a:bodyPr wrap="none">
            <a:spAutoFit/>
          </a:bodyPr>
          <a:lstStyle/>
          <a:p>
            <a:pPr algn="r" rtl="1">
              <a:lnSpc>
                <a:spcPts val="1800"/>
              </a:lnSpc>
              <a:spcBef>
                <a:spcPts val="3000"/>
              </a:spcBef>
              <a:spcAft>
                <a:spcPts val="1500"/>
              </a:spcAft>
            </a:pPr>
            <a:r>
              <a:rPr lang="ar-SA" sz="2400" b="1" dirty="0">
                <a:latin typeface="IRANSans"/>
                <a:ea typeface="Times New Roman" panose="02020603050405020304" pitchFamily="18" charset="0"/>
              </a:rPr>
              <a:t>صادرات انگور به روسیه</a:t>
            </a:r>
            <a:endParaRPr lang="en-US" sz="2400" b="1" dirty="0">
              <a:latin typeface="Times New Roman" panose="02020603050405020304" pitchFamily="18" charset="0"/>
              <a:ea typeface="Times New Roman" panose="02020603050405020304" pitchFamily="18" charset="0"/>
            </a:endParaRPr>
          </a:p>
        </p:txBody>
      </p:sp>
      <p:sp>
        <p:nvSpPr>
          <p:cNvPr id="4" name="Rectangle 3"/>
          <p:cNvSpPr/>
          <p:nvPr/>
        </p:nvSpPr>
        <p:spPr>
          <a:xfrm>
            <a:off x="862886" y="1835950"/>
            <a:ext cx="10235432" cy="923330"/>
          </a:xfrm>
          <a:prstGeom prst="rect">
            <a:avLst/>
          </a:prstGeom>
        </p:spPr>
        <p:txBody>
          <a:bodyPr wrap="square">
            <a:spAutoFit/>
          </a:bodyPr>
          <a:lstStyle/>
          <a:p>
            <a:pPr algn="r" rtl="1">
              <a:spcAft>
                <a:spcPts val="1500"/>
              </a:spcAft>
            </a:pPr>
            <a:r>
              <a:rPr lang="en-US" dirty="0">
                <a:latin typeface="IRANSans"/>
                <a:ea typeface="Times New Roman" panose="02020603050405020304" pitchFamily="18" charset="0"/>
              </a:rPr>
              <a:t> </a:t>
            </a:r>
            <a:r>
              <a:rPr lang="ar-SA" dirty="0">
                <a:latin typeface="IRANSans"/>
                <a:ea typeface="Times New Roman" panose="02020603050405020304" pitchFamily="18" charset="0"/>
              </a:rPr>
              <a:t>یکی از مبادلات چالش برانگیز برای ارسال انواع میوه، </a:t>
            </a:r>
            <a:r>
              <a:rPr lang="ar-SA" b="1" dirty="0">
                <a:latin typeface="IRANSans"/>
                <a:ea typeface="Times New Roman" panose="02020603050405020304" pitchFamily="18" charset="0"/>
              </a:rPr>
              <a:t>صادرات انگور</a:t>
            </a:r>
            <a:r>
              <a:rPr lang="ar-SA" dirty="0">
                <a:latin typeface="IRANSans"/>
                <a:ea typeface="Times New Roman" panose="02020603050405020304" pitchFamily="18" charset="0"/>
              </a:rPr>
              <a:t> به روسیه است. بازرگانان و تجار روسی برای خرید میوه و سبزیجات تازه از ایران یا سایر کشورها بسیار حساس و سخت گیر هستند</a:t>
            </a:r>
            <a:r>
              <a:rPr lang="en-US" u="sng" dirty="0">
                <a:latin typeface="IRANSans"/>
                <a:ea typeface="Times New Roman" panose="02020603050405020304" pitchFamily="18" charset="0"/>
                <a:hlinkClick r:id="rId2"/>
              </a:rPr>
              <a:t>.</a:t>
            </a:r>
            <a:r>
              <a:rPr lang="en-US" dirty="0">
                <a:latin typeface="IRANSans"/>
                <a:ea typeface="Times New Roman" panose="02020603050405020304" pitchFamily="18" charset="0"/>
              </a:rPr>
              <a:t> </a:t>
            </a:r>
            <a:r>
              <a:rPr lang="ar-SA" dirty="0">
                <a:latin typeface="IRANSans"/>
                <a:ea typeface="Times New Roman" panose="02020603050405020304" pitchFamily="18" charset="0"/>
              </a:rPr>
              <a:t>تمام میوه ها و سبزیجاتی که به روسیه صادر می‌شوند باید از بهترین کیفیت برخوردار باشند</a:t>
            </a:r>
            <a:r>
              <a:rPr lang="en-US" dirty="0">
                <a:latin typeface="IRANSans"/>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17447" y="2916589"/>
            <a:ext cx="10680869" cy="646331"/>
          </a:xfrm>
          <a:prstGeom prst="rect">
            <a:avLst/>
          </a:prstGeom>
        </p:spPr>
        <p:txBody>
          <a:bodyPr wrap="square">
            <a:spAutoFit/>
          </a:bodyPr>
          <a:lstStyle/>
          <a:p>
            <a:pPr algn="r" rtl="1">
              <a:spcAft>
                <a:spcPts val="1500"/>
              </a:spcAft>
            </a:pPr>
            <a:r>
              <a:rPr lang="en-US" dirty="0">
                <a:latin typeface="IRANSans"/>
                <a:ea typeface="Times New Roman" panose="02020603050405020304" pitchFamily="18" charset="0"/>
              </a:rPr>
              <a:t> </a:t>
            </a:r>
            <a:r>
              <a:rPr lang="ar-SA" dirty="0">
                <a:latin typeface="IRANSans"/>
                <a:ea typeface="Times New Roman" panose="02020603050405020304" pitchFamily="18" charset="0"/>
              </a:rPr>
              <a:t>برای </a:t>
            </a:r>
            <a:r>
              <a:rPr lang="ar-SA" b="1" dirty="0">
                <a:latin typeface="IRANSans"/>
                <a:ea typeface="Times New Roman" panose="02020603050405020304" pitchFamily="18" charset="0"/>
              </a:rPr>
              <a:t>صادرات انگور</a:t>
            </a:r>
            <a:r>
              <a:rPr lang="ar-SA" dirty="0">
                <a:latin typeface="IRANSans"/>
                <a:ea typeface="Times New Roman" panose="02020603050405020304" pitchFamily="18" charset="0"/>
              </a:rPr>
              <a:t> به روسیه، قیمت گذاری صحیح و انجام تمام مراحل قانونی و اداری ضرورت دارد. توجه به قوانین گمرکی در روسیه برای </a:t>
            </a:r>
            <a:r>
              <a:rPr lang="ar-SA" u="sng" dirty="0">
                <a:latin typeface="IRANSans"/>
                <a:ea typeface="Times New Roman" panose="02020603050405020304" pitchFamily="18" charset="0"/>
                <a:hlinkClick r:id="rId3"/>
              </a:rPr>
              <a:t>ترخیص کالا</a:t>
            </a:r>
            <a:r>
              <a:rPr lang="en-US" dirty="0">
                <a:latin typeface="IRANSans"/>
                <a:ea typeface="Times New Roman" panose="02020603050405020304" pitchFamily="18" charset="0"/>
              </a:rPr>
              <a:t> </a:t>
            </a:r>
            <a:r>
              <a:rPr lang="ar-SA" dirty="0">
                <a:latin typeface="IRANSans"/>
                <a:ea typeface="Times New Roman" panose="02020603050405020304" pitchFamily="18" charset="0"/>
              </a:rPr>
              <a:t>و بازرسی محموله هم جزو همین قوانین محسوب می‌شود</a:t>
            </a:r>
            <a:r>
              <a:rPr lang="en-US" dirty="0">
                <a:latin typeface="IRANSans"/>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566670" y="3720229"/>
            <a:ext cx="10531646" cy="1392689"/>
          </a:xfrm>
          <a:prstGeom prst="rect">
            <a:avLst/>
          </a:prstGeom>
        </p:spPr>
        <p:txBody>
          <a:bodyPr wrap="square">
            <a:spAutoFit/>
          </a:bodyPr>
          <a:lstStyle/>
          <a:p>
            <a:pPr algn="r" rtl="1">
              <a:spcAft>
                <a:spcPts val="1500"/>
              </a:spcAft>
            </a:pPr>
            <a:r>
              <a:rPr lang="ar-SA" dirty="0">
                <a:latin typeface="IRANSans"/>
                <a:ea typeface="Times New Roman" panose="02020603050405020304" pitchFamily="18" charset="0"/>
              </a:rPr>
              <a:t>کشور روسیه یک سرزمین سردسیر است بنابراین بازارهای این منطقه، بهترین مکان برای فروش میوه و سبزی از جمله انگور ایران هستند. محصولات کشاورزی ایران، به خصوص محصولات باغی و زراعی در روسیه متقاضیان زیادی دارد</a:t>
            </a:r>
            <a:r>
              <a:rPr lang="en-US" dirty="0">
                <a:latin typeface="IRANSans"/>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gn="r" rtl="1">
              <a:spcAft>
                <a:spcPts val="1500"/>
              </a:spcAft>
            </a:pPr>
            <a:r>
              <a:rPr lang="en-US" dirty="0">
                <a:latin typeface="IRANSans"/>
                <a:ea typeface="Times New Roman" panose="02020603050405020304" pitchFamily="18" charset="0"/>
              </a:rPr>
              <a:t> </a:t>
            </a:r>
            <a:r>
              <a:rPr lang="ar-SA" dirty="0">
                <a:latin typeface="IRANSans"/>
                <a:ea typeface="Times New Roman" panose="02020603050405020304" pitchFamily="18" charset="0"/>
              </a:rPr>
              <a:t>اگر می‌خواهید </a:t>
            </a:r>
            <a:r>
              <a:rPr lang="ar-SA" b="1" dirty="0">
                <a:latin typeface="IRANSans"/>
                <a:ea typeface="Times New Roman" panose="02020603050405020304" pitchFamily="18" charset="0"/>
              </a:rPr>
              <a:t>صادرات انگور</a:t>
            </a:r>
            <a:r>
              <a:rPr lang="ar-SA" dirty="0">
                <a:latin typeface="IRANSans"/>
                <a:ea typeface="Times New Roman" panose="02020603050405020304" pitchFamily="18" charset="0"/>
              </a:rPr>
              <a:t> به روسیه را دنبال کنید باید بدانید که کشور روسیه در مورد </a:t>
            </a:r>
            <a:r>
              <a:rPr lang="ar-SA" u="sng" dirty="0">
                <a:latin typeface="IRANSans"/>
                <a:ea typeface="Times New Roman" panose="02020603050405020304" pitchFamily="18" charset="0"/>
                <a:hlinkClick r:id="rId4"/>
              </a:rPr>
              <a:t>استانداردهای ایران</a:t>
            </a:r>
            <a:r>
              <a:rPr lang="en-US" dirty="0">
                <a:latin typeface="IRANSans"/>
                <a:ea typeface="Times New Roman" panose="02020603050405020304" pitchFamily="18" charset="0"/>
              </a:rPr>
              <a:t> </a:t>
            </a:r>
            <a:r>
              <a:rPr lang="ar-SA" dirty="0">
                <a:latin typeface="IRANSans"/>
                <a:ea typeface="Times New Roman" panose="02020603050405020304" pitchFamily="18" charset="0"/>
              </a:rPr>
              <a:t>سخت گیری خاصی دارد. شاید تصور کنید بهترین انگور را بسته بندی کرده اید اما از نظر قوانین کشور روسیه، این محصول ارزش ارسال ندارد</a:t>
            </a:r>
            <a:r>
              <a:rPr lang="en-US" dirty="0">
                <a:latin typeface="IRANSans"/>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566670" y="5270227"/>
            <a:ext cx="10531646" cy="646331"/>
          </a:xfrm>
          <a:prstGeom prst="rect">
            <a:avLst/>
          </a:prstGeom>
        </p:spPr>
        <p:txBody>
          <a:bodyPr wrap="square">
            <a:spAutoFit/>
          </a:bodyPr>
          <a:lstStyle/>
          <a:p>
            <a:pPr algn="r" rtl="1">
              <a:spcAft>
                <a:spcPts val="1500"/>
              </a:spcAft>
            </a:pPr>
            <a:r>
              <a:rPr lang="en-US" dirty="0">
                <a:latin typeface="IRANSans"/>
                <a:ea typeface="Times New Roman" panose="02020603050405020304" pitchFamily="18" charset="0"/>
              </a:rPr>
              <a:t> </a:t>
            </a:r>
            <a:r>
              <a:rPr lang="ar-SA" dirty="0">
                <a:latin typeface="IRANSans"/>
                <a:ea typeface="Times New Roman" panose="02020603050405020304" pitchFamily="18" charset="0"/>
              </a:rPr>
              <a:t>قبل از این که </a:t>
            </a:r>
            <a:r>
              <a:rPr lang="ar-SA" u="sng" dirty="0">
                <a:latin typeface="IRANSans"/>
                <a:ea typeface="Times New Roman" panose="02020603050405020304" pitchFamily="18" charset="0"/>
                <a:hlinkClick r:id="rId5"/>
              </a:rPr>
              <a:t>صادرات را به روسیه</a:t>
            </a:r>
            <a:r>
              <a:rPr lang="en-US" dirty="0">
                <a:latin typeface="IRANSans"/>
                <a:ea typeface="Times New Roman" panose="02020603050405020304" pitchFamily="18" charset="0"/>
              </a:rPr>
              <a:t> </a:t>
            </a:r>
            <a:r>
              <a:rPr lang="ar-SA" dirty="0">
                <a:latin typeface="IRANSans"/>
                <a:ea typeface="Times New Roman" panose="02020603050405020304" pitchFamily="18" charset="0"/>
              </a:rPr>
              <a:t>انجام دهید باید بر سر تمام قوانین و استانداردها با خریدار به توافق برسید. یک ارتباط مثبت و پایدار بین شرکت صادر کننده و مشتری روسی، تمام مشکلات و چالش ها را برطرف می کند</a:t>
            </a:r>
            <a:r>
              <a:rPr lang="en-US" dirty="0">
                <a:latin typeface="IRANSans"/>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9558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جهان</a:t>
            </a:r>
            <a:endParaRPr lang="en-US" b="1" dirty="0"/>
          </a:p>
        </p:txBody>
      </p:sp>
      <p:sp>
        <p:nvSpPr>
          <p:cNvPr id="3" name="Rectangle 2"/>
          <p:cNvSpPr/>
          <p:nvPr/>
        </p:nvSpPr>
        <p:spPr>
          <a:xfrm>
            <a:off x="3644351" y="1406436"/>
            <a:ext cx="7517135" cy="923330"/>
          </a:xfrm>
          <a:prstGeom prst="rect">
            <a:avLst/>
          </a:prstGeom>
        </p:spPr>
        <p:txBody>
          <a:bodyPr wrap="square">
            <a:spAutoFit/>
          </a:bodyPr>
          <a:lstStyle/>
          <a:p>
            <a:pPr algn="r" rtl="1">
              <a:spcAft>
                <a:spcPts val="1500"/>
              </a:spcAft>
            </a:pPr>
            <a:r>
              <a:rPr lang="ar-SA" b="1" dirty="0">
                <a:latin typeface="IRANSans"/>
                <a:ea typeface="Times New Roman" panose="02020603050405020304" pitchFamily="18" charset="0"/>
              </a:rPr>
              <a:t>صادرات انگور</a:t>
            </a:r>
            <a:r>
              <a:rPr lang="ar-SA" dirty="0">
                <a:latin typeface="IRANSans"/>
                <a:ea typeface="Times New Roman" panose="02020603050405020304" pitchFamily="18" charset="0"/>
              </a:rPr>
              <a:t> همانند صادرات سایر میوه ها و سبزیجات و کالاهای خوراکی، چالش ها و مشکلات خاص خود را دارد. انتخاب بهترین انگور صادراتی که هم شکل ظاهری عالی داشته باشد و هم از نظر مواد مغذی با کیفیت باشد کار دشواری است و به تجربه نیاز دارد</a:t>
            </a:r>
            <a:r>
              <a:rPr lang="en-US" dirty="0">
                <a:latin typeface="IRANSans"/>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442916" y="1126434"/>
            <a:ext cx="3076575" cy="6143625"/>
          </a:xfrm>
          <a:prstGeom prst="rect">
            <a:avLst/>
          </a:prstGeom>
        </p:spPr>
      </p:pic>
      <p:sp>
        <p:nvSpPr>
          <p:cNvPr id="7" name="Rectangle 6"/>
          <p:cNvSpPr/>
          <p:nvPr/>
        </p:nvSpPr>
        <p:spPr>
          <a:xfrm>
            <a:off x="3644351" y="2609767"/>
            <a:ext cx="7517135" cy="923330"/>
          </a:xfrm>
          <a:prstGeom prst="rect">
            <a:avLst/>
          </a:prstGeom>
        </p:spPr>
        <p:txBody>
          <a:bodyPr wrap="square">
            <a:spAutoFit/>
          </a:bodyPr>
          <a:lstStyle/>
          <a:p>
            <a:pPr algn="r" rtl="1">
              <a:spcAft>
                <a:spcPts val="1500"/>
              </a:spcAft>
            </a:pPr>
            <a:r>
              <a:rPr lang="en-US" dirty="0">
                <a:latin typeface="IRANSans"/>
                <a:ea typeface="Times New Roman" panose="02020603050405020304" pitchFamily="18" charset="0"/>
              </a:rPr>
              <a:t> </a:t>
            </a:r>
            <a:r>
              <a:rPr lang="ar-SA" dirty="0">
                <a:latin typeface="IRANSans"/>
                <a:ea typeface="Times New Roman" panose="02020603050405020304" pitchFamily="18" charset="0"/>
              </a:rPr>
              <a:t>بسیاری از مشتریان خارجی برای خرید انگور ، حساسیت های زیادی را به خرج می دهند. درصدی از آن ها هم ترجیح می دهند انگوری را خریداری کنند که با روش کشت ارگانیک پرورش داده شده است. سلیقه مشتریان خارجی، متفاوت است</a:t>
            </a:r>
            <a:r>
              <a:rPr lang="en-US" dirty="0">
                <a:latin typeface="IRANSans"/>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
        <p:nvSpPr>
          <p:cNvPr id="12" name="Rectangle 11"/>
          <p:cNvSpPr/>
          <p:nvPr/>
        </p:nvSpPr>
        <p:spPr>
          <a:xfrm>
            <a:off x="3743741" y="3813098"/>
            <a:ext cx="7417745" cy="923330"/>
          </a:xfrm>
          <a:prstGeom prst="rect">
            <a:avLst/>
          </a:prstGeom>
        </p:spPr>
        <p:txBody>
          <a:bodyPr wrap="square">
            <a:spAutoFit/>
          </a:bodyPr>
          <a:lstStyle/>
          <a:p>
            <a:pPr algn="r" rtl="1">
              <a:spcAft>
                <a:spcPts val="1500"/>
              </a:spcAft>
            </a:pPr>
            <a:r>
              <a:rPr lang="en-US" dirty="0">
                <a:latin typeface="IRANSans"/>
                <a:ea typeface="Times New Roman" panose="02020603050405020304" pitchFamily="18" charset="0"/>
              </a:rPr>
              <a:t> </a:t>
            </a:r>
            <a:r>
              <a:rPr lang="ar-SA" dirty="0">
                <a:latin typeface="IRANSans"/>
                <a:ea typeface="Times New Roman" panose="02020603050405020304" pitchFamily="18" charset="0"/>
              </a:rPr>
              <a:t>بهترین انگور صادراتی، انگور بی دانه با رنگ شفاف و درخشان است. انگور ملایر از استان همدان حجم زیادی از بازارهای صادراتی را به خود اختصاص داده است. در کنار این انگور، انگور سیاه و انگور سبز بی دانه هم برای صادرات مناسب هستند</a:t>
            </a:r>
            <a:r>
              <a:rPr lang="en-US" dirty="0">
                <a:latin typeface="IRANSans"/>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
        <p:nvSpPr>
          <p:cNvPr id="13" name="Rectangle 12"/>
          <p:cNvSpPr/>
          <p:nvPr/>
        </p:nvSpPr>
        <p:spPr>
          <a:xfrm>
            <a:off x="3743741" y="5016429"/>
            <a:ext cx="7417745" cy="923330"/>
          </a:xfrm>
          <a:prstGeom prst="rect">
            <a:avLst/>
          </a:prstGeom>
        </p:spPr>
        <p:txBody>
          <a:bodyPr wrap="square">
            <a:spAutoFit/>
          </a:bodyPr>
          <a:lstStyle/>
          <a:p>
            <a:pPr algn="r" rtl="1">
              <a:spcAft>
                <a:spcPts val="1500"/>
              </a:spcAft>
            </a:pPr>
            <a:r>
              <a:rPr lang="en-US" dirty="0">
                <a:latin typeface="IRANSans"/>
                <a:ea typeface="Times New Roman" panose="02020603050405020304" pitchFamily="18" charset="0"/>
              </a:rPr>
              <a:t> </a:t>
            </a:r>
            <a:r>
              <a:rPr lang="ar-SA" dirty="0">
                <a:latin typeface="IRANSans"/>
                <a:ea typeface="Times New Roman" panose="02020603050405020304" pitchFamily="18" charset="0"/>
              </a:rPr>
              <a:t>کنترل کردن استانداردهای بهداشتی برای پرورش انگور اهمیت دارد</a:t>
            </a:r>
            <a:r>
              <a:rPr lang="en-US" u="sng" dirty="0">
                <a:latin typeface="IRANSans"/>
                <a:ea typeface="Times New Roman" panose="02020603050405020304" pitchFamily="18" charset="0"/>
                <a:hlinkClick r:id="rId3"/>
              </a:rPr>
              <a:t>.</a:t>
            </a:r>
            <a:r>
              <a:rPr lang="en-US" dirty="0">
                <a:latin typeface="IRANSans"/>
                <a:ea typeface="Times New Roman" panose="02020603050405020304" pitchFamily="18" charset="0"/>
              </a:rPr>
              <a:t> </a:t>
            </a:r>
            <a:r>
              <a:rPr lang="ar-SA" dirty="0">
                <a:latin typeface="IRANSans"/>
                <a:ea typeface="Times New Roman" panose="02020603050405020304" pitchFamily="18" charset="0"/>
              </a:rPr>
              <a:t>استفاده حداقل از آفت کش های شیمیایی منجر می شود محصولات سالم تر باشند</a:t>
            </a:r>
            <a:r>
              <a:rPr lang="en-US" u="sng" dirty="0">
                <a:latin typeface="IRANSans"/>
                <a:ea typeface="Times New Roman" panose="02020603050405020304" pitchFamily="18" charset="0"/>
                <a:hlinkClick r:id="rId4"/>
              </a:rPr>
              <a:t>. </a:t>
            </a:r>
            <a:r>
              <a:rPr lang="ar-SA" dirty="0">
                <a:latin typeface="IRANSans"/>
                <a:ea typeface="Times New Roman" panose="02020603050405020304" pitchFamily="18" charset="0"/>
              </a:rPr>
              <a:t>دریافت مجوزهای صادراتی برای انگور الزامی است</a:t>
            </a:r>
            <a:r>
              <a:rPr lang="en-US" dirty="0">
                <a:latin typeface="IRANSans"/>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466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جهان</a:t>
            </a:r>
            <a:endParaRPr lang="en-US" b="1" dirty="0"/>
          </a:p>
        </p:txBody>
      </p:sp>
      <p:sp>
        <p:nvSpPr>
          <p:cNvPr id="3" name="Rectangle 2"/>
          <p:cNvSpPr/>
          <p:nvPr/>
        </p:nvSpPr>
        <p:spPr>
          <a:xfrm>
            <a:off x="609600" y="1405209"/>
            <a:ext cx="10609944" cy="1200329"/>
          </a:xfrm>
          <a:prstGeom prst="rect">
            <a:avLst/>
          </a:prstGeom>
        </p:spPr>
        <p:txBody>
          <a:bodyPr wrap="square">
            <a:spAutoFit/>
          </a:bodyPr>
          <a:lstStyle/>
          <a:p>
            <a:pPr algn="r" rtl="1">
              <a:spcAft>
                <a:spcPts val="1500"/>
              </a:spcAft>
            </a:pPr>
            <a:r>
              <a:rPr lang="en-US" dirty="0">
                <a:latin typeface="IRANSans"/>
                <a:ea typeface="Times New Roman" panose="02020603050405020304" pitchFamily="18" charset="0"/>
              </a:rPr>
              <a:t> </a:t>
            </a:r>
            <a:r>
              <a:rPr lang="ar-SA" dirty="0">
                <a:latin typeface="IRANSans"/>
                <a:ea typeface="Times New Roman" panose="02020603050405020304" pitchFamily="18" charset="0"/>
              </a:rPr>
              <a:t>یکی از مهمترین مشکلاتی که در </a:t>
            </a:r>
            <a:r>
              <a:rPr lang="ar-SA" b="1" dirty="0">
                <a:latin typeface="IRANSans"/>
                <a:ea typeface="Times New Roman" panose="02020603050405020304" pitchFamily="18" charset="0"/>
              </a:rPr>
              <a:t>صادرات انگور</a:t>
            </a:r>
            <a:r>
              <a:rPr lang="ar-SA" dirty="0">
                <a:latin typeface="IRANSans"/>
                <a:ea typeface="Times New Roman" panose="02020603050405020304" pitchFamily="18" charset="0"/>
              </a:rPr>
              <a:t> وجود دارد پدیده های طبیعی غیر قابل کنترل در تاکستان انگور است. به طور مثال</a:t>
            </a:r>
            <a:r>
              <a:rPr lang="ar-SA" u="sng" dirty="0">
                <a:latin typeface="IRANSans"/>
                <a:ea typeface="Times New Roman" panose="02020603050405020304" pitchFamily="18" charset="0"/>
                <a:hlinkClick r:id="rId2"/>
              </a:rPr>
              <a:t>،</a:t>
            </a:r>
            <a:r>
              <a:rPr lang="en-US" dirty="0">
                <a:latin typeface="IRANSans"/>
                <a:ea typeface="Times New Roman" panose="02020603050405020304" pitchFamily="18" charset="0"/>
              </a:rPr>
              <a:t> </a:t>
            </a:r>
            <a:r>
              <a:rPr lang="ar-SA" dirty="0">
                <a:latin typeface="IRANSans"/>
                <a:ea typeface="Times New Roman" panose="02020603050405020304" pitchFamily="18" charset="0"/>
              </a:rPr>
              <a:t>بارندگی شدید، یخبندان شدید، هجوم آفت های گیاهی که از کنترل باغدار خارج است می‌تواند تمام محصول یک باغ را از بین ببرد. همچنین خشکسالی باعث می‌شود انگورهای مرغوب رشد نکنند. این در حالی است که محصول یک سال برای صادرات کاهش پیدا می کند که در نتیجه یک ضرر بزرگ خواهد بود</a:t>
            </a:r>
            <a:r>
              <a:rPr lang="en-US" dirty="0">
                <a:latin typeface="IRANSans"/>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822" y="3038894"/>
            <a:ext cx="4097918" cy="30771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766" y="3038893"/>
            <a:ext cx="4108173" cy="30771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25144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جهان</a:t>
            </a:r>
            <a:endParaRPr lang="en-US" b="1" dirty="0"/>
          </a:p>
        </p:txBody>
      </p:sp>
      <p:sp>
        <p:nvSpPr>
          <p:cNvPr id="3" name="Rectangle 2"/>
          <p:cNvSpPr/>
          <p:nvPr/>
        </p:nvSpPr>
        <p:spPr>
          <a:xfrm>
            <a:off x="417448" y="1477780"/>
            <a:ext cx="10700494" cy="923330"/>
          </a:xfrm>
          <a:prstGeom prst="rect">
            <a:avLst/>
          </a:prstGeom>
        </p:spPr>
        <p:txBody>
          <a:bodyPr wrap="square">
            <a:spAutoFit/>
          </a:bodyPr>
          <a:lstStyle/>
          <a:p>
            <a:pPr algn="r" rtl="1">
              <a:spcAft>
                <a:spcPts val="1500"/>
              </a:spcAft>
            </a:pPr>
            <a:r>
              <a:rPr lang="ar-SA" dirty="0">
                <a:latin typeface="IRANSans"/>
                <a:ea typeface="Times New Roman" panose="02020603050405020304" pitchFamily="18" charset="0"/>
              </a:rPr>
              <a:t>ب</a:t>
            </a:r>
            <a:r>
              <a:rPr lang="ar-SA" u="sng" dirty="0">
                <a:latin typeface="IRANSans"/>
                <a:ea typeface="Times New Roman" panose="02020603050405020304" pitchFamily="18" charset="0"/>
                <a:hlinkClick r:id="rId2"/>
              </a:rPr>
              <a:t>سته</a:t>
            </a:r>
            <a:r>
              <a:rPr lang="en-US" dirty="0">
                <a:latin typeface="IRANSans"/>
                <a:ea typeface="Times New Roman" panose="02020603050405020304" pitchFamily="18" charset="0"/>
              </a:rPr>
              <a:t> </a:t>
            </a:r>
            <a:r>
              <a:rPr lang="ar-SA" dirty="0">
                <a:latin typeface="IRANSans"/>
                <a:ea typeface="Times New Roman" panose="02020603050405020304" pitchFamily="18" charset="0"/>
              </a:rPr>
              <a:t>بندی انگور صادراتی از اهمیت فوق‌العاده‌ای برخوردار است. همانند بسته بندی سایر کالاهای صادراتی، بسته بندی انگور هم باید به گونه‌ای باشد که کوچکترین آسیب به انگورها وارد نشوند. بهترین بسته بندی، سبدهای پلاستیکی هستند که به صورت مشبک ساخته شده و انگورها را از آسیب یا ضربه محافظت می کنند. طراحی بسته بندی و استاندارد آن می تواند موفقیت در </a:t>
            </a:r>
            <a:r>
              <a:rPr lang="ar-SA" b="1" dirty="0">
                <a:latin typeface="IRANSans"/>
                <a:ea typeface="Times New Roman" panose="02020603050405020304" pitchFamily="18" charset="0"/>
              </a:rPr>
              <a:t>صادرات انگور</a:t>
            </a:r>
            <a:r>
              <a:rPr lang="ar-SA" dirty="0">
                <a:latin typeface="IRANSans"/>
                <a:ea typeface="Times New Roman" panose="02020603050405020304" pitchFamily="18" charset="0"/>
              </a:rPr>
              <a:t> را موجب شود</a:t>
            </a:r>
            <a:r>
              <a:rPr lang="en-US" dirty="0">
                <a:latin typeface="IRANSans"/>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89" y="2583543"/>
            <a:ext cx="2693362" cy="3577337"/>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899257" y="6343313"/>
            <a:ext cx="2844484" cy="369332"/>
          </a:xfrm>
          <a:prstGeom prst="rect">
            <a:avLst/>
          </a:prstGeom>
          <a:noFill/>
        </p:spPr>
        <p:txBody>
          <a:bodyPr wrap="square" rtlCol="0">
            <a:spAutoFit/>
          </a:bodyPr>
          <a:lstStyle/>
          <a:p>
            <a:r>
              <a:rPr lang="fa-IR" dirty="0" smtClean="0"/>
              <a:t>انگور ارومیه در بسته بندی باکیفیت</a:t>
            </a:r>
            <a:endParaRPr lang="en-US" dirty="0"/>
          </a:p>
        </p:txBody>
      </p:sp>
      <p:pic>
        <p:nvPicPr>
          <p:cNvPr id="11" name="Picture 17" descr="صادرات انگو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324" y="2583543"/>
            <a:ext cx="2730321" cy="1959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0496" t="23650" r="22064" b="11315"/>
          <a:stretch/>
        </p:blipFill>
        <p:spPr>
          <a:xfrm>
            <a:off x="7356534" y="2571392"/>
            <a:ext cx="2940405" cy="1971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0324" y="4727965"/>
            <a:ext cx="2730321" cy="1984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24806" r="17695"/>
          <a:stretch/>
        </p:blipFill>
        <p:spPr>
          <a:xfrm>
            <a:off x="7390390" y="4713581"/>
            <a:ext cx="2906549" cy="199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5201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جهان</a:t>
            </a:r>
            <a:endParaRPr lang="en-US" b="1" dirty="0"/>
          </a:p>
        </p:txBody>
      </p:sp>
      <p:sp>
        <p:nvSpPr>
          <p:cNvPr id="3" name="Rectangle 2"/>
          <p:cNvSpPr/>
          <p:nvPr/>
        </p:nvSpPr>
        <p:spPr>
          <a:xfrm>
            <a:off x="5057104" y="1383233"/>
            <a:ext cx="6096000" cy="369332"/>
          </a:xfrm>
          <a:prstGeom prst="rect">
            <a:avLst/>
          </a:prstGeom>
        </p:spPr>
        <p:txBody>
          <a:bodyPr>
            <a:spAutoFit/>
          </a:bodyPr>
          <a:lstStyle/>
          <a:p>
            <a:pPr algn="r" fontAlgn="base"/>
            <a:r>
              <a:rPr lang="fa-IR" b="1" dirty="0">
                <a:solidFill>
                  <a:srgbClr val="FF0000"/>
                </a:solidFill>
                <a:latin typeface="inherit"/>
              </a:rPr>
              <a:t>چرا ایران در صادرات انگور ضعیف است</a:t>
            </a:r>
            <a:r>
              <a:rPr lang="fa-IR" b="1" dirty="0" smtClean="0">
                <a:solidFill>
                  <a:srgbClr val="FF0000"/>
                </a:solidFill>
                <a:latin typeface="inherit"/>
              </a:rPr>
              <a:t>؟</a:t>
            </a:r>
            <a:endParaRPr lang="fa-IR" b="1" dirty="0">
              <a:solidFill>
                <a:srgbClr val="464749"/>
              </a:solidFill>
              <a:latin typeface="Pelak"/>
            </a:endParaRPr>
          </a:p>
        </p:txBody>
      </p:sp>
      <p:sp>
        <p:nvSpPr>
          <p:cNvPr id="4" name="Rectangle 3"/>
          <p:cNvSpPr/>
          <p:nvPr/>
        </p:nvSpPr>
        <p:spPr>
          <a:xfrm>
            <a:off x="5057104" y="2009363"/>
            <a:ext cx="6096000" cy="369332"/>
          </a:xfrm>
          <a:prstGeom prst="rect">
            <a:avLst/>
          </a:prstGeom>
        </p:spPr>
        <p:txBody>
          <a:bodyPr>
            <a:spAutoFit/>
          </a:bodyPr>
          <a:lstStyle/>
          <a:p>
            <a:pPr algn="r" fontAlgn="base"/>
            <a:r>
              <a:rPr lang="fa-IR" dirty="0">
                <a:latin typeface="Pelak"/>
              </a:rPr>
              <a:t>از دلایل مهمی که ایران نتوانسته صادرات خوبی برای انگور داشته باشد</a:t>
            </a:r>
            <a:r>
              <a:rPr lang="fa-IR" dirty="0" smtClean="0">
                <a:latin typeface="Pelak"/>
              </a:rPr>
              <a:t>:</a:t>
            </a:r>
            <a:endParaRPr lang="fa-IR" dirty="0">
              <a:latin typeface="Pelak"/>
            </a:endParaRPr>
          </a:p>
        </p:txBody>
      </p:sp>
      <p:sp>
        <p:nvSpPr>
          <p:cNvPr id="7" name="Rectangle 6"/>
          <p:cNvSpPr/>
          <p:nvPr/>
        </p:nvSpPr>
        <p:spPr>
          <a:xfrm>
            <a:off x="4803913" y="2468847"/>
            <a:ext cx="6096000" cy="1200329"/>
          </a:xfrm>
          <a:prstGeom prst="rect">
            <a:avLst/>
          </a:prstGeom>
        </p:spPr>
        <p:txBody>
          <a:bodyPr>
            <a:spAutoFit/>
          </a:bodyPr>
          <a:lstStyle/>
          <a:p>
            <a:pPr algn="r" rtl="1" fontAlgn="base">
              <a:buFont typeface="Arial" panose="020B0604020202020204" pitchFamily="34" charset="0"/>
              <a:buChar char="•"/>
            </a:pPr>
            <a:r>
              <a:rPr lang="fa-IR" dirty="0" smtClean="0">
                <a:latin typeface="inherit"/>
              </a:rPr>
              <a:t> کاشت </a:t>
            </a:r>
            <a:r>
              <a:rPr lang="fa-IR" dirty="0">
                <a:latin typeface="inherit"/>
              </a:rPr>
              <a:t>و بهره وری سنتی و غیرعلمی در باغ های انگور</a:t>
            </a:r>
          </a:p>
          <a:p>
            <a:pPr algn="r" rtl="1" fontAlgn="base">
              <a:buFont typeface="Arial" panose="020B0604020202020204" pitchFamily="34" charset="0"/>
              <a:buChar char="•"/>
            </a:pPr>
            <a:r>
              <a:rPr lang="fa-IR" dirty="0" smtClean="0">
                <a:latin typeface="inherit"/>
              </a:rPr>
              <a:t> برخی </a:t>
            </a:r>
            <a:r>
              <a:rPr lang="fa-IR" dirty="0">
                <a:latin typeface="inherit"/>
              </a:rPr>
              <a:t>آفت ها که باعث بی کیفیت شدن انگور می شوند</a:t>
            </a:r>
          </a:p>
          <a:p>
            <a:pPr algn="r" rtl="1" fontAlgn="base">
              <a:buFont typeface="Arial" panose="020B0604020202020204" pitchFamily="34" charset="0"/>
              <a:buChar char="•"/>
            </a:pPr>
            <a:r>
              <a:rPr lang="fa-IR" dirty="0" smtClean="0">
                <a:latin typeface="inherit"/>
              </a:rPr>
              <a:t> کمبود </a:t>
            </a:r>
            <a:r>
              <a:rPr lang="fa-IR" dirty="0">
                <a:latin typeface="inherit"/>
              </a:rPr>
              <a:t>آب که باعث گرمازدگی انگور میشود و به کیفیت انگور خسارات زیادی وارد می کند</a:t>
            </a:r>
            <a:r>
              <a:rPr lang="fa-IR" dirty="0" smtClean="0">
                <a:latin typeface="inherit"/>
              </a:rPr>
              <a:t>.</a:t>
            </a:r>
            <a:endParaRPr lang="fa-IR" dirty="0">
              <a:latin typeface="inherit"/>
            </a:endParaRPr>
          </a:p>
        </p:txBody>
      </p:sp>
      <p:sp>
        <p:nvSpPr>
          <p:cNvPr id="11" name="Rectangle 10"/>
          <p:cNvSpPr/>
          <p:nvPr/>
        </p:nvSpPr>
        <p:spPr>
          <a:xfrm>
            <a:off x="579549" y="3759328"/>
            <a:ext cx="10320364" cy="923330"/>
          </a:xfrm>
          <a:prstGeom prst="rect">
            <a:avLst/>
          </a:prstGeom>
        </p:spPr>
        <p:txBody>
          <a:bodyPr wrap="square">
            <a:spAutoFit/>
          </a:bodyPr>
          <a:lstStyle/>
          <a:p>
            <a:pPr algn="r" rtl="1" fontAlgn="base"/>
            <a:r>
              <a:rPr lang="fa-IR" dirty="0">
                <a:latin typeface="Pelak"/>
              </a:rPr>
              <a:t>از تمامی این موارد هم بگذریم یکی از بزرگترین موانع که باعث می شود ما نتوانیم سهممان را در بازار جهانی داشته باشیم ، نداشتن یک استراتژی خیلی قوی برای بازاریابی و فروش در بازارهای خارجی است. در واقع همان مشکل اساسی که قبلا هم به آن اشاره کردیم، نداشتن تاجر های قوی که بتوانند این بازار را در خارج از کشور شکل دهند و صادرات قوی داشته باشند</a:t>
            </a:r>
            <a:r>
              <a:rPr lang="fa-IR" dirty="0" smtClean="0">
                <a:latin typeface="Pelak"/>
              </a:rPr>
              <a:t>.</a:t>
            </a:r>
            <a:endParaRPr lang="fa-IR" dirty="0">
              <a:latin typeface="Pelak"/>
            </a:endParaRPr>
          </a:p>
        </p:txBody>
      </p:sp>
    </p:spTree>
    <p:extLst>
      <p:ext uri="{BB962C8B-B14F-4D97-AF65-F5344CB8AC3E}">
        <p14:creationId xmlns:p14="http://schemas.microsoft.com/office/powerpoint/2010/main" val="9985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0"/>
            <a:ext cx="6066971" cy="1146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latin typeface="Algerian" panose="04020705040A02060702" pitchFamily="82" charset="0"/>
              </a:rPr>
              <a:t>منابع</a:t>
            </a:r>
            <a:endParaRPr lang="en-US" sz="4000" b="1" dirty="0">
              <a:latin typeface="Algerian" panose="04020705040A02060702" pitchFamily="82" charset="0"/>
            </a:endParaRPr>
          </a:p>
        </p:txBody>
      </p:sp>
      <p:sp>
        <p:nvSpPr>
          <p:cNvPr id="3" name="Rectangle 2"/>
          <p:cNvSpPr/>
          <p:nvPr/>
        </p:nvSpPr>
        <p:spPr>
          <a:xfrm>
            <a:off x="812799" y="2946178"/>
            <a:ext cx="8766629" cy="369332"/>
          </a:xfrm>
          <a:prstGeom prst="rect">
            <a:avLst/>
          </a:prstGeom>
        </p:spPr>
        <p:txBody>
          <a:bodyPr wrap="square">
            <a:spAutoFit/>
          </a:bodyPr>
          <a:lstStyle/>
          <a:p>
            <a:r>
              <a:rPr lang="en-US" dirty="0"/>
              <a:t>https://fa.wikipedia.org/wiki/%D8%A7%D9%86%DA%AF%D9%88%D8%B1</a:t>
            </a:r>
          </a:p>
        </p:txBody>
      </p:sp>
      <p:sp>
        <p:nvSpPr>
          <p:cNvPr id="4" name="Rectangle 3"/>
          <p:cNvSpPr/>
          <p:nvPr/>
        </p:nvSpPr>
        <p:spPr>
          <a:xfrm>
            <a:off x="812799" y="3707563"/>
            <a:ext cx="6096000" cy="923330"/>
          </a:xfrm>
          <a:prstGeom prst="rect">
            <a:avLst/>
          </a:prstGeom>
        </p:spPr>
        <p:txBody>
          <a:bodyPr>
            <a:spAutoFit/>
          </a:bodyPr>
          <a:lstStyle/>
          <a:p>
            <a:r>
              <a:rPr lang="en-US" dirty="0"/>
              <a:t>https://blog.buskool.com/%D8%B5%D8%A7%D8%AF%D8%B1%D8%A7%D8%AA-%D8%A7%D9%86%DA%AF%D9%88%D8%B1/</a:t>
            </a:r>
          </a:p>
        </p:txBody>
      </p:sp>
      <p:sp>
        <p:nvSpPr>
          <p:cNvPr id="5" name="Rectangle 4"/>
          <p:cNvSpPr/>
          <p:nvPr/>
        </p:nvSpPr>
        <p:spPr>
          <a:xfrm>
            <a:off x="812799" y="5022946"/>
            <a:ext cx="6141425" cy="369332"/>
          </a:xfrm>
          <a:prstGeom prst="rect">
            <a:avLst/>
          </a:prstGeom>
        </p:spPr>
        <p:txBody>
          <a:bodyPr wrap="none">
            <a:spAutoFit/>
          </a:bodyPr>
          <a:lstStyle/>
          <a:p>
            <a:r>
              <a:rPr lang="en-US" dirty="0"/>
              <a:t>https://aradbranding.com/fa/grape-export-potential</a:t>
            </a:r>
          </a:p>
        </p:txBody>
      </p:sp>
    </p:spTree>
    <p:extLst>
      <p:ext uri="{BB962C8B-B14F-4D97-AF65-F5344CB8AC3E}">
        <p14:creationId xmlns:p14="http://schemas.microsoft.com/office/powerpoint/2010/main" val="4019309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87239" cy="6858000"/>
          </a:xfrm>
          <a:prstGeom prst="rect">
            <a:avLst/>
          </a:prstGeom>
        </p:spPr>
      </p:pic>
    </p:spTree>
    <p:extLst>
      <p:ext uri="{BB962C8B-B14F-4D97-AF65-F5344CB8AC3E}">
        <p14:creationId xmlns:p14="http://schemas.microsoft.com/office/powerpoint/2010/main" val="4202729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50025093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جهان</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221" y="1843314"/>
            <a:ext cx="5430961" cy="36140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69370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جهان</a:t>
            </a:r>
            <a:endParaRPr lang="en-US" b="1" dirty="0"/>
          </a:p>
        </p:txBody>
      </p:sp>
      <p:sp>
        <p:nvSpPr>
          <p:cNvPr id="3" name="Rectangle 2"/>
          <p:cNvSpPr/>
          <p:nvPr/>
        </p:nvSpPr>
        <p:spPr>
          <a:xfrm>
            <a:off x="152404" y="1517898"/>
            <a:ext cx="11032431" cy="787652"/>
          </a:xfrm>
          <a:prstGeom prst="rect">
            <a:avLst/>
          </a:prstGeom>
        </p:spPr>
        <p:txBody>
          <a:bodyPr wrap="square">
            <a:spAutoFit/>
          </a:bodyPr>
          <a:lstStyle/>
          <a:p>
            <a:pPr algn="r" rtl="1">
              <a:lnSpc>
                <a:spcPct val="107000"/>
              </a:lnSpc>
              <a:spcAft>
                <a:spcPts val="800"/>
              </a:spcAft>
            </a:pPr>
            <a:r>
              <a:rPr lang="ar-SA" b="1" dirty="0">
                <a:latin typeface="Calibri" panose="020F0502020204030204" pitchFamily="34" charset="0"/>
                <a:ea typeface="Calibri" panose="020F0502020204030204" pitchFamily="34" charset="0"/>
                <a:cs typeface="Tahoma" panose="020B0604030504040204" pitchFamily="34" charset="0"/>
              </a:rPr>
              <a:t>اَنگور</a:t>
            </a:r>
            <a:r>
              <a:rPr lang="ar-SA" dirty="0">
                <a:latin typeface="Calibri" panose="020F0502020204030204" pitchFamily="34" charset="0"/>
                <a:ea typeface="Calibri" panose="020F0502020204030204" pitchFamily="34" charset="0"/>
                <a:cs typeface="Tahoma" panose="020B0604030504040204" pitchFamily="34" charset="0"/>
              </a:rPr>
              <a:t> </a:t>
            </a:r>
            <a:r>
              <a:rPr lang="en-US" dirty="0">
                <a:latin typeface="Tahoma" panose="020B0604030504040204" pitchFamily="34" charset="0"/>
                <a:ea typeface="Calibri" panose="020F0502020204030204" pitchFamily="34" charset="0"/>
                <a:cs typeface="Arial" panose="020B0604020202020204" pitchFamily="34" charset="0"/>
              </a:rPr>
              <a:t>(</a:t>
            </a:r>
            <a:r>
              <a:rPr lang="ar-SA" dirty="0">
                <a:latin typeface="Calibri" panose="020F0502020204030204" pitchFamily="34" charset="0"/>
                <a:ea typeface="Calibri" panose="020F0502020204030204" pitchFamily="34" charset="0"/>
                <a:cs typeface="Tahoma" panose="020B0604030504040204" pitchFamily="34" charset="0"/>
                <a:hlinkClick r:id="rId2" tooltip="نام علمی"/>
              </a:rPr>
              <a:t>نام </a:t>
            </a:r>
            <a:r>
              <a:rPr lang="ar-SA" dirty="0" smtClean="0">
                <a:latin typeface="Calibri" panose="020F0502020204030204" pitchFamily="34" charset="0"/>
                <a:ea typeface="Calibri" panose="020F0502020204030204" pitchFamily="34" charset="0"/>
                <a:cs typeface="Tahoma" panose="020B0604030504040204" pitchFamily="34" charset="0"/>
                <a:hlinkClick r:id="rId2" tooltip="نام علمی"/>
              </a:rPr>
              <a:t>علمی</a:t>
            </a:r>
            <a:r>
              <a:rPr lang="en-US" i="1" dirty="0" err="1" smtClean="0">
                <a:latin typeface="Tahoma" panose="020B0604030504040204" pitchFamily="34" charset="0"/>
                <a:ea typeface="Calibri" panose="020F0502020204030204" pitchFamily="34" charset="0"/>
                <a:cs typeface="Arial" panose="020B0604020202020204" pitchFamily="34" charset="0"/>
              </a:rPr>
              <a:t>vinifera</a:t>
            </a:r>
            <a:r>
              <a:rPr lang="en-US" dirty="0" smtClean="0">
                <a:latin typeface="Tahoma" panose="020B0604030504040204" pitchFamily="34" charset="0"/>
                <a:ea typeface="Calibri" panose="020F0502020204030204" pitchFamily="34" charset="0"/>
                <a:cs typeface="Arial" panose="020B0604020202020204" pitchFamily="34" charset="0"/>
              </a:rPr>
              <a:t>)</a:t>
            </a:r>
            <a:r>
              <a:rPr lang="fa-IR" dirty="0" smtClean="0">
                <a:latin typeface="Tahoma" panose="020B0604030504040204" pitchFamily="34" charset="0"/>
                <a:ea typeface="Calibri" panose="020F0502020204030204" pitchFamily="34" charset="0"/>
                <a:cs typeface="Arial" panose="020B0604020202020204" pitchFamily="34" charset="0"/>
              </a:rPr>
              <a:t>)</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hlinkClick r:id="rId3" tooltip="سرده"/>
              </a:rPr>
              <a:t>سرده‌ای</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از درختان خانوادهٔ </a:t>
            </a:r>
            <a:r>
              <a:rPr lang="ar-SA" dirty="0">
                <a:latin typeface="Calibri" panose="020F0502020204030204" pitchFamily="34" charset="0"/>
                <a:ea typeface="Calibri" panose="020F0502020204030204" pitchFamily="34" charset="0"/>
                <a:cs typeface="Tahoma" panose="020B0604030504040204" pitchFamily="34" charset="0"/>
                <a:hlinkClick r:id="rId4" tooltip="انگورسانان"/>
              </a:rPr>
              <a:t>انگورسانان</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است</a:t>
            </a:r>
            <a:r>
              <a:rPr lang="ar-SA" dirty="0" smtClean="0">
                <a:latin typeface="Calibri" panose="020F0502020204030204" pitchFamily="34" charset="0"/>
                <a:ea typeface="Calibri" panose="020F0502020204030204" pitchFamily="34" charset="0"/>
                <a:cs typeface="Tahoma" panose="020B0604030504040204" pitchFamily="34" charset="0"/>
              </a:rPr>
              <a:t>.</a:t>
            </a:r>
            <a:endParaRPr lang="fa-IR" dirty="0" smtClean="0">
              <a:latin typeface="Calibri" panose="020F0502020204030204" pitchFamily="34" charset="0"/>
              <a:ea typeface="Calibri" panose="020F0502020204030204" pitchFamily="34" charset="0"/>
              <a:cs typeface="Tahoma" panose="020B0604030504040204" pitchFamily="34" charset="0"/>
            </a:endParaRPr>
          </a:p>
          <a:p>
            <a:pPr algn="r" rtl="1">
              <a:lnSpc>
                <a:spcPct val="107000"/>
              </a:lnSpc>
              <a:spcAft>
                <a:spcPts val="800"/>
              </a:spcAft>
            </a:pPr>
            <a:r>
              <a:rPr lang="ar-SA" dirty="0" smtClean="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در این خانواده حدود </a:t>
            </a:r>
            <a:r>
              <a:rPr lang="fa-IR" dirty="0">
                <a:latin typeface="Calibri" panose="020F0502020204030204" pitchFamily="34" charset="0"/>
                <a:ea typeface="Calibri" panose="020F0502020204030204" pitchFamily="34" charset="0"/>
                <a:cs typeface="Tahoma" panose="020B0604030504040204" pitchFamily="34" charset="0"/>
              </a:rPr>
              <a:t>۱۱</a:t>
            </a:r>
            <a:r>
              <a:rPr lang="ar-SA" dirty="0">
                <a:latin typeface="Calibri" panose="020F0502020204030204" pitchFamily="34" charset="0"/>
                <a:ea typeface="Calibri" panose="020F0502020204030204" pitchFamily="34" charset="0"/>
                <a:cs typeface="Tahoma" panose="020B0604030504040204" pitchFamily="34" charset="0"/>
              </a:rPr>
              <a:t> جنس و بیش از </a:t>
            </a:r>
            <a:r>
              <a:rPr lang="fa-IR" dirty="0">
                <a:latin typeface="Calibri" panose="020F0502020204030204" pitchFamily="34" charset="0"/>
                <a:ea typeface="Calibri" panose="020F0502020204030204" pitchFamily="34" charset="0"/>
                <a:cs typeface="Tahoma" panose="020B0604030504040204" pitchFamily="34" charset="0"/>
              </a:rPr>
              <a:t>۶۰۰</a:t>
            </a:r>
            <a:r>
              <a:rPr lang="ar-SA" dirty="0">
                <a:latin typeface="Calibri" panose="020F0502020204030204" pitchFamily="34" charset="0"/>
                <a:ea typeface="Calibri" panose="020F0502020204030204" pitchFamily="34" charset="0"/>
                <a:cs typeface="Tahoma" panose="020B0604030504040204" pitchFamily="34" charset="0"/>
              </a:rPr>
              <a:t> گونه وجود دارد. مهم‌ترین جنس این خانواده جنس انگور است</a:t>
            </a:r>
            <a:r>
              <a:rPr lang="en-US" dirty="0">
                <a:latin typeface="Tahoma" panose="020B060403050404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113182" y="2305550"/>
            <a:ext cx="10071653" cy="1467005"/>
          </a:xfrm>
          <a:prstGeom prst="rect">
            <a:avLst/>
          </a:prstGeom>
        </p:spPr>
        <p:txBody>
          <a:bodyPr wrap="square">
            <a:spAutoFit/>
          </a:bodyPr>
          <a:lstStyle/>
          <a:p>
            <a:pPr algn="r" rtl="1">
              <a:lnSpc>
                <a:spcPct val="107000"/>
              </a:lnSpc>
              <a:spcAft>
                <a:spcPts val="800"/>
              </a:spcAft>
            </a:pPr>
            <a:r>
              <a:rPr lang="ar-SA" dirty="0">
                <a:latin typeface="Calibri" panose="020F0502020204030204" pitchFamily="34" charset="0"/>
                <a:ea typeface="Calibri" panose="020F0502020204030204" pitchFamily="34" charset="0"/>
                <a:cs typeface="Tahoma" panose="020B0604030504040204" pitchFamily="34" charset="0"/>
              </a:rPr>
              <a:t>میوهٔ انگور به دو نوع دانه‌دار و بی‌دانه تقسیم می‌شود</a:t>
            </a:r>
            <a:r>
              <a:rPr lang="ar-SA" dirty="0" smtClean="0">
                <a:latin typeface="Calibri" panose="020F0502020204030204" pitchFamily="34" charset="0"/>
                <a:ea typeface="Calibri" panose="020F0502020204030204" pitchFamily="34" charset="0"/>
                <a:cs typeface="Tahoma" panose="020B0604030504040204" pitchFamily="34" charset="0"/>
              </a:rPr>
              <a:t>.</a:t>
            </a:r>
            <a:endParaRPr lang="fa-IR" dirty="0" smtClean="0">
              <a:latin typeface="Calibri" panose="020F0502020204030204" pitchFamily="34" charset="0"/>
              <a:ea typeface="Calibri" panose="020F0502020204030204" pitchFamily="34" charset="0"/>
              <a:cs typeface="Tahoma" panose="020B0604030504040204" pitchFamily="34" charset="0"/>
            </a:endParaRPr>
          </a:p>
          <a:p>
            <a:pPr algn="r" rtl="1">
              <a:lnSpc>
                <a:spcPct val="107000"/>
              </a:lnSpc>
              <a:spcAft>
                <a:spcPts val="800"/>
              </a:spcAft>
            </a:pPr>
            <a:r>
              <a:rPr lang="ar-SA" dirty="0" smtClean="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هر یک از این دو جور در </a:t>
            </a:r>
            <a:r>
              <a:rPr lang="ar-SA" dirty="0">
                <a:latin typeface="Calibri" panose="020F0502020204030204" pitchFamily="34" charset="0"/>
                <a:ea typeface="Calibri" panose="020F0502020204030204" pitchFamily="34" charset="0"/>
                <a:cs typeface="Tahoma" panose="020B0604030504040204" pitchFamily="34" charset="0"/>
                <a:hlinkClick r:id="rId5" tooltip="رنگ"/>
              </a:rPr>
              <a:t>رنگهای</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مختلف </a:t>
            </a:r>
            <a:r>
              <a:rPr lang="ar-SA" dirty="0">
                <a:latin typeface="Calibri" panose="020F0502020204030204" pitchFamily="34" charset="0"/>
                <a:ea typeface="Calibri" panose="020F0502020204030204" pitchFamily="34" charset="0"/>
                <a:cs typeface="Tahoma" panose="020B0604030504040204" pitchFamily="34" charset="0"/>
                <a:hlinkClick r:id="rId6" tooltip="سرخ"/>
              </a:rPr>
              <a:t>سرخ</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و </a:t>
            </a:r>
            <a:r>
              <a:rPr lang="ar-SA" dirty="0">
                <a:latin typeface="Calibri" panose="020F0502020204030204" pitchFamily="34" charset="0"/>
                <a:ea typeface="Calibri" panose="020F0502020204030204" pitchFamily="34" charset="0"/>
                <a:cs typeface="Tahoma" panose="020B0604030504040204" pitchFamily="34" charset="0"/>
                <a:hlinkClick r:id="rId7" tooltip="سیاه"/>
              </a:rPr>
              <a:t>سیاه</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و </a:t>
            </a:r>
            <a:r>
              <a:rPr lang="ar-SA" dirty="0">
                <a:latin typeface="Calibri" panose="020F0502020204030204" pitchFamily="34" charset="0"/>
                <a:ea typeface="Calibri" panose="020F0502020204030204" pitchFamily="34" charset="0"/>
                <a:cs typeface="Tahoma" panose="020B0604030504040204" pitchFamily="34" charset="0"/>
                <a:hlinkClick r:id="rId8" tooltip="زرد"/>
              </a:rPr>
              <a:t>زرد</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و تقریباً </a:t>
            </a:r>
            <a:r>
              <a:rPr lang="ar-SA" dirty="0">
                <a:latin typeface="Calibri" panose="020F0502020204030204" pitchFamily="34" charset="0"/>
                <a:ea typeface="Calibri" panose="020F0502020204030204" pitchFamily="34" charset="0"/>
                <a:cs typeface="Tahoma" panose="020B0604030504040204" pitchFamily="34" charset="0"/>
                <a:hlinkClick r:id="rId9" tooltip="سبز"/>
              </a:rPr>
              <a:t>سبز</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دیده می‌شوند</a:t>
            </a:r>
            <a:r>
              <a:rPr lang="ar-SA" dirty="0" smtClean="0">
                <a:latin typeface="Calibri" panose="020F0502020204030204" pitchFamily="34" charset="0"/>
                <a:ea typeface="Calibri" panose="020F0502020204030204" pitchFamily="34" charset="0"/>
                <a:cs typeface="Tahoma" panose="020B0604030504040204" pitchFamily="34" charset="0"/>
              </a:rPr>
              <a:t>.</a:t>
            </a:r>
            <a:endParaRPr lang="fa-IR" dirty="0" smtClean="0">
              <a:latin typeface="Calibri" panose="020F0502020204030204" pitchFamily="34" charset="0"/>
              <a:ea typeface="Calibri" panose="020F0502020204030204" pitchFamily="34" charset="0"/>
              <a:cs typeface="Tahoma" panose="020B0604030504040204" pitchFamily="34" charset="0"/>
            </a:endParaRPr>
          </a:p>
          <a:p>
            <a:pPr algn="r" rtl="1">
              <a:lnSpc>
                <a:spcPct val="107000"/>
              </a:lnSpc>
              <a:spcAft>
                <a:spcPts val="800"/>
              </a:spcAft>
            </a:pPr>
            <a:r>
              <a:rPr lang="ar-SA" dirty="0" smtClean="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این </a:t>
            </a:r>
            <a:r>
              <a:rPr lang="ar-SA" dirty="0">
                <a:latin typeface="Calibri" panose="020F0502020204030204" pitchFamily="34" charset="0"/>
                <a:ea typeface="Calibri" panose="020F0502020204030204" pitchFamily="34" charset="0"/>
                <a:cs typeface="Tahoma" panose="020B0604030504040204" pitchFamily="34" charset="0"/>
                <a:hlinkClick r:id="rId10" tooltip="میوه"/>
              </a:rPr>
              <a:t>میوه</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در مناطقی که حداکثر </a:t>
            </a:r>
            <a:r>
              <a:rPr lang="ar-SA" dirty="0">
                <a:latin typeface="Calibri" panose="020F0502020204030204" pitchFamily="34" charset="0"/>
                <a:ea typeface="Calibri" panose="020F0502020204030204" pitchFamily="34" charset="0"/>
                <a:cs typeface="Tahoma" panose="020B0604030504040204" pitchFamily="34" charset="0"/>
                <a:hlinkClick r:id="rId11" tooltip="دما"/>
              </a:rPr>
              <a:t>دمای</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آن بیش از </a:t>
            </a:r>
            <a:r>
              <a:rPr lang="fa-IR" dirty="0">
                <a:latin typeface="Calibri" panose="020F0502020204030204" pitchFamily="34" charset="0"/>
                <a:ea typeface="Calibri" panose="020F0502020204030204" pitchFamily="34" charset="0"/>
                <a:cs typeface="Tahoma" panose="020B0604030504040204" pitchFamily="34" charset="0"/>
              </a:rPr>
              <a:t>۴۰</a:t>
            </a:r>
            <a:r>
              <a:rPr lang="ar-SA" dirty="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hlinkClick r:id="rId12" tooltip="درجه سانتیگراد"/>
              </a:rPr>
              <a:t>درجه سانتیگراد</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و حداقل آن کمتر از </a:t>
            </a:r>
            <a:r>
              <a:rPr lang="fa-IR" dirty="0">
                <a:latin typeface="Calibri" panose="020F0502020204030204" pitchFamily="34" charset="0"/>
                <a:ea typeface="Calibri" panose="020F0502020204030204" pitchFamily="34" charset="0"/>
                <a:cs typeface="Tahoma" panose="020B0604030504040204" pitchFamily="34" charset="0"/>
              </a:rPr>
              <a:t>۱۵</a:t>
            </a:r>
            <a:r>
              <a:rPr lang="ar-SA" dirty="0">
                <a:latin typeface="Calibri" panose="020F0502020204030204" pitchFamily="34" charset="0"/>
                <a:ea typeface="Calibri" panose="020F0502020204030204" pitchFamily="34" charset="0"/>
                <a:cs typeface="Tahoma" panose="020B0604030504040204" pitchFamily="34" charset="0"/>
              </a:rPr>
              <a:t> درجه زیر صفر نباشد بهتر رشد می‌کند</a:t>
            </a:r>
            <a:r>
              <a:rPr lang="en-US" dirty="0">
                <a:latin typeface="Tahoma" panose="020B060403050404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1113182" y="3772555"/>
            <a:ext cx="10071652" cy="1068049"/>
          </a:xfrm>
          <a:prstGeom prst="rect">
            <a:avLst/>
          </a:prstGeom>
        </p:spPr>
        <p:txBody>
          <a:bodyPr wrap="square">
            <a:spAutoFit/>
          </a:bodyPr>
          <a:lstStyle/>
          <a:p>
            <a:pPr algn="r" rtl="1">
              <a:lnSpc>
                <a:spcPct val="107000"/>
              </a:lnSpc>
              <a:spcAft>
                <a:spcPts val="800"/>
              </a:spcAft>
            </a:pP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گاهی انگور را </a:t>
            </a:r>
            <a:r>
              <a:rPr lang="ar-SA" dirty="0">
                <a:latin typeface="Calibri" panose="020F0502020204030204" pitchFamily="34" charset="0"/>
                <a:ea typeface="Calibri" panose="020F0502020204030204" pitchFamily="34" charset="0"/>
                <a:cs typeface="Tahoma" panose="020B0604030504040204" pitchFamily="34" charset="0"/>
                <a:hlinkClick r:id="rId13" tooltip="کشمش"/>
              </a:rPr>
              <a:t>کشمش</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می‌کنند. انگور خشک کرده را کشمش می‌نامند</a:t>
            </a:r>
            <a:r>
              <a:rPr lang="ar-SA" dirty="0" smtClean="0">
                <a:latin typeface="Calibri" panose="020F0502020204030204" pitchFamily="34" charset="0"/>
                <a:ea typeface="Calibri" panose="020F0502020204030204" pitchFamily="34" charset="0"/>
                <a:cs typeface="Tahoma" panose="020B0604030504040204" pitchFamily="34" charset="0"/>
              </a:rPr>
              <a:t>.</a:t>
            </a:r>
            <a:endParaRPr lang="fa-IR" dirty="0" smtClean="0">
              <a:latin typeface="Calibri" panose="020F0502020204030204" pitchFamily="34" charset="0"/>
              <a:ea typeface="Calibri" panose="020F0502020204030204" pitchFamily="34" charset="0"/>
              <a:cs typeface="Tahoma" panose="020B0604030504040204" pitchFamily="34" charset="0"/>
            </a:endParaRPr>
          </a:p>
          <a:p>
            <a:pPr algn="r" rtl="1">
              <a:lnSpc>
                <a:spcPct val="107000"/>
              </a:lnSpc>
              <a:spcAft>
                <a:spcPts val="800"/>
              </a:spcAft>
            </a:pPr>
            <a:r>
              <a:rPr lang="ar-SA" dirty="0" smtClean="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از انگور، مویز، کشمش، </a:t>
            </a:r>
            <a:r>
              <a:rPr lang="ar-SA" dirty="0">
                <a:latin typeface="Calibri" panose="020F0502020204030204" pitchFamily="34" charset="0"/>
                <a:ea typeface="Calibri" panose="020F0502020204030204" pitchFamily="34" charset="0"/>
                <a:cs typeface="Tahoma" panose="020B0604030504040204" pitchFamily="34" charset="0"/>
                <a:hlinkClick r:id="rId14" tooltip="ژله"/>
              </a:rPr>
              <a:t>ژله</a:t>
            </a:r>
            <a:r>
              <a:rPr lang="ar-SA" dirty="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hlinkClick r:id="rId15" tooltip="مربا"/>
              </a:rPr>
              <a:t>مربا</a:t>
            </a:r>
            <a:r>
              <a:rPr lang="ar-SA" dirty="0">
                <a:latin typeface="Calibri" panose="020F0502020204030204" pitchFamily="34" charset="0"/>
                <a:ea typeface="Calibri" panose="020F0502020204030204" pitchFamily="34" charset="0"/>
                <a:cs typeface="Tahoma" panose="020B0604030504040204" pitchFamily="34" charset="0"/>
              </a:rPr>
              <a:t>، آب انگور، </a:t>
            </a:r>
            <a:r>
              <a:rPr lang="ar-SA" dirty="0">
                <a:latin typeface="Calibri" panose="020F0502020204030204" pitchFamily="34" charset="0"/>
                <a:ea typeface="Calibri" panose="020F0502020204030204" pitchFamily="34" charset="0"/>
                <a:cs typeface="Tahoma" panose="020B0604030504040204" pitchFamily="34" charset="0"/>
                <a:hlinkClick r:id="rId16" tooltip="شراب"/>
              </a:rPr>
              <a:t>شراب</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و سرکه می‌سازند. از پوست و دانه آن هم محصولات مختلف تهیه می‌شود</a:t>
            </a:r>
            <a:r>
              <a:rPr lang="en-US" dirty="0">
                <a:latin typeface="Tahoma" panose="020B060403050404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781878" y="4840604"/>
            <a:ext cx="10402956" cy="1779333"/>
          </a:xfrm>
          <a:prstGeom prst="rect">
            <a:avLst/>
          </a:prstGeom>
        </p:spPr>
        <p:txBody>
          <a:bodyPr wrap="square">
            <a:spAutoFit/>
          </a:bodyPr>
          <a:lstStyle/>
          <a:p>
            <a:pPr algn="r" rtl="1">
              <a:lnSpc>
                <a:spcPct val="107000"/>
              </a:lnSpc>
              <a:spcAft>
                <a:spcPts val="800"/>
              </a:spcAft>
            </a:pPr>
            <a:r>
              <a:rPr lang="ar-SA" dirty="0">
                <a:hlinkClick r:id="rId17" tooltip="ملایر"/>
              </a:rPr>
              <a:t>ملایر</a:t>
            </a:r>
            <a:r>
              <a:rPr lang="en-US" dirty="0"/>
              <a:t> </a:t>
            </a:r>
            <a:r>
              <a:rPr lang="ar-SA" dirty="0"/>
              <a:t>شهر جهانی انگور است</a:t>
            </a:r>
            <a:r>
              <a:rPr lang="fa-IR" dirty="0"/>
              <a:t>.</a:t>
            </a:r>
            <a:endParaRPr lang="en-US" dirty="0"/>
          </a:p>
          <a:p>
            <a:pPr algn="r" rtl="1">
              <a:lnSpc>
                <a:spcPct val="107000"/>
              </a:lnSpc>
              <a:spcAft>
                <a:spcPts val="800"/>
              </a:spcAft>
            </a:pPr>
            <a:r>
              <a:rPr lang="ar-SA" dirty="0" smtClean="0">
                <a:latin typeface="Calibri" panose="020F0502020204030204" pitchFamily="34" charset="0"/>
                <a:ea typeface="Calibri" panose="020F0502020204030204" pitchFamily="34" charset="0"/>
                <a:cs typeface="Tahoma" panose="020B0604030504040204" pitchFamily="34" charset="0"/>
              </a:rPr>
              <a:t>انگور</a:t>
            </a:r>
            <a:r>
              <a:rPr lang="ar-SA" dirty="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hlinkClick r:id="rId17" tooltip="ملایر"/>
              </a:rPr>
              <a:t>ملایر</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به عنوان پنجاه و سومین </a:t>
            </a:r>
            <a:r>
              <a:rPr lang="ar-SA" dirty="0">
                <a:latin typeface="Calibri" panose="020F0502020204030204" pitchFamily="34" charset="0"/>
                <a:ea typeface="Calibri" panose="020F0502020204030204" pitchFamily="34" charset="0"/>
                <a:cs typeface="Tahoma" panose="020B0604030504040204" pitchFamily="34" charset="0"/>
                <a:hlinkClick r:id="rId18" tooltip="میراث مهم جهانی کشاورزی"/>
              </a:rPr>
              <a:t>میراث مهم جهانی کشاورزی</a:t>
            </a:r>
            <a:r>
              <a:rPr lang="ar-SA" dirty="0">
                <a:latin typeface="Calibri" panose="020F0502020204030204" pitchFamily="34" charset="0"/>
                <a:ea typeface="Calibri" panose="020F0502020204030204" pitchFamily="34" charset="0"/>
                <a:cs typeface="Tahoma" panose="020B0604030504040204" pitchFamily="34" charset="0"/>
              </a:rPr>
              <a:t>، در </a:t>
            </a:r>
            <a:r>
              <a:rPr lang="ar-SA" dirty="0">
                <a:latin typeface="Calibri" panose="020F0502020204030204" pitchFamily="34" charset="0"/>
                <a:ea typeface="Calibri" panose="020F0502020204030204" pitchFamily="34" charset="0"/>
                <a:cs typeface="Tahoma" panose="020B0604030504040204" pitchFamily="34" charset="0"/>
                <a:hlinkClick r:id="rId19" tooltip="فائو"/>
              </a:rPr>
              <a:t>سازمان فائو</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به </a:t>
            </a:r>
            <a:r>
              <a:rPr lang="ar-SA" dirty="0" smtClean="0">
                <a:latin typeface="Calibri" panose="020F0502020204030204" pitchFamily="34" charset="0"/>
                <a:ea typeface="Calibri" panose="020F0502020204030204" pitchFamily="34" charset="0"/>
                <a:cs typeface="Tahoma" panose="020B0604030504040204" pitchFamily="34" charset="0"/>
              </a:rPr>
              <a:t>ثبت</a:t>
            </a:r>
            <a:r>
              <a:rPr lang="fa-IR" dirty="0" smtClean="0">
                <a:latin typeface="Calibri" panose="020F0502020204030204" pitchFamily="34" charset="0"/>
                <a:ea typeface="Calibri" panose="020F0502020204030204" pitchFamily="34" charset="0"/>
                <a:cs typeface="Tahoma" panose="020B0604030504040204" pitchFamily="34" charset="0"/>
              </a:rPr>
              <a:t> </a:t>
            </a:r>
            <a:r>
              <a:rPr lang="ar-SA" dirty="0" smtClean="0">
                <a:latin typeface="Calibri" panose="020F0502020204030204" pitchFamily="34" charset="0"/>
                <a:ea typeface="Calibri" panose="020F0502020204030204" pitchFamily="34" charset="0"/>
                <a:cs typeface="Tahoma" panose="020B0604030504040204" pitchFamily="34" charset="0"/>
              </a:rPr>
              <a:t>رسیده‌است</a:t>
            </a:r>
            <a:r>
              <a:rPr lang="fa-IR" dirty="0" smtClean="0">
                <a:latin typeface="Tahoma" panose="020B060403050404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ایران در سال‌های </a:t>
            </a:r>
            <a:r>
              <a:rPr lang="fa-IR" dirty="0">
                <a:latin typeface="Calibri" panose="020F0502020204030204" pitchFamily="34" charset="0"/>
                <a:ea typeface="Calibri" panose="020F0502020204030204" pitchFamily="34" charset="0"/>
                <a:cs typeface="Tahoma" panose="020B0604030504040204" pitchFamily="34" charset="0"/>
              </a:rPr>
              <a:t>۲۰۰۹</a:t>
            </a:r>
            <a:r>
              <a:rPr lang="ar-SA" dirty="0">
                <a:latin typeface="Calibri" panose="020F0502020204030204" pitchFamily="34" charset="0"/>
                <a:ea typeface="Calibri" panose="020F0502020204030204" pitchFamily="34" charset="0"/>
                <a:cs typeface="Tahoma" panose="020B0604030504040204" pitchFamily="34" charset="0"/>
              </a:rPr>
              <a:t> و </a:t>
            </a:r>
            <a:r>
              <a:rPr lang="fa-IR" dirty="0">
                <a:latin typeface="Calibri" panose="020F0502020204030204" pitchFamily="34" charset="0"/>
                <a:ea typeface="Calibri" panose="020F0502020204030204" pitchFamily="34" charset="0"/>
                <a:cs typeface="Tahoma" panose="020B0604030504040204" pitchFamily="34" charset="0"/>
              </a:rPr>
              <a:t>۲۰۱۰</a:t>
            </a:r>
            <a:r>
              <a:rPr lang="ar-SA" dirty="0">
                <a:latin typeface="Calibri" panose="020F0502020204030204" pitchFamily="34" charset="0"/>
                <a:ea typeface="Calibri" panose="020F0502020204030204" pitchFamily="34" charset="0"/>
                <a:cs typeface="Tahoma" panose="020B0604030504040204" pitchFamily="34" charset="0"/>
              </a:rPr>
              <a:t> پس از کشورهایی مانند چین، ایتالیا، </a:t>
            </a:r>
            <a:r>
              <a:rPr lang="ar-SA" dirty="0">
                <a:latin typeface="Calibri" panose="020F0502020204030204" pitchFamily="34" charset="0"/>
                <a:ea typeface="Calibri" panose="020F0502020204030204" pitchFamily="34" charset="0"/>
                <a:cs typeface="Tahoma" panose="020B0604030504040204" pitchFamily="34" charset="0"/>
                <a:hlinkClick r:id="rId20" tooltip="ایالات متحده"/>
              </a:rPr>
              <a:t>ایالات متحده</a:t>
            </a:r>
            <a:r>
              <a:rPr lang="ar-SA" dirty="0">
                <a:latin typeface="Calibri" panose="020F0502020204030204" pitchFamily="34" charset="0"/>
                <a:ea typeface="Calibri" panose="020F0502020204030204" pitchFamily="34" charset="0"/>
                <a:cs typeface="Tahoma" panose="020B0604030504040204" pitchFamily="34" charset="0"/>
              </a:rPr>
              <a:t>، اسپانیا، فرانسه، ترکیه، شیلی، آرژانتین و هند، با سطح زیر کشت بیش از </a:t>
            </a:r>
            <a:r>
              <a:rPr lang="fa-IR" dirty="0">
                <a:latin typeface="Calibri" panose="020F0502020204030204" pitchFamily="34" charset="0"/>
                <a:ea typeface="Calibri" panose="020F0502020204030204" pitchFamily="34" charset="0"/>
                <a:cs typeface="Tahoma" panose="020B0604030504040204" pitchFamily="34" charset="0"/>
              </a:rPr>
              <a:t>۲۸۰۰</a:t>
            </a:r>
            <a:r>
              <a:rPr lang="ar-SA" dirty="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hlinkClick r:id="rId21" tooltip="کیلومتر مربع"/>
              </a:rPr>
              <a:t>کیلومتر مربع</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و دارای تولید سالانه بیش از </a:t>
            </a:r>
            <a:r>
              <a:rPr lang="fa-IR" dirty="0">
                <a:latin typeface="Calibri" panose="020F0502020204030204" pitchFamily="34" charset="0"/>
                <a:ea typeface="Calibri" panose="020F0502020204030204" pitchFamily="34" charset="0"/>
                <a:cs typeface="Tahoma" panose="020B0604030504040204" pitchFamily="34" charset="0"/>
              </a:rPr>
              <a:t>۲۲۵۰۰۰۰</a:t>
            </a:r>
            <a:r>
              <a:rPr lang="ar-SA" dirty="0">
                <a:latin typeface="Calibri" panose="020F0502020204030204" pitchFamily="34" charset="0"/>
                <a:ea typeface="Calibri" panose="020F0502020204030204" pitchFamily="34" charset="0"/>
                <a:cs typeface="Tahoma" panose="020B0604030504040204" pitchFamily="34" charset="0"/>
              </a:rPr>
              <a:t> تن انگور است</a:t>
            </a:r>
            <a:r>
              <a:rPr lang="en-US" dirty="0">
                <a:latin typeface="Tahoma" panose="020B060403050404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2681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جهان</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760" y="2210937"/>
            <a:ext cx="4389461" cy="43894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Round Diagonal Corner Rectangle 12"/>
          <p:cNvSpPr/>
          <p:nvPr/>
        </p:nvSpPr>
        <p:spPr>
          <a:xfrm>
            <a:off x="9034818" y="1446662"/>
            <a:ext cx="2115403" cy="64144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t>چند نمونه از انگورهای پر کشت جهان</a:t>
            </a:r>
            <a:endParaRPr lang="en-US" b="1" dirty="0"/>
          </a:p>
        </p:txBody>
      </p:sp>
      <p:sp>
        <p:nvSpPr>
          <p:cNvPr id="7" name="Rectangle 6"/>
          <p:cNvSpPr/>
          <p:nvPr/>
        </p:nvSpPr>
        <p:spPr>
          <a:xfrm>
            <a:off x="417447" y="1446662"/>
            <a:ext cx="6096000" cy="4638962"/>
          </a:xfrm>
          <a:prstGeom prst="rect">
            <a:avLst/>
          </a:prstGeom>
        </p:spPr>
        <p:txBody>
          <a:bodyPr>
            <a:spAutoFit/>
          </a:bodyPr>
          <a:lstStyle/>
          <a:p>
            <a:pPr algn="r" rtl="1">
              <a:spcBef>
                <a:spcPts val="600"/>
              </a:spcBef>
              <a:spcAft>
                <a:spcPts val="600"/>
              </a:spcAft>
            </a:pPr>
            <a:r>
              <a:rPr lang="fa-IR" sz="2000" dirty="0">
                <a:latin typeface="Times New Roman" panose="02020603050405020304" pitchFamily="18" charset="0"/>
                <a:ea typeface="Times New Roman" panose="02020603050405020304" pitchFamily="18" charset="0"/>
                <a:cs typeface="Tahoma" panose="020B0604030504040204" pitchFamily="34" charset="0"/>
              </a:rPr>
              <a:t>کاشت درخت مو به دو روش صورت می‌گیرد:</a:t>
            </a:r>
            <a:endParaRPr lang="en-US" sz="2000" dirty="0">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120"/>
              </a:spcAft>
              <a:tabLst>
                <a:tab pos="457200" algn="l"/>
              </a:tabLst>
            </a:pPr>
            <a:r>
              <a:rPr lang="fa-IR" dirty="0">
                <a:latin typeface="Calibri" panose="020F0502020204030204" pitchFamily="34" charset="0"/>
                <a:ea typeface="Calibri" panose="020F0502020204030204" pitchFamily="34" charset="0"/>
                <a:cs typeface="Tahoma" panose="020B0604030504040204" pitchFamily="34" charset="0"/>
              </a:rPr>
              <a:t>روش </a:t>
            </a:r>
            <a:r>
              <a:rPr lang="fa-IR" dirty="0" smtClean="0">
                <a:latin typeface="Calibri" panose="020F0502020204030204" pitchFamily="34" charset="0"/>
                <a:ea typeface="Calibri" panose="020F0502020204030204" pitchFamily="34" charset="0"/>
                <a:cs typeface="Tahoma" panose="020B0604030504040204" pitchFamily="34" charset="0"/>
              </a:rPr>
              <a:t>اول از </a:t>
            </a:r>
            <a:r>
              <a:rPr lang="fa-IR" dirty="0">
                <a:latin typeface="Calibri" panose="020F0502020204030204" pitchFamily="34" charset="0"/>
                <a:ea typeface="Calibri" panose="020F0502020204030204" pitchFamily="34" charset="0"/>
                <a:cs typeface="Tahoma" panose="020B0604030504040204" pitchFamily="34" charset="0"/>
              </a:rPr>
              <a:t>طریق قلمه ای که به خزانه رفته و به مدت یک یا دو سال در خزانه نگهداری شده و پس از ریشه دار شدن قلمه در چاله‌های زمین اصلی که از قبل تهیه شده‌اند کاشت می‌شود.</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120"/>
              </a:spcAft>
              <a:tabLst>
                <a:tab pos="457200" algn="l"/>
              </a:tabLst>
            </a:pPr>
            <a:r>
              <a:rPr lang="fa-IR" dirty="0">
                <a:latin typeface="Calibri" panose="020F0502020204030204" pitchFamily="34" charset="0"/>
                <a:ea typeface="Calibri" panose="020F0502020204030204" pitchFamily="34" charset="0"/>
                <a:cs typeface="Tahoma" panose="020B0604030504040204" pitchFamily="34" charset="0"/>
              </a:rPr>
              <a:t>روش دوم کاشت قلمه بدون بردن به خزانه و ریشه دار شدن است. این روش در منطقه سردشت در غرب ایران کاملاً رایج و معمول است و بدین صورت است که در فصل پاییز یا فصل بهار (باید بارندگی در بهار وجود داشته باشد) قلمه‌ها را تهیه نموده و سپس در همان فصل و همان لحظه در چاله‌های که برای کاشت تهیه شده می‌کارند. قلمه مورد نظر دارای دوقسمت است :الف-ابتدای قلم باید قدیمی باشد که ممکن است به حدود پنج سانتی‌متر برسد، ب-بقیه قلمه باید مربوط به رشد درخت در سال جاری باشد و اندازه آن از نیم متر تا یک متر متغیر است.</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27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جهان</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4125096681"/>
              </p:ext>
            </p:extLst>
          </p:nvPr>
        </p:nvGraphicFramePr>
        <p:xfrm>
          <a:off x="443952" y="1271535"/>
          <a:ext cx="10602891" cy="5473195"/>
        </p:xfrm>
        <a:graphic>
          <a:graphicData uri="http://schemas.openxmlformats.org/drawingml/2006/table">
            <a:tbl>
              <a:tblPr/>
              <a:tblGrid>
                <a:gridCol w="2477349"/>
                <a:gridCol w="8125542"/>
              </a:tblGrid>
              <a:tr h="284294">
                <a:tc>
                  <a:txBody>
                    <a:bodyPr/>
                    <a:lstStyle/>
                    <a:p>
                      <a:pPr algn="ctr" rtl="1"/>
                      <a:r>
                        <a:rPr lang="fa-IR" sz="2000" b="1" u="sng" dirty="0">
                          <a:effectLst/>
                        </a:rPr>
                        <a:t>نام</a:t>
                      </a:r>
                    </a:p>
                  </a:txBody>
                  <a:tcPr marL="87412"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2000" b="1" u="sng" dirty="0">
                          <a:solidFill>
                            <a:schemeClr val="bg1"/>
                          </a:solidFill>
                          <a:effectLst/>
                        </a:rPr>
                        <a:t>خصوصیات</a:t>
                      </a:r>
                    </a:p>
                  </a:txBody>
                  <a:tcPr marL="87412"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r h="284294">
                <a:tc>
                  <a:txBody>
                    <a:bodyPr/>
                    <a:lstStyle/>
                    <a:p>
                      <a:pPr algn="ctr" rtl="1"/>
                      <a:r>
                        <a:rPr lang="fa-IR" sz="1800" b="1" dirty="0">
                          <a:effectLst/>
                        </a:rPr>
                        <a:t>انگور رویال پاییزی</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1400" b="1">
                          <a:solidFill>
                            <a:schemeClr val="bg1"/>
                          </a:solidFill>
                          <a:effectLst/>
                        </a:rPr>
                        <a:t>این انگور بدون دانه بوده و در طول فصل پاییز تولید می‌شود.</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r h="500471">
                <a:tc>
                  <a:txBody>
                    <a:bodyPr/>
                    <a:lstStyle/>
                    <a:p>
                      <a:pPr algn="ctr" rtl="1"/>
                      <a:r>
                        <a:rPr lang="fa-IR" sz="1800" b="1" dirty="0">
                          <a:effectLst/>
                        </a:rPr>
                        <a:t>انگور قرمز تیره</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1400" b="1">
                          <a:solidFill>
                            <a:schemeClr val="bg1"/>
                          </a:solidFill>
                          <a:effectLst/>
                        </a:rPr>
                        <a:t>این نوع انگور برای تهیه شامپاین مورد استفاده قرار نمی‌گیرد، اما از اندازه‌های کوچک که دارای طعم شیرین است به عنوان میوه استفاده می‌شود.</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r h="500471">
                <a:tc>
                  <a:txBody>
                    <a:bodyPr/>
                    <a:lstStyle/>
                    <a:p>
                      <a:pPr algn="ctr" rtl="1"/>
                      <a:r>
                        <a:rPr lang="fa-IR" sz="1800" b="1" dirty="0">
                          <a:effectLst/>
                        </a:rPr>
                        <a:t>انگور سیاه مونوکا</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1400" b="1">
                          <a:solidFill>
                            <a:schemeClr val="bg1"/>
                          </a:solidFill>
                          <a:effectLst/>
                        </a:rPr>
                        <a:t>انگور سیاه مونوکا برای تهیه کشمش استفاده شده و نوعی انگور قرمز است. پوسته آن نازک است، اما به این معنی نیست که برای حمل و نقل مناسب نیست.</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r h="500471">
                <a:tc>
                  <a:txBody>
                    <a:bodyPr/>
                    <a:lstStyle/>
                    <a:p>
                      <a:pPr algn="ctr" rtl="1"/>
                      <a:r>
                        <a:rPr lang="fa-IR" sz="1800" b="1" dirty="0">
                          <a:effectLst/>
                        </a:rPr>
                        <a:t>انگور برونکس</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1400" b="1">
                          <a:solidFill>
                            <a:schemeClr val="bg1"/>
                          </a:solidFill>
                          <a:effectLst/>
                        </a:rPr>
                        <a:t>انگور برونکس ترکیبی از بافتها و طعمهای مناسب از گونه‌های مختلف انگور است که دارای رنگ ترکیبی سبز، قرمز است.</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r h="500471">
                <a:tc>
                  <a:txBody>
                    <a:bodyPr/>
                    <a:lstStyle/>
                    <a:p>
                      <a:pPr algn="ctr" rtl="1"/>
                      <a:r>
                        <a:rPr lang="fa-IR" sz="1800" b="1" dirty="0">
                          <a:effectLst/>
                        </a:rPr>
                        <a:t>انگور کاردینال</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1400" b="1">
                          <a:solidFill>
                            <a:schemeClr val="bg1"/>
                          </a:solidFill>
                          <a:effectLst/>
                        </a:rPr>
                        <a:t>انگورهای کاردینال بسیار «قرمز» و شیرین هستند. این انگورها از تلاقی بین فلیم قرمز و انگور ریبیر حاصل شده‌است</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r h="682298">
                <a:tc>
                  <a:txBody>
                    <a:bodyPr/>
                    <a:lstStyle/>
                    <a:p>
                      <a:pPr algn="ctr" rtl="1"/>
                      <a:r>
                        <a:rPr lang="fa-IR" sz="1800" b="1" dirty="0">
                          <a:effectLst/>
                        </a:rPr>
                        <a:t>انگور کونکورد</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1400" b="1">
                          <a:solidFill>
                            <a:schemeClr val="bg1"/>
                          </a:solidFill>
                          <a:effectLst/>
                        </a:rPr>
                        <a:t>انگور کونکورد اغلب در آبمیوه و ژله استفاده می‌شود. به رنگ بنفش تیره و تقریباً سیاه بوده و لکه‌های رنگی روی آنها وجود دارد. انگور کونکورد به رنگ آبی تیره – سیاه، بزرگ و بسیار شیرین است.</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r h="500471">
                <a:tc>
                  <a:txBody>
                    <a:bodyPr/>
                    <a:lstStyle/>
                    <a:p>
                      <a:pPr algn="ctr" rtl="1"/>
                      <a:r>
                        <a:rPr lang="fa-IR" sz="1800" b="1" dirty="0">
                          <a:effectLst/>
                        </a:rPr>
                        <a:t>انگور موسکات</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1400" b="1">
                          <a:solidFill>
                            <a:schemeClr val="bg1"/>
                          </a:solidFill>
                          <a:effectLst/>
                        </a:rPr>
                        <a:t>انگور موسکات از رنگ سبز تا رنگ بنفش تیره است. این انگور اغلب به عنوان انگور شراب مورد توجه قرار می‌گیرد و طعم آن بسیار خوشمزه است.</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r h="284294">
                <a:tc>
                  <a:txBody>
                    <a:bodyPr/>
                    <a:lstStyle/>
                    <a:p>
                      <a:pPr algn="ctr" rtl="1"/>
                      <a:r>
                        <a:rPr lang="fa-IR" sz="1800" b="1" dirty="0">
                          <a:effectLst/>
                        </a:rPr>
                        <a:t>انگور شعله سرخ</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1400" b="1">
                          <a:solidFill>
                            <a:schemeClr val="bg1"/>
                          </a:solidFill>
                          <a:effectLst/>
                        </a:rPr>
                        <a:t>انگور شعله سرخ فاقد دانه بوده و در شیرینی آن تعادل خاصی وجود دارد.</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r h="500471">
                <a:tc>
                  <a:txBody>
                    <a:bodyPr/>
                    <a:lstStyle/>
                    <a:p>
                      <a:pPr algn="ctr" rtl="1"/>
                      <a:r>
                        <a:rPr lang="fa-IR" sz="1800" b="1" dirty="0">
                          <a:effectLst/>
                        </a:rPr>
                        <a:t>انگور ریبیر</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1400" b="1">
                          <a:solidFill>
                            <a:schemeClr val="bg1"/>
                          </a:solidFill>
                          <a:effectLst/>
                        </a:rPr>
                        <a:t>انگور ریبیر بزرگ بوده و به رنگ آبی، سیاه با پوست تلخ است. این انگور شیرین بوده و بسیار وسوسه انگیز است.</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r h="284294">
                <a:tc>
                  <a:txBody>
                    <a:bodyPr/>
                    <a:lstStyle/>
                    <a:p>
                      <a:pPr algn="ctr" rtl="1"/>
                      <a:r>
                        <a:rPr lang="fa-IR" sz="1800" b="1" dirty="0">
                          <a:effectLst/>
                        </a:rPr>
                        <a:t>انگور ریسلینگ</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1400" b="1">
                          <a:solidFill>
                            <a:schemeClr val="bg1"/>
                          </a:solidFill>
                          <a:effectLst/>
                        </a:rPr>
                        <a:t>این انگور براق بوده و برای تهیه شراب روشن یا درخشان استفاده می‌شود.</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r h="500471">
                <a:tc>
                  <a:txBody>
                    <a:bodyPr/>
                    <a:lstStyle/>
                    <a:p>
                      <a:pPr algn="ctr" rtl="1"/>
                      <a:r>
                        <a:rPr lang="fa-IR" sz="1800" b="1" dirty="0">
                          <a:effectLst/>
                        </a:rPr>
                        <a:t>انگور بیدانه تامپسون</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00000"/>
                    </a:solidFill>
                  </a:tcPr>
                </a:tc>
                <a:tc>
                  <a:txBody>
                    <a:bodyPr/>
                    <a:lstStyle/>
                    <a:p>
                      <a:pPr algn="ctr"/>
                      <a:r>
                        <a:rPr lang="fa-IR" sz="1400" b="1" dirty="0">
                          <a:solidFill>
                            <a:schemeClr val="bg1"/>
                          </a:solidFill>
                          <a:effectLst/>
                        </a:rPr>
                        <a:t>انگور بیدانه تامپسون حدود نصف سطح زیر کشت انگور ایالات متحده را تشکیل می‌دهد و به عنوان «انگور سبز» شناخته می‌شود. آنها شکننده و شیرین هستند.</a:t>
                      </a:r>
                    </a:p>
                  </a:txBody>
                  <a:tcPr marL="39960" marR="39960" marT="19980" marB="199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1677600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جهان</a:t>
            </a:r>
            <a:endParaRPr lang="en-US" b="1" dirty="0"/>
          </a:p>
        </p:txBody>
      </p:sp>
      <p:sp>
        <p:nvSpPr>
          <p:cNvPr id="3" name="Rectangle 2"/>
          <p:cNvSpPr/>
          <p:nvPr/>
        </p:nvSpPr>
        <p:spPr>
          <a:xfrm>
            <a:off x="417447" y="2096561"/>
            <a:ext cx="10780640" cy="1277786"/>
          </a:xfrm>
          <a:prstGeom prst="rect">
            <a:avLst/>
          </a:prstGeom>
        </p:spPr>
        <p:txBody>
          <a:bodyPr wrap="square">
            <a:spAutoFit/>
          </a:bodyPr>
          <a:lstStyle/>
          <a:p>
            <a:pPr algn="r" rtl="1">
              <a:lnSpc>
                <a:spcPct val="107000"/>
              </a:lnSpc>
              <a:spcAft>
                <a:spcPts val="800"/>
              </a:spcAft>
            </a:pPr>
            <a:r>
              <a:rPr lang="ar-SA" dirty="0">
                <a:latin typeface="Calibri" panose="020F0502020204030204" pitchFamily="34" charset="0"/>
                <a:ea typeface="Calibri" panose="020F0502020204030204" pitchFamily="34" charset="0"/>
                <a:cs typeface="Tahoma" panose="020B0604030504040204" pitchFamily="34" charset="0"/>
              </a:rPr>
              <a:t>از مهمترین شهرهایی که دارای بهترین و با کیفیت‌ترین باغات انگور در ایران هستند می‌توان به شهرهای ملایر«استان </a:t>
            </a:r>
            <a:r>
              <a:rPr lang="ar-SA" dirty="0" smtClean="0">
                <a:latin typeface="Calibri" panose="020F0502020204030204" pitchFamily="34" charset="0"/>
                <a:ea typeface="Calibri" panose="020F0502020204030204" pitchFamily="34" charset="0"/>
                <a:cs typeface="Tahoma" panose="020B0604030504040204" pitchFamily="34" charset="0"/>
              </a:rPr>
              <a:t>همدان</a:t>
            </a:r>
            <a:r>
              <a:rPr lang="en-US" dirty="0" smtClean="0">
                <a:latin typeface="Tahoma" panose="020B0604030504040204" pitchFamily="34" charset="0"/>
                <a:ea typeface="Calibri" panose="020F0502020204030204" pitchFamily="34" charset="0"/>
                <a:cs typeface="Arial" panose="020B0604020202020204" pitchFamily="34" charset="0"/>
              </a:rPr>
              <a:t>»</a:t>
            </a:r>
            <a:r>
              <a:rPr lang="fa-IR" dirty="0" smtClean="0">
                <a:latin typeface="Tahoma" panose="020B0604030504040204" pitchFamily="34" charset="0"/>
                <a:ea typeface="Calibri" panose="020F0502020204030204" pitchFamily="34" charset="0"/>
                <a:cs typeface="Arial" panose="020B0604020202020204" pitchFamily="34" charset="0"/>
              </a:rPr>
              <a:t> </a:t>
            </a:r>
            <a:r>
              <a:rPr lang="ar-SA" dirty="0" smtClean="0">
                <a:latin typeface="Calibri" panose="020F0502020204030204" pitchFamily="34" charset="0"/>
                <a:ea typeface="Calibri" panose="020F0502020204030204" pitchFamily="34" charset="0"/>
                <a:cs typeface="Tahoma" panose="020B0604030504040204" pitchFamily="34" charset="0"/>
                <a:hlinkClick r:id="rId2" tooltip="ارومیه"/>
              </a:rPr>
              <a:t>ارومیه</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در استان </a:t>
            </a:r>
            <a:r>
              <a:rPr lang="ar-SA" dirty="0">
                <a:latin typeface="Calibri" panose="020F0502020204030204" pitchFamily="34" charset="0"/>
                <a:ea typeface="Calibri" panose="020F0502020204030204" pitchFamily="34" charset="0"/>
                <a:cs typeface="Tahoma" panose="020B0604030504040204" pitchFamily="34" charset="0"/>
                <a:hlinkClick r:id="rId3" tooltip="آذربایجان غربی"/>
              </a:rPr>
              <a:t>آذربایجان غربی</a:t>
            </a:r>
            <a:r>
              <a:rPr lang="ar-SA" dirty="0" smtClean="0">
                <a:latin typeface="Calibri" panose="020F0502020204030204" pitchFamily="34" charset="0"/>
                <a:ea typeface="Calibri" panose="020F0502020204030204" pitchFamily="34" charset="0"/>
                <a:cs typeface="Tahoma" panose="020B0604030504040204" pitchFamily="34" charset="0"/>
              </a:rPr>
              <a:t>،</a:t>
            </a:r>
            <a:r>
              <a:rPr lang="ar-SA" dirty="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hlinkClick r:id="rId4" tooltip="قوچان"/>
              </a:rPr>
              <a:t>قوچان</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و </a:t>
            </a:r>
            <a:r>
              <a:rPr lang="ar-SA" dirty="0">
                <a:latin typeface="Calibri" panose="020F0502020204030204" pitchFamily="34" charset="0"/>
                <a:ea typeface="Calibri" panose="020F0502020204030204" pitchFamily="34" charset="0"/>
                <a:cs typeface="Tahoma" panose="020B0604030504040204" pitchFamily="34" charset="0"/>
                <a:hlinkClick r:id="rId5" tooltip="کاشمر"/>
              </a:rPr>
              <a:t>کاشمر</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در استان </a:t>
            </a:r>
            <a:r>
              <a:rPr lang="ar-SA" dirty="0">
                <a:latin typeface="Calibri" panose="020F0502020204030204" pitchFamily="34" charset="0"/>
                <a:ea typeface="Calibri" panose="020F0502020204030204" pitchFamily="34" charset="0"/>
                <a:cs typeface="Tahoma" panose="020B0604030504040204" pitchFamily="34" charset="0"/>
                <a:hlinkClick r:id="rId6" tooltip="خراسان رضوی"/>
              </a:rPr>
              <a:t>خراسان رضوی</a:t>
            </a:r>
            <a:r>
              <a:rPr lang="ar-SA" dirty="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hlinkClick r:id="rId7" tooltip="تاکستان و اسفرورین (صفحه وجود ندارد)"/>
              </a:rPr>
              <a:t>تاکستان و اسفرورین</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در </a:t>
            </a:r>
            <a:r>
              <a:rPr lang="ar-SA" dirty="0">
                <a:latin typeface="Calibri" panose="020F0502020204030204" pitchFamily="34" charset="0"/>
                <a:ea typeface="Calibri" panose="020F0502020204030204" pitchFamily="34" charset="0"/>
                <a:cs typeface="Tahoma" panose="020B0604030504040204" pitchFamily="34" charset="0"/>
                <a:hlinkClick r:id="rId8" tooltip="استان قزوین"/>
              </a:rPr>
              <a:t>استان قزوین</a:t>
            </a:r>
            <a:r>
              <a:rPr lang="ar-SA" dirty="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hlinkClick r:id="rId9" tooltip="خشکرود"/>
              </a:rPr>
              <a:t>خشکرود</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در استان مرکزی، </a:t>
            </a:r>
            <a:r>
              <a:rPr lang="ar-SA" dirty="0">
                <a:latin typeface="Calibri" panose="020F0502020204030204" pitchFamily="34" charset="0"/>
                <a:ea typeface="Calibri" panose="020F0502020204030204" pitchFamily="34" charset="0"/>
                <a:cs typeface="Tahoma" panose="020B0604030504040204" pitchFamily="34" charset="0"/>
                <a:hlinkClick r:id="rId10" tooltip="مراغه و ملکان (صفحه وجود ندارد)"/>
              </a:rPr>
              <a:t>مراغه و ملکان</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در استان </a:t>
            </a:r>
            <a:r>
              <a:rPr lang="ar-SA" dirty="0">
                <a:latin typeface="Calibri" panose="020F0502020204030204" pitchFamily="34" charset="0"/>
                <a:ea typeface="Calibri" panose="020F0502020204030204" pitchFamily="34" charset="0"/>
                <a:cs typeface="Tahoma" panose="020B0604030504040204" pitchFamily="34" charset="0"/>
                <a:hlinkClick r:id="rId11" tooltip="آذربایجان شرقی"/>
              </a:rPr>
              <a:t>آذربایجان شرقی</a:t>
            </a:r>
            <a:r>
              <a:rPr lang="ar-SA" dirty="0">
                <a:latin typeface="Calibri" panose="020F0502020204030204" pitchFamily="34" charset="0"/>
                <a:ea typeface="Calibri" panose="020F0502020204030204" pitchFamily="34" charset="0"/>
                <a:cs typeface="Tahoma" panose="020B0604030504040204" pitchFamily="34" charset="0"/>
              </a:rPr>
              <a:t>، </a:t>
            </a:r>
            <a:r>
              <a:rPr lang="ar-SA" dirty="0">
                <a:latin typeface="Calibri" panose="020F0502020204030204" pitchFamily="34" charset="0"/>
                <a:ea typeface="Calibri" panose="020F0502020204030204" pitchFamily="34" charset="0"/>
                <a:cs typeface="Tahoma" panose="020B0604030504040204" pitchFamily="34" charset="0"/>
                <a:hlinkClick r:id="rId12" tooltip="ابهر"/>
              </a:rPr>
              <a:t>ابهر</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در </a:t>
            </a:r>
            <a:r>
              <a:rPr lang="ar-SA" dirty="0">
                <a:latin typeface="Calibri" panose="020F0502020204030204" pitchFamily="34" charset="0"/>
                <a:ea typeface="Calibri" panose="020F0502020204030204" pitchFamily="34" charset="0"/>
                <a:cs typeface="Tahoma" panose="020B0604030504040204" pitchFamily="34" charset="0"/>
                <a:hlinkClick r:id="rId13" tooltip="استان زنجان"/>
              </a:rPr>
              <a:t>استان زنجان</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و همچنین حسن‌آباد </a:t>
            </a:r>
            <a:r>
              <a:rPr lang="ar-SA" dirty="0">
                <a:latin typeface="Calibri" panose="020F0502020204030204" pitchFamily="34" charset="0"/>
                <a:ea typeface="Calibri" panose="020F0502020204030204" pitchFamily="34" charset="0"/>
                <a:cs typeface="Tahoma" panose="020B0604030504040204" pitchFamily="34" charset="0"/>
                <a:hlinkClick r:id="rId14" tooltip="یاسوکند"/>
              </a:rPr>
              <a:t>یاسوکند</a:t>
            </a:r>
            <a:r>
              <a:rPr lang="en-US" dirty="0">
                <a:latin typeface="Tahoma" panose="020B060403050404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ahoma" panose="020B0604030504040204" pitchFamily="34" charset="0"/>
              </a:rPr>
              <a:t>در استان کردستان اشاره کرد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755374" y="1568203"/>
            <a:ext cx="10442713" cy="369332"/>
          </a:xfrm>
          <a:prstGeom prst="rect">
            <a:avLst/>
          </a:prstGeom>
        </p:spPr>
        <p:txBody>
          <a:bodyPr wrap="square">
            <a:spAutoFit/>
          </a:bodyPr>
          <a:lstStyle/>
          <a:p>
            <a:pPr algn="r" rtl="1"/>
            <a:r>
              <a:rPr lang="fa-IR" b="1" dirty="0"/>
              <a:t>کشور ایران </a:t>
            </a:r>
            <a:r>
              <a:rPr lang="fa-IR" b="1" u="sng" dirty="0"/>
              <a:t>دهمین</a:t>
            </a:r>
            <a:r>
              <a:rPr lang="fa-IR" b="1" dirty="0"/>
              <a:t> تولیدکننده انگور دنیاست که حدود ۳٫۳ درصد از کل تولید انگور دنیا را به خود اختصاص </a:t>
            </a:r>
            <a:r>
              <a:rPr lang="fa-IR" b="1" dirty="0" smtClean="0"/>
              <a:t>داده‌ است.</a:t>
            </a:r>
            <a:endParaRPr lang="en-US" b="1" dirty="0"/>
          </a:p>
        </p:txBody>
      </p:sp>
      <p:sp>
        <p:nvSpPr>
          <p:cNvPr id="4" name="Rectangle 3"/>
          <p:cNvSpPr/>
          <p:nvPr/>
        </p:nvSpPr>
        <p:spPr>
          <a:xfrm>
            <a:off x="2665927" y="3533373"/>
            <a:ext cx="8532160" cy="369332"/>
          </a:xfrm>
          <a:prstGeom prst="rect">
            <a:avLst/>
          </a:prstGeom>
        </p:spPr>
        <p:txBody>
          <a:bodyPr wrap="square">
            <a:spAutoFit/>
          </a:bodyPr>
          <a:lstStyle/>
          <a:p>
            <a:pPr algn="r" rtl="1"/>
            <a:r>
              <a:rPr lang="fa-IR" dirty="0">
                <a:latin typeface="iranyekan"/>
              </a:rPr>
              <a:t>ایران تا شعاع ۴ هزار کیلومتری قابلیت پوشش و صادرات در ۴۰ الی ۵۰ کشور را دارد</a:t>
            </a:r>
            <a:r>
              <a:rPr lang="fa-IR" dirty="0" smtClean="0">
                <a:latin typeface="iranyekan"/>
              </a:rPr>
              <a:t>.</a:t>
            </a:r>
            <a:endParaRPr lang="en-US" dirty="0"/>
          </a:p>
        </p:txBody>
      </p:sp>
      <p:sp>
        <p:nvSpPr>
          <p:cNvPr id="12" name="Rectangle 11"/>
          <p:cNvSpPr/>
          <p:nvPr/>
        </p:nvSpPr>
        <p:spPr>
          <a:xfrm>
            <a:off x="755374" y="4061731"/>
            <a:ext cx="10442713" cy="646331"/>
          </a:xfrm>
          <a:prstGeom prst="rect">
            <a:avLst/>
          </a:prstGeom>
        </p:spPr>
        <p:txBody>
          <a:bodyPr wrap="square">
            <a:spAutoFit/>
          </a:bodyPr>
          <a:lstStyle/>
          <a:p>
            <a:pPr algn="r" rtl="1" fontAlgn="base"/>
            <a:r>
              <a:rPr lang="fa-IR" dirty="0">
                <a:latin typeface="Pelak"/>
              </a:rPr>
              <a:t>از </a:t>
            </a:r>
            <a:r>
              <a:rPr lang="fa-IR" dirty="0">
                <a:latin typeface="inherit"/>
                <a:hlinkClick r:id="rId15"/>
              </a:rPr>
              <a:t>گمرک</a:t>
            </a:r>
            <a:r>
              <a:rPr lang="fa-IR" dirty="0">
                <a:latin typeface="Pelak"/>
              </a:rPr>
              <a:t> های مهم برای صادرات انگور : گمرک شلمچه ، پیرانشهر، سنندج ، زاهدان و بازارچه مرزی ریمدان ، به کشورهای عراق و پاکستان می باشند</a:t>
            </a:r>
            <a:r>
              <a:rPr lang="fa-IR" dirty="0" smtClean="0">
                <a:latin typeface="Pelak"/>
              </a:rPr>
              <a:t>.</a:t>
            </a:r>
            <a:endParaRPr lang="fa-IR" dirty="0">
              <a:latin typeface="Pelak"/>
            </a:endParaRPr>
          </a:p>
        </p:txBody>
      </p:sp>
      <p:sp>
        <p:nvSpPr>
          <p:cNvPr id="13" name="Rectangle 12"/>
          <p:cNvSpPr/>
          <p:nvPr/>
        </p:nvSpPr>
        <p:spPr>
          <a:xfrm>
            <a:off x="755374" y="4867088"/>
            <a:ext cx="10442713" cy="685059"/>
          </a:xfrm>
          <a:prstGeom prst="rect">
            <a:avLst/>
          </a:prstGeom>
        </p:spPr>
        <p:txBody>
          <a:bodyPr wrap="square">
            <a:spAutoFit/>
          </a:bodyPr>
          <a:lstStyle/>
          <a:p>
            <a:pPr algn="r" rtl="1">
              <a:lnSpc>
                <a:spcPct val="107000"/>
              </a:lnSpc>
              <a:spcAft>
                <a:spcPts val="800"/>
              </a:spcAft>
            </a:pPr>
            <a:r>
              <a:rPr lang="ar-SA" b="1" dirty="0">
                <a:latin typeface="IRANSans"/>
                <a:ea typeface="Calibri" panose="020F0502020204030204" pitchFamily="34" charset="0"/>
              </a:rPr>
              <a:t>صادرات انگور به عراق</a:t>
            </a:r>
            <a:r>
              <a:rPr lang="ar-SA" dirty="0">
                <a:latin typeface="IRANSans"/>
                <a:ea typeface="Calibri" panose="020F0502020204030204" pitchFamily="34" charset="0"/>
              </a:rPr>
              <a:t>، روسیه و کشورهای حوزه خلیج فارس درآمد خوبی برای ایران رقم می‌زند. سودآوری از صادرات انواع انگور قابل توجه است،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0092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b="1" dirty="0" smtClean="0"/>
              <a:t>تولید انگور در جهان</a:t>
            </a:r>
            <a:endParaRPr lang="en-US" b="1" dirty="0"/>
          </a:p>
        </p:txBody>
      </p:sp>
      <p:graphicFrame>
        <p:nvGraphicFramePr>
          <p:cNvPr id="12" name="Table 11"/>
          <p:cNvGraphicFramePr>
            <a:graphicFrameLocks noGrp="1"/>
          </p:cNvGraphicFramePr>
          <p:nvPr>
            <p:extLst>
              <p:ext uri="{D42A27DB-BD31-4B8C-83A1-F6EECF244321}">
                <p14:modId xmlns:p14="http://schemas.microsoft.com/office/powerpoint/2010/main" val="41752376"/>
              </p:ext>
            </p:extLst>
          </p:nvPr>
        </p:nvGraphicFramePr>
        <p:xfrm>
          <a:off x="463832" y="1272211"/>
          <a:ext cx="4770232" cy="5338230"/>
        </p:xfrm>
        <a:graphic>
          <a:graphicData uri="http://schemas.openxmlformats.org/drawingml/2006/table">
            <a:tbl>
              <a:tblPr firstRow="1" firstCol="1" bandRow="1">
                <a:tableStyleId>{5C22544A-7EE6-4342-B048-85BDC9FD1C3A}</a:tableStyleId>
              </a:tblPr>
              <a:tblGrid>
                <a:gridCol w="2385116"/>
                <a:gridCol w="2385116"/>
              </a:tblGrid>
              <a:tr h="217214">
                <a:tc gridSpan="2">
                  <a:txBody>
                    <a:bodyPr/>
                    <a:lstStyle/>
                    <a:p>
                      <a:pPr marL="0" marR="0" algn="ctr">
                        <a:lnSpc>
                          <a:spcPct val="107000"/>
                        </a:lnSpc>
                        <a:spcBef>
                          <a:spcPts val="0"/>
                        </a:spcBef>
                        <a:spcAft>
                          <a:spcPts val="800"/>
                        </a:spcAft>
                      </a:pPr>
                      <a:r>
                        <a:rPr lang="ar-SA" sz="2000" dirty="0">
                          <a:effectLst/>
                        </a:rPr>
                        <a:t>ده کشور برتر تولیدکننده انگور - سال </a:t>
                      </a:r>
                      <a:r>
                        <a:rPr lang="fa-IR" sz="2000" dirty="0" smtClean="0">
                          <a:effectLst/>
                        </a:rPr>
                        <a:t>۲۰۱۸</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hMerge="1">
                  <a:txBody>
                    <a:bodyPr/>
                    <a:lstStyle/>
                    <a:p>
                      <a:endParaRPr lang="en-US"/>
                    </a:p>
                  </a:txBody>
                  <a:tcPr/>
                </a:tc>
              </a:tr>
              <a:tr h="313661">
                <a:tc>
                  <a:txBody>
                    <a:bodyPr/>
                    <a:lstStyle/>
                    <a:p>
                      <a:pPr marL="0" marR="0" algn="ctr">
                        <a:lnSpc>
                          <a:spcPct val="107000"/>
                        </a:lnSpc>
                        <a:spcBef>
                          <a:spcPts val="0"/>
                        </a:spcBef>
                        <a:spcAft>
                          <a:spcPts val="800"/>
                        </a:spcAft>
                      </a:pPr>
                      <a:r>
                        <a:rPr lang="ar-SA" sz="1400" dirty="0">
                          <a:effectLst/>
                        </a:rPr>
                        <a:t>کشور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a:lnSpc>
                          <a:spcPct val="107000"/>
                        </a:lnSpc>
                        <a:spcBef>
                          <a:spcPts val="0"/>
                        </a:spcBef>
                        <a:spcAft>
                          <a:spcPts val="800"/>
                        </a:spcAft>
                      </a:pPr>
                      <a:r>
                        <a:rPr lang="ar-SA" sz="1400" b="1" dirty="0">
                          <a:effectLst/>
                        </a:rPr>
                        <a:t>میزان تولید (تن)</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313661">
                <a:tc>
                  <a:txBody>
                    <a:bodyPr/>
                    <a:lstStyle/>
                    <a:p>
                      <a:pPr marL="0" marR="0" algn="ctr">
                        <a:lnSpc>
                          <a:spcPct val="107000"/>
                        </a:lnSpc>
                        <a:spcBef>
                          <a:spcPts val="0"/>
                        </a:spcBef>
                        <a:spcAft>
                          <a:spcPts val="800"/>
                        </a:spcAft>
                      </a:pPr>
                      <a:r>
                        <a:rPr lang="en-US" sz="1200">
                          <a:effectLst/>
                        </a:rPr>
                        <a:t> </a:t>
                      </a:r>
                      <a:r>
                        <a:rPr lang="ar-SA" sz="1200" u="none" strike="noStrike">
                          <a:effectLst/>
                          <a:hlinkClick r:id="rId2" tooltip="چین"/>
                        </a:rPr>
                        <a:t>چین</a:t>
                      </a:r>
                      <a:endParaRPr lang="en-US" sz="1200">
                        <a:solidFill>
                          <a:srgbClr val="202122"/>
                        </a:solidFill>
                        <a:effectLst/>
                        <a:latin typeface="Tahoma" panose="020B060403050404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rtl="1">
                        <a:lnSpc>
                          <a:spcPct val="107000"/>
                        </a:lnSpc>
                        <a:spcBef>
                          <a:spcPts val="0"/>
                        </a:spcBef>
                        <a:spcAft>
                          <a:spcPts val="800"/>
                        </a:spcAft>
                      </a:pPr>
                      <a:r>
                        <a:rPr lang="fa-IR" sz="1100">
                          <a:effectLst/>
                        </a:rPr>
                        <a:t>۱۳</a:t>
                      </a:r>
                      <a:r>
                        <a:rPr lang="ar-SA" sz="1100">
                          <a:effectLst/>
                        </a:rPr>
                        <a:t>٬</a:t>
                      </a:r>
                      <a:r>
                        <a:rPr lang="fa-IR" sz="1100">
                          <a:effectLst/>
                        </a:rPr>
                        <a:t>۳۹۷</a:t>
                      </a:r>
                      <a:r>
                        <a:rPr lang="ar-SA" sz="1100">
                          <a:effectLst/>
                        </a:rPr>
                        <a:t>٬</a:t>
                      </a:r>
                      <a:r>
                        <a:rPr lang="fa-IR" sz="1100">
                          <a:effectLst/>
                        </a:rPr>
                        <a:t>۰۰۰</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313661">
                <a:tc>
                  <a:txBody>
                    <a:bodyPr/>
                    <a:lstStyle/>
                    <a:p>
                      <a:pPr marL="0" marR="0" algn="ctr">
                        <a:lnSpc>
                          <a:spcPct val="107000"/>
                        </a:lnSpc>
                        <a:spcBef>
                          <a:spcPts val="0"/>
                        </a:spcBef>
                        <a:spcAft>
                          <a:spcPts val="800"/>
                        </a:spcAft>
                      </a:pPr>
                      <a:r>
                        <a:rPr lang="en-US" sz="1200">
                          <a:effectLst/>
                        </a:rPr>
                        <a:t> </a:t>
                      </a:r>
                      <a:r>
                        <a:rPr lang="ar-SA" sz="1200" u="none" strike="noStrike">
                          <a:effectLst/>
                          <a:hlinkClick r:id="rId3" tooltip="ایتالیا"/>
                        </a:rPr>
                        <a:t>ایتالیا</a:t>
                      </a:r>
                      <a:endParaRPr lang="en-US" sz="1200">
                        <a:solidFill>
                          <a:srgbClr val="202122"/>
                        </a:solidFill>
                        <a:effectLst/>
                        <a:latin typeface="Tahoma" panose="020B060403050404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rtl="1">
                        <a:lnSpc>
                          <a:spcPct val="107000"/>
                        </a:lnSpc>
                        <a:spcBef>
                          <a:spcPts val="0"/>
                        </a:spcBef>
                        <a:spcAft>
                          <a:spcPts val="800"/>
                        </a:spcAft>
                      </a:pPr>
                      <a:r>
                        <a:rPr lang="fa-IR" sz="1100">
                          <a:effectLst/>
                        </a:rPr>
                        <a:t>۸</a:t>
                      </a:r>
                      <a:r>
                        <a:rPr lang="ar-SA" sz="1100">
                          <a:effectLst/>
                        </a:rPr>
                        <a:t>٬</a:t>
                      </a:r>
                      <a:r>
                        <a:rPr lang="fa-IR" sz="1100">
                          <a:effectLst/>
                        </a:rPr>
                        <a:t>۵۱۳</a:t>
                      </a:r>
                      <a:r>
                        <a:rPr lang="ar-SA" sz="1100">
                          <a:effectLst/>
                        </a:rPr>
                        <a:t>٬</a:t>
                      </a:r>
                      <a:r>
                        <a:rPr lang="fa-IR" sz="1100">
                          <a:effectLst/>
                        </a:rPr>
                        <a:t>۰۰۰</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313661">
                <a:tc>
                  <a:txBody>
                    <a:bodyPr/>
                    <a:lstStyle/>
                    <a:p>
                      <a:pPr marL="0" marR="0" algn="ctr">
                        <a:lnSpc>
                          <a:spcPct val="107000"/>
                        </a:lnSpc>
                        <a:spcBef>
                          <a:spcPts val="0"/>
                        </a:spcBef>
                        <a:spcAft>
                          <a:spcPts val="800"/>
                        </a:spcAft>
                      </a:pPr>
                      <a:r>
                        <a:rPr lang="en-US" sz="1200">
                          <a:effectLst/>
                        </a:rPr>
                        <a:t> </a:t>
                      </a:r>
                      <a:r>
                        <a:rPr lang="ar-SA" sz="1200" u="none" strike="noStrike">
                          <a:effectLst/>
                          <a:hlinkClick r:id="rId4" tooltip="ایالات متحده آمریکا"/>
                        </a:rPr>
                        <a:t>ایالات متحده آمریکا</a:t>
                      </a:r>
                      <a:endParaRPr lang="en-US" sz="1200">
                        <a:solidFill>
                          <a:srgbClr val="202122"/>
                        </a:solidFill>
                        <a:effectLst/>
                        <a:latin typeface="Tahoma" panose="020B060403050404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rtl="1">
                        <a:lnSpc>
                          <a:spcPct val="107000"/>
                        </a:lnSpc>
                        <a:spcBef>
                          <a:spcPts val="0"/>
                        </a:spcBef>
                        <a:spcAft>
                          <a:spcPts val="800"/>
                        </a:spcAft>
                      </a:pPr>
                      <a:r>
                        <a:rPr lang="fa-IR" sz="1100">
                          <a:effectLst/>
                        </a:rPr>
                        <a:t>۶</a:t>
                      </a:r>
                      <a:r>
                        <a:rPr lang="ar-SA" sz="1100">
                          <a:effectLst/>
                        </a:rPr>
                        <a:t>٬</a:t>
                      </a:r>
                      <a:r>
                        <a:rPr lang="fa-IR" sz="1100">
                          <a:effectLst/>
                        </a:rPr>
                        <a:t>۸۹۰</a:t>
                      </a:r>
                      <a:r>
                        <a:rPr lang="ar-SA" sz="1100">
                          <a:effectLst/>
                        </a:rPr>
                        <a:t>٬</a:t>
                      </a:r>
                      <a:r>
                        <a:rPr lang="fa-IR" sz="1100">
                          <a:effectLst/>
                        </a:rPr>
                        <a:t>۰۰۰</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313661">
                <a:tc>
                  <a:txBody>
                    <a:bodyPr/>
                    <a:lstStyle/>
                    <a:p>
                      <a:pPr marL="0" marR="0" algn="ctr">
                        <a:lnSpc>
                          <a:spcPct val="107000"/>
                        </a:lnSpc>
                        <a:spcBef>
                          <a:spcPts val="0"/>
                        </a:spcBef>
                        <a:spcAft>
                          <a:spcPts val="800"/>
                        </a:spcAft>
                      </a:pPr>
                      <a:r>
                        <a:rPr lang="en-US" sz="1200">
                          <a:effectLst/>
                        </a:rPr>
                        <a:t> </a:t>
                      </a:r>
                      <a:r>
                        <a:rPr lang="ar-SA" sz="1200" u="none" strike="noStrike">
                          <a:effectLst/>
                          <a:hlinkClick r:id="rId5" tooltip="اسپانیا"/>
                        </a:rPr>
                        <a:t>اسپانیا</a:t>
                      </a:r>
                      <a:endParaRPr lang="en-US" sz="1200">
                        <a:solidFill>
                          <a:srgbClr val="202122"/>
                        </a:solidFill>
                        <a:effectLst/>
                        <a:latin typeface="Tahoma" panose="020B060403050404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rtl="1">
                        <a:lnSpc>
                          <a:spcPct val="107000"/>
                        </a:lnSpc>
                        <a:spcBef>
                          <a:spcPts val="0"/>
                        </a:spcBef>
                        <a:spcAft>
                          <a:spcPts val="800"/>
                        </a:spcAft>
                      </a:pPr>
                      <a:r>
                        <a:rPr lang="fa-IR" sz="1100">
                          <a:effectLst/>
                        </a:rPr>
                        <a:t>۶</a:t>
                      </a:r>
                      <a:r>
                        <a:rPr lang="ar-SA" sz="1100">
                          <a:effectLst/>
                        </a:rPr>
                        <a:t>٬</a:t>
                      </a:r>
                      <a:r>
                        <a:rPr lang="fa-IR" sz="1100">
                          <a:effectLst/>
                        </a:rPr>
                        <a:t>۶۷۳</a:t>
                      </a:r>
                      <a:r>
                        <a:rPr lang="ar-SA" sz="1100">
                          <a:effectLst/>
                        </a:rPr>
                        <a:t>٬</a:t>
                      </a:r>
                      <a:r>
                        <a:rPr lang="fa-IR" sz="1100">
                          <a:effectLst/>
                        </a:rPr>
                        <a:t>۰۰۰</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313661">
                <a:tc>
                  <a:txBody>
                    <a:bodyPr/>
                    <a:lstStyle/>
                    <a:p>
                      <a:pPr marL="0" marR="0" algn="ctr">
                        <a:lnSpc>
                          <a:spcPct val="107000"/>
                        </a:lnSpc>
                        <a:spcBef>
                          <a:spcPts val="0"/>
                        </a:spcBef>
                        <a:spcAft>
                          <a:spcPts val="800"/>
                        </a:spcAft>
                      </a:pPr>
                      <a:r>
                        <a:rPr lang="en-US" sz="1200">
                          <a:effectLst/>
                        </a:rPr>
                        <a:t> </a:t>
                      </a:r>
                      <a:r>
                        <a:rPr lang="ar-SA" sz="1200" u="none" strike="noStrike">
                          <a:effectLst/>
                          <a:hlinkClick r:id="rId6" tooltip="فرانسه"/>
                        </a:rPr>
                        <a:t>فرانسه</a:t>
                      </a:r>
                      <a:endParaRPr lang="en-US" sz="1200">
                        <a:solidFill>
                          <a:srgbClr val="202122"/>
                        </a:solidFill>
                        <a:effectLst/>
                        <a:latin typeface="Tahoma" panose="020B060403050404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rtl="1">
                        <a:lnSpc>
                          <a:spcPct val="107000"/>
                        </a:lnSpc>
                        <a:spcBef>
                          <a:spcPts val="0"/>
                        </a:spcBef>
                        <a:spcAft>
                          <a:spcPts val="800"/>
                        </a:spcAft>
                      </a:pPr>
                      <a:r>
                        <a:rPr lang="fa-IR" sz="1100">
                          <a:effectLst/>
                        </a:rPr>
                        <a:t>۶</a:t>
                      </a:r>
                      <a:r>
                        <a:rPr lang="ar-SA" sz="1100">
                          <a:effectLst/>
                        </a:rPr>
                        <a:t>٬</a:t>
                      </a:r>
                      <a:r>
                        <a:rPr lang="fa-IR" sz="1100">
                          <a:effectLst/>
                        </a:rPr>
                        <a:t>۱۹۸</a:t>
                      </a:r>
                      <a:r>
                        <a:rPr lang="ar-SA" sz="1100">
                          <a:effectLst/>
                        </a:rPr>
                        <a:t>٬</a:t>
                      </a:r>
                      <a:r>
                        <a:rPr lang="fa-IR" sz="1100">
                          <a:effectLst/>
                        </a:rPr>
                        <a:t>۰۰۰</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313661">
                <a:tc>
                  <a:txBody>
                    <a:bodyPr/>
                    <a:lstStyle/>
                    <a:p>
                      <a:pPr marL="0" marR="0" algn="ctr">
                        <a:lnSpc>
                          <a:spcPct val="107000"/>
                        </a:lnSpc>
                        <a:spcBef>
                          <a:spcPts val="0"/>
                        </a:spcBef>
                        <a:spcAft>
                          <a:spcPts val="800"/>
                        </a:spcAft>
                      </a:pPr>
                      <a:r>
                        <a:rPr lang="en-US" sz="1200">
                          <a:effectLst/>
                        </a:rPr>
                        <a:t> </a:t>
                      </a:r>
                      <a:r>
                        <a:rPr lang="ar-SA" sz="1200" u="none" strike="noStrike">
                          <a:effectLst/>
                          <a:hlinkClick r:id="rId7" tooltip="ترکیه"/>
                        </a:rPr>
                        <a:t>ترکیه</a:t>
                      </a:r>
                      <a:endParaRPr lang="en-US" sz="1200">
                        <a:solidFill>
                          <a:srgbClr val="202122"/>
                        </a:solidFill>
                        <a:effectLst/>
                        <a:latin typeface="Tahoma" panose="020B060403050404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rtl="1">
                        <a:lnSpc>
                          <a:spcPct val="107000"/>
                        </a:lnSpc>
                        <a:spcBef>
                          <a:spcPts val="0"/>
                        </a:spcBef>
                        <a:spcAft>
                          <a:spcPts val="800"/>
                        </a:spcAft>
                      </a:pPr>
                      <a:r>
                        <a:rPr lang="fa-IR" sz="1100">
                          <a:effectLst/>
                        </a:rPr>
                        <a:t>۳</a:t>
                      </a:r>
                      <a:r>
                        <a:rPr lang="ar-SA" sz="1100">
                          <a:effectLst/>
                        </a:rPr>
                        <a:t>٬</a:t>
                      </a:r>
                      <a:r>
                        <a:rPr lang="fa-IR" sz="1100">
                          <a:effectLst/>
                        </a:rPr>
                        <a:t>۹۳۳</a:t>
                      </a:r>
                      <a:r>
                        <a:rPr lang="ar-SA" sz="1100">
                          <a:effectLst/>
                        </a:rPr>
                        <a:t>٬</a:t>
                      </a:r>
                      <a:r>
                        <a:rPr lang="fa-IR" sz="1100">
                          <a:effectLst/>
                        </a:rPr>
                        <a:t>۰۰۰</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313661">
                <a:tc>
                  <a:txBody>
                    <a:bodyPr/>
                    <a:lstStyle/>
                    <a:p>
                      <a:pPr marL="0" marR="0" algn="ctr">
                        <a:lnSpc>
                          <a:spcPct val="107000"/>
                        </a:lnSpc>
                        <a:spcBef>
                          <a:spcPts val="0"/>
                        </a:spcBef>
                        <a:spcAft>
                          <a:spcPts val="800"/>
                        </a:spcAft>
                      </a:pPr>
                      <a:r>
                        <a:rPr lang="en-US" sz="1200">
                          <a:effectLst/>
                        </a:rPr>
                        <a:t> </a:t>
                      </a:r>
                      <a:r>
                        <a:rPr lang="ar-SA" sz="1200" u="none" strike="noStrike">
                          <a:effectLst/>
                          <a:hlinkClick r:id="rId8" tooltip="هند"/>
                        </a:rPr>
                        <a:t>هند</a:t>
                      </a:r>
                      <a:endParaRPr lang="en-US" sz="1200">
                        <a:solidFill>
                          <a:srgbClr val="202122"/>
                        </a:solidFill>
                        <a:effectLst/>
                        <a:latin typeface="Tahoma" panose="020B060403050404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rtl="1">
                        <a:lnSpc>
                          <a:spcPct val="107000"/>
                        </a:lnSpc>
                        <a:spcBef>
                          <a:spcPts val="0"/>
                        </a:spcBef>
                        <a:spcAft>
                          <a:spcPts val="800"/>
                        </a:spcAft>
                      </a:pPr>
                      <a:r>
                        <a:rPr lang="fa-IR" sz="1100">
                          <a:effectLst/>
                        </a:rPr>
                        <a:t>۲</a:t>
                      </a:r>
                      <a:r>
                        <a:rPr lang="ar-SA" sz="1100">
                          <a:effectLst/>
                        </a:rPr>
                        <a:t>٬</a:t>
                      </a:r>
                      <a:r>
                        <a:rPr lang="fa-IR" sz="1100">
                          <a:effectLst/>
                        </a:rPr>
                        <a:t>۹۲۰</a:t>
                      </a:r>
                      <a:r>
                        <a:rPr lang="ar-SA" sz="1100">
                          <a:effectLst/>
                        </a:rPr>
                        <a:t>٬</a:t>
                      </a:r>
                      <a:r>
                        <a:rPr lang="fa-IR" sz="1100">
                          <a:effectLst/>
                        </a:rPr>
                        <a:t>۰۰۰</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313661">
                <a:tc>
                  <a:txBody>
                    <a:bodyPr/>
                    <a:lstStyle/>
                    <a:p>
                      <a:pPr marL="0" marR="0" algn="ctr">
                        <a:lnSpc>
                          <a:spcPct val="107000"/>
                        </a:lnSpc>
                        <a:spcBef>
                          <a:spcPts val="0"/>
                        </a:spcBef>
                        <a:spcAft>
                          <a:spcPts val="800"/>
                        </a:spcAft>
                      </a:pPr>
                      <a:r>
                        <a:rPr lang="en-US" sz="1200">
                          <a:effectLst/>
                        </a:rPr>
                        <a:t> </a:t>
                      </a:r>
                      <a:r>
                        <a:rPr lang="ar-SA" sz="1200" u="none" strike="noStrike">
                          <a:effectLst/>
                          <a:hlinkClick r:id="rId9" tooltip="آرژانتین"/>
                        </a:rPr>
                        <a:t>آرژانتین</a:t>
                      </a:r>
                      <a:endParaRPr lang="en-US" sz="1200">
                        <a:solidFill>
                          <a:srgbClr val="202122"/>
                        </a:solidFill>
                        <a:effectLst/>
                        <a:latin typeface="Tahoma" panose="020B060403050404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rtl="1">
                        <a:lnSpc>
                          <a:spcPct val="107000"/>
                        </a:lnSpc>
                        <a:spcBef>
                          <a:spcPts val="0"/>
                        </a:spcBef>
                        <a:spcAft>
                          <a:spcPts val="800"/>
                        </a:spcAft>
                      </a:pPr>
                      <a:r>
                        <a:rPr lang="fa-IR" sz="1100">
                          <a:effectLst/>
                        </a:rPr>
                        <a:t>۲</a:t>
                      </a:r>
                      <a:r>
                        <a:rPr lang="ar-SA" sz="1100">
                          <a:effectLst/>
                        </a:rPr>
                        <a:t>٬</a:t>
                      </a:r>
                      <a:r>
                        <a:rPr lang="fa-IR" sz="1100">
                          <a:effectLst/>
                        </a:rPr>
                        <a:t>۵۷۳</a:t>
                      </a:r>
                      <a:r>
                        <a:rPr lang="ar-SA" sz="1100">
                          <a:effectLst/>
                        </a:rPr>
                        <a:t>٬</a:t>
                      </a:r>
                      <a:r>
                        <a:rPr lang="fa-IR" sz="1100">
                          <a:effectLst/>
                        </a:rPr>
                        <a:t>۰۰۰</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313661">
                <a:tc>
                  <a:txBody>
                    <a:bodyPr/>
                    <a:lstStyle/>
                    <a:p>
                      <a:pPr marL="0" marR="0" algn="ctr">
                        <a:lnSpc>
                          <a:spcPct val="107000"/>
                        </a:lnSpc>
                        <a:spcBef>
                          <a:spcPts val="0"/>
                        </a:spcBef>
                        <a:spcAft>
                          <a:spcPts val="800"/>
                        </a:spcAft>
                      </a:pPr>
                      <a:r>
                        <a:rPr lang="en-US" sz="1200">
                          <a:effectLst/>
                        </a:rPr>
                        <a:t> </a:t>
                      </a:r>
                      <a:r>
                        <a:rPr lang="ar-SA" sz="1200" u="none" strike="noStrike">
                          <a:effectLst/>
                          <a:hlinkClick r:id="rId10" tooltip="شیلی"/>
                        </a:rPr>
                        <a:t>شیلی</a:t>
                      </a:r>
                      <a:endParaRPr lang="en-US" sz="1200">
                        <a:solidFill>
                          <a:srgbClr val="202122"/>
                        </a:solidFill>
                        <a:effectLst/>
                        <a:latin typeface="Tahoma" panose="020B060403050404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rtl="1">
                        <a:lnSpc>
                          <a:spcPct val="107000"/>
                        </a:lnSpc>
                        <a:spcBef>
                          <a:spcPts val="0"/>
                        </a:spcBef>
                        <a:spcAft>
                          <a:spcPts val="800"/>
                        </a:spcAft>
                      </a:pPr>
                      <a:r>
                        <a:rPr lang="fa-IR" sz="1100">
                          <a:effectLst/>
                        </a:rPr>
                        <a:t>۲</a:t>
                      </a:r>
                      <a:r>
                        <a:rPr lang="ar-SA" sz="1100">
                          <a:effectLst/>
                        </a:rPr>
                        <a:t>٬</a:t>
                      </a:r>
                      <a:r>
                        <a:rPr lang="fa-IR" sz="1100">
                          <a:effectLst/>
                        </a:rPr>
                        <a:t>۵۰۰</a:t>
                      </a:r>
                      <a:r>
                        <a:rPr lang="ar-SA" sz="1100">
                          <a:effectLst/>
                        </a:rPr>
                        <a:t>٬</a:t>
                      </a:r>
                      <a:r>
                        <a:rPr lang="fa-IR" sz="1100">
                          <a:effectLst/>
                        </a:rPr>
                        <a:t>۰۰۰</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313661">
                <a:tc>
                  <a:txBody>
                    <a:bodyPr/>
                    <a:lstStyle/>
                    <a:p>
                      <a:pPr marL="0" marR="0" algn="ctr">
                        <a:lnSpc>
                          <a:spcPct val="107000"/>
                        </a:lnSpc>
                        <a:spcBef>
                          <a:spcPts val="0"/>
                        </a:spcBef>
                        <a:spcAft>
                          <a:spcPts val="800"/>
                        </a:spcAft>
                      </a:pPr>
                      <a:r>
                        <a:rPr lang="en-US" sz="1200">
                          <a:effectLst/>
                        </a:rPr>
                        <a:t> </a:t>
                      </a:r>
                      <a:r>
                        <a:rPr lang="ar-SA" sz="1200" u="none" strike="noStrike">
                          <a:effectLst/>
                          <a:hlinkClick r:id="rId11" tooltip="ایران"/>
                        </a:rPr>
                        <a:t>ایران</a:t>
                      </a:r>
                      <a:endParaRPr lang="en-US" sz="1200">
                        <a:solidFill>
                          <a:srgbClr val="202122"/>
                        </a:solidFill>
                        <a:effectLst/>
                        <a:latin typeface="Tahoma" panose="020B060403050404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rtl="1">
                        <a:lnSpc>
                          <a:spcPct val="107000"/>
                        </a:lnSpc>
                        <a:spcBef>
                          <a:spcPts val="0"/>
                        </a:spcBef>
                        <a:spcAft>
                          <a:spcPts val="800"/>
                        </a:spcAft>
                      </a:pPr>
                      <a:r>
                        <a:rPr lang="fa-IR" sz="1100">
                          <a:effectLst/>
                        </a:rPr>
                        <a:t>۲</a:t>
                      </a:r>
                      <a:r>
                        <a:rPr lang="ar-SA" sz="1100">
                          <a:effectLst/>
                        </a:rPr>
                        <a:t>٬</a:t>
                      </a:r>
                      <a:r>
                        <a:rPr lang="fa-IR" sz="1100">
                          <a:effectLst/>
                        </a:rPr>
                        <a:t>۰۳۲</a:t>
                      </a:r>
                      <a:r>
                        <a:rPr lang="ar-SA" sz="1100">
                          <a:effectLst/>
                        </a:rPr>
                        <a:t>٬</a:t>
                      </a:r>
                      <a:r>
                        <a:rPr lang="fa-IR" sz="1100">
                          <a:effectLst/>
                        </a:rPr>
                        <a:t>۰۰۰</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313661">
                <a:tc>
                  <a:txBody>
                    <a:bodyPr/>
                    <a:lstStyle/>
                    <a:p>
                      <a:pPr marL="0" marR="0" algn="ctr">
                        <a:lnSpc>
                          <a:spcPct val="107000"/>
                        </a:lnSpc>
                        <a:spcBef>
                          <a:spcPts val="0"/>
                        </a:spcBef>
                        <a:spcAft>
                          <a:spcPts val="800"/>
                        </a:spcAft>
                      </a:pPr>
                      <a:r>
                        <a:rPr lang="en-US" sz="1200">
                          <a:effectLst/>
                        </a:rPr>
                        <a:t> </a:t>
                      </a:r>
                      <a:r>
                        <a:rPr lang="ar-SA" sz="1200">
                          <a:effectLst/>
                        </a:rPr>
                        <a:t>در کل دنیا</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marL="0" marR="0" algn="ctr" rtl="1">
                        <a:lnSpc>
                          <a:spcPct val="107000"/>
                        </a:lnSpc>
                        <a:spcBef>
                          <a:spcPts val="0"/>
                        </a:spcBef>
                        <a:spcAft>
                          <a:spcPts val="800"/>
                        </a:spcAft>
                      </a:pPr>
                      <a:r>
                        <a:rPr lang="fa-IR" sz="1100">
                          <a:effectLst/>
                        </a:rPr>
                        <a:t>۷۹</a:t>
                      </a:r>
                      <a:r>
                        <a:rPr lang="ar-SA" sz="1100">
                          <a:effectLst/>
                        </a:rPr>
                        <a:t>٬</a:t>
                      </a:r>
                      <a:r>
                        <a:rPr lang="fa-IR" sz="1100">
                          <a:effectLst/>
                        </a:rPr>
                        <a:t>۰۰۰</a:t>
                      </a:r>
                      <a:r>
                        <a:rPr lang="ar-SA" sz="1100">
                          <a:effectLst/>
                        </a:rPr>
                        <a:t>٬</a:t>
                      </a:r>
                      <a:r>
                        <a:rPr lang="fa-IR" sz="1100">
                          <a:effectLst/>
                        </a:rPr>
                        <a:t>۰۰۰</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r>
              <a:tr h="1187202">
                <a:tc gridSpan="2">
                  <a:txBody>
                    <a:bodyPr/>
                    <a:lstStyle/>
                    <a:p>
                      <a:pPr marL="0" marR="0" algn="ctr">
                        <a:lnSpc>
                          <a:spcPct val="107000"/>
                        </a:lnSpc>
                        <a:spcBef>
                          <a:spcPts val="0"/>
                        </a:spcBef>
                        <a:spcAft>
                          <a:spcPts val="800"/>
                        </a:spcAft>
                      </a:pPr>
                      <a:r>
                        <a:rPr lang="en-US" sz="1100" dirty="0">
                          <a:effectLst/>
                        </a:rPr>
                        <a:t>No symbol = official figure, P = official figure, F = FAOSTAT </a:t>
                      </a:r>
                      <a:r>
                        <a:rPr lang="fa-IR" sz="1100" dirty="0">
                          <a:effectLst/>
                        </a:rPr>
                        <a:t>۲۰۰۷</a:t>
                      </a:r>
                      <a:r>
                        <a:rPr lang="ar-SA" sz="1100" dirty="0">
                          <a:effectLst/>
                        </a:rPr>
                        <a:t>، </a:t>
                      </a:r>
                      <a:r>
                        <a:rPr lang="en-US" sz="1100" dirty="0">
                          <a:effectLst/>
                        </a:rPr>
                        <a:t>* = Unofficial/Semi-official/mirror data, C = Calculated figure A = Aggregate (may include official, semi-official or estimates);</a:t>
                      </a:r>
                    </a:p>
                    <a:p>
                      <a:pPr marL="0" marR="0" algn="ctr">
                        <a:lnSpc>
                          <a:spcPct val="107000"/>
                        </a:lnSpc>
                        <a:spcBef>
                          <a:spcPts val="600"/>
                        </a:spcBef>
                        <a:spcAft>
                          <a:spcPts val="600"/>
                        </a:spcAft>
                      </a:pPr>
                      <a:r>
                        <a:rPr lang="en-US" sz="1100" dirty="0">
                          <a:effectLst/>
                        </a:rPr>
                        <a:t>Source: </a:t>
                      </a:r>
                      <a:r>
                        <a:rPr lang="en-US" sz="1100" u="none" strike="noStrike" dirty="0">
                          <a:effectLst/>
                          <a:hlinkClick r:id="rId12"/>
                        </a:rPr>
                        <a:t>Food And Agricultural Organization of United Nations: Economic And Social Department: The Statistical Division</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0960" marR="60960" marT="30480" marB="30480" anchor="ctr"/>
                </a:tc>
                <a:tc hMerge="1">
                  <a:txBody>
                    <a:bodyPr/>
                    <a:lstStyle/>
                    <a:p>
                      <a:endParaRPr lang="en-US"/>
                    </a:p>
                  </a:txBody>
                  <a:tcPr/>
                </a:tc>
              </a:tr>
            </a:tbl>
          </a:graphicData>
        </a:graphic>
      </p:graphicFrame>
      <p:pic>
        <p:nvPicPr>
          <p:cNvPr id="3105" name="Picture 10" descr="https://upload.wikimedia.org/wikipedia/commons/thumb/f/fa/Flag_of_the_People%27s_Republic_of_China.svg/23px-Flag_of_the_People%27s_Republic_of_China.sv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382" y="2026439"/>
            <a:ext cx="233602" cy="157968"/>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9" descr="https://upload.wikimedia.org/wikipedia/commons/thumb/0/03/Flag_of_Italy.svg/23px-Flag_of_Italy.sv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4360" y="2345526"/>
            <a:ext cx="233602" cy="157968"/>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8" descr="https://upload.wikimedia.org/wikipedia/commons/thumb/a/a4/Flag_of_the_United_States.svg/23px-Flag_of_the_United_States.svg.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360" y="2680811"/>
            <a:ext cx="233602" cy="126374"/>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7" descr="https://upload.wikimedia.org/wikipedia/commons/thumb/9/9a/Flag_of_Spain.svg/23px-Flag_of_Spain.svg.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7382" y="2978559"/>
            <a:ext cx="233602" cy="157968"/>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6" descr="https://upload.wikimedia.org/wikipedia/fa/thumb/c/c3/Flag_of_France.svg/23px-Flag_of_France.svg.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4360" y="3302528"/>
            <a:ext cx="233602" cy="157968"/>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5" descr="https://upload.wikimedia.org/wikipedia/commons/thumb/b/b4/Flag_of_Turkey.svg/23px-Flag_of_Turkey.svg.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4360" y="3611489"/>
            <a:ext cx="233602" cy="157968"/>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4" descr="https://upload.wikimedia.org/wikipedia/commons/thumb/4/41/Flag_of_India.svg/23px-Flag_of_India.svg.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4360" y="3911580"/>
            <a:ext cx="233602" cy="157968"/>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3" descr="https://upload.wikimedia.org/wikipedia/commons/thumb/1/1a/Flag_of_Argentina.svg/23px-Flag_of_Argentina.svg.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4360" y="4213566"/>
            <a:ext cx="233602" cy="147437"/>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 descr="https://upload.wikimedia.org/wikipedia/commons/thumb/7/78/Flag_of_Chile.svg/23px-Flag_of_Chile.svg.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4360" y="4527004"/>
            <a:ext cx="233602" cy="157968"/>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1" descr="https://upload.wikimedia.org/wikipedia/commons/thumb/c/ca/Flag_of_Iran.svg/23px-Flag_of_Iran.svg.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4360" y="4844923"/>
            <a:ext cx="233602" cy="1369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06888" y="3086857"/>
            <a:ext cx="5632175" cy="3290041"/>
          </a:xfrm>
          <a:prstGeom prst="rect">
            <a:avLst/>
          </a:prstGeom>
        </p:spPr>
      </p:pic>
      <p:sp>
        <p:nvSpPr>
          <p:cNvPr id="14" name="Rectangle 13"/>
          <p:cNvSpPr/>
          <p:nvPr/>
        </p:nvSpPr>
        <p:spPr>
          <a:xfrm>
            <a:off x="5188225" y="1160452"/>
            <a:ext cx="6096000" cy="923330"/>
          </a:xfrm>
          <a:prstGeom prst="rect">
            <a:avLst/>
          </a:prstGeom>
        </p:spPr>
        <p:txBody>
          <a:bodyPr>
            <a:spAutoFit/>
          </a:bodyPr>
          <a:lstStyle/>
          <a:p>
            <a:pPr algn="r" rtl="1"/>
            <a:r>
              <a:rPr lang="ar-SA" dirty="0">
                <a:latin typeface="IRANSans"/>
                <a:ea typeface="Calibri" panose="020F0502020204030204" pitchFamily="34" charset="0"/>
              </a:rPr>
              <a:t>در حال حاضر، مهمترین کشورهایی که از نظر </a:t>
            </a:r>
            <a:r>
              <a:rPr lang="ar-SA" b="1" dirty="0">
                <a:latin typeface="IRANSans"/>
                <a:ea typeface="Calibri" panose="020F0502020204030204" pitchFamily="34" charset="0"/>
              </a:rPr>
              <a:t>صادرات انگور</a:t>
            </a:r>
            <a:r>
              <a:rPr lang="ar-SA" dirty="0">
                <a:latin typeface="IRANSans"/>
                <a:ea typeface="Calibri" panose="020F0502020204030204" pitchFamily="34" charset="0"/>
              </a:rPr>
              <a:t> با ایران در رقابت هستند شامل کشورهای </a:t>
            </a:r>
            <a:r>
              <a:rPr lang="ar-SA" u="sng" dirty="0">
                <a:latin typeface="IRANSans"/>
                <a:ea typeface="Calibri" panose="020F0502020204030204" pitchFamily="34" charset="0"/>
                <a:hlinkClick r:id="rId24"/>
              </a:rPr>
              <a:t>چین</a:t>
            </a:r>
            <a:r>
              <a:rPr lang="ar-SA" dirty="0">
                <a:latin typeface="IRANSans"/>
                <a:ea typeface="Calibri" panose="020F0502020204030204" pitchFamily="34" charset="0"/>
              </a:rPr>
              <a:t>، </a:t>
            </a:r>
            <a:r>
              <a:rPr lang="ar-SA" u="sng" dirty="0">
                <a:latin typeface="IRANSans"/>
                <a:ea typeface="Calibri" panose="020F0502020204030204" pitchFamily="34" charset="0"/>
                <a:hlinkClick r:id="rId25"/>
              </a:rPr>
              <a:t>استرالیا</a:t>
            </a:r>
            <a:r>
              <a:rPr lang="ar-SA" dirty="0">
                <a:latin typeface="IRANSans"/>
                <a:ea typeface="Calibri" panose="020F0502020204030204" pitchFamily="34" charset="0"/>
              </a:rPr>
              <a:t>، آرژانتین، فرانسه، ایتالیا و </a:t>
            </a:r>
            <a:r>
              <a:rPr lang="ar-SA" u="sng" dirty="0">
                <a:latin typeface="IRANSans"/>
                <a:ea typeface="Calibri" panose="020F0502020204030204" pitchFamily="34" charset="0"/>
                <a:hlinkClick r:id="rId26"/>
              </a:rPr>
              <a:t>ترکیه</a:t>
            </a:r>
            <a:r>
              <a:rPr lang="en-US" dirty="0">
                <a:latin typeface="IRANSans"/>
                <a:ea typeface="Calibri" panose="020F0502020204030204" pitchFamily="34" charset="0"/>
                <a:cs typeface="Arial" panose="020B0604020202020204" pitchFamily="34" charset="0"/>
              </a:rPr>
              <a:t> </a:t>
            </a:r>
            <a:r>
              <a:rPr lang="ar-SA" dirty="0">
                <a:latin typeface="IRANSans"/>
                <a:ea typeface="Calibri" panose="020F0502020204030204" pitchFamily="34" charset="0"/>
              </a:rPr>
              <a:t>می باشند</a:t>
            </a:r>
            <a:endParaRPr lang="en-US" dirty="0"/>
          </a:p>
        </p:txBody>
      </p:sp>
      <p:sp>
        <p:nvSpPr>
          <p:cNvPr id="16" name="Rectangle 15"/>
          <p:cNvSpPr/>
          <p:nvPr/>
        </p:nvSpPr>
        <p:spPr>
          <a:xfrm>
            <a:off x="6659085" y="6339744"/>
            <a:ext cx="3127779" cy="369332"/>
          </a:xfrm>
          <a:prstGeom prst="rect">
            <a:avLst/>
          </a:prstGeom>
        </p:spPr>
        <p:txBody>
          <a:bodyPr wrap="none">
            <a:spAutoFit/>
          </a:bodyPr>
          <a:lstStyle/>
          <a:p>
            <a:pPr algn="r"/>
            <a:r>
              <a:rPr lang="fa-IR" i="1" u="sng" dirty="0">
                <a:latin typeface="Tahoma" panose="020B0604030504040204" pitchFamily="34" charset="0"/>
              </a:rPr>
              <a:t>میزان تولید انگور در کشورهای مختلف</a:t>
            </a:r>
          </a:p>
        </p:txBody>
      </p:sp>
      <p:sp>
        <p:nvSpPr>
          <p:cNvPr id="18" name="Rectangle 17"/>
          <p:cNvSpPr/>
          <p:nvPr/>
        </p:nvSpPr>
        <p:spPr>
          <a:xfrm>
            <a:off x="5188225" y="1954295"/>
            <a:ext cx="6096000" cy="1116972"/>
          </a:xfrm>
          <a:prstGeom prst="rect">
            <a:avLst/>
          </a:prstGeom>
        </p:spPr>
        <p:txBody>
          <a:bodyPr wrap="square">
            <a:spAutoFit/>
          </a:bodyPr>
          <a:lstStyle/>
          <a:p>
            <a:pPr algn="r" rtl="1">
              <a:lnSpc>
                <a:spcPct val="107000"/>
              </a:lnSpc>
              <a:spcAft>
                <a:spcPts val="800"/>
              </a:spcAft>
            </a:pPr>
            <a:r>
              <a:rPr lang="ar-SA" sz="1400" dirty="0">
                <a:latin typeface="Calibri" panose="020F0502020204030204" pitchFamily="34" charset="0"/>
                <a:ea typeface="Calibri" panose="020F0502020204030204" pitchFamily="34" charset="0"/>
                <a:cs typeface="Tahoma" panose="020B0604030504040204" pitchFamily="34" charset="0"/>
              </a:rPr>
              <a:t>مهمترین کشورهای تولیدکننده </a:t>
            </a:r>
            <a:r>
              <a:rPr lang="ar-SA" sz="1400" dirty="0" smtClean="0">
                <a:latin typeface="Calibri" panose="020F0502020204030204" pitchFamily="34" charset="0"/>
                <a:ea typeface="Calibri" panose="020F0502020204030204" pitchFamily="34" charset="0"/>
                <a:cs typeface="Tahoma" panose="020B0604030504040204" pitchFamily="34" charset="0"/>
              </a:rPr>
              <a:t>انگور</a:t>
            </a:r>
            <a:r>
              <a:rPr lang="fa-IR" sz="1400" dirty="0" smtClean="0">
                <a:latin typeface="Calibri" panose="020F0502020204030204" pitchFamily="34" charset="0"/>
                <a:ea typeface="Calibri" panose="020F0502020204030204" pitchFamily="34" charset="0"/>
                <a:cs typeface="Tahoma" panose="020B0604030504040204" pitchFamily="34" charset="0"/>
              </a:rPr>
              <a:t> </a:t>
            </a:r>
            <a:r>
              <a:rPr lang="ar-SA" sz="1400" dirty="0" smtClean="0">
                <a:latin typeface="Calibri" panose="020F0502020204030204" pitchFamily="34" charset="0"/>
                <a:ea typeface="Calibri" panose="020F0502020204030204" pitchFamily="34" charset="0"/>
                <a:cs typeface="Tahoma" panose="020B0604030504040204" pitchFamily="34" charset="0"/>
              </a:rPr>
              <a:t>در</a:t>
            </a:r>
            <a:r>
              <a:rPr lang="fa-IR" sz="1400" dirty="0" smtClean="0">
                <a:latin typeface="Calibri" panose="020F0502020204030204" pitchFamily="34" charset="0"/>
                <a:ea typeface="Calibri" panose="020F0502020204030204" pitchFamily="34" charset="0"/>
                <a:cs typeface="Tahoma" panose="020B0604030504040204" pitchFamily="34" charset="0"/>
              </a:rPr>
              <a:t> </a:t>
            </a:r>
            <a:r>
              <a:rPr lang="ar-SA" sz="1400" dirty="0" smtClean="0">
                <a:latin typeface="Calibri" panose="020F0502020204030204" pitchFamily="34" charset="0"/>
                <a:ea typeface="Calibri" panose="020F0502020204030204" pitchFamily="34" charset="0"/>
                <a:cs typeface="Tahoma" panose="020B0604030504040204" pitchFamily="34" charset="0"/>
              </a:rPr>
              <a:t>اروپا</a:t>
            </a:r>
            <a:r>
              <a:rPr lang="ar-SA" sz="1400" dirty="0">
                <a:latin typeface="Calibri" panose="020F0502020204030204" pitchFamily="34" charset="0"/>
                <a:ea typeface="Calibri" panose="020F0502020204030204" pitchFamily="34" charset="0"/>
                <a:cs typeface="Tahoma" panose="020B0604030504040204" pitchFamily="34" charset="0"/>
              </a:rPr>
              <a:t> </a:t>
            </a:r>
            <a:r>
              <a:rPr lang="ar-SA" sz="1400" dirty="0">
                <a:latin typeface="Calibri" panose="020F0502020204030204" pitchFamily="34" charset="0"/>
                <a:ea typeface="Calibri" panose="020F0502020204030204" pitchFamily="34" charset="0"/>
                <a:cs typeface="Tahoma" panose="020B0604030504040204" pitchFamily="34" charset="0"/>
                <a:hlinkClick r:id="rId6" tooltip="فرانسه"/>
              </a:rPr>
              <a:t>فرانسه</a:t>
            </a:r>
            <a:r>
              <a:rPr lang="ar-SA" sz="1400" dirty="0" smtClean="0">
                <a:latin typeface="Calibri" panose="020F0502020204030204" pitchFamily="34" charset="0"/>
                <a:ea typeface="Calibri" panose="020F0502020204030204" pitchFamily="34" charset="0"/>
                <a:cs typeface="Tahoma" panose="020B0604030504040204" pitchFamily="34" charset="0"/>
              </a:rPr>
              <a:t>،</a:t>
            </a:r>
            <a:r>
              <a:rPr lang="ar-SA" sz="1400" dirty="0">
                <a:latin typeface="Calibri" panose="020F0502020204030204" pitchFamily="34" charset="0"/>
                <a:ea typeface="Calibri" panose="020F0502020204030204" pitchFamily="34" charset="0"/>
                <a:cs typeface="Tahoma" panose="020B0604030504040204" pitchFamily="34" charset="0"/>
              </a:rPr>
              <a:t> </a:t>
            </a:r>
            <a:r>
              <a:rPr lang="ar-SA" sz="1400" dirty="0" smtClean="0">
                <a:latin typeface="Calibri" panose="020F0502020204030204" pitchFamily="34" charset="0"/>
                <a:ea typeface="Calibri" panose="020F0502020204030204" pitchFamily="34" charset="0"/>
                <a:cs typeface="Tahoma" panose="020B0604030504040204" pitchFamily="34" charset="0"/>
                <a:hlinkClick r:id="rId3" tooltip="ایتالیا"/>
              </a:rPr>
              <a:t>ایتالیا</a:t>
            </a:r>
            <a:r>
              <a:rPr lang="en-US" sz="1400" dirty="0" smtClean="0">
                <a:latin typeface="Tahoma" panose="020B0604030504040204" pitchFamily="34" charset="0"/>
                <a:ea typeface="Calibri" panose="020F0502020204030204" pitchFamily="34" charset="0"/>
                <a:cs typeface="Arial" panose="020B0604020202020204" pitchFamily="34" charset="0"/>
              </a:rPr>
              <a:t> </a:t>
            </a:r>
            <a:r>
              <a:rPr lang="ar-SA" sz="1400" dirty="0" smtClean="0">
                <a:latin typeface="Calibri" panose="020F0502020204030204" pitchFamily="34" charset="0"/>
                <a:ea typeface="Calibri" panose="020F0502020204030204" pitchFamily="34" charset="0"/>
                <a:cs typeface="Tahoma" panose="020B0604030504040204" pitchFamily="34" charset="0"/>
              </a:rPr>
              <a:t>و</a:t>
            </a:r>
            <a:r>
              <a:rPr lang="ar-SA" sz="1400" dirty="0">
                <a:latin typeface="Calibri" panose="020F0502020204030204" pitchFamily="34" charset="0"/>
                <a:ea typeface="Calibri" panose="020F0502020204030204" pitchFamily="34" charset="0"/>
                <a:cs typeface="Tahoma" panose="020B0604030504040204" pitchFamily="34" charset="0"/>
              </a:rPr>
              <a:t> </a:t>
            </a:r>
            <a:r>
              <a:rPr lang="ar-SA" sz="1400" dirty="0" smtClean="0">
                <a:latin typeface="Calibri" panose="020F0502020204030204" pitchFamily="34" charset="0"/>
                <a:ea typeface="Calibri" panose="020F0502020204030204" pitchFamily="34" charset="0"/>
                <a:cs typeface="Tahoma" panose="020B0604030504040204" pitchFamily="34" charset="0"/>
                <a:hlinkClick r:id="rId27" tooltip="آلمان"/>
              </a:rPr>
              <a:t>آلمان</a:t>
            </a:r>
            <a:r>
              <a:rPr lang="en-US" sz="1400" dirty="0">
                <a:latin typeface="Tahoma" panose="020B0604030504040204" pitchFamily="34" charset="0"/>
                <a:ea typeface="Calibri" panose="020F0502020204030204" pitchFamily="34" charset="0"/>
                <a:cs typeface="Arial" panose="020B0604020202020204" pitchFamily="34" charset="0"/>
              </a:rPr>
              <a:t> </a:t>
            </a:r>
            <a:r>
              <a:rPr lang="fa-IR" sz="1400" dirty="0" smtClean="0">
                <a:latin typeface="Tahoma" panose="020B0604030504040204" pitchFamily="34" charset="0"/>
                <a:ea typeface="Calibri" panose="020F0502020204030204" pitchFamily="34" charset="0"/>
                <a:cs typeface="Arial" panose="020B0604020202020204" pitchFamily="34" charset="0"/>
              </a:rPr>
              <a:t> </a:t>
            </a:r>
            <a:r>
              <a:rPr lang="ar-SA" sz="1400" dirty="0" smtClean="0">
                <a:latin typeface="Calibri" panose="020F0502020204030204" pitchFamily="34" charset="0"/>
                <a:ea typeface="Calibri" panose="020F0502020204030204" pitchFamily="34" charset="0"/>
                <a:cs typeface="Tahoma" panose="020B0604030504040204" pitchFamily="34" charset="0"/>
              </a:rPr>
              <a:t>هستند.</a:t>
            </a:r>
            <a:endParaRPr lang="fa-IR" sz="1400" dirty="0">
              <a:latin typeface="Calibri" panose="020F0502020204030204" pitchFamily="34" charset="0"/>
              <a:ea typeface="Calibri" panose="020F0502020204030204" pitchFamily="34" charset="0"/>
              <a:cs typeface="Tahoma" panose="020B0604030504040204" pitchFamily="34" charset="0"/>
            </a:endParaRPr>
          </a:p>
          <a:p>
            <a:pPr algn="r" rtl="1">
              <a:lnSpc>
                <a:spcPct val="107000"/>
              </a:lnSpc>
              <a:spcAft>
                <a:spcPts val="800"/>
              </a:spcAft>
            </a:pPr>
            <a:r>
              <a:rPr lang="ar-SA" sz="1400" dirty="0" smtClean="0">
                <a:latin typeface="Calibri" panose="020F0502020204030204" pitchFamily="34" charset="0"/>
                <a:ea typeface="Calibri" panose="020F0502020204030204" pitchFamily="34" charset="0"/>
                <a:cs typeface="Tahoma" panose="020B0604030504040204" pitchFamily="34" charset="0"/>
              </a:rPr>
              <a:t> </a:t>
            </a:r>
            <a:r>
              <a:rPr lang="ar-SA" sz="1400" dirty="0">
                <a:latin typeface="Calibri" panose="020F0502020204030204" pitchFamily="34" charset="0"/>
                <a:ea typeface="Calibri" panose="020F0502020204030204" pitchFamily="34" charset="0"/>
                <a:cs typeface="Tahoma" panose="020B0604030504040204" pitchFamily="34" charset="0"/>
              </a:rPr>
              <a:t>این کشورها مو را بیشتر برای تهیه شراب پرورش می‌دهند. بیشتر کشمش و </a:t>
            </a:r>
            <a:r>
              <a:rPr lang="ar-SA" sz="1400" dirty="0" smtClean="0">
                <a:latin typeface="Calibri" panose="020F0502020204030204" pitchFamily="34" charset="0"/>
                <a:ea typeface="Calibri" panose="020F0502020204030204" pitchFamily="34" charset="0"/>
                <a:cs typeface="Tahoma" panose="020B0604030504040204" pitchFamily="34" charset="0"/>
              </a:rPr>
              <a:t>شراب </a:t>
            </a:r>
            <a:r>
              <a:rPr lang="ar-SA" sz="1400" dirty="0">
                <a:latin typeface="Calibri" panose="020F0502020204030204" pitchFamily="34" charset="0"/>
                <a:ea typeface="Calibri" panose="020F0502020204030204" pitchFamily="34" charset="0"/>
                <a:cs typeface="Tahoma" panose="020B0604030504040204" pitchFamily="34" charset="0"/>
              </a:rPr>
              <a:t>قاره آمریکا از تاکستان‌های ایالت کالیفرنیا در ایالات متحده آمریکا فراهم می‌آید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074" name="Picture 2" descr="23px-Flag_of_the_People%27s_Republic_of_China.sv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23px-Flag_of_Italy.sv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3px-Flag_of_the_United_States.sv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23px-Flag_of_Spain.sv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23px-Flag_of_France.sv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23px-Flag_of_Turkey.sv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23px-Flag_of_India.sv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23px-Flag_of_Argentina.sv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23px-Flag_of_Chile.sv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23px-Flag_of_Iran.sv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21907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23px-Flag_of_the_People%27s_Republic_of_China.sv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23px-Flag_of_Italy.sv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23px-Flag_of_the_United_States.sv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23px-Flag_of_Spain.sv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23px-Flag_of_France.sv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23px-Flag_of_Turkey.sv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23px-Flag_of_India.sv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23px-Flag_of_Argentina.sv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23px-Flag_of_Chile.sv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23px-Flag_of_Iran.sv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21907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56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33182"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بخش آغازین</a:t>
            </a:r>
            <a:endParaRPr lang="en-US" b="1" dirty="0"/>
          </a:p>
        </p:txBody>
      </p:sp>
      <p:sp>
        <p:nvSpPr>
          <p:cNvPr id="5" name="Rounded Rectangle 4"/>
          <p:cNvSpPr/>
          <p:nvPr/>
        </p:nvSpPr>
        <p:spPr>
          <a:xfrm>
            <a:off x="7070035" y="-1"/>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انواع انگور</a:t>
            </a:r>
            <a:endParaRPr lang="en-US" b="1" dirty="0"/>
          </a:p>
        </p:txBody>
      </p:sp>
      <p:sp>
        <p:nvSpPr>
          <p:cNvPr id="6" name="Rounded Rectangle 5"/>
          <p:cNvSpPr/>
          <p:nvPr/>
        </p:nvSpPr>
        <p:spPr>
          <a:xfrm>
            <a:off x="5406888"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ایران</a:t>
            </a:r>
            <a:endParaRPr lang="en-US" b="1" dirty="0"/>
          </a:p>
        </p:txBody>
      </p:sp>
      <p:sp>
        <p:nvSpPr>
          <p:cNvPr id="8" name="Rounded Rectangle 7"/>
          <p:cNvSpPr/>
          <p:nvPr/>
        </p:nvSpPr>
        <p:spPr>
          <a:xfrm>
            <a:off x="417447"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مهم ترین نکات برای صادرات انگور</a:t>
            </a:r>
            <a:endParaRPr lang="en-US" b="1" dirty="0"/>
          </a:p>
        </p:txBody>
      </p:sp>
      <p:sp>
        <p:nvSpPr>
          <p:cNvPr id="9" name="Rounded Rectangle 8"/>
          <p:cNvSpPr/>
          <p:nvPr/>
        </p:nvSpPr>
        <p:spPr>
          <a:xfrm>
            <a:off x="2080594" y="0"/>
            <a:ext cx="1563757" cy="11264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b="1" dirty="0" smtClean="0"/>
              <a:t>صادرات انگور به عراق و روسیه</a:t>
            </a:r>
            <a:endParaRPr lang="en-US" b="1" dirty="0"/>
          </a:p>
        </p:txBody>
      </p:sp>
      <p:sp>
        <p:nvSpPr>
          <p:cNvPr id="10" name="Rounded Rectangle 9"/>
          <p:cNvSpPr/>
          <p:nvPr/>
        </p:nvSpPr>
        <p:spPr>
          <a:xfrm>
            <a:off x="3743741" y="0"/>
            <a:ext cx="1563757" cy="1126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تولید انگور در جهان</a:t>
            </a:r>
            <a:endParaRPr lang="en-US" b="1" dirty="0"/>
          </a:p>
        </p:txBody>
      </p:sp>
      <p:sp>
        <p:nvSpPr>
          <p:cNvPr id="3" name="Rectangle 2"/>
          <p:cNvSpPr/>
          <p:nvPr/>
        </p:nvSpPr>
        <p:spPr>
          <a:xfrm>
            <a:off x="8526042" y="1425365"/>
            <a:ext cx="2698176" cy="337208"/>
          </a:xfrm>
          <a:prstGeom prst="rect">
            <a:avLst/>
          </a:prstGeom>
        </p:spPr>
        <p:txBody>
          <a:bodyPr wrap="none">
            <a:spAutoFit/>
          </a:bodyPr>
          <a:lstStyle/>
          <a:p>
            <a:pPr algn="r" rtl="1">
              <a:lnSpc>
                <a:spcPts val="1800"/>
              </a:lnSpc>
              <a:spcBef>
                <a:spcPts val="3000"/>
              </a:spcBef>
              <a:spcAft>
                <a:spcPts val="1500"/>
              </a:spcAft>
            </a:pPr>
            <a:r>
              <a:rPr lang="en-US" sz="2400" b="1" dirty="0">
                <a:latin typeface="IRANSans"/>
                <a:ea typeface="Times New Roman" panose="02020603050405020304" pitchFamily="18" charset="0"/>
              </a:rPr>
              <a:t> </a:t>
            </a:r>
            <a:r>
              <a:rPr lang="ar-SA" sz="2400" b="1" dirty="0">
                <a:latin typeface="IRANSans"/>
                <a:ea typeface="Times New Roman" panose="02020603050405020304" pitchFamily="18" charset="0"/>
              </a:rPr>
              <a:t>صادرات انگور به عراق</a:t>
            </a:r>
            <a:endParaRPr lang="en-US" sz="2400" b="1" dirty="0">
              <a:latin typeface="Times New Roman" panose="02020603050405020304" pitchFamily="18" charset="0"/>
              <a:ea typeface="Times New Roman" panose="02020603050405020304" pitchFamily="18" charset="0"/>
            </a:endParaRPr>
          </a:p>
        </p:txBody>
      </p:sp>
      <p:sp>
        <p:nvSpPr>
          <p:cNvPr id="4" name="Rectangle 3"/>
          <p:cNvSpPr/>
          <p:nvPr/>
        </p:nvSpPr>
        <p:spPr>
          <a:xfrm>
            <a:off x="417447" y="1917110"/>
            <a:ext cx="10684141" cy="784830"/>
          </a:xfrm>
          <a:prstGeom prst="rect">
            <a:avLst/>
          </a:prstGeom>
        </p:spPr>
        <p:txBody>
          <a:bodyPr wrap="square">
            <a:spAutoFit/>
          </a:bodyPr>
          <a:lstStyle/>
          <a:p>
            <a:pPr algn="r" rtl="1">
              <a:lnSpc>
                <a:spcPts val="1800"/>
              </a:lnSpc>
              <a:spcBef>
                <a:spcPts val="3000"/>
              </a:spcBef>
              <a:spcAft>
                <a:spcPts val="1500"/>
              </a:spcAft>
            </a:pPr>
            <a:r>
              <a:rPr lang="en-US" b="1" dirty="0" smtClean="0">
                <a:latin typeface="IRANSans"/>
                <a:ea typeface="Times New Roman" panose="02020603050405020304" pitchFamily="18" charset="0"/>
              </a:rPr>
              <a:t> </a:t>
            </a:r>
            <a:r>
              <a:rPr lang="ar-SA" b="1" dirty="0" smtClean="0">
                <a:latin typeface="IRANSans"/>
                <a:ea typeface="Times New Roman" panose="02020603050405020304" pitchFamily="18" charset="0"/>
              </a:rPr>
              <a:t>چیزی نزدیک به حدود </a:t>
            </a:r>
            <a:r>
              <a:rPr lang="fa-IR" b="1" dirty="0" smtClean="0">
                <a:latin typeface="IRANSans"/>
                <a:ea typeface="Times New Roman" panose="02020603050405020304" pitchFamily="18" charset="0"/>
              </a:rPr>
              <a:t>۳۱۰</a:t>
            </a:r>
            <a:r>
              <a:rPr lang="ar-SA" b="1" dirty="0" smtClean="0">
                <a:latin typeface="IRANSans"/>
                <a:ea typeface="Times New Roman" panose="02020603050405020304" pitchFamily="18" charset="0"/>
              </a:rPr>
              <a:t> هزار هکتار از زمین های مرغوب در سراسر کشور به پرورش انواع انگور اختصاص دارد.</a:t>
            </a:r>
            <a:r>
              <a:rPr lang="fa-IR" b="1" dirty="0" smtClean="0">
                <a:latin typeface="IRANSans"/>
                <a:ea typeface="Times New Roman" panose="02020603050405020304" pitchFamily="18" charset="0"/>
              </a:rPr>
              <a:t> </a:t>
            </a:r>
            <a:r>
              <a:rPr lang="ar-SA" b="1" dirty="0" smtClean="0">
                <a:latin typeface="IRANSans"/>
                <a:ea typeface="Times New Roman" panose="02020603050405020304" pitchFamily="18" charset="0"/>
              </a:rPr>
              <a:t>بهترین انگور در استان های قزوین، آذربایجان، خراسان  و غیره پرورش داده می شود</a:t>
            </a:r>
            <a:r>
              <a:rPr lang="en-US" b="1" dirty="0" smtClean="0">
                <a:latin typeface="IRANSans"/>
                <a:ea typeface="Times New Roman" panose="02020603050405020304" pitchFamily="18" charset="0"/>
              </a:rPr>
              <a:t>. </a:t>
            </a:r>
            <a:r>
              <a:rPr lang="ar-SA" dirty="0" smtClean="0">
                <a:latin typeface="IRANSans"/>
                <a:ea typeface="Times New Roman" panose="02020603050405020304" pitchFamily="18" charset="0"/>
              </a:rPr>
              <a:t>صادرات انگور به عراق</a:t>
            </a:r>
            <a:r>
              <a:rPr lang="ar-SA" b="1" dirty="0" smtClean="0">
                <a:latin typeface="IRANSans"/>
                <a:ea typeface="Times New Roman" panose="02020603050405020304" pitchFamily="18" charset="0"/>
              </a:rPr>
              <a:t> از مرزهای غربی ایران انجام می‌گیرد</a:t>
            </a:r>
            <a:r>
              <a:rPr lang="en-US" b="1" dirty="0" smtClean="0">
                <a:latin typeface="IRANSans"/>
                <a:ea typeface="Times New Roman" panose="02020603050405020304" pitchFamily="18" charset="0"/>
              </a:rPr>
              <a:t>. </a:t>
            </a:r>
            <a:r>
              <a:rPr lang="ar-SA" b="1" u="sng" dirty="0" smtClean="0">
                <a:latin typeface="IRANSans"/>
                <a:ea typeface="Times New Roman" panose="02020603050405020304" pitchFamily="18" charset="0"/>
                <a:hlinkClick r:id="rId2"/>
              </a:rPr>
              <a:t>بازارهای کشور عراق</a:t>
            </a:r>
            <a:r>
              <a:rPr lang="en-US" b="1" dirty="0" smtClean="0">
                <a:latin typeface="IRANSans"/>
                <a:ea typeface="Times New Roman" panose="02020603050405020304" pitchFamily="18" charset="0"/>
              </a:rPr>
              <a:t> </a:t>
            </a:r>
            <a:r>
              <a:rPr lang="ar-SA" b="1" dirty="0" smtClean="0">
                <a:latin typeface="IRANSans"/>
                <a:ea typeface="Times New Roman" panose="02020603050405020304" pitchFamily="18" charset="0"/>
              </a:rPr>
              <a:t>به طور کلی برای مبادله میوه و سبزیجات بسیار مناسب هستند</a:t>
            </a:r>
            <a:endParaRPr lang="en-US" sz="2800"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09093" y="2828836"/>
            <a:ext cx="10792495" cy="646331"/>
          </a:xfrm>
          <a:prstGeom prst="rect">
            <a:avLst/>
          </a:prstGeom>
        </p:spPr>
        <p:txBody>
          <a:bodyPr wrap="square">
            <a:spAutoFit/>
          </a:bodyPr>
          <a:lstStyle/>
          <a:p>
            <a:pPr algn="r" rtl="1">
              <a:spcAft>
                <a:spcPts val="1500"/>
              </a:spcAft>
            </a:pPr>
            <a:r>
              <a:rPr lang="ar-SA" dirty="0">
                <a:latin typeface="IRANSans"/>
                <a:ea typeface="Times New Roman" panose="02020603050405020304" pitchFamily="18" charset="0"/>
              </a:rPr>
              <a:t>مرغوبترین انگورها با بهترین قیمت به تجار عراقی فروخته می شود. اگر تغییرات آب و هوایی در تاکستان انگور شدید نباشد و میوه ها آسیب نبینند</a:t>
            </a:r>
            <a:r>
              <a:rPr lang="ar-SA" u="sng" dirty="0">
                <a:latin typeface="IRANSans"/>
                <a:ea typeface="Times New Roman" panose="02020603050405020304" pitchFamily="18" charset="0"/>
                <a:hlinkClick r:id="rId3"/>
              </a:rPr>
              <a:t>،</a:t>
            </a:r>
            <a:r>
              <a:rPr lang="en-US" dirty="0">
                <a:latin typeface="IRANSans"/>
                <a:ea typeface="Times New Roman" panose="02020603050405020304" pitchFamily="18" charset="0"/>
              </a:rPr>
              <a:t> </a:t>
            </a:r>
            <a:r>
              <a:rPr lang="ar-SA" dirty="0">
                <a:latin typeface="IRANSans"/>
                <a:ea typeface="Times New Roman" panose="02020603050405020304" pitchFamily="18" charset="0"/>
              </a:rPr>
              <a:t>حتی می‌توان این انگورها را با قیمت قابل توجه به بازارهای خارجی ارائه داد</a:t>
            </a:r>
            <a:r>
              <a:rPr lang="en-US" dirty="0">
                <a:latin typeface="IRANSans"/>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417447" y="3602063"/>
            <a:ext cx="10684141" cy="923330"/>
          </a:xfrm>
          <a:prstGeom prst="rect">
            <a:avLst/>
          </a:prstGeom>
        </p:spPr>
        <p:txBody>
          <a:bodyPr wrap="square">
            <a:spAutoFit/>
          </a:bodyPr>
          <a:lstStyle/>
          <a:p>
            <a:pPr algn="r" rtl="1">
              <a:spcAft>
                <a:spcPts val="1500"/>
              </a:spcAft>
            </a:pPr>
            <a:r>
              <a:rPr lang="en-US" b="1" dirty="0">
                <a:latin typeface="IRANSans"/>
                <a:ea typeface="Times New Roman" panose="02020603050405020304" pitchFamily="18" charset="0"/>
              </a:rPr>
              <a:t> </a:t>
            </a:r>
            <a:r>
              <a:rPr lang="ar-SA" b="1" dirty="0">
                <a:latin typeface="IRANSans"/>
                <a:ea typeface="Times New Roman" panose="02020603050405020304" pitchFamily="18" charset="0"/>
              </a:rPr>
              <a:t>صادرات انگور به عراق</a:t>
            </a:r>
            <a:r>
              <a:rPr lang="ar-SA" dirty="0">
                <a:latin typeface="IRANSans"/>
                <a:ea typeface="Times New Roman" panose="02020603050405020304" pitchFamily="18" charset="0"/>
              </a:rPr>
              <a:t>، شرایط خاص و ویژه را طلب می‌کند</a:t>
            </a:r>
            <a:r>
              <a:rPr lang="en-US" dirty="0">
                <a:latin typeface="IRANSans"/>
                <a:ea typeface="Times New Roman" panose="02020603050405020304" pitchFamily="18" charset="0"/>
              </a:rPr>
              <a:t>. </a:t>
            </a:r>
            <a:r>
              <a:rPr lang="ar-SA" dirty="0">
                <a:latin typeface="IRANSans"/>
                <a:ea typeface="Times New Roman" panose="02020603050405020304" pitchFamily="18" charset="0"/>
              </a:rPr>
              <a:t>برای فروش کالای ایرانی به تجار و بازرگانان عراقی، کسب اعتماد و جلب اطمینان آنها بسیار اهمیت دارد. علاوه بر اینکه شرکت های صادر کننده باید به اصول صحیح </a:t>
            </a:r>
            <a:r>
              <a:rPr lang="ar-SA" u="sng" dirty="0">
                <a:latin typeface="IRANSans"/>
                <a:ea typeface="Times New Roman" panose="02020603050405020304" pitchFamily="18" charset="0"/>
                <a:hlinkClick r:id="rId4"/>
              </a:rPr>
              <a:t>مذاکره</a:t>
            </a:r>
            <a:r>
              <a:rPr lang="en-US" dirty="0">
                <a:latin typeface="IRANSans"/>
                <a:ea typeface="Times New Roman" panose="02020603050405020304" pitchFamily="18" charset="0"/>
              </a:rPr>
              <a:t> </a:t>
            </a:r>
            <a:r>
              <a:rPr lang="ar-SA" dirty="0">
                <a:latin typeface="IRANSans"/>
                <a:ea typeface="Times New Roman" panose="02020603050405020304" pitchFamily="18" charset="0"/>
              </a:rPr>
              <a:t>آشنا باشند، همچنین با قیمت گذاری صحیح و ارائه محصولات مرغوب، نظر بازارهای کشور عراق را برای انگور ایران جلب خواهند کرد</a:t>
            </a:r>
            <a:r>
              <a:rPr lang="en-US" dirty="0">
                <a:latin typeface="IRANSans"/>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43945" y="4652289"/>
            <a:ext cx="10457644" cy="923330"/>
          </a:xfrm>
          <a:prstGeom prst="rect">
            <a:avLst/>
          </a:prstGeom>
        </p:spPr>
        <p:txBody>
          <a:bodyPr wrap="square">
            <a:spAutoFit/>
          </a:bodyPr>
          <a:lstStyle/>
          <a:p>
            <a:pPr algn="r" rtl="1">
              <a:spcAft>
                <a:spcPts val="1500"/>
              </a:spcAft>
            </a:pPr>
            <a:r>
              <a:rPr lang="ar-SA" dirty="0">
                <a:latin typeface="IRANSans"/>
                <a:ea typeface="Times New Roman" panose="02020603050405020304" pitchFamily="18" charset="0"/>
              </a:rPr>
              <a:t>با</a:t>
            </a:r>
            <a:r>
              <a:rPr lang="en-US" dirty="0">
                <a:latin typeface="IRANSans"/>
                <a:ea typeface="Times New Roman" panose="02020603050405020304" pitchFamily="18" charset="0"/>
              </a:rPr>
              <a:t> </a:t>
            </a:r>
            <a:r>
              <a:rPr lang="ar-SA" dirty="0">
                <a:latin typeface="IRANSans"/>
                <a:ea typeface="Times New Roman" panose="02020603050405020304" pitchFamily="18" charset="0"/>
              </a:rPr>
              <a:t>به کارگیری یک روش بازاریابی صحیح و ارتباط نزدیک با تجار عراقی در پایانه های مرزی به راحتی می توان فرآیند </a:t>
            </a:r>
            <a:r>
              <a:rPr lang="ar-SA" b="1" dirty="0">
                <a:latin typeface="IRANSans"/>
                <a:ea typeface="Times New Roman" panose="02020603050405020304" pitchFamily="18" charset="0"/>
              </a:rPr>
              <a:t>صادرات انگور</a:t>
            </a:r>
            <a:r>
              <a:rPr lang="ar-SA" dirty="0">
                <a:latin typeface="IRANSans"/>
                <a:ea typeface="Times New Roman" panose="02020603050405020304" pitchFamily="18" charset="0"/>
              </a:rPr>
              <a:t> </a:t>
            </a:r>
            <a:r>
              <a:rPr lang="ar-SA" b="1" dirty="0">
                <a:latin typeface="IRANSans"/>
                <a:ea typeface="Times New Roman" panose="02020603050405020304" pitchFamily="18" charset="0"/>
              </a:rPr>
              <a:t>به عراق</a:t>
            </a:r>
            <a:r>
              <a:rPr lang="ar-SA" dirty="0">
                <a:latin typeface="IRANSans"/>
                <a:ea typeface="Times New Roman" panose="02020603050405020304" pitchFamily="18" charset="0"/>
              </a:rPr>
              <a:t> را توسعه داد. در حال حاضر کشور عراق ارتباط مثبتی از نظر تجارت با ایران دارد. همین، بهترین فرصت برای موفقیت به شمار می رود</a:t>
            </a:r>
            <a:r>
              <a:rPr lang="en-US" dirty="0">
                <a:latin typeface="IRANSans"/>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8410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384</TotalTime>
  <Words>1237</Words>
  <Application>Microsoft Office PowerPoint</Application>
  <PresentationFormat>Widescreen</PresentationFormat>
  <Paragraphs>178</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Aldhabi</vt:lpstr>
      <vt:lpstr>Algerian</vt:lpstr>
      <vt:lpstr>Arial</vt:lpstr>
      <vt:lpstr>Calibri</vt:lpstr>
      <vt:lpstr>Century Gothic</vt:lpstr>
      <vt:lpstr>inherit</vt:lpstr>
      <vt:lpstr>IRANSans</vt:lpstr>
      <vt:lpstr>iranyekan</vt:lpstr>
      <vt:lpstr>Pelak</vt:lpstr>
      <vt:lpstr>Tahoma</vt:lpstr>
      <vt:lpstr>Times New Roman</vt:lpstr>
      <vt:lpstr>Wingdings 3</vt:lpstr>
      <vt:lpstr>Ion</vt:lpstr>
      <vt:lpstr>صادرات انگور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صادرات انگور</dc:title>
  <dc:creator>ROBIN SYSTEM</dc:creator>
  <cp:lastModifiedBy>ROBIN SYSTEM</cp:lastModifiedBy>
  <cp:revision>34</cp:revision>
  <dcterms:created xsi:type="dcterms:W3CDTF">2022-10-08T19:33:09Z</dcterms:created>
  <dcterms:modified xsi:type="dcterms:W3CDTF">2022-10-17T20:43:18Z</dcterms:modified>
</cp:coreProperties>
</file>