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sldIdLst>
    <p:sldId id="256" r:id="rId2"/>
    <p:sldId id="257" r:id="rId3"/>
    <p:sldId id="259" r:id="rId4"/>
    <p:sldId id="264" r:id="rId5"/>
    <p:sldId id="276" r:id="rId6"/>
    <p:sldId id="292" r:id="rId7"/>
    <p:sldId id="263" r:id="rId8"/>
    <p:sldId id="268" r:id="rId9"/>
    <p:sldId id="269" r:id="rId10"/>
    <p:sldId id="270" r:id="rId11"/>
    <p:sldId id="271" r:id="rId12"/>
    <p:sldId id="289" r:id="rId13"/>
    <p:sldId id="273" r:id="rId14"/>
    <p:sldId id="274" r:id="rId15"/>
    <p:sldId id="275" r:id="rId16"/>
    <p:sldId id="277" r:id="rId17"/>
    <p:sldId id="291" r:id="rId18"/>
    <p:sldId id="290" r:id="rId19"/>
    <p:sldId id="278" r:id="rId20"/>
    <p:sldId id="282" r:id="rId21"/>
    <p:sldId id="283" r:id="rId22"/>
    <p:sldId id="284" r:id="rId23"/>
    <p:sldId id="285" r:id="rId24"/>
    <p:sldId id="286" r:id="rId25"/>
    <p:sldId id="287" r:id="rId26"/>
    <p:sldId id="288" r:id="rId27"/>
    <p:sldId id="26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608" autoAdjust="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7C7A306-6D82-4A7B-898D-A7A869609ECD}" type="datetimeFigureOut">
              <a:rPr lang="fa-IR" smtClean="0"/>
              <a:t>04/20/1444</a:t>
            </a:fld>
            <a:endParaRPr lang="fa-IR"/>
          </a:p>
        </p:txBody>
      </p:sp>
      <p:sp>
        <p:nvSpPr>
          <p:cNvPr id="5" name="Footer Placeholder 4"/>
          <p:cNvSpPr>
            <a:spLocks noGrp="1"/>
          </p:cNvSpPr>
          <p:nvPr>
            <p:ph type="ftr" sz="quarter" idx="11"/>
          </p:nvPr>
        </p:nvSpPr>
        <p:spPr>
          <a:xfrm>
            <a:off x="1371600" y="4323845"/>
            <a:ext cx="6400800" cy="365125"/>
          </a:xfrm>
        </p:spPr>
        <p:txBody>
          <a:bodyPr/>
          <a:lstStyle/>
          <a:p>
            <a:endParaRPr lang="fa-IR"/>
          </a:p>
        </p:txBody>
      </p:sp>
      <p:sp>
        <p:nvSpPr>
          <p:cNvPr id="6" name="Slide Number Placeholder 5"/>
          <p:cNvSpPr>
            <a:spLocks noGrp="1"/>
          </p:cNvSpPr>
          <p:nvPr>
            <p:ph type="sldNum" sz="quarter" idx="12"/>
          </p:nvPr>
        </p:nvSpPr>
        <p:spPr>
          <a:xfrm>
            <a:off x="8077200" y="1430866"/>
            <a:ext cx="2743200" cy="365125"/>
          </a:xfrm>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112729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0334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33333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a:xfrm>
            <a:off x="685800" y="379941"/>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DB3BC7-FABB-40F8-AA29-B5EB13893E9D}" type="slidenum">
              <a:rPr lang="fa-IR" smtClean="0"/>
              <a:t>‹#›</a:t>
            </a:fld>
            <a:endParaRPr lang="fa-I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518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a:xfrm>
            <a:off x="685800" y="378883"/>
            <a:ext cx="6991492" cy="365125"/>
          </a:xfrm>
        </p:spPr>
        <p:txBody>
          <a:bodyPr/>
          <a:lstStyle/>
          <a:p>
            <a:endParaRPr lang="fa-IR"/>
          </a:p>
        </p:txBody>
      </p:sp>
      <p:sp>
        <p:nvSpPr>
          <p:cNvPr id="7" name="Slide Number Placeholder 6"/>
          <p:cNvSpPr>
            <a:spLocks noGrp="1"/>
          </p:cNvSpPr>
          <p:nvPr>
            <p:ph type="sldNum" sz="quarter" idx="12"/>
          </p:nvPr>
        </p:nvSpPr>
        <p:spPr>
          <a:xfrm>
            <a:off x="10862452" y="381000"/>
            <a:ext cx="643748" cy="365125"/>
          </a:xfrm>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6581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C7A306-6D82-4A7B-898D-A7A869609ECD}" type="datetimeFigureOut">
              <a:rPr lang="fa-IR" smtClean="0"/>
              <a:t>04/20/1444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326595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C7A306-6D82-4A7B-898D-A7A869609ECD}" type="datetimeFigureOut">
              <a:rPr lang="fa-IR" smtClean="0"/>
              <a:t>04/20/1444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107084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7A306-6D82-4A7B-898D-A7A869609ECD}" type="datetimeFigureOut">
              <a:rPr lang="fa-IR" smtClean="0"/>
              <a:t>04/20/1444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550044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7C7A306-6D82-4A7B-898D-A7A869609ECD}" type="datetimeFigureOut">
              <a:rPr lang="fa-IR" smtClean="0"/>
              <a:t>04/20/1444</a:t>
            </a:fld>
            <a:endParaRPr lang="fa-IR"/>
          </a:p>
        </p:txBody>
      </p:sp>
      <p:sp>
        <p:nvSpPr>
          <p:cNvPr id="5" name="Footer Placeholder 4"/>
          <p:cNvSpPr>
            <a:spLocks noGrp="1"/>
          </p:cNvSpPr>
          <p:nvPr>
            <p:ph type="ftr" sz="quarter" idx="11"/>
          </p:nvPr>
        </p:nvSpPr>
        <p:spPr>
          <a:xfrm>
            <a:off x="685800" y="381000"/>
            <a:ext cx="6991492" cy="36512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342313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7A306-6D82-4A7B-898D-A7A869609ECD}" type="datetimeFigureOut">
              <a:rPr lang="fa-IR" smtClean="0"/>
              <a:t>04/20/1444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328322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7C7A306-6D82-4A7B-898D-A7A869609ECD}" type="datetimeFigureOut">
              <a:rPr lang="fa-IR" smtClean="0"/>
              <a:t>04/20/1444</a:t>
            </a:fld>
            <a:endParaRPr lang="fa-IR"/>
          </a:p>
        </p:txBody>
      </p:sp>
      <p:sp>
        <p:nvSpPr>
          <p:cNvPr id="5" name="Footer Placeholder 4"/>
          <p:cNvSpPr>
            <a:spLocks noGrp="1"/>
          </p:cNvSpPr>
          <p:nvPr>
            <p:ph type="ftr" sz="quarter" idx="11"/>
          </p:nvPr>
        </p:nvSpPr>
        <p:spPr>
          <a:xfrm>
            <a:off x="685800" y="381001"/>
            <a:ext cx="6991492" cy="364065"/>
          </a:xfrm>
        </p:spPr>
        <p:txBody>
          <a:bodyPr/>
          <a:lstStyle/>
          <a:p>
            <a:endParaRPr lang="fa-IR"/>
          </a:p>
        </p:txBody>
      </p:sp>
      <p:sp>
        <p:nvSpPr>
          <p:cNvPr id="6" name="Slide Number Placeholder 5"/>
          <p:cNvSpPr>
            <a:spLocks noGrp="1"/>
          </p:cNvSpPr>
          <p:nvPr>
            <p:ph type="sldNum" sz="quarter" idx="12"/>
          </p:nvPr>
        </p:nvSpPr>
        <p:spPr>
          <a:xfrm>
            <a:off x="10862452" y="381000"/>
            <a:ext cx="643748" cy="365125"/>
          </a:xfrm>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109135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8954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7A306-6D82-4A7B-898D-A7A869609ECD}" type="datetimeFigureOut">
              <a:rPr lang="fa-IR" smtClean="0"/>
              <a:t>04/20/1444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75824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C7A306-6D82-4A7B-898D-A7A869609ECD}" type="datetimeFigureOut">
              <a:rPr lang="fa-IR" smtClean="0"/>
              <a:t>04/20/1444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36707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7A306-6D82-4A7B-898D-A7A869609ECD}" type="datetimeFigureOut">
              <a:rPr lang="fa-IR" smtClean="0"/>
              <a:t>04/20/1444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4483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270968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C7A306-6D82-4A7B-898D-A7A869609ECD}" type="datetimeFigureOut">
              <a:rPr lang="fa-IR" smtClean="0"/>
              <a:t>04/20/1444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CDB3BC7-FABB-40F8-AA29-B5EB13893E9D}" type="slidenum">
              <a:rPr lang="fa-IR" smtClean="0"/>
              <a:t>‹#›</a:t>
            </a:fld>
            <a:endParaRPr lang="fa-IR"/>
          </a:p>
        </p:txBody>
      </p:sp>
    </p:spTree>
    <p:extLst>
      <p:ext uri="{BB962C8B-B14F-4D97-AF65-F5344CB8AC3E}">
        <p14:creationId xmlns:p14="http://schemas.microsoft.com/office/powerpoint/2010/main" val="393282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C7A306-6D82-4A7B-898D-A7A869609ECD}" type="datetimeFigureOut">
              <a:rPr lang="fa-IR" smtClean="0"/>
              <a:t>04/20/1444</a:t>
            </a:fld>
            <a:endParaRPr lang="fa-I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DB3BC7-FABB-40F8-AA29-B5EB13893E9D}" type="slidenum">
              <a:rPr lang="fa-IR" smtClean="0"/>
              <a:t>‹#›</a:t>
            </a:fld>
            <a:endParaRPr lang="fa-IR"/>
          </a:p>
        </p:txBody>
      </p:sp>
    </p:spTree>
    <p:extLst>
      <p:ext uri="{BB962C8B-B14F-4D97-AF65-F5344CB8AC3E}">
        <p14:creationId xmlns:p14="http://schemas.microsoft.com/office/powerpoint/2010/main" val="4051576283"/>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lmnet.ir/" TargetMode="External"/><Relationship Id="rId3" Type="http://schemas.openxmlformats.org/officeDocument/2006/relationships/hyperlink" Target="https://ixport.ir/iran-import-process/" TargetMode="External"/><Relationship Id="rId7" Type="http://schemas.openxmlformats.org/officeDocument/2006/relationships/hyperlink" Target="https://aradbranding.com/fa/" TargetMode="External"/><Relationship Id="rId12" Type="http://schemas.openxmlformats.org/officeDocument/2006/relationships/hyperlink" Target="https://tahakhalij.ir/fa" TargetMode="External"/><Relationship Id="rId2" Type="http://schemas.openxmlformats.org/officeDocument/2006/relationships/hyperlink" Target="https://irclearance.com/" TargetMode="External"/><Relationship Id="rId1" Type="http://schemas.openxmlformats.org/officeDocument/2006/relationships/slideLayout" Target="../slideLayouts/slideLayout2.xml"/><Relationship Id="rId6" Type="http://schemas.openxmlformats.org/officeDocument/2006/relationships/hyperlink" Target="https://www.eghtesadonline.com/" TargetMode="External"/><Relationship Id="rId11" Type="http://schemas.openxmlformats.org/officeDocument/2006/relationships/hyperlink" Target="https://dana.ir/news/342262.html" TargetMode="External"/><Relationship Id="rId5" Type="http://schemas.openxmlformats.org/officeDocument/2006/relationships/hyperlink" Target="http://atienegar.drtaftiyan.com/" TargetMode="External"/><Relationship Id="rId10" Type="http://schemas.openxmlformats.org/officeDocument/2006/relationships/hyperlink" Target="https://www.eghtesadnews.com/" TargetMode="External"/><Relationship Id="rId4" Type="http://schemas.openxmlformats.org/officeDocument/2006/relationships/hyperlink" Target="https://asantrading.com/" TargetMode="External"/><Relationship Id="rId9" Type="http://schemas.openxmlformats.org/officeDocument/2006/relationships/hyperlink" Target="https://dolat.i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6D2E-6150-44ED-9D2E-DBF69173AC3A}"/>
              </a:ext>
            </a:extLst>
          </p:cNvPr>
          <p:cNvSpPr>
            <a:spLocks noGrp="1"/>
          </p:cNvSpPr>
          <p:nvPr>
            <p:ph type="ctrTitle"/>
          </p:nvPr>
        </p:nvSpPr>
        <p:spPr>
          <a:xfrm>
            <a:off x="1371600" y="1237261"/>
            <a:ext cx="9448800" cy="1825096"/>
          </a:xfrm>
        </p:spPr>
        <p:txBody>
          <a:bodyPr/>
          <a:lstStyle/>
          <a:p>
            <a:pPr algn="ctr"/>
            <a:r>
              <a:rPr lang="fa-IR" dirty="0"/>
              <a:t>تاثير واردات بر اقتصاد ايران </a:t>
            </a:r>
          </a:p>
        </p:txBody>
      </p:sp>
      <p:sp>
        <p:nvSpPr>
          <p:cNvPr id="3" name="Subtitle 2">
            <a:extLst>
              <a:ext uri="{FF2B5EF4-FFF2-40B4-BE49-F238E27FC236}">
                <a16:creationId xmlns:a16="http://schemas.microsoft.com/office/drawing/2014/main" id="{C955B547-595C-4886-8758-52ED5F35A381}"/>
              </a:ext>
            </a:extLst>
          </p:cNvPr>
          <p:cNvSpPr>
            <a:spLocks noGrp="1"/>
          </p:cNvSpPr>
          <p:nvPr>
            <p:ph type="subTitle" idx="1"/>
          </p:nvPr>
        </p:nvSpPr>
        <p:spPr>
          <a:xfrm>
            <a:off x="4499113" y="3698462"/>
            <a:ext cx="3193774" cy="685800"/>
          </a:xfrm>
        </p:spPr>
        <p:txBody>
          <a:bodyPr>
            <a:normAutofit fontScale="85000" lnSpcReduction="10000"/>
          </a:bodyPr>
          <a:lstStyle/>
          <a:p>
            <a:pPr algn="just"/>
            <a:r>
              <a:rPr lang="fa-IR" dirty="0"/>
              <a:t>استاد : دکتر مستولی زاده </a:t>
            </a:r>
          </a:p>
          <a:p>
            <a:pPr algn="just"/>
            <a:r>
              <a:rPr lang="fa-IR" dirty="0"/>
              <a:t>گرداورندگان : صبا قدس و فاطمه تقی زاده </a:t>
            </a:r>
          </a:p>
          <a:p>
            <a:endParaRPr lang="fa-IR" dirty="0"/>
          </a:p>
        </p:txBody>
      </p:sp>
    </p:spTree>
    <p:extLst>
      <p:ext uri="{BB962C8B-B14F-4D97-AF65-F5344CB8AC3E}">
        <p14:creationId xmlns:p14="http://schemas.microsoft.com/office/powerpoint/2010/main" val="344729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3C63-56E4-46B9-BD21-4FB9C4629438}"/>
              </a:ext>
            </a:extLst>
          </p:cNvPr>
          <p:cNvSpPr>
            <a:spLocks noGrp="1"/>
          </p:cNvSpPr>
          <p:nvPr>
            <p:ph type="title"/>
          </p:nvPr>
        </p:nvSpPr>
        <p:spPr>
          <a:xfrm>
            <a:off x="2855844" y="662993"/>
            <a:ext cx="8610600" cy="1293028"/>
          </a:xfrm>
        </p:spPr>
        <p:txBody>
          <a:bodyPr/>
          <a:lstStyle/>
          <a:p>
            <a:r>
              <a:rPr lang="fa-IR" dirty="0"/>
              <a:t>محصولات وارداتی عجیب از چین</a:t>
            </a:r>
          </a:p>
        </p:txBody>
      </p:sp>
      <p:sp>
        <p:nvSpPr>
          <p:cNvPr id="3" name="Content Placeholder 2">
            <a:extLst>
              <a:ext uri="{FF2B5EF4-FFF2-40B4-BE49-F238E27FC236}">
                <a16:creationId xmlns:a16="http://schemas.microsoft.com/office/drawing/2014/main" id="{F5810BFA-4433-4A6E-A9AC-F8AE5FD55AD1}"/>
              </a:ext>
            </a:extLst>
          </p:cNvPr>
          <p:cNvSpPr>
            <a:spLocks noGrp="1"/>
          </p:cNvSpPr>
          <p:nvPr>
            <p:ph idx="1"/>
          </p:nvPr>
        </p:nvSpPr>
        <p:spPr>
          <a:xfrm>
            <a:off x="342900" y="1956021"/>
            <a:ext cx="11506200" cy="4024125"/>
          </a:xfrm>
        </p:spPr>
        <p:txBody>
          <a:bodyPr>
            <a:normAutofit/>
          </a:bodyPr>
          <a:lstStyle/>
          <a:p>
            <a:pPr algn="just"/>
            <a:r>
              <a:rPr lang="fa-IR" dirty="0"/>
              <a:t>از عجیب ترین کالا های وارداتی عجیب و غریب که از چین وارد ایران می شود می توان به 700 تن انواع میخ و 160 تن قرقره اشاره کرد. ایران با اینکه دارای کارخانه های عظیم فولاد است و تولید این محصولات نیاز به تکنولوژی خاصی ندارند اما این محصولات در لیست عجیب ترین محصولات وارداتی ایران از چین است.</a:t>
            </a:r>
          </a:p>
          <a:p>
            <a:pPr algn="just"/>
            <a:r>
              <a:rPr lang="fa-IR" dirty="0"/>
              <a:t>از دیگر محصولات که در لیست محصولات عجیب وارداتی از چین قرار می گیرند عبارتند از: شمع، سنگ پا، واکش کفش در دو مدل مات و برق، زیپ، درب های فلزی نوشابه و ….</a:t>
            </a:r>
          </a:p>
          <a:p>
            <a:pPr algn="just"/>
            <a:r>
              <a:rPr lang="fa-IR" dirty="0"/>
              <a:t>محصولات وارداتی ساده از کشور چین</a:t>
            </a:r>
          </a:p>
          <a:p>
            <a:pPr algn="just"/>
            <a:r>
              <a:rPr lang="fa-IR" dirty="0"/>
              <a:t>امسال حدود 5 تن موی انسان از کشور چین وارد ایران شده است که ارزش آن تقریبا 12 هزار دلار این محصول که در لیست محصولات وارداتی ساده از کشور چین قرار می گیرد که در فضای آرایشی و بهداشتی بسیار پر مصرف است.</a:t>
            </a:r>
          </a:p>
          <a:p>
            <a:pPr algn="just"/>
            <a:r>
              <a:rPr lang="fa-IR" dirty="0"/>
              <a:t>از دیگر محصولات ساده وارداتی از کشور چین می توان به نخ دندان، جارو، پا ک کن، مهر های تاریخ زن، و مداد تراش اشاره کرد. قیمت این محصولات نسبت به نمونه های داخلی ارزان تر است.</a:t>
            </a:r>
          </a:p>
          <a:p>
            <a:endParaRPr lang="fa-IR" dirty="0"/>
          </a:p>
          <a:p>
            <a:endParaRPr lang="fa-IR" dirty="0"/>
          </a:p>
        </p:txBody>
      </p:sp>
    </p:spTree>
    <p:extLst>
      <p:ext uri="{BB962C8B-B14F-4D97-AF65-F5344CB8AC3E}">
        <p14:creationId xmlns:p14="http://schemas.microsoft.com/office/powerpoint/2010/main" val="9188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1926-D38F-44C0-9781-CC9A03F4BDCE}"/>
              </a:ext>
            </a:extLst>
          </p:cNvPr>
          <p:cNvSpPr>
            <a:spLocks noGrp="1"/>
          </p:cNvSpPr>
          <p:nvPr>
            <p:ph type="title"/>
          </p:nvPr>
        </p:nvSpPr>
        <p:spPr/>
        <p:txBody>
          <a:bodyPr/>
          <a:lstStyle/>
          <a:p>
            <a:endParaRPr lang="fa-IR" dirty="0"/>
          </a:p>
        </p:txBody>
      </p:sp>
      <p:pic>
        <p:nvPicPr>
          <p:cNvPr id="3" name="Picture 2">
            <a:extLst>
              <a:ext uri="{FF2B5EF4-FFF2-40B4-BE49-F238E27FC236}">
                <a16:creationId xmlns:a16="http://schemas.microsoft.com/office/drawing/2014/main" id="{99E2CDC1-0A0C-476C-8E5B-2872D669D24E}"/>
              </a:ext>
            </a:extLst>
          </p:cNvPr>
          <p:cNvPicPr>
            <a:picLocks noChangeAspect="1"/>
          </p:cNvPicPr>
          <p:nvPr/>
        </p:nvPicPr>
        <p:blipFill>
          <a:blip r:embed="rId2"/>
          <a:stretch>
            <a:fillRect/>
          </a:stretch>
        </p:blipFill>
        <p:spPr>
          <a:xfrm>
            <a:off x="3279913" y="980662"/>
            <a:ext cx="8610600" cy="5473148"/>
          </a:xfrm>
          <a:prstGeom prst="rect">
            <a:avLst/>
          </a:prstGeom>
        </p:spPr>
      </p:pic>
      <p:sp>
        <p:nvSpPr>
          <p:cNvPr id="5" name="Content Placeholder 4">
            <a:extLst>
              <a:ext uri="{FF2B5EF4-FFF2-40B4-BE49-F238E27FC236}">
                <a16:creationId xmlns:a16="http://schemas.microsoft.com/office/drawing/2014/main" id="{EE17D20E-AD12-4600-8948-E3925A70CD4B}"/>
              </a:ext>
            </a:extLst>
          </p:cNvPr>
          <p:cNvSpPr>
            <a:spLocks noGrp="1"/>
          </p:cNvSpPr>
          <p:nvPr>
            <p:ph idx="1"/>
          </p:nvPr>
        </p:nvSpPr>
        <p:spPr>
          <a:xfrm>
            <a:off x="4863548" y="2194560"/>
            <a:ext cx="6642652" cy="4024125"/>
          </a:xfrm>
        </p:spPr>
        <p:txBody>
          <a:bodyPr/>
          <a:lstStyle/>
          <a:p>
            <a:endParaRPr lang="fa-IR" dirty="0"/>
          </a:p>
        </p:txBody>
      </p:sp>
    </p:spTree>
    <p:extLst>
      <p:ext uri="{BB962C8B-B14F-4D97-AF65-F5344CB8AC3E}">
        <p14:creationId xmlns:p14="http://schemas.microsoft.com/office/powerpoint/2010/main" val="30056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AED4-1337-4005-B477-42CA485C9BD8}"/>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ABAFC5AE-F791-4229-9AD6-4ABFE2A3BB40}"/>
              </a:ext>
            </a:extLst>
          </p:cNvPr>
          <p:cNvPicPr>
            <a:picLocks noGrp="1" noChangeAspect="1"/>
          </p:cNvPicPr>
          <p:nvPr>
            <p:ph idx="1"/>
          </p:nvPr>
        </p:nvPicPr>
        <p:blipFill>
          <a:blip r:embed="rId2"/>
          <a:stretch>
            <a:fillRect/>
          </a:stretch>
        </p:blipFill>
        <p:spPr>
          <a:xfrm>
            <a:off x="3130826" y="1007165"/>
            <a:ext cx="8610600" cy="5512905"/>
          </a:xfrm>
          <a:prstGeom prst="rect">
            <a:avLst/>
          </a:prstGeom>
        </p:spPr>
      </p:pic>
    </p:spTree>
    <p:extLst>
      <p:ext uri="{BB962C8B-B14F-4D97-AF65-F5344CB8AC3E}">
        <p14:creationId xmlns:p14="http://schemas.microsoft.com/office/powerpoint/2010/main" val="23924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6657-07E2-4563-A0C9-704C80EEA9A2}"/>
              </a:ext>
            </a:extLst>
          </p:cNvPr>
          <p:cNvSpPr>
            <a:spLocks noGrp="1"/>
          </p:cNvSpPr>
          <p:nvPr>
            <p:ph type="title"/>
          </p:nvPr>
        </p:nvSpPr>
        <p:spPr>
          <a:xfrm>
            <a:off x="2657061" y="284312"/>
            <a:ext cx="8610600" cy="1293028"/>
          </a:xfrm>
        </p:spPr>
        <p:txBody>
          <a:bodyPr/>
          <a:lstStyle/>
          <a:p>
            <a:r>
              <a:rPr lang="fa-IR" dirty="0"/>
              <a:t>۵ اثر واردات بر تولید</a:t>
            </a:r>
          </a:p>
        </p:txBody>
      </p:sp>
      <p:sp>
        <p:nvSpPr>
          <p:cNvPr id="3" name="Content Placeholder 2">
            <a:extLst>
              <a:ext uri="{FF2B5EF4-FFF2-40B4-BE49-F238E27FC236}">
                <a16:creationId xmlns:a16="http://schemas.microsoft.com/office/drawing/2014/main" id="{C313A8CB-5778-4DCD-AD90-3A12A303F8E5}"/>
              </a:ext>
            </a:extLst>
          </p:cNvPr>
          <p:cNvSpPr>
            <a:spLocks noGrp="1"/>
          </p:cNvSpPr>
          <p:nvPr>
            <p:ph idx="1"/>
          </p:nvPr>
        </p:nvSpPr>
        <p:spPr>
          <a:xfrm>
            <a:off x="659295" y="1416937"/>
            <a:ext cx="11267661" cy="4024125"/>
          </a:xfrm>
        </p:spPr>
        <p:txBody>
          <a:bodyPr/>
          <a:lstStyle/>
          <a:p>
            <a:pPr algn="just"/>
            <a:r>
              <a:rPr lang="fa-IR" dirty="0"/>
              <a:t>5 اثر واردات بر تولید مورد تحلیل قرار گرفته است، چراکه واردات کالا می‌تواند: </a:t>
            </a:r>
          </a:p>
          <a:p>
            <a:pPr algn="just"/>
            <a:r>
              <a:rPr lang="fa-IR" dirty="0"/>
              <a:t>مواد اولیه و کالاهای موردنیاز بخش تولید را تامین کند.</a:t>
            </a:r>
          </a:p>
          <a:p>
            <a:pPr algn="just"/>
            <a:r>
              <a:rPr lang="fa-IR" dirty="0"/>
              <a:t>بخشی از کالاهای موردنیاز برای مصرف و تنظیم بازار در کشور را تامین کند. </a:t>
            </a:r>
          </a:p>
          <a:p>
            <a:pPr algn="just"/>
            <a:r>
              <a:rPr lang="fa-IR" dirty="0"/>
              <a:t>فضای رقابتی میان تولیدات داخلی و کالاهای خارجی با هدف افزایش کیفیت و کارایی تولید و کاهش قیمت تمام شده و افزایش بهره‌وری ایجاد کند.</a:t>
            </a:r>
          </a:p>
          <a:p>
            <a:pPr algn="just"/>
            <a:r>
              <a:rPr lang="fa-IR" dirty="0"/>
              <a:t>همچنین از منابع محدود کشور به واسطه جلوگیری از ناکارایی در تولید به صورت بهینه حراست کند.</a:t>
            </a:r>
          </a:p>
          <a:p>
            <a:pPr algn="just"/>
            <a:r>
              <a:rPr lang="fa-IR" dirty="0"/>
              <a:t>و درنهایت بخشی از تکنولوژی تولید کالا را وارد کند. در نتیجه واردات کالا فی‌النفسه امری نامطلوب قلمداد نمی‌شود.</a:t>
            </a:r>
          </a:p>
        </p:txBody>
      </p:sp>
      <p:pic>
        <p:nvPicPr>
          <p:cNvPr id="4" name="Picture 3">
            <a:extLst>
              <a:ext uri="{FF2B5EF4-FFF2-40B4-BE49-F238E27FC236}">
                <a16:creationId xmlns:a16="http://schemas.microsoft.com/office/drawing/2014/main" id="{4CEDBC08-4CA6-44AD-8EA3-58A33ACEE7EB}"/>
              </a:ext>
            </a:extLst>
          </p:cNvPr>
          <p:cNvPicPr>
            <a:picLocks noChangeAspect="1"/>
          </p:cNvPicPr>
          <p:nvPr/>
        </p:nvPicPr>
        <p:blipFill>
          <a:blip r:embed="rId2"/>
          <a:stretch>
            <a:fillRect/>
          </a:stretch>
        </p:blipFill>
        <p:spPr>
          <a:xfrm>
            <a:off x="659295" y="4461542"/>
            <a:ext cx="3392556" cy="2112145"/>
          </a:xfrm>
          <a:prstGeom prst="rect">
            <a:avLst/>
          </a:prstGeom>
        </p:spPr>
      </p:pic>
    </p:spTree>
    <p:extLst>
      <p:ext uri="{BB962C8B-B14F-4D97-AF65-F5344CB8AC3E}">
        <p14:creationId xmlns:p14="http://schemas.microsoft.com/office/powerpoint/2010/main" val="124387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E4CB3-96F0-449F-A633-88E233FD7B8C}"/>
              </a:ext>
            </a:extLst>
          </p:cNvPr>
          <p:cNvSpPr>
            <a:spLocks noGrp="1"/>
          </p:cNvSpPr>
          <p:nvPr>
            <p:ph idx="1"/>
          </p:nvPr>
        </p:nvSpPr>
        <p:spPr>
          <a:xfrm>
            <a:off x="490330" y="530087"/>
            <a:ext cx="11426687" cy="6036365"/>
          </a:xfrm>
        </p:spPr>
        <p:txBody>
          <a:bodyPr>
            <a:normAutofit fontScale="92500"/>
          </a:bodyPr>
          <a:lstStyle/>
          <a:p>
            <a:pPr marL="0" indent="0" algn="just">
              <a:buNone/>
            </a:pPr>
            <a:r>
              <a:rPr lang="fa-IR" dirty="0"/>
              <a:t> </a:t>
            </a:r>
            <a:r>
              <a:rPr lang="fa-IR" sz="3500" b="1" dirty="0"/>
              <a:t>چند نکته : </a:t>
            </a:r>
          </a:p>
          <a:p>
            <a:pPr algn="just"/>
            <a:endParaRPr lang="fa-IR" dirty="0"/>
          </a:p>
          <a:p>
            <a:pPr algn="just"/>
            <a:r>
              <a:rPr lang="fa-IR" dirty="0"/>
              <a:t>اگر اقتصاد سیاسی واردات در کشوری شناخته و تدوین نشده باشد و الگویی برای آن طراحی نشده باشد در بلند مدت نمی­توان مسیر واردات کشور را پیش بینی و مدیریت کرد و نمی­توان واردات و صادرات را با ساختار کلان اقتصاد کشور هماهنگ نمود. داشتن یک بخش وارداتی قوی، موثر و توسعه­ گرا مستلزم داشتن یک الگوی اقتصاد سیاسی واردات توسعه­ گرا و پویا است. این الگو را باید طراحی کرد تا واردات هم بتواند نقش توسعه خواهانه خود را ایفا نماید. بنابراین مشکل واردات کشور این است که دولت با بی ثبات کردن فضای کسب و کار، علاوه بر اینکه هزینه مبادله و ریسک فعالیت­ها را در این حوزه بالا برده، آن به سمت فضای عدم اطمینان سوق داده است. حوزه واردات به شدت در تهاجم بی ثباتی هایی است که حوزه سیاست تولید کرده، و این وضعیت باید ساماندهی شود.</a:t>
            </a:r>
          </a:p>
          <a:p>
            <a:pPr algn="just"/>
            <a:r>
              <a:rPr lang="fa-IR" dirty="0"/>
              <a:t>برای ساماندهی این وضعیت نیز باید؛</a:t>
            </a:r>
          </a:p>
          <a:p>
            <a:pPr algn="just"/>
            <a:r>
              <a:rPr lang="fa-IR" dirty="0"/>
              <a:t>- الگوی اقتصاد سیاسی واردات طراحی شود، یعنی اصول اصلی الگوی واردات تدوین گردد. این نیازمند یک همکاری جدی و تنگاتنگ میان بخش خصوصی، واردکنندگان، اتاق بازرگانی و دولت است تا نظام الگوی اقتصادی- سیاسی واردات و فلسفه نظام وارداتی طراحی شود.</a:t>
            </a:r>
          </a:p>
          <a:p>
            <a:pPr algn="just"/>
            <a:r>
              <a:rPr lang="fa-IR" dirty="0"/>
              <a:t>- یک الگوی باثبات و متناسب با ساختار اقتصاد ایران برای واردات تدوین شود، تا هر دولتی نتواند یک رژیم وارداتی خاص طراحی کند.</a:t>
            </a:r>
          </a:p>
          <a:p>
            <a:pPr algn="just"/>
            <a:r>
              <a:rPr lang="fa-IR" dirty="0"/>
              <a:t>- رژیم وارداتی چنان طراحی شود که واردات متاثر از درآمدهای نفتی نباشد. یعنی دولت موظف شود در دوره های پردرآمدی سیاست های تجاری خود را بر هم نزند.</a:t>
            </a:r>
          </a:p>
          <a:p>
            <a:pPr algn="just"/>
            <a:r>
              <a:rPr lang="fa-IR" dirty="0"/>
              <a:t>- ثبات نسبی سیاست های دولت در حوزه واردات و بهبود فضای کسب و کار و ارتقای شاخص­های لجستیک در حوزه واردات.</a:t>
            </a:r>
          </a:p>
          <a:p>
            <a:endParaRPr lang="fa-IR" dirty="0"/>
          </a:p>
        </p:txBody>
      </p:sp>
    </p:spTree>
    <p:extLst>
      <p:ext uri="{BB962C8B-B14F-4D97-AF65-F5344CB8AC3E}">
        <p14:creationId xmlns:p14="http://schemas.microsoft.com/office/powerpoint/2010/main" val="14003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EF03-BEC7-4D15-B52E-13AB7F297310}"/>
              </a:ext>
            </a:extLst>
          </p:cNvPr>
          <p:cNvSpPr>
            <a:spLocks noGrp="1"/>
          </p:cNvSpPr>
          <p:nvPr>
            <p:ph type="title"/>
          </p:nvPr>
        </p:nvSpPr>
        <p:spPr/>
        <p:txBody>
          <a:bodyPr/>
          <a:lstStyle/>
          <a:p>
            <a:r>
              <a:rPr lang="fa-IR" dirty="0"/>
              <a:t>بررسی تاثیر واردات بر اقتصاد</a:t>
            </a:r>
          </a:p>
        </p:txBody>
      </p:sp>
      <p:sp>
        <p:nvSpPr>
          <p:cNvPr id="3" name="Content Placeholder 2">
            <a:extLst>
              <a:ext uri="{FF2B5EF4-FFF2-40B4-BE49-F238E27FC236}">
                <a16:creationId xmlns:a16="http://schemas.microsoft.com/office/drawing/2014/main" id="{98910E05-9E83-4B54-906B-1A2994224D25}"/>
              </a:ext>
            </a:extLst>
          </p:cNvPr>
          <p:cNvSpPr>
            <a:spLocks noGrp="1"/>
          </p:cNvSpPr>
          <p:nvPr>
            <p:ph idx="1"/>
          </p:nvPr>
        </p:nvSpPr>
        <p:spPr/>
        <p:txBody>
          <a:bodyPr>
            <a:normAutofit fontScale="92500"/>
          </a:bodyPr>
          <a:lstStyle/>
          <a:p>
            <a:pPr algn="just"/>
            <a:r>
              <a:rPr lang="fa-IR" dirty="0"/>
              <a:t>نقش گمرکات از جهات مختلف در اقتصاد کشورها تاثیرگذار است و عملکرد این بخش ها نقش کلیدی در توسعه کشور دارد.</a:t>
            </a:r>
          </a:p>
          <a:p>
            <a:pPr algn="just"/>
            <a:r>
              <a:rPr lang="fa-IR" dirty="0"/>
              <a:t>افزایش واردات در رشد میزان اخذ عوارض و تعرفه های گمرکی نقش دارد و به نوعی می توان عنوان کرد درآمدهای دولتی با افزایش حجم واردات رشد می کند اما این موضوع لزوما نکته مثبتی برای کشور محسوب نمی شود و باید در این نکته تامل شود چرا که اقتصاد کشور نباید وابسته به واردات بی رویه باشد چرا که شاید از طریق واردات میزان درآمدهای دولتی از طریق رشد عوارض و تعرفه های گمرکی رشد کند اما اقتصاد واسته به واردات برای دولت ها مناسب نیست.</a:t>
            </a:r>
          </a:p>
          <a:p>
            <a:pPr algn="just"/>
            <a:r>
              <a:rPr lang="fa-IR" dirty="0"/>
              <a:t>رشد نرخ دلار در سال جاری و اختصاص ارز دولتی برای واردات باعث شده تمایل به واردات با رشد قابل توجهی روبرو شود تا از منافع حاصل از ما به التفاوت نرخ ارز دولتی با آزاد از طریق واردات عایدات حاصل شود که این موضوع به اقتصاد کشور زیان واردات می کند و می تواند به واردات کاذب منتهی شود که تولید و اشتغالزایی کشور را با چالش جدی روبرو می کند بطور مثال برخی ها انبارهای گمرک به محلی برای احتکار کالا تبدیل کرده اند.</a:t>
            </a:r>
          </a:p>
          <a:p>
            <a:pPr algn="just"/>
            <a:r>
              <a:rPr lang="fa-IR" dirty="0"/>
              <a:t>اینکه ترخیص کالا و تجیهزات و مواد اولیه مورد نیاز کارخانجات در گمرکات با سرعت انجام شود اقدام خوبی است و به تولید و اشتغالزایی کمک قابل توجهی می کند اما نباید تمامی جوانب در مسائل اقتصادی با هم لحاظ شود و از طرفی گمرکات نقش خود را بصورت صحیح باید در اقتصاد ایفا کند.</a:t>
            </a:r>
          </a:p>
        </p:txBody>
      </p:sp>
    </p:spTree>
    <p:extLst>
      <p:ext uri="{BB962C8B-B14F-4D97-AF65-F5344CB8AC3E}">
        <p14:creationId xmlns:p14="http://schemas.microsoft.com/office/powerpoint/2010/main" val="1421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FCA8-7500-47AA-9691-2F231FE44041}"/>
              </a:ext>
            </a:extLst>
          </p:cNvPr>
          <p:cNvSpPr>
            <a:spLocks noGrp="1"/>
          </p:cNvSpPr>
          <p:nvPr>
            <p:ph type="title"/>
          </p:nvPr>
        </p:nvSpPr>
        <p:spPr/>
        <p:txBody>
          <a:bodyPr/>
          <a:lstStyle/>
          <a:p>
            <a:r>
              <a:rPr lang="fa-IR" dirty="0"/>
              <a:t>نقش واردات در توسعه اقتصاد کشور ایران</a:t>
            </a:r>
          </a:p>
        </p:txBody>
      </p:sp>
      <p:sp>
        <p:nvSpPr>
          <p:cNvPr id="3" name="Content Placeholder 2">
            <a:extLst>
              <a:ext uri="{FF2B5EF4-FFF2-40B4-BE49-F238E27FC236}">
                <a16:creationId xmlns:a16="http://schemas.microsoft.com/office/drawing/2014/main" id="{A6A6F9F4-BFC7-4195-A450-D3EDA19F0A6F}"/>
              </a:ext>
            </a:extLst>
          </p:cNvPr>
          <p:cNvSpPr>
            <a:spLocks noGrp="1"/>
          </p:cNvSpPr>
          <p:nvPr>
            <p:ph idx="1"/>
          </p:nvPr>
        </p:nvSpPr>
        <p:spPr/>
        <p:txBody>
          <a:bodyPr/>
          <a:lstStyle/>
          <a:p>
            <a:pPr algn="just"/>
            <a:r>
              <a:rPr lang="fa-IR" dirty="0"/>
              <a:t>داشتن محصولات تولید شده با کیفیت بالا و مرغوبیت همیشه بازار های کشور های دیگر را هم خود به خود به سمت و سوی شما جذب خواهد کرد و کالا های تولید شده به دیگر کشور ها راه خواهد یافت، پس برای توسعه نقش  واردات در توسعه اقتصاد کشور ایران و هر کشور دیگری باید به این مهم توجه کرد که کیفیت بالا در کنار قیمت مناسب قطعا باعث خواهد شد تا شما بازار های پر رونقی را داشته باشید، چه در ایران و چه در کشور های دیگر.</a:t>
            </a:r>
          </a:p>
          <a:p>
            <a:pPr algn="just"/>
            <a:r>
              <a:rPr lang="fa-IR" dirty="0"/>
              <a:t>واردات برخی از مواد اولیه برای توسعه تولید در داخل و حفظ منابع محدود داخل یکی از راه های توسعه اقتصاد است .</a:t>
            </a:r>
          </a:p>
          <a:p>
            <a:pPr algn="just"/>
            <a:r>
              <a:rPr lang="fa-IR" dirty="0"/>
              <a:t>توسعه اقتصاد کشور یک امر مهم است که باید ریزبینانه و برای شرکت های مرتبط با آن موشکافانه بررسی شود، به خصوص در امر واردات، واردات بی رویه و غیر مفید، واردات کالا ها و محصولاتی که مشابه آنها در داخل کشور وجود دارد و موجب ایجاد عدم ثبات در بازار های داخلی می شود، از برنامه اقتصاد مقاومتی و توسعه هوشمندانه اقتصاد کشور دور بوده و نه تنها موجب پیشرفت و نقش واردات در توسعه اقتصاد کشور نمی شود بلکه نتیجه ای معکوس خواهد داشت.</a:t>
            </a:r>
          </a:p>
        </p:txBody>
      </p:sp>
    </p:spTree>
    <p:extLst>
      <p:ext uri="{BB962C8B-B14F-4D97-AF65-F5344CB8AC3E}">
        <p14:creationId xmlns:p14="http://schemas.microsoft.com/office/powerpoint/2010/main" val="3461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76D5-4336-474C-AE9C-04C8A8CE3640}"/>
              </a:ext>
            </a:extLst>
          </p:cNvPr>
          <p:cNvSpPr>
            <a:spLocks noGrp="1"/>
          </p:cNvSpPr>
          <p:nvPr>
            <p:ph type="title"/>
          </p:nvPr>
        </p:nvSpPr>
        <p:spPr>
          <a:xfrm>
            <a:off x="2561771" y="546660"/>
            <a:ext cx="8610600" cy="1293028"/>
          </a:xfrm>
        </p:spPr>
        <p:txBody>
          <a:bodyPr/>
          <a:lstStyle/>
          <a:p>
            <a:r>
              <a:rPr lang="fa-IR" dirty="0"/>
              <a:t>مزایا واردات </a:t>
            </a:r>
          </a:p>
        </p:txBody>
      </p:sp>
      <p:sp>
        <p:nvSpPr>
          <p:cNvPr id="3" name="Content Placeholder 2">
            <a:extLst>
              <a:ext uri="{FF2B5EF4-FFF2-40B4-BE49-F238E27FC236}">
                <a16:creationId xmlns:a16="http://schemas.microsoft.com/office/drawing/2014/main" id="{B4CD9DE9-4395-400A-A87F-EB1E63CC265E}"/>
              </a:ext>
            </a:extLst>
          </p:cNvPr>
          <p:cNvSpPr>
            <a:spLocks noGrp="1"/>
          </p:cNvSpPr>
          <p:nvPr>
            <p:ph idx="1"/>
          </p:nvPr>
        </p:nvSpPr>
        <p:spPr>
          <a:xfrm>
            <a:off x="685800" y="1976846"/>
            <a:ext cx="10820400" cy="4024125"/>
          </a:xfrm>
        </p:spPr>
        <p:txBody>
          <a:bodyPr>
            <a:normAutofit fontScale="92500"/>
          </a:bodyPr>
          <a:lstStyle/>
          <a:p>
            <a:pPr algn="just"/>
            <a:r>
              <a:rPr lang="fa-IR" dirty="0"/>
              <a:t>آثار و مزایای برجسته واردات به شرح زیر است:</a:t>
            </a:r>
          </a:p>
          <a:p>
            <a:pPr algn="just"/>
            <a:endParaRPr lang="fa-IR" dirty="0"/>
          </a:p>
          <a:p>
            <a:pPr algn="just"/>
            <a:r>
              <a:rPr lang="fa-IR" dirty="0"/>
              <a:t>1.رشد فرهنگی( محصولات وارداتی و کاربرد آنها می تواند بر فرهنگ و رفتار جامعه موثر باشد)</a:t>
            </a:r>
          </a:p>
          <a:p>
            <a:pPr algn="just"/>
            <a:r>
              <a:rPr lang="fa-IR" dirty="0"/>
              <a:t>2.رشد اقتصادی( تجارت و واردات از کسب و کار های پر رونق برای افراد زبده در این فعالیت می باشد و می تواند درصد منابع مالی و حتی اشتغال نیرو های انسانی را ارتقاء دهد؛ البته در صورتی که با میزان صادرات در تعادل باشد)</a:t>
            </a:r>
          </a:p>
          <a:p>
            <a:pPr algn="just"/>
            <a:r>
              <a:rPr lang="fa-IR" dirty="0"/>
              <a:t>3.فراهم آوردن منابع و محصولاتی که در داخل کشور قادر به تولید آن نیستید</a:t>
            </a:r>
          </a:p>
          <a:p>
            <a:pPr algn="just"/>
            <a:r>
              <a:rPr lang="fa-IR" dirty="0"/>
              <a:t>4.افزایش مطلوبیت و رفاه جامعه( برخی کالا ها سطح زندگی افراد را بهبود می بخشند)</a:t>
            </a:r>
          </a:p>
          <a:p>
            <a:pPr algn="just"/>
            <a:r>
              <a:rPr lang="fa-IR" dirty="0"/>
              <a:t>5.داده های واردات هر کشور منبع مناسبی برای تجزیه و تحلیل اقتصادی، چینش استراتژی های سیاسی و کشف فرصت های اقتصادی است( مثلا می توان مسیر رشد یک کشور را به سمت مصرف گرایی یا واردات کالا های سرمایه ای مشخص کرد)</a:t>
            </a:r>
          </a:p>
          <a:p>
            <a:pPr algn="just"/>
            <a:r>
              <a:rPr lang="fa-IR" dirty="0"/>
              <a:t>6.استفاده از استراتژی های واردات برای حفظ تراز تجاری( در برخی موارد که میزان صادرات از واردات پیشی گرفته است)</a:t>
            </a:r>
          </a:p>
        </p:txBody>
      </p:sp>
    </p:spTree>
    <p:extLst>
      <p:ext uri="{BB962C8B-B14F-4D97-AF65-F5344CB8AC3E}">
        <p14:creationId xmlns:p14="http://schemas.microsoft.com/office/powerpoint/2010/main" val="36464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365D-FC1E-4753-B5B6-B672B5658DCF}"/>
              </a:ext>
            </a:extLst>
          </p:cNvPr>
          <p:cNvSpPr>
            <a:spLocks noGrp="1"/>
          </p:cNvSpPr>
          <p:nvPr>
            <p:ph type="title"/>
          </p:nvPr>
        </p:nvSpPr>
        <p:spPr>
          <a:xfrm>
            <a:off x="2881086" y="140259"/>
            <a:ext cx="8610600" cy="1293028"/>
          </a:xfrm>
        </p:spPr>
        <p:txBody>
          <a:bodyPr/>
          <a:lstStyle/>
          <a:p>
            <a:r>
              <a:rPr lang="fa-IR" dirty="0"/>
              <a:t> معایب واردات </a:t>
            </a:r>
          </a:p>
        </p:txBody>
      </p:sp>
      <p:sp>
        <p:nvSpPr>
          <p:cNvPr id="3" name="Content Placeholder 2">
            <a:extLst>
              <a:ext uri="{FF2B5EF4-FFF2-40B4-BE49-F238E27FC236}">
                <a16:creationId xmlns:a16="http://schemas.microsoft.com/office/drawing/2014/main" id="{775C286D-3976-4C55-B259-A2FD6EACD75E}"/>
              </a:ext>
            </a:extLst>
          </p:cNvPr>
          <p:cNvSpPr>
            <a:spLocks noGrp="1"/>
          </p:cNvSpPr>
          <p:nvPr>
            <p:ph idx="1"/>
          </p:nvPr>
        </p:nvSpPr>
        <p:spPr>
          <a:xfrm>
            <a:off x="362857" y="1654629"/>
            <a:ext cx="11625943" cy="5355771"/>
          </a:xfrm>
        </p:spPr>
        <p:txBody>
          <a:bodyPr>
            <a:normAutofit fontScale="92500" lnSpcReduction="10000"/>
          </a:bodyPr>
          <a:lstStyle/>
          <a:p>
            <a:pPr algn="just"/>
            <a:r>
              <a:rPr lang="fa-IR" dirty="0"/>
              <a:t>یکی از آسیب های مهم در امر واردات بی رویه لطمه خوردن اقتصاد کشور است و به دنبال آن موجب بیکاری جوانان و تعطیلی کارخانجات داخلی می شود، واردات بی رویه تولید داخلی را به حاشیه برده و به افزایش بیکاری دامن زده است.</a:t>
            </a:r>
          </a:p>
          <a:p>
            <a:pPr algn="just"/>
            <a:r>
              <a:rPr lang="fa-IR" dirty="0"/>
              <a:t>قاچاق کالا و ورادات بی رویه در کشور موجب این امر می شود که تولیدات داخلی کاهش یافته و اکثریت کارخانجات و کارگاه ها با مشکل نقدینگی مواجعه می شوند ، چرا که فرهنگی که در کشور ما وجود دارد مردم بیشتر به سمت کالا های خارج از کشور تمایل نشان می دهند،  همه ما فکر می کنیم زمانی که کالایی از خارج از کشور وراد شود کالایی بهتر از کالا داخل است و عمر و کارکرد بیشتری دارد، این در حالی است که در کشور تولیدات بهتر از کالا های خارجی تولید می شود اما به دلیل استقبال نکردن مردم از کالا  و تولید داخلی این امر موجب ورشکستگی کارخانجات و کارگاه ها شده و موجب کاهش تولید ملی، افزایش بیکاری و افزایش ناهنجاری  قاچاق و اعتیاد و ..... در جامعه می شود.</a:t>
            </a:r>
          </a:p>
          <a:p>
            <a:pPr algn="just"/>
            <a:r>
              <a:rPr lang="fa-IR" dirty="0"/>
              <a:t> واردات بی رویه کالا موجب می شود تا به تدریج قدرت رقابت‌پذیری کالاهای تولید داخل در مقابل کالاهای خارجی کاهش یافته و این کاهش قدرت رقابت است که به اقتصاد کشور لطمه وارد می‌کند نه این که واردات به تنهایی عامل نابسامانی اقتصاد باشد.</a:t>
            </a:r>
          </a:p>
          <a:p>
            <a:pPr algn="just"/>
            <a:r>
              <a:rPr lang="fa-IR" dirty="0"/>
              <a:t>وقتی این روند تداوم پیدا کند، کالاهای تولید داخل در نتیجه تورم داخلی با قیمت تمام شده بالاتری مواجه شده و چون نرخ ارز ثابت است، قیمت کالاهای وارداتی ثابت باقی می‌ماند. از سوی دیگر با توجه به پایین بودن نرخ تورم جهانی، این امر کاهش قدرت رقابت تولیدات داخلی در مواجهه با کالاهای وارداتی خارجی را به‌دنبال دارد.</a:t>
            </a:r>
          </a:p>
          <a:p>
            <a:pPr algn="just"/>
            <a:r>
              <a:rPr lang="fa-IR" dirty="0"/>
              <a:t>اینکه کالاهای وارداتی مصرفی، واسطه‌ای یا سرمایه‌ای باشد، نسبت به این که اصولا کالاهای ساخته شده کشورهای دیگر از قدرت رقابت بیشتری در اقتصاد کشورمان برخوردار باشد، در درجه بعدی اهمیت قرار می‌گیرد. بالاخره کارخانه تولید‌کننده ماشین‌آلات سرمایه‌ای در داخل کشور نیز محصولاتی تولید می‌کند که باید در سرمایه‌گذاری مورد استفاده قرار گیرد اما زمانی که امکان واردات کالای سرمایه‌ای با قیمت تمام شده کمتر به‌دلیل تورم بیشتر و ثابت ماندن نرخ ارز فراهم شود، کارخانه تولید‌کننده کالاهای سرمایه‌ای یا واسطه‌ای داخلی نیز با کسادی فعالیت مواجه می‌شود.</a:t>
            </a:r>
          </a:p>
          <a:p>
            <a:endParaRPr lang="fa-IR" dirty="0"/>
          </a:p>
          <a:p>
            <a:endParaRPr lang="fa-IR" dirty="0"/>
          </a:p>
          <a:p>
            <a:endParaRPr lang="fa-IR" dirty="0"/>
          </a:p>
          <a:p>
            <a:endParaRPr lang="fa-IR" dirty="0"/>
          </a:p>
        </p:txBody>
      </p:sp>
    </p:spTree>
    <p:extLst>
      <p:ext uri="{BB962C8B-B14F-4D97-AF65-F5344CB8AC3E}">
        <p14:creationId xmlns:p14="http://schemas.microsoft.com/office/powerpoint/2010/main" val="34054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6CF5-95AC-4994-90C8-500C78D1B648}"/>
              </a:ext>
            </a:extLst>
          </p:cNvPr>
          <p:cNvSpPr>
            <a:spLocks noGrp="1"/>
          </p:cNvSpPr>
          <p:nvPr>
            <p:ph type="title"/>
          </p:nvPr>
        </p:nvSpPr>
        <p:spPr>
          <a:xfrm>
            <a:off x="2657060" y="0"/>
            <a:ext cx="8610600" cy="1293028"/>
          </a:xfrm>
        </p:spPr>
        <p:txBody>
          <a:bodyPr/>
          <a:lstStyle/>
          <a:p>
            <a:r>
              <a:rPr lang="fa-IR" dirty="0"/>
              <a:t>راهکارهای مدیریت واردات</a:t>
            </a:r>
          </a:p>
        </p:txBody>
      </p:sp>
      <p:sp>
        <p:nvSpPr>
          <p:cNvPr id="3" name="Content Placeholder 2">
            <a:extLst>
              <a:ext uri="{FF2B5EF4-FFF2-40B4-BE49-F238E27FC236}">
                <a16:creationId xmlns:a16="http://schemas.microsoft.com/office/drawing/2014/main" id="{CFE6D528-B55E-4CA8-A0E0-6DCCEECA9078}"/>
              </a:ext>
            </a:extLst>
          </p:cNvPr>
          <p:cNvSpPr>
            <a:spLocks noGrp="1"/>
          </p:cNvSpPr>
          <p:nvPr>
            <p:ph idx="1"/>
          </p:nvPr>
        </p:nvSpPr>
        <p:spPr>
          <a:xfrm>
            <a:off x="251791" y="1033670"/>
            <a:ext cx="11688418" cy="5824330"/>
          </a:xfrm>
        </p:spPr>
        <p:txBody>
          <a:bodyPr>
            <a:normAutofit fontScale="92500" lnSpcReduction="10000"/>
          </a:bodyPr>
          <a:lstStyle/>
          <a:p>
            <a:pPr marL="0" indent="0" algn="just">
              <a:buNone/>
            </a:pPr>
            <a:r>
              <a:rPr lang="fa-IR" dirty="0"/>
              <a:t>1- بهره‌مندی از ظرفیت تجارت خارجی از مسیر تعامل هوشمندانه با اقتصاد جهانی</a:t>
            </a:r>
          </a:p>
          <a:p>
            <a:pPr algn="just"/>
            <a:r>
              <a:rPr lang="fa-IR" dirty="0"/>
              <a:t>بهره‌مندی از تجارت خارجی فعال و هدفمند در مسیر حمایت از تولید و اقتصاد مقاومتی به الزام در فضای تعامل با اقتصاد جهانی روی خواهد داد و باید به این موضوع توجه کرد که واردات در کنار صادرات و سرمایه‌گذاری خارجی از مهم‌ترین حلقه‌های ارتباط با اقتصاد جهانی به شمار می‌روند. در دستیابی به اهدافی مانند توسعه صادرات در مدار اقتصاد جهانی و ایفای نقش در تولید جهانی باید به مسیر واردات نیز توجه ویژه‌ای کرد. در غیراین‌صورت مجموعه مباحثی مانند انتقال علم و فناوری را تحت تاثیر قرار می‌دهد. </a:t>
            </a:r>
          </a:p>
          <a:p>
            <a:pPr marL="0" indent="0" algn="just">
              <a:buNone/>
            </a:pPr>
            <a:r>
              <a:rPr lang="fa-IR" dirty="0"/>
              <a:t>2- توجه به حلقه‌های پسین و پیشین مدیریت واردات و صادرات در سیاست‌گذاری </a:t>
            </a:r>
          </a:p>
          <a:p>
            <a:pPr algn="just"/>
            <a:r>
              <a:rPr lang="fa-IR" dirty="0"/>
              <a:t>حمایت از تولید تنها از طریق مدیریت واردات میسر نخواهد بود و این مولفه تنها یکی از اجزای حمایت از تولید داخلی است. مدیریت واردات دارای حلقه‌های پیشین و پسین متعددی است که لازم است در بسترهای دیگری نیز موردتوجه قرار گیرد. در این زمینه باید به رفع مشکلات ساختاری تولید، توجه به نظام تامین مالی و حل مشکلات بانکی و مالیاتی بنگاه‌ها، اصلاح قانون کار و نظام تامین اجتماعی، اصلاح فضای کسب‌وکار، خصوصی‌سازی به معنای واقعی در مدیریت و مالکیت، بهبود سطح فناوری تولید و نوسازی صنایع، تنظیم اقدامات دولت در خریدهای دولتی و واردات کالاهای اساسی، اتخاذ سیاست ارزی مناسب، مبارزه موثر با قاچاق کالا، اقدامات فرهنگی برای ترویج مصرف کالای تولید داخل و ایجاد باور عمومی در مردم برای خرید محصولات داخلی و توسعه سرمایه‌گذاری خارجی و گسترش صادرات غیرنفتی به‌منزله ابزاری مهم برای افزایش بهره‌وری در تولید به‌عنوان راهبردی بلندمدت توجه کرد. </a:t>
            </a:r>
          </a:p>
          <a:p>
            <a:pPr marL="0" indent="0" algn="just">
              <a:buNone/>
            </a:pPr>
            <a:r>
              <a:rPr lang="fa-IR" dirty="0"/>
              <a:t>3- توجه به حمایت واقعی از طریق سیاست‌های یکپارچه ارزی و تعرفه‌ای </a:t>
            </a:r>
          </a:p>
          <a:p>
            <a:pPr algn="just"/>
            <a:r>
              <a:rPr lang="fa-IR" dirty="0"/>
              <a:t>تعرفه یکی از مهم‌ترین ابزارهای مورداستفاده در سیاست تجاری کشورهاست که به طور معمول به‌منظور مدیریت واردات، حمایت از تولیدات داخلی یا کسب درآمد ازسوی دولت استفاده می‌شود. برخی بر این باورند که کشور به دلیل عضویت نداشتن در </a:t>
            </a:r>
            <a:r>
              <a:rPr lang="en-US" dirty="0"/>
              <a:t>WTO </a:t>
            </a:r>
            <a:r>
              <a:rPr lang="fa-IR" dirty="0"/>
              <a:t>دارای یکی از بالاترین نرخ‌های تعرفه دنیاست و از این لحاظ تولیدات داخلی از سطح حمایت بالایی برخوردار هستند. در حالی که بررسی‌های موسسه نشان می‌دهد حمایت موثر از تولیدات داخلی باوجود بالا بودن نرخ‌های تعرفه اسمی و عضویت نداشتن در </a:t>
            </a:r>
            <a:r>
              <a:rPr lang="en-US" dirty="0"/>
              <a:t>WTO </a:t>
            </a:r>
            <a:r>
              <a:rPr lang="fa-IR" dirty="0"/>
              <a:t>پایین است. واقعیت این است که تخصیص یارانه ارزی، تعیین نرخ تعرفه و سیاست‌های مالیاتی بر مبنای الگوی توسعه صنعتی کشور نیست. به‌منظور حمایت از تولیدات داخلی و افزایش اشتغال ضروری است تا هماهنگی و تناسب میان نظام‌های ارزی و تعرفه‌ای و مالیاتی کشور باشد.</a:t>
            </a:r>
          </a:p>
        </p:txBody>
      </p:sp>
    </p:spTree>
    <p:extLst>
      <p:ext uri="{BB962C8B-B14F-4D97-AF65-F5344CB8AC3E}">
        <p14:creationId xmlns:p14="http://schemas.microsoft.com/office/powerpoint/2010/main" val="33201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DBA7-8811-4119-B7AF-838BB152D1A9}"/>
              </a:ext>
            </a:extLst>
          </p:cNvPr>
          <p:cNvSpPr>
            <a:spLocks noGrp="1"/>
          </p:cNvSpPr>
          <p:nvPr>
            <p:ph type="title"/>
          </p:nvPr>
        </p:nvSpPr>
        <p:spPr/>
        <p:txBody>
          <a:bodyPr/>
          <a:lstStyle/>
          <a:p>
            <a:pPr algn="ctr"/>
            <a:r>
              <a:rPr lang="fa-IR" dirty="0"/>
              <a:t>مقدمه </a:t>
            </a:r>
          </a:p>
        </p:txBody>
      </p:sp>
      <p:sp>
        <p:nvSpPr>
          <p:cNvPr id="3" name="Content Placeholder 2">
            <a:extLst>
              <a:ext uri="{FF2B5EF4-FFF2-40B4-BE49-F238E27FC236}">
                <a16:creationId xmlns:a16="http://schemas.microsoft.com/office/drawing/2014/main" id="{B7C84EA3-2733-4F2F-BF75-94AC9D19C1C7}"/>
              </a:ext>
            </a:extLst>
          </p:cNvPr>
          <p:cNvSpPr>
            <a:spLocks noGrp="1"/>
          </p:cNvSpPr>
          <p:nvPr>
            <p:ph idx="1"/>
          </p:nvPr>
        </p:nvSpPr>
        <p:spPr/>
        <p:txBody>
          <a:bodyPr/>
          <a:lstStyle/>
          <a:p>
            <a:pPr algn="just"/>
            <a:r>
              <a:rPr lang="fa-IR" dirty="0"/>
              <a:t>واردات کالا به معنی ورود کالا از سایر کشورها به کشور است. کالاهای وارداتی به کالاهایی گفته می‌شوند که در کشورهای مختلف تولید و عرضه شده و سپس به یک کشور دیگر از طریق پرداخت پول یا مبادله کالا فروخته می‌شوند. قدمت واردات به دوران اولین کشورهای متمدن در حدود 4 هزار سال قبل برمی‌ٌگردد. با ظهور دولت‌های مدرن، واردات و صادرات نظم خاصی گرفته و باعث شده علاوه بر دولت، اشخاص نیز بتوانند طبق قوانینی که حاکمیت آن را تعیین می‌کند، مراحل واردات کالا به کشور را به درستی انجام بدهند.</a:t>
            </a:r>
          </a:p>
          <a:p>
            <a:endParaRPr lang="fa-IR" dirty="0"/>
          </a:p>
          <a:p>
            <a:pPr algn="just"/>
            <a:r>
              <a:rPr lang="fa-IR" dirty="0"/>
              <a:t> واردات ایران نقش مهم در بازار اقتصاد دارد به طوری که مبلغ 54 بیلیون دلار در 2018 برای کالاهای وارداتی اختصاص یافته و هزاران نفر در این حوزه مشغول هستند. در بسیاری از اوقات که مشکلات سیاسی منجر به ایجاد مشکل در پرداخت پول به کشورهای خارجی می‌شود، بخش‌های مختلفی در ایران مشکلات می‌شوند و این اهمیت فراوان واردات در ایران را نشان می‌دهد. بیشتر کالاهای وادرات به ایران را گندم و مواد صنعتی خام و قطعات الکتریکی تشکیل می‌دهند و چین با حدود 35 درصد، بزرگ‌ترین صادرکننده به ایران محسوب می‌شود.</a:t>
            </a:r>
          </a:p>
        </p:txBody>
      </p:sp>
    </p:spTree>
    <p:extLst>
      <p:ext uri="{BB962C8B-B14F-4D97-AF65-F5344CB8AC3E}">
        <p14:creationId xmlns:p14="http://schemas.microsoft.com/office/powerpoint/2010/main" val="17668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1B3B-31F0-49DF-8923-A12023609E87}"/>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2C975DD1-C966-4F78-9331-7BC214EB84DB}"/>
              </a:ext>
            </a:extLst>
          </p:cNvPr>
          <p:cNvPicPr>
            <a:picLocks noGrp="1" noChangeAspect="1"/>
          </p:cNvPicPr>
          <p:nvPr>
            <p:ph idx="1"/>
          </p:nvPr>
        </p:nvPicPr>
        <p:blipFill>
          <a:blip r:embed="rId2"/>
          <a:stretch>
            <a:fillRect/>
          </a:stretch>
        </p:blipFill>
        <p:spPr>
          <a:xfrm>
            <a:off x="2878664" y="1113184"/>
            <a:ext cx="8862762" cy="5459894"/>
          </a:xfrm>
          <a:prstGeom prst="rect">
            <a:avLst/>
          </a:prstGeom>
        </p:spPr>
      </p:pic>
    </p:spTree>
    <p:extLst>
      <p:ext uri="{BB962C8B-B14F-4D97-AF65-F5344CB8AC3E}">
        <p14:creationId xmlns:p14="http://schemas.microsoft.com/office/powerpoint/2010/main" val="4989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0D70-49B8-4815-B363-2D96B0AF4CA8}"/>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5DF56636-482F-4A95-94F7-76FADE1DD655}"/>
              </a:ext>
            </a:extLst>
          </p:cNvPr>
          <p:cNvPicPr>
            <a:picLocks noGrp="1" noChangeAspect="1"/>
          </p:cNvPicPr>
          <p:nvPr>
            <p:ph idx="1"/>
          </p:nvPr>
        </p:nvPicPr>
        <p:blipFill>
          <a:blip r:embed="rId2"/>
          <a:stretch>
            <a:fillRect/>
          </a:stretch>
        </p:blipFill>
        <p:spPr>
          <a:xfrm>
            <a:off x="3107634" y="1046922"/>
            <a:ext cx="8829675" cy="5526156"/>
          </a:xfrm>
          <a:prstGeom prst="rect">
            <a:avLst/>
          </a:prstGeom>
        </p:spPr>
      </p:pic>
    </p:spTree>
    <p:extLst>
      <p:ext uri="{BB962C8B-B14F-4D97-AF65-F5344CB8AC3E}">
        <p14:creationId xmlns:p14="http://schemas.microsoft.com/office/powerpoint/2010/main" val="6059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E0BA-FFAC-41F4-B5C1-CC211D5294FD}"/>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22B74CC9-FD7A-425A-8F84-6417FBAEC38C}"/>
              </a:ext>
            </a:extLst>
          </p:cNvPr>
          <p:cNvPicPr>
            <a:picLocks noGrp="1" noChangeAspect="1"/>
          </p:cNvPicPr>
          <p:nvPr>
            <p:ph idx="1"/>
          </p:nvPr>
        </p:nvPicPr>
        <p:blipFill>
          <a:blip r:embed="rId2"/>
          <a:stretch>
            <a:fillRect/>
          </a:stretch>
        </p:blipFill>
        <p:spPr>
          <a:xfrm>
            <a:off x="2525988" y="1227403"/>
            <a:ext cx="9349823" cy="5393635"/>
          </a:xfrm>
          <a:prstGeom prst="rect">
            <a:avLst/>
          </a:prstGeom>
        </p:spPr>
      </p:pic>
    </p:spTree>
    <p:extLst>
      <p:ext uri="{BB962C8B-B14F-4D97-AF65-F5344CB8AC3E}">
        <p14:creationId xmlns:p14="http://schemas.microsoft.com/office/powerpoint/2010/main" val="186774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CBDC-30CC-4534-85B4-AE706369B9CA}"/>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FBE5566E-E5B3-4D3F-BC5A-C0C48BCF9786}"/>
              </a:ext>
            </a:extLst>
          </p:cNvPr>
          <p:cNvPicPr>
            <a:picLocks noGrp="1" noChangeAspect="1"/>
          </p:cNvPicPr>
          <p:nvPr>
            <p:ph idx="1"/>
          </p:nvPr>
        </p:nvPicPr>
        <p:blipFill>
          <a:blip r:embed="rId2"/>
          <a:stretch>
            <a:fillRect/>
          </a:stretch>
        </p:blipFill>
        <p:spPr>
          <a:xfrm>
            <a:off x="2895600" y="1005746"/>
            <a:ext cx="9046121" cy="5645427"/>
          </a:xfrm>
          <a:prstGeom prst="rect">
            <a:avLst/>
          </a:prstGeom>
        </p:spPr>
      </p:pic>
    </p:spTree>
    <p:extLst>
      <p:ext uri="{BB962C8B-B14F-4D97-AF65-F5344CB8AC3E}">
        <p14:creationId xmlns:p14="http://schemas.microsoft.com/office/powerpoint/2010/main" val="41913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9D48-D341-42B8-95EB-A68222385BB1}"/>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E42B79F5-E6D9-4508-BC30-8B715B159D65}"/>
              </a:ext>
            </a:extLst>
          </p:cNvPr>
          <p:cNvPicPr>
            <a:picLocks noGrp="1" noChangeAspect="1"/>
          </p:cNvPicPr>
          <p:nvPr>
            <p:ph idx="1"/>
          </p:nvPr>
        </p:nvPicPr>
        <p:blipFill>
          <a:blip r:embed="rId2"/>
          <a:stretch>
            <a:fillRect/>
          </a:stretch>
        </p:blipFill>
        <p:spPr>
          <a:xfrm>
            <a:off x="2958898" y="927653"/>
            <a:ext cx="8862041" cy="5512904"/>
          </a:xfrm>
          <a:prstGeom prst="rect">
            <a:avLst/>
          </a:prstGeom>
        </p:spPr>
      </p:pic>
    </p:spTree>
    <p:extLst>
      <p:ext uri="{BB962C8B-B14F-4D97-AF65-F5344CB8AC3E}">
        <p14:creationId xmlns:p14="http://schemas.microsoft.com/office/powerpoint/2010/main" val="20783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D9E8-3753-4636-8383-5CD301DA69BF}"/>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9B4B7E5B-FEC4-46EA-A0A9-33059A1A44E0}"/>
              </a:ext>
            </a:extLst>
          </p:cNvPr>
          <p:cNvPicPr>
            <a:picLocks noGrp="1" noChangeAspect="1"/>
          </p:cNvPicPr>
          <p:nvPr>
            <p:ph idx="1"/>
          </p:nvPr>
        </p:nvPicPr>
        <p:blipFill>
          <a:blip r:embed="rId2"/>
          <a:stretch>
            <a:fillRect/>
          </a:stretch>
        </p:blipFill>
        <p:spPr>
          <a:xfrm>
            <a:off x="3038411" y="980661"/>
            <a:ext cx="8782527" cy="5579165"/>
          </a:xfrm>
          <a:prstGeom prst="rect">
            <a:avLst/>
          </a:prstGeom>
        </p:spPr>
      </p:pic>
    </p:spTree>
    <p:extLst>
      <p:ext uri="{BB962C8B-B14F-4D97-AF65-F5344CB8AC3E}">
        <p14:creationId xmlns:p14="http://schemas.microsoft.com/office/powerpoint/2010/main" val="38953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2F04-8ECB-42AA-9CE7-5442373B34BF}"/>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85D8EBEC-E479-4AD4-8EEC-BADC5126ECA2}"/>
              </a:ext>
            </a:extLst>
          </p:cNvPr>
          <p:cNvPicPr>
            <a:picLocks noGrp="1" noChangeAspect="1"/>
          </p:cNvPicPr>
          <p:nvPr>
            <p:ph idx="1"/>
          </p:nvPr>
        </p:nvPicPr>
        <p:blipFill>
          <a:blip r:embed="rId2"/>
          <a:stretch>
            <a:fillRect/>
          </a:stretch>
        </p:blipFill>
        <p:spPr>
          <a:xfrm>
            <a:off x="3240156" y="980662"/>
            <a:ext cx="8720599" cy="5539408"/>
          </a:xfrm>
          <a:prstGeom prst="rect">
            <a:avLst/>
          </a:prstGeom>
        </p:spPr>
      </p:pic>
    </p:spTree>
    <p:extLst>
      <p:ext uri="{BB962C8B-B14F-4D97-AF65-F5344CB8AC3E}">
        <p14:creationId xmlns:p14="http://schemas.microsoft.com/office/powerpoint/2010/main" val="26496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5672-7A6C-4E45-A6CB-1328389A2255}"/>
              </a:ext>
            </a:extLst>
          </p:cNvPr>
          <p:cNvSpPr>
            <a:spLocks noGrp="1"/>
          </p:cNvSpPr>
          <p:nvPr>
            <p:ph type="title"/>
          </p:nvPr>
        </p:nvSpPr>
        <p:spPr>
          <a:xfrm>
            <a:off x="2619828" y="405144"/>
            <a:ext cx="8610600" cy="1293028"/>
          </a:xfrm>
        </p:spPr>
        <p:txBody>
          <a:bodyPr/>
          <a:lstStyle/>
          <a:p>
            <a:r>
              <a:rPr lang="fa-IR" dirty="0"/>
              <a:t>منابع</a:t>
            </a:r>
          </a:p>
        </p:txBody>
      </p:sp>
      <p:sp>
        <p:nvSpPr>
          <p:cNvPr id="3" name="Content Placeholder 2">
            <a:extLst>
              <a:ext uri="{FF2B5EF4-FFF2-40B4-BE49-F238E27FC236}">
                <a16:creationId xmlns:a16="http://schemas.microsoft.com/office/drawing/2014/main" id="{E2F2AE1A-EAB4-469B-95BC-693A74F0494C}"/>
              </a:ext>
            </a:extLst>
          </p:cNvPr>
          <p:cNvSpPr>
            <a:spLocks noGrp="1"/>
          </p:cNvSpPr>
          <p:nvPr>
            <p:ph idx="1"/>
          </p:nvPr>
        </p:nvSpPr>
        <p:spPr>
          <a:xfrm>
            <a:off x="685800" y="1698172"/>
            <a:ext cx="10820400" cy="4754684"/>
          </a:xfrm>
        </p:spPr>
        <p:txBody>
          <a:bodyPr>
            <a:normAutofit/>
          </a:bodyPr>
          <a:lstStyle/>
          <a:p>
            <a:r>
              <a:rPr lang="en-US" dirty="0">
                <a:hlinkClick r:id="rId2"/>
              </a:rPr>
              <a:t>https://irclearance.com</a:t>
            </a:r>
            <a:endParaRPr lang="fa-IR" dirty="0"/>
          </a:p>
          <a:p>
            <a:r>
              <a:rPr lang="en-US" dirty="0">
                <a:hlinkClick r:id="rId3"/>
              </a:rPr>
              <a:t>https://ixport.ir/iran-import-process/</a:t>
            </a:r>
            <a:endParaRPr lang="fa-IR" dirty="0"/>
          </a:p>
          <a:p>
            <a:r>
              <a:rPr lang="en-US" dirty="0">
                <a:hlinkClick r:id="rId4"/>
              </a:rPr>
              <a:t>https://asantrading.com/</a:t>
            </a:r>
            <a:endParaRPr lang="fa-IR" dirty="0"/>
          </a:p>
          <a:p>
            <a:r>
              <a:rPr lang="en-US" dirty="0">
                <a:hlinkClick r:id="rId5"/>
              </a:rPr>
              <a:t>http://atienegar.drtaftiyan.com/</a:t>
            </a:r>
            <a:endParaRPr lang="fa-IR" dirty="0"/>
          </a:p>
          <a:p>
            <a:r>
              <a:rPr lang="en-US" dirty="0">
                <a:hlinkClick r:id="rId6"/>
              </a:rPr>
              <a:t>https://www.eghtesadonline.com/</a:t>
            </a:r>
            <a:endParaRPr lang="fa-IR" dirty="0"/>
          </a:p>
          <a:p>
            <a:r>
              <a:rPr lang="en-US" dirty="0">
                <a:hlinkClick r:id="rId7"/>
              </a:rPr>
              <a:t>https://aradbranding.com/fa/</a:t>
            </a:r>
            <a:endParaRPr lang="fa-IR" dirty="0"/>
          </a:p>
          <a:p>
            <a:r>
              <a:rPr lang="en-US" dirty="0">
                <a:hlinkClick r:id="rId8"/>
              </a:rPr>
              <a:t>https://elmnet.ir/</a:t>
            </a:r>
            <a:endParaRPr lang="fa-IR" dirty="0"/>
          </a:p>
          <a:p>
            <a:r>
              <a:rPr lang="en-US" dirty="0">
                <a:hlinkClick r:id="rId9"/>
              </a:rPr>
              <a:t>https://dolat.ir/</a:t>
            </a:r>
            <a:endParaRPr lang="fa-IR" dirty="0"/>
          </a:p>
          <a:p>
            <a:r>
              <a:rPr lang="en-US" dirty="0">
                <a:hlinkClick r:id="rId10"/>
              </a:rPr>
              <a:t>https://www.eghtesadnews.com/</a:t>
            </a:r>
            <a:endParaRPr lang="fa-IR" dirty="0"/>
          </a:p>
          <a:p>
            <a:r>
              <a:rPr lang="en-US" dirty="0">
                <a:hlinkClick r:id="rId11"/>
              </a:rPr>
              <a:t>https://dana.ir/news/342262.html</a:t>
            </a:r>
            <a:endParaRPr lang="fa-IR" dirty="0"/>
          </a:p>
          <a:p>
            <a:r>
              <a:rPr lang="en-US" dirty="0">
                <a:hlinkClick r:id="rId12"/>
              </a:rPr>
              <a:t>https://tahakhalij.ir/fa</a:t>
            </a:r>
            <a:endParaRPr lang="fa-IR" dirty="0"/>
          </a:p>
          <a:p>
            <a:endParaRPr lang="fa-IR" dirty="0"/>
          </a:p>
          <a:p>
            <a:endParaRPr lang="en-US" dirty="0"/>
          </a:p>
          <a:p>
            <a:endParaRPr lang="en-US" dirty="0"/>
          </a:p>
          <a:p>
            <a:endParaRPr lang="fa-IR" dirty="0"/>
          </a:p>
        </p:txBody>
      </p:sp>
    </p:spTree>
    <p:extLst>
      <p:ext uri="{BB962C8B-B14F-4D97-AF65-F5344CB8AC3E}">
        <p14:creationId xmlns:p14="http://schemas.microsoft.com/office/powerpoint/2010/main" val="10858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F844-0E94-4253-8105-D643829D17BB}"/>
              </a:ext>
            </a:extLst>
          </p:cNvPr>
          <p:cNvSpPr>
            <a:spLocks noGrp="1"/>
          </p:cNvSpPr>
          <p:nvPr>
            <p:ph type="ctrTitle"/>
          </p:nvPr>
        </p:nvSpPr>
        <p:spPr>
          <a:xfrm>
            <a:off x="3289852" y="1807105"/>
            <a:ext cx="5612296" cy="1825096"/>
          </a:xfrm>
        </p:spPr>
        <p:txBody>
          <a:bodyPr/>
          <a:lstStyle/>
          <a:p>
            <a:r>
              <a:rPr lang="fa-IR" dirty="0"/>
              <a:t>باتشکر از توجه شما </a:t>
            </a:r>
          </a:p>
        </p:txBody>
      </p:sp>
      <p:sp>
        <p:nvSpPr>
          <p:cNvPr id="3" name="Subtitle 2">
            <a:extLst>
              <a:ext uri="{FF2B5EF4-FFF2-40B4-BE49-F238E27FC236}">
                <a16:creationId xmlns:a16="http://schemas.microsoft.com/office/drawing/2014/main" id="{50B59378-7BFA-4D40-8D68-D509D9CC6C0D}"/>
              </a:ext>
            </a:extLst>
          </p:cNvPr>
          <p:cNvSpPr>
            <a:spLocks noGrp="1"/>
          </p:cNvSpPr>
          <p:nvPr>
            <p:ph type="subTitle" idx="1"/>
          </p:nvPr>
        </p:nvSpPr>
        <p:spPr/>
        <p:txBody>
          <a:bodyPr/>
          <a:lstStyle/>
          <a:p>
            <a:endParaRPr lang="fa-IR"/>
          </a:p>
        </p:txBody>
      </p:sp>
    </p:spTree>
    <p:extLst>
      <p:ext uri="{BB962C8B-B14F-4D97-AF65-F5344CB8AC3E}">
        <p14:creationId xmlns:p14="http://schemas.microsoft.com/office/powerpoint/2010/main" val="4629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6862-44C7-4FCC-80BA-8A19C7411254}"/>
              </a:ext>
            </a:extLst>
          </p:cNvPr>
          <p:cNvSpPr>
            <a:spLocks noGrp="1"/>
          </p:cNvSpPr>
          <p:nvPr>
            <p:ph type="title"/>
          </p:nvPr>
        </p:nvSpPr>
        <p:spPr/>
        <p:txBody>
          <a:bodyPr/>
          <a:lstStyle/>
          <a:p>
            <a:r>
              <a:rPr lang="fa-IR" dirty="0"/>
              <a:t>مراحل واردات کالا از ابتدا تا انتها</a:t>
            </a:r>
          </a:p>
        </p:txBody>
      </p:sp>
      <p:sp>
        <p:nvSpPr>
          <p:cNvPr id="3" name="Text Placeholder 2">
            <a:extLst>
              <a:ext uri="{FF2B5EF4-FFF2-40B4-BE49-F238E27FC236}">
                <a16:creationId xmlns:a16="http://schemas.microsoft.com/office/drawing/2014/main" id="{AE10A98A-364C-4685-902A-22E64E0238D1}"/>
              </a:ext>
            </a:extLst>
          </p:cNvPr>
          <p:cNvSpPr>
            <a:spLocks noGrp="1"/>
          </p:cNvSpPr>
          <p:nvPr>
            <p:ph type="body" idx="1"/>
          </p:nvPr>
        </p:nvSpPr>
        <p:spPr>
          <a:xfrm>
            <a:off x="917584" y="1931286"/>
            <a:ext cx="5079991" cy="823912"/>
          </a:xfrm>
        </p:spPr>
        <p:txBody>
          <a:bodyPr>
            <a:normAutofit/>
          </a:bodyPr>
          <a:lstStyle/>
          <a:p>
            <a:pPr algn="just"/>
            <a:r>
              <a:rPr lang="fa-IR" dirty="0"/>
              <a:t>بخش دوم واردات کالا، ترخیص کال</a:t>
            </a:r>
          </a:p>
        </p:txBody>
      </p:sp>
      <p:sp>
        <p:nvSpPr>
          <p:cNvPr id="4" name="Content Placeholder 3">
            <a:extLst>
              <a:ext uri="{FF2B5EF4-FFF2-40B4-BE49-F238E27FC236}">
                <a16:creationId xmlns:a16="http://schemas.microsoft.com/office/drawing/2014/main" id="{9B412344-64A8-4620-A6D7-4E22D14B672F}"/>
              </a:ext>
            </a:extLst>
          </p:cNvPr>
          <p:cNvSpPr>
            <a:spLocks noGrp="1"/>
          </p:cNvSpPr>
          <p:nvPr>
            <p:ph sz="half" idx="2"/>
          </p:nvPr>
        </p:nvSpPr>
        <p:spPr>
          <a:xfrm>
            <a:off x="685799" y="3226686"/>
            <a:ext cx="5311775" cy="3086019"/>
          </a:xfrm>
        </p:spPr>
        <p:txBody>
          <a:bodyPr>
            <a:normAutofit fontScale="92500"/>
          </a:bodyPr>
          <a:lstStyle/>
          <a:p>
            <a:pPr algn="just"/>
            <a:r>
              <a:rPr lang="fa-IR" dirty="0"/>
              <a:t>انجام ثبت سفارش</a:t>
            </a:r>
          </a:p>
          <a:p>
            <a:pPr algn="just"/>
            <a:r>
              <a:rPr lang="fa-IR" dirty="0"/>
              <a:t>دریافت مجوزهای لازم</a:t>
            </a:r>
          </a:p>
          <a:p>
            <a:pPr algn="just"/>
            <a:r>
              <a:rPr lang="fa-IR" dirty="0"/>
              <a:t>دریافت اصل اسناد حمل از فروشنده</a:t>
            </a:r>
          </a:p>
          <a:p>
            <a:pPr algn="just"/>
            <a:r>
              <a:rPr lang="fa-IR" dirty="0"/>
              <a:t>پیگیری رسیدن کالا به گمرکات و دریافت اعلامیه ورود</a:t>
            </a:r>
          </a:p>
          <a:p>
            <a:pPr algn="just"/>
            <a:r>
              <a:rPr lang="fa-IR" dirty="0"/>
              <a:t>دور اظهاری</a:t>
            </a:r>
          </a:p>
          <a:p>
            <a:pPr algn="just"/>
            <a:r>
              <a:rPr lang="fa-IR" dirty="0"/>
              <a:t>پرداخت حقوق و عوارض گمرکی و سایر هزینه های مرتبط با ترخیص کالا</a:t>
            </a:r>
          </a:p>
          <a:p>
            <a:pPr algn="just"/>
            <a:r>
              <a:rPr lang="fa-IR" dirty="0"/>
              <a:t>حمل کالا به انبار پس از ترخیص</a:t>
            </a:r>
          </a:p>
        </p:txBody>
      </p:sp>
      <p:sp>
        <p:nvSpPr>
          <p:cNvPr id="5" name="Text Placeholder 4">
            <a:extLst>
              <a:ext uri="{FF2B5EF4-FFF2-40B4-BE49-F238E27FC236}">
                <a16:creationId xmlns:a16="http://schemas.microsoft.com/office/drawing/2014/main" id="{B41D3E2E-9F39-4388-9D5E-845751090985}"/>
              </a:ext>
            </a:extLst>
          </p:cNvPr>
          <p:cNvSpPr>
            <a:spLocks noGrp="1"/>
          </p:cNvSpPr>
          <p:nvPr>
            <p:ph type="body" sz="quarter" idx="3"/>
          </p:nvPr>
        </p:nvSpPr>
        <p:spPr/>
        <p:txBody>
          <a:bodyPr>
            <a:normAutofit/>
          </a:bodyPr>
          <a:lstStyle/>
          <a:p>
            <a:pPr algn="just"/>
            <a:r>
              <a:rPr lang="fa-IR" sz="2400" dirty="0"/>
              <a:t>بخش اول مراحل مربوط به واردات کالا شامل بازرگانی و نامه نگاری </a:t>
            </a:r>
          </a:p>
        </p:txBody>
      </p:sp>
      <p:sp>
        <p:nvSpPr>
          <p:cNvPr id="6" name="Content Placeholder 5">
            <a:extLst>
              <a:ext uri="{FF2B5EF4-FFF2-40B4-BE49-F238E27FC236}">
                <a16:creationId xmlns:a16="http://schemas.microsoft.com/office/drawing/2014/main" id="{47695DF1-5DE4-493F-A502-98853F5E456A}"/>
              </a:ext>
            </a:extLst>
          </p:cNvPr>
          <p:cNvSpPr>
            <a:spLocks noGrp="1"/>
          </p:cNvSpPr>
          <p:nvPr>
            <p:ph sz="quarter" idx="4"/>
          </p:nvPr>
        </p:nvSpPr>
        <p:spPr>
          <a:xfrm>
            <a:off x="6194427" y="3278440"/>
            <a:ext cx="5334000" cy="3413908"/>
          </a:xfrm>
        </p:spPr>
        <p:txBody>
          <a:bodyPr>
            <a:normAutofit fontScale="92500"/>
          </a:bodyPr>
          <a:lstStyle/>
          <a:p>
            <a:pPr algn="just"/>
            <a:r>
              <a:rPr lang="fa-IR" dirty="0"/>
              <a:t>نامه های مربوط به درخواست قیمت</a:t>
            </a:r>
          </a:p>
          <a:p>
            <a:pPr algn="just"/>
            <a:r>
              <a:rPr lang="fa-IR" dirty="0"/>
              <a:t>درخواست کاتالوگ و اطلاعات وپروفایل فروشنده</a:t>
            </a:r>
          </a:p>
          <a:p>
            <a:pPr algn="just"/>
            <a:r>
              <a:rPr lang="fa-IR" dirty="0"/>
              <a:t>چانه زنی قیمت و اخذ تخفیف</a:t>
            </a:r>
          </a:p>
          <a:p>
            <a:pPr algn="just"/>
            <a:r>
              <a:rPr lang="fa-IR" dirty="0"/>
              <a:t>نهایی کردن سفارش</a:t>
            </a:r>
          </a:p>
          <a:p>
            <a:pPr algn="just"/>
            <a:r>
              <a:rPr lang="fa-IR" dirty="0"/>
              <a:t>پرداخت بین المللی</a:t>
            </a:r>
          </a:p>
          <a:p>
            <a:pPr algn="just"/>
            <a:r>
              <a:rPr lang="fa-IR" dirty="0"/>
              <a:t>انتخاب اعتبار اسنادی</a:t>
            </a:r>
          </a:p>
          <a:p>
            <a:pPr algn="just"/>
            <a:r>
              <a:rPr lang="fa-IR" dirty="0"/>
              <a:t>اخذ  پروفرما</a:t>
            </a:r>
          </a:p>
          <a:p>
            <a:pPr algn="just"/>
            <a:r>
              <a:rPr lang="fa-IR" dirty="0"/>
              <a:t>هماهنگی برای بازرسی و استاندارد اجباری</a:t>
            </a:r>
          </a:p>
        </p:txBody>
      </p:sp>
    </p:spTree>
    <p:extLst>
      <p:ext uri="{BB962C8B-B14F-4D97-AF65-F5344CB8AC3E}">
        <p14:creationId xmlns:p14="http://schemas.microsoft.com/office/powerpoint/2010/main" val="24682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1000"/>
                                        <p:tgtEl>
                                          <p:spTgt spid="6">
                                            <p:txEl>
                                              <p:pRg st="6" end="6"/>
                                            </p:txEl>
                                          </p:spTgt>
                                        </p:tgtEl>
                                      </p:cBhvr>
                                    </p:animEffect>
                                    <p:anim calcmode="lin" valueType="num">
                                      <p:cBhvr>
                                        <p:cTn id="5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fade">
                                      <p:cBhvr>
                                        <p:cTn id="55" dur="1000"/>
                                        <p:tgtEl>
                                          <p:spTgt spid="6">
                                            <p:txEl>
                                              <p:pRg st="7" end="7"/>
                                            </p:txEl>
                                          </p:spTgt>
                                        </p:tgtEl>
                                      </p:cBhvr>
                                    </p:animEffect>
                                    <p:anim calcmode="lin" valueType="num">
                                      <p:cBhvr>
                                        <p:cTn id="5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fade">
                                      <p:cBhvr>
                                        <p:cTn id="62" dur="1000"/>
                                        <p:tgtEl>
                                          <p:spTgt spid="3">
                                            <p:txEl>
                                              <p:pRg st="0" end="0"/>
                                            </p:txEl>
                                          </p:spTgt>
                                        </p:tgtEl>
                                      </p:cBhvr>
                                    </p:animEffect>
                                    <p:anim calcmode="lin" valueType="num">
                                      <p:cBhvr>
                                        <p:cTn id="6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fade">
                                      <p:cBhvr>
                                        <p:cTn id="69" dur="1000"/>
                                        <p:tgtEl>
                                          <p:spTgt spid="4">
                                            <p:txEl>
                                              <p:pRg st="0" end="0"/>
                                            </p:txEl>
                                          </p:spTgt>
                                        </p:tgtEl>
                                      </p:cBhvr>
                                    </p:animEffect>
                                    <p:anim calcmode="lin" valueType="num">
                                      <p:cBhvr>
                                        <p:cTn id="7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Effect transition="in" filter="fade">
                                      <p:cBhvr>
                                        <p:cTn id="74" dur="1000"/>
                                        <p:tgtEl>
                                          <p:spTgt spid="4">
                                            <p:txEl>
                                              <p:pRg st="1" end="1"/>
                                            </p:txEl>
                                          </p:spTgt>
                                        </p:tgtEl>
                                      </p:cBhvr>
                                    </p:animEffect>
                                    <p:anim calcmode="lin" valueType="num">
                                      <p:cBhvr>
                                        <p:cTn id="7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fade">
                                      <p:cBhvr>
                                        <p:cTn id="79" dur="1000"/>
                                        <p:tgtEl>
                                          <p:spTgt spid="4">
                                            <p:txEl>
                                              <p:pRg st="2" end="2"/>
                                            </p:txEl>
                                          </p:spTgt>
                                        </p:tgtEl>
                                      </p:cBhvr>
                                    </p:animEffect>
                                    <p:anim calcmode="lin" valueType="num">
                                      <p:cBhvr>
                                        <p:cTn id="8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fade">
                                      <p:cBhvr>
                                        <p:cTn id="84" dur="1000"/>
                                        <p:tgtEl>
                                          <p:spTgt spid="4">
                                            <p:txEl>
                                              <p:pRg st="3" end="3"/>
                                            </p:txEl>
                                          </p:spTgt>
                                        </p:tgtEl>
                                      </p:cBhvr>
                                    </p:animEffect>
                                    <p:anim calcmode="lin" valueType="num">
                                      <p:cBhvr>
                                        <p:cTn id="8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fade">
                                      <p:cBhvr>
                                        <p:cTn id="89" dur="1000"/>
                                        <p:tgtEl>
                                          <p:spTgt spid="4">
                                            <p:txEl>
                                              <p:pRg st="4" end="4"/>
                                            </p:txEl>
                                          </p:spTgt>
                                        </p:tgtEl>
                                      </p:cBhvr>
                                    </p:animEffect>
                                    <p:anim calcmode="lin" valueType="num">
                                      <p:cBhvr>
                                        <p:cTn id="9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fade">
                                      <p:cBhvr>
                                        <p:cTn id="94" dur="1000"/>
                                        <p:tgtEl>
                                          <p:spTgt spid="4">
                                            <p:txEl>
                                              <p:pRg st="5" end="5"/>
                                            </p:txEl>
                                          </p:spTgt>
                                        </p:tgtEl>
                                      </p:cBhvr>
                                    </p:animEffect>
                                    <p:anim calcmode="lin" valueType="num">
                                      <p:cBhvr>
                                        <p:cTn id="9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animEffect transition="in" filter="fade">
                                      <p:cBhvr>
                                        <p:cTn id="99" dur="1000"/>
                                        <p:tgtEl>
                                          <p:spTgt spid="4">
                                            <p:txEl>
                                              <p:pRg st="6" end="6"/>
                                            </p:txEl>
                                          </p:spTgt>
                                        </p:tgtEl>
                                      </p:cBhvr>
                                    </p:animEffect>
                                    <p:anim calcmode="lin" valueType="num">
                                      <p:cBhvr>
                                        <p:cTn id="10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CA03-E11D-4E56-BB62-DB385AFB109C}"/>
              </a:ext>
            </a:extLst>
          </p:cNvPr>
          <p:cNvSpPr>
            <a:spLocks noGrp="1"/>
          </p:cNvSpPr>
          <p:nvPr>
            <p:ph type="title"/>
          </p:nvPr>
        </p:nvSpPr>
        <p:spPr>
          <a:xfrm>
            <a:off x="3107635" y="481577"/>
            <a:ext cx="8610600" cy="1293028"/>
          </a:xfrm>
        </p:spPr>
        <p:txBody>
          <a:bodyPr/>
          <a:lstStyle/>
          <a:p>
            <a:pPr algn="just"/>
            <a:r>
              <a:rPr lang="fa-IR" dirty="0"/>
              <a:t>در واردات کالا به چه نکاتی باید توجه کرد </a:t>
            </a:r>
          </a:p>
        </p:txBody>
      </p:sp>
      <p:sp>
        <p:nvSpPr>
          <p:cNvPr id="3" name="Content Placeholder 2">
            <a:extLst>
              <a:ext uri="{FF2B5EF4-FFF2-40B4-BE49-F238E27FC236}">
                <a16:creationId xmlns:a16="http://schemas.microsoft.com/office/drawing/2014/main" id="{5D119E0A-9E7D-433F-804D-3051EF113B05}"/>
              </a:ext>
            </a:extLst>
          </p:cNvPr>
          <p:cNvSpPr>
            <a:spLocks noGrp="1"/>
          </p:cNvSpPr>
          <p:nvPr>
            <p:ph idx="1"/>
          </p:nvPr>
        </p:nvSpPr>
        <p:spPr>
          <a:xfrm>
            <a:off x="132522" y="1574637"/>
            <a:ext cx="11741426" cy="5001756"/>
          </a:xfrm>
        </p:spPr>
        <p:txBody>
          <a:bodyPr>
            <a:normAutofit fontScale="85000" lnSpcReduction="20000"/>
          </a:bodyPr>
          <a:lstStyle/>
          <a:p>
            <a:pPr marL="0" indent="0">
              <a:buNone/>
            </a:pPr>
            <a:endParaRPr lang="fa-IR" dirty="0"/>
          </a:p>
          <a:p>
            <a:r>
              <a:rPr lang="fa-IR" dirty="0"/>
              <a:t>شناخت تولید کننده</a:t>
            </a:r>
          </a:p>
          <a:p>
            <a:r>
              <a:rPr lang="fa-IR" dirty="0"/>
              <a:t> بررسی فیزیکی کالا</a:t>
            </a:r>
          </a:p>
          <a:p>
            <a:r>
              <a:rPr lang="fa-IR" dirty="0"/>
              <a:t>برآوردهای و زمانی</a:t>
            </a:r>
          </a:p>
          <a:p>
            <a:r>
              <a:rPr lang="fa-IR" dirty="0"/>
              <a:t> تماس با تامین کننده</a:t>
            </a:r>
          </a:p>
          <a:p>
            <a:r>
              <a:rPr lang="fa-IR" dirty="0"/>
              <a:t> گمرگ و تشریفات قانونی واردات کالا</a:t>
            </a:r>
          </a:p>
          <a:p>
            <a:r>
              <a:rPr lang="fa-IR" dirty="0"/>
              <a:t>محاسبه هزینه‌ها</a:t>
            </a:r>
          </a:p>
          <a:p>
            <a:r>
              <a:rPr lang="fa-IR" dirty="0"/>
              <a:t> کارت بازرگانی</a:t>
            </a:r>
          </a:p>
          <a:p>
            <a:r>
              <a:rPr lang="fa-IR" dirty="0"/>
              <a:t> دریافت مجوزها</a:t>
            </a:r>
          </a:p>
          <a:p>
            <a:r>
              <a:rPr lang="fa-IR" dirty="0"/>
              <a:t> پرداخت مبلغ به شرکت تولید کننده</a:t>
            </a:r>
          </a:p>
          <a:p>
            <a:r>
              <a:rPr lang="fa-IR" dirty="0"/>
              <a:t>استراتژی وارداتی خود را تعیین و مستند نمایید.</a:t>
            </a:r>
          </a:p>
          <a:p>
            <a:r>
              <a:rPr lang="fa-IR" dirty="0"/>
              <a:t>ریسک های مراحل واردات را بشناسید و مدیریت کنید</a:t>
            </a:r>
          </a:p>
          <a:p>
            <a:r>
              <a:rPr lang="fa-IR" dirty="0"/>
              <a:t> محصول وارداتی خود را به خوبی بشناسید</a:t>
            </a:r>
          </a:p>
          <a:p>
            <a:r>
              <a:rPr lang="fa-IR" dirty="0"/>
              <a:t> چگونه تامین کننده مناسب پیدا کنیم.</a:t>
            </a:r>
          </a:p>
          <a:p>
            <a:r>
              <a:rPr lang="fa-IR" dirty="0"/>
              <a:t>چگونگی قیمت گذاری برای کالای وارداتی خود را تعیین نمایید.</a:t>
            </a:r>
          </a:p>
          <a:p>
            <a:endParaRPr lang="fa-IR" dirty="0"/>
          </a:p>
          <a:p>
            <a:endParaRPr lang="fa-IR" dirty="0"/>
          </a:p>
          <a:p>
            <a:endParaRPr lang="fa-IR" dirty="0"/>
          </a:p>
        </p:txBody>
      </p:sp>
      <p:pic>
        <p:nvPicPr>
          <p:cNvPr id="4" name="Picture 3">
            <a:extLst>
              <a:ext uri="{FF2B5EF4-FFF2-40B4-BE49-F238E27FC236}">
                <a16:creationId xmlns:a16="http://schemas.microsoft.com/office/drawing/2014/main" id="{3BB83996-F6BD-41DE-931B-75CBD5767C9F}"/>
              </a:ext>
            </a:extLst>
          </p:cNvPr>
          <p:cNvPicPr>
            <a:picLocks noChangeAspect="1"/>
          </p:cNvPicPr>
          <p:nvPr/>
        </p:nvPicPr>
        <p:blipFill>
          <a:blip r:embed="rId2"/>
          <a:stretch>
            <a:fillRect/>
          </a:stretch>
        </p:blipFill>
        <p:spPr>
          <a:xfrm>
            <a:off x="648528" y="2234055"/>
            <a:ext cx="5195681" cy="3882888"/>
          </a:xfrm>
          <a:prstGeom prst="rect">
            <a:avLst/>
          </a:prstGeom>
        </p:spPr>
      </p:pic>
    </p:spTree>
    <p:extLst>
      <p:ext uri="{BB962C8B-B14F-4D97-AF65-F5344CB8AC3E}">
        <p14:creationId xmlns:p14="http://schemas.microsoft.com/office/powerpoint/2010/main" val="15754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arn(inVertical)">
                                      <p:cBhvr>
                                        <p:cTn id="46" dur="500"/>
                                        <p:tgtEl>
                                          <p:spTgt spid="3">
                                            <p:txEl>
                                              <p:pRg st="12" end="1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barn(inVertical)">
                                      <p:cBhvr>
                                        <p:cTn id="49" dur="500"/>
                                        <p:tgtEl>
                                          <p:spTgt spid="3">
                                            <p:txEl>
                                              <p:pRg st="13" end="13"/>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barn(inVertical)">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8F7B-094F-44A7-9945-C3ACBA9C6D9B}"/>
              </a:ext>
            </a:extLst>
          </p:cNvPr>
          <p:cNvSpPr>
            <a:spLocks noGrp="1"/>
          </p:cNvSpPr>
          <p:nvPr>
            <p:ph type="title"/>
          </p:nvPr>
        </p:nvSpPr>
        <p:spPr/>
        <p:txBody>
          <a:bodyPr/>
          <a:lstStyle/>
          <a:p>
            <a:r>
              <a:rPr lang="fa-IR" dirty="0"/>
              <a:t>بررسی آمار واردات ایران</a:t>
            </a:r>
            <a:br>
              <a:rPr lang="fa-IR" dirty="0"/>
            </a:br>
            <a:endParaRPr lang="fa-IR" dirty="0"/>
          </a:p>
        </p:txBody>
      </p:sp>
      <p:sp>
        <p:nvSpPr>
          <p:cNvPr id="3" name="Content Placeholder 2">
            <a:extLst>
              <a:ext uri="{FF2B5EF4-FFF2-40B4-BE49-F238E27FC236}">
                <a16:creationId xmlns:a16="http://schemas.microsoft.com/office/drawing/2014/main" id="{FCFE8354-DF24-4311-8277-8E2694D63950}"/>
              </a:ext>
            </a:extLst>
          </p:cNvPr>
          <p:cNvSpPr>
            <a:spLocks noGrp="1"/>
          </p:cNvSpPr>
          <p:nvPr>
            <p:ph idx="1"/>
          </p:nvPr>
        </p:nvSpPr>
        <p:spPr>
          <a:xfrm>
            <a:off x="331303" y="1895062"/>
            <a:ext cx="11516139" cy="4691268"/>
          </a:xfrm>
        </p:spPr>
        <p:txBody>
          <a:bodyPr>
            <a:normAutofit/>
          </a:bodyPr>
          <a:lstStyle/>
          <a:p>
            <a:pPr algn="just"/>
            <a:r>
              <a:rPr lang="fa-IR" dirty="0"/>
              <a:t>در سال ۲۰۱۷ ایران ۴۹.۹ بیلیون دلار واردات داشته و ۵۰ امین اقتصاد بزرگ دنیا در حوزه واردات قرار گرفته است. در طول پنج سال منتهی به سال ۲۰۱۷ ایران سالانه حدوده ۰.۶ درصد از صادرات خود کم کرده و از ۵۱.۲ بیلیون دلار در سال ۲۰۱۲ به ۴۹.۹ بیلیون دلار در سال ۲۰۱۷ رسیده است. بیشرین میزان واردات، واردات ماشین به میزان ۵.۴۲% و به دنبال ان قطعات خودرو به میزان ۳.۴۲ % بوده است. </a:t>
            </a:r>
          </a:p>
          <a:p>
            <a:pPr algn="just"/>
            <a:r>
              <a:rPr lang="fa-IR" dirty="0"/>
              <a:t>ایران در سال ۲۰۱۸ بالغ بر ۴۱ میلیارد دلار از کشورهایی مثل چین، هند، امارات متحده عربی، آلمان و برخی کشورهای دیگر کالا وارد کرده که البته بیشترین مقدار واردات ایران از کشورهایی مثل چین، امارات و هند بوده است. به دلیل اینکه منابع طبیعی، مواد اولیه یا منابع مالی برای تولید برخی از محصولات را نداریم و یا مقدار تولیدمان به قدری است که نمی‌تواند نیازهای کشور را تامین کند، مجبوریم این محصولات را از جای دیگری تامین کنیم.</a:t>
            </a:r>
          </a:p>
          <a:p>
            <a:pPr algn="just"/>
            <a:r>
              <a:rPr lang="fa-IR" dirty="0"/>
              <a:t>بیشترین اقلام وارداتی کشور، در زمره محصولات استراتژیک قرار می‌گیرند؛ یعنی محصولاتی که به‌شدت مورد نیاز مردم‌اند. محصولاتی مثل ذرت، انواع گوشت قرمز، برنج، داروها، روغن‌های گیاهی، دانه‌های روغنی، گندم، قند و برخی مواد اولیه برای تولید محصولات شیمیایی، از مهم‌ترین اقلام وارداتی کشور هستند. اگرچه محصولات غیرضروری و بی‌اهمیتی مثل اسباب‌بازی هم وارد می‌شود. در ادامه به برخی از مزایای واردات اشاره می‌کنیم.</a:t>
            </a:r>
          </a:p>
        </p:txBody>
      </p:sp>
    </p:spTree>
    <p:extLst>
      <p:ext uri="{BB962C8B-B14F-4D97-AF65-F5344CB8AC3E}">
        <p14:creationId xmlns:p14="http://schemas.microsoft.com/office/powerpoint/2010/main" val="41539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DD8F-0281-4DED-8CFB-DA46C88D8555}"/>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C980949D-B6EE-47C4-8B54-5E67D93115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829" y="1190171"/>
            <a:ext cx="9691914" cy="5463496"/>
          </a:xfrm>
        </p:spPr>
      </p:pic>
    </p:spTree>
    <p:extLst>
      <p:ext uri="{BB962C8B-B14F-4D97-AF65-F5344CB8AC3E}">
        <p14:creationId xmlns:p14="http://schemas.microsoft.com/office/powerpoint/2010/main" val="44684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D97-2A29-433E-8472-DB0516664EDE}"/>
              </a:ext>
            </a:extLst>
          </p:cNvPr>
          <p:cNvSpPr>
            <a:spLocks noGrp="1"/>
          </p:cNvSpPr>
          <p:nvPr>
            <p:ph type="title"/>
          </p:nvPr>
        </p:nvSpPr>
        <p:spPr>
          <a:xfrm>
            <a:off x="2895600" y="300659"/>
            <a:ext cx="8610600" cy="1293028"/>
          </a:xfrm>
        </p:spPr>
        <p:txBody>
          <a:bodyPr/>
          <a:lstStyle/>
          <a:p>
            <a:r>
              <a:rPr lang="fa-IR" dirty="0"/>
              <a:t>محصولات وارداتی از چین در سال 1400</a:t>
            </a:r>
          </a:p>
        </p:txBody>
      </p:sp>
      <p:sp>
        <p:nvSpPr>
          <p:cNvPr id="3" name="Content Placeholder 2">
            <a:extLst>
              <a:ext uri="{FF2B5EF4-FFF2-40B4-BE49-F238E27FC236}">
                <a16:creationId xmlns:a16="http://schemas.microsoft.com/office/drawing/2014/main" id="{AC57F584-DC7F-4E85-A73E-39AA917999C6}"/>
              </a:ext>
            </a:extLst>
          </p:cNvPr>
          <p:cNvSpPr>
            <a:spLocks noGrp="1"/>
          </p:cNvSpPr>
          <p:nvPr>
            <p:ph idx="1"/>
          </p:nvPr>
        </p:nvSpPr>
        <p:spPr>
          <a:xfrm>
            <a:off x="198783" y="1457739"/>
            <a:ext cx="11307417" cy="4760947"/>
          </a:xfrm>
        </p:spPr>
        <p:txBody>
          <a:bodyPr/>
          <a:lstStyle/>
          <a:p>
            <a:r>
              <a:rPr lang="fa-IR" dirty="0"/>
              <a:t>لیست محصولات وارداتی کم تر شناخته شده از چین</a:t>
            </a:r>
          </a:p>
          <a:p>
            <a:pPr algn="just"/>
            <a:r>
              <a:rPr lang="fa-IR" dirty="0"/>
              <a:t>بیش تر قهوه های مصرفی ایران توسط کشور چین تامین می شود و واردات این محصول به دلیل تقاضای زیاد این محصول در شیرینی فروشی ها و کافی شاپ ممنوع نشده است. تاجران ایرانی در سال 1400 حدود 2 تن قهوه از کشور چین وارد ایران کرده اند.</a:t>
            </a:r>
          </a:p>
          <a:p>
            <a:pPr algn="just"/>
            <a:r>
              <a:rPr lang="fa-IR" dirty="0"/>
              <a:t>این محصول به صورت خام و فله ای وارد کشور می شود و پس از وارد شدند در ایران فرآوری می شود و سپس به بازار عرضه می شود و سود بسیاری برای بازرگانان دارد زیرا بسته بندی این محصول در ایران صورت می گیرد.</a:t>
            </a:r>
          </a:p>
        </p:txBody>
      </p:sp>
      <p:pic>
        <p:nvPicPr>
          <p:cNvPr id="7" name="Picture 6">
            <a:extLst>
              <a:ext uri="{FF2B5EF4-FFF2-40B4-BE49-F238E27FC236}">
                <a16:creationId xmlns:a16="http://schemas.microsoft.com/office/drawing/2014/main" id="{8A97783A-5B23-4C8F-951C-8852D4A50376}"/>
              </a:ext>
            </a:extLst>
          </p:cNvPr>
          <p:cNvPicPr>
            <a:picLocks noChangeAspect="1"/>
          </p:cNvPicPr>
          <p:nvPr/>
        </p:nvPicPr>
        <p:blipFill>
          <a:blip r:embed="rId2"/>
          <a:stretch>
            <a:fillRect/>
          </a:stretch>
        </p:blipFill>
        <p:spPr>
          <a:xfrm>
            <a:off x="784686" y="3838212"/>
            <a:ext cx="5046271" cy="2873237"/>
          </a:xfrm>
          <a:prstGeom prst="rect">
            <a:avLst/>
          </a:prstGeom>
        </p:spPr>
      </p:pic>
    </p:spTree>
    <p:extLst>
      <p:ext uri="{BB962C8B-B14F-4D97-AF65-F5344CB8AC3E}">
        <p14:creationId xmlns:p14="http://schemas.microsoft.com/office/powerpoint/2010/main" val="1100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24ED-6BDC-4286-A1FF-3533485ECF38}"/>
              </a:ext>
            </a:extLst>
          </p:cNvPr>
          <p:cNvSpPr>
            <a:spLocks noGrp="1"/>
          </p:cNvSpPr>
          <p:nvPr>
            <p:ph type="title"/>
          </p:nvPr>
        </p:nvSpPr>
        <p:spPr>
          <a:xfrm>
            <a:off x="2895600" y="539086"/>
            <a:ext cx="8610600" cy="1293028"/>
          </a:xfrm>
        </p:spPr>
        <p:txBody>
          <a:bodyPr/>
          <a:lstStyle/>
          <a:p>
            <a:r>
              <a:rPr lang="fa-IR" dirty="0"/>
              <a:t>محصولات غیر ضروری وارداتی از چین</a:t>
            </a:r>
          </a:p>
        </p:txBody>
      </p:sp>
      <p:sp>
        <p:nvSpPr>
          <p:cNvPr id="3" name="Content Placeholder 2">
            <a:extLst>
              <a:ext uri="{FF2B5EF4-FFF2-40B4-BE49-F238E27FC236}">
                <a16:creationId xmlns:a16="http://schemas.microsoft.com/office/drawing/2014/main" id="{A8C68958-7936-4C81-85EC-DA53B2A99334}"/>
              </a:ext>
            </a:extLst>
          </p:cNvPr>
          <p:cNvSpPr>
            <a:spLocks noGrp="1"/>
          </p:cNvSpPr>
          <p:nvPr>
            <p:ph idx="1"/>
          </p:nvPr>
        </p:nvSpPr>
        <p:spPr>
          <a:xfrm>
            <a:off x="344557" y="1697501"/>
            <a:ext cx="11294165" cy="4024125"/>
          </a:xfrm>
        </p:spPr>
        <p:txBody>
          <a:bodyPr/>
          <a:lstStyle/>
          <a:p>
            <a:pPr algn="just"/>
            <a:r>
              <a:rPr lang="fa-IR" dirty="0"/>
              <a:t>یکی از محصولات غیر ضروری که از چین وارد ایران می شود قلوه سنگ است که شاید هیچ کس را هم تصورش را نکند که 18 هزار دلار پول صرف واردات سنگ ها در مدل های چخماخی، ریگ های صاف و … می شود.</a:t>
            </a:r>
          </a:p>
          <a:p>
            <a:pPr algn="just"/>
            <a:r>
              <a:rPr lang="fa-IR" dirty="0"/>
              <a:t>کالای بعدی محصولاتی مانند: آدامس، پاستیل، سر فلزی نوشابه ها و … است که حجم زیادی از واردات را به خود اختصاص داده است.</a:t>
            </a:r>
          </a:p>
          <a:p>
            <a:pPr algn="just"/>
            <a:r>
              <a:rPr lang="fa-IR" dirty="0"/>
              <a:t>محصول بعدی که واردات آن هیچ ضرورتی ندارد پیراهن مشکی مردانه است که هر ساله حدود 20 میلیون دست وارد بازار های داخلی می شود.</a:t>
            </a:r>
          </a:p>
          <a:p>
            <a:pPr algn="just"/>
            <a:r>
              <a:rPr lang="fa-IR" dirty="0"/>
              <a:t>محصولات زیادی از این لیست واردات آن ها به دلیل تحریم ها و کم شدن ذخایر ارزی کشور ممنوع شده است.</a:t>
            </a:r>
          </a:p>
          <a:p>
            <a:endParaRPr lang="fa-IR" dirty="0"/>
          </a:p>
          <a:p>
            <a:endParaRPr lang="fa-IR" dirty="0"/>
          </a:p>
          <a:p>
            <a:endParaRPr lang="fa-IR" dirty="0"/>
          </a:p>
        </p:txBody>
      </p:sp>
      <p:pic>
        <p:nvPicPr>
          <p:cNvPr id="4" name="Picture 3">
            <a:extLst>
              <a:ext uri="{FF2B5EF4-FFF2-40B4-BE49-F238E27FC236}">
                <a16:creationId xmlns:a16="http://schemas.microsoft.com/office/drawing/2014/main" id="{667D7C25-8506-4E0F-A0B2-179ACE71655E}"/>
              </a:ext>
            </a:extLst>
          </p:cNvPr>
          <p:cNvPicPr>
            <a:picLocks noChangeAspect="1"/>
          </p:cNvPicPr>
          <p:nvPr/>
        </p:nvPicPr>
        <p:blipFill>
          <a:blip r:embed="rId2"/>
          <a:stretch>
            <a:fillRect/>
          </a:stretch>
        </p:blipFill>
        <p:spPr>
          <a:xfrm>
            <a:off x="679173" y="4452731"/>
            <a:ext cx="3720549" cy="2149958"/>
          </a:xfrm>
          <a:prstGeom prst="rect">
            <a:avLst/>
          </a:prstGeom>
        </p:spPr>
      </p:pic>
    </p:spTree>
    <p:extLst>
      <p:ext uri="{BB962C8B-B14F-4D97-AF65-F5344CB8AC3E}">
        <p14:creationId xmlns:p14="http://schemas.microsoft.com/office/powerpoint/2010/main" val="24191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DA3A-50C8-490A-B7E7-3EF3A9FFF90A}"/>
              </a:ext>
            </a:extLst>
          </p:cNvPr>
          <p:cNvSpPr>
            <a:spLocks noGrp="1"/>
          </p:cNvSpPr>
          <p:nvPr>
            <p:ph type="title"/>
          </p:nvPr>
        </p:nvSpPr>
        <p:spPr>
          <a:xfrm>
            <a:off x="2935357" y="380060"/>
            <a:ext cx="8610600" cy="1293028"/>
          </a:xfrm>
        </p:spPr>
        <p:txBody>
          <a:bodyPr/>
          <a:lstStyle/>
          <a:p>
            <a:r>
              <a:rPr lang="fa-IR" dirty="0"/>
              <a:t>محصولات پرسود وارداتی ازچین</a:t>
            </a:r>
          </a:p>
        </p:txBody>
      </p:sp>
      <p:sp>
        <p:nvSpPr>
          <p:cNvPr id="3" name="Content Placeholder 2">
            <a:extLst>
              <a:ext uri="{FF2B5EF4-FFF2-40B4-BE49-F238E27FC236}">
                <a16:creationId xmlns:a16="http://schemas.microsoft.com/office/drawing/2014/main" id="{9CD9963F-8EF4-43B8-A7A1-528AA727086F}"/>
              </a:ext>
            </a:extLst>
          </p:cNvPr>
          <p:cNvSpPr>
            <a:spLocks noGrp="1"/>
          </p:cNvSpPr>
          <p:nvPr>
            <p:ph idx="1"/>
          </p:nvPr>
        </p:nvSpPr>
        <p:spPr>
          <a:xfrm>
            <a:off x="463826" y="1673088"/>
            <a:ext cx="11502887" cy="4024125"/>
          </a:xfrm>
        </p:spPr>
        <p:txBody>
          <a:bodyPr>
            <a:normAutofit/>
          </a:bodyPr>
          <a:lstStyle/>
          <a:p>
            <a:pPr algn="just"/>
            <a:r>
              <a:rPr lang="fa-IR" dirty="0"/>
              <a:t>اولین نکته درباره لیست محصولات پر سود وارداتی این است که در فصل های مختلف کالا های وارداتی پر سود با یکدیگر متفاوت است و یک محصول ثابت را نمی توان به صورت ثابت برای سود بیش تر وارد کرد.</a:t>
            </a:r>
          </a:p>
          <a:p>
            <a:pPr algn="just"/>
            <a:r>
              <a:rPr lang="fa-IR" dirty="0"/>
              <a:t>از محصولاتی که واردات آن بسیار پر سود می توان به گوشی های هوشمند اشاره کرد زیرا گوشی های هوشمند در چین بسیار ارزان است</a:t>
            </a:r>
          </a:p>
          <a:p>
            <a:pPr algn="just"/>
            <a:r>
              <a:rPr lang="fa-IR" dirty="0"/>
              <a:t>تمام محصولاتی که مربوط به لوازم الکتریکی و تکنولوژی هستند در چین بسیار ارزان هستند به عنوان مثال محصولاتی مانند لپ تاب، کامپیوتر، تلوزیون و …</a:t>
            </a:r>
          </a:p>
          <a:p>
            <a:pPr algn="just"/>
            <a:r>
              <a:rPr lang="fa-IR" dirty="0"/>
              <a:t>از دیگر محصولات پر سود وارداتی به چین می توان به محصولات آرایشی و بهداشتی و لوازم خانگی اشاره کرد که لازم به ذکر واردات لوازم آرایشی و بهداشتی به دلیل کمبود ارز و داشتن نمونه های داخلی ممنوع است اما این محصولات در لیست پر سود ترین محصولات وارداتی در سال 1400 قرار گرفته است.</a:t>
            </a:r>
          </a:p>
          <a:p>
            <a:pPr algn="just"/>
            <a:endParaRPr lang="fa-IR" dirty="0"/>
          </a:p>
          <a:p>
            <a:pPr algn="just"/>
            <a:endParaRPr lang="fa-IR" dirty="0"/>
          </a:p>
          <a:p>
            <a:pPr algn="just"/>
            <a:endParaRPr lang="fa-IR" dirty="0"/>
          </a:p>
        </p:txBody>
      </p:sp>
      <p:pic>
        <p:nvPicPr>
          <p:cNvPr id="4" name="Picture 3">
            <a:extLst>
              <a:ext uri="{FF2B5EF4-FFF2-40B4-BE49-F238E27FC236}">
                <a16:creationId xmlns:a16="http://schemas.microsoft.com/office/drawing/2014/main" id="{036603A5-83C0-4A3F-AD9A-7AC3D61FE453}"/>
              </a:ext>
            </a:extLst>
          </p:cNvPr>
          <p:cNvPicPr>
            <a:picLocks noChangeAspect="1"/>
          </p:cNvPicPr>
          <p:nvPr/>
        </p:nvPicPr>
        <p:blipFill>
          <a:blip r:embed="rId2"/>
          <a:stretch>
            <a:fillRect/>
          </a:stretch>
        </p:blipFill>
        <p:spPr>
          <a:xfrm>
            <a:off x="689113" y="4738594"/>
            <a:ext cx="4055165" cy="1917237"/>
          </a:xfrm>
          <a:prstGeom prst="rect">
            <a:avLst/>
          </a:prstGeom>
        </p:spPr>
      </p:pic>
    </p:spTree>
    <p:extLst>
      <p:ext uri="{BB962C8B-B14F-4D97-AF65-F5344CB8AC3E}">
        <p14:creationId xmlns:p14="http://schemas.microsoft.com/office/powerpoint/2010/main" val="22292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219</TotalTime>
  <Words>3231</Words>
  <Application>Microsoft Office PowerPoint</Application>
  <PresentationFormat>Widescreen</PresentationFormat>
  <Paragraphs>131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Century Gothic</vt:lpstr>
      <vt:lpstr>Vapor Trail</vt:lpstr>
      <vt:lpstr>تاثير واردات بر اقتصاد ايران </vt:lpstr>
      <vt:lpstr>مقدمه </vt:lpstr>
      <vt:lpstr>مراحل واردات کالا از ابتدا تا انتها</vt:lpstr>
      <vt:lpstr>در واردات کالا به چه نکاتی باید توجه کرد </vt:lpstr>
      <vt:lpstr>بررسی آمار واردات ایران </vt:lpstr>
      <vt:lpstr>PowerPoint Presentation</vt:lpstr>
      <vt:lpstr>محصولات وارداتی از چین در سال 1400</vt:lpstr>
      <vt:lpstr>محصولات غیر ضروری وارداتی از چین</vt:lpstr>
      <vt:lpstr>محصولات پرسود وارداتی ازچین</vt:lpstr>
      <vt:lpstr>محصولات وارداتی عجیب از چین</vt:lpstr>
      <vt:lpstr>PowerPoint Presentation</vt:lpstr>
      <vt:lpstr>PowerPoint Presentation</vt:lpstr>
      <vt:lpstr>۵ اثر واردات بر تولید</vt:lpstr>
      <vt:lpstr>PowerPoint Presentation</vt:lpstr>
      <vt:lpstr>بررسی تاثیر واردات بر اقتصاد</vt:lpstr>
      <vt:lpstr>نقش واردات در توسعه اقتصاد کشور ایران</vt:lpstr>
      <vt:lpstr>مزایا واردات </vt:lpstr>
      <vt:lpstr> معایب واردات </vt:lpstr>
      <vt:lpstr>راهکارهای مدیریت واردات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باتشکر از توجه شما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تاثير واردات بر اقتصاد ايران</dc:title>
  <dc:creator>Saba Ghods</dc:creator>
  <cp:lastModifiedBy>Saba Ghods</cp:lastModifiedBy>
  <cp:revision>30</cp:revision>
  <dcterms:created xsi:type="dcterms:W3CDTF">2022-11-09T16:55:16Z</dcterms:created>
  <dcterms:modified xsi:type="dcterms:W3CDTF">2022-11-14T07:30:41Z</dcterms:modified>
</cp:coreProperties>
</file>