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DC114AF-9397-442E-AEF4-F0B4B43A15D8}" type="datetimeFigureOut">
              <a:rPr lang="fa-IR" smtClean="0"/>
              <a:t>19/05/1444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19F57D2-C638-4B50-A188-D597BDEA8A72}" type="slidenum">
              <a:rPr lang="fa-IR" smtClean="0"/>
              <a:t>‹#›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9%81%D9%86%D9%84%D8%A7%D9%86%D8%AF" TargetMode="External"/><Relationship Id="rId13" Type="http://schemas.openxmlformats.org/officeDocument/2006/relationships/hyperlink" Target="https://fa.wikipedia.org/wiki/%D9%86%DB%8C%D8%AC%D8%B1" TargetMode="External"/><Relationship Id="rId18" Type="http://schemas.openxmlformats.org/officeDocument/2006/relationships/hyperlink" Target="https://fa.wikipedia.org/wiki/%D8%AC%D9%85%D9%87%D9%88%D8%B1%DB%8C_%D8%A2%D9%81%D8%B1%DB%8C%D9%82%D8%A7%DB%8C_%D9%85%D8%B1%DA%A9%D8%B2%DB%8C" TargetMode="External"/><Relationship Id="rId3" Type="http://schemas.openxmlformats.org/officeDocument/2006/relationships/hyperlink" Target="https://fa.wikipedia.org/wiki/%D8%AF%D8%A7%D9%86%D9%85%D8%A7%D8%B1%DA%A9" TargetMode="External"/><Relationship Id="rId21" Type="http://schemas.openxmlformats.org/officeDocument/2006/relationships/hyperlink" Target="https://fa.wikipedia.org/wiki/%DB%8C%D9%85%D9%86" TargetMode="External"/><Relationship Id="rId7" Type="http://schemas.openxmlformats.org/officeDocument/2006/relationships/hyperlink" Target="https://fa.wikipedia.org/wiki/%D9%86%D8%B1%D9%88%DA%98" TargetMode="External"/><Relationship Id="rId12" Type="http://schemas.openxmlformats.org/officeDocument/2006/relationships/hyperlink" Target="https://fa.wikipedia.org/wiki/%D8%B3%D8%A7%D8%AD%D9%84_%D8%B9%D8%A7%D8%AC" TargetMode="External"/><Relationship Id="rId17" Type="http://schemas.openxmlformats.org/officeDocument/2006/relationships/hyperlink" Target="https://fa.wikipedia.org/wiki/%D9%85%D8%A7%D9%84%DB%8C" TargetMode="External"/><Relationship Id="rId2" Type="http://schemas.openxmlformats.org/officeDocument/2006/relationships/hyperlink" Target="https://fa.wikipedia.org/wiki/%D8%B3%D9%88%D8%A6%DB%8C%D8%B3" TargetMode="External"/><Relationship Id="rId16" Type="http://schemas.openxmlformats.org/officeDocument/2006/relationships/hyperlink" Target="https://fa.wikipedia.org/wiki/%D8%A7%D9%81%D8%BA%D8%A7%D9%86%D8%B3%D8%AA%D8%A7%D9%86" TargetMode="External"/><Relationship Id="rId20" Type="http://schemas.openxmlformats.org/officeDocument/2006/relationships/hyperlink" Target="https://fa.wikipedia.org/wiki/%D9%BE%D8%A7%D9%BE%D9%88%D8%A2_%DA%AF%DB%8C%D9%86%D9%87_%D9%86%D9%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8%A8%D9%84%DA%98%DB%8C%DA%A9" TargetMode="External"/><Relationship Id="rId11" Type="http://schemas.openxmlformats.org/officeDocument/2006/relationships/hyperlink" Target="https://fa.wikipedia.org/wiki/%D8%A7%D8%B3%D9%84%D9%88%D9%88%D9%86%DB%8C" TargetMode="External"/><Relationship Id="rId5" Type="http://schemas.openxmlformats.org/officeDocument/2006/relationships/hyperlink" Target="https://fa.wikipedia.org/wiki/%D9%87%D9%84%D9%86%D8%AF" TargetMode="External"/><Relationship Id="rId15" Type="http://schemas.openxmlformats.org/officeDocument/2006/relationships/hyperlink" Target="https://fa.wikipedia.org/wiki/%D9%84%DB%8C%D8%A8%D8%B1%DB%8C%D8%A7" TargetMode="External"/><Relationship Id="rId10" Type="http://schemas.openxmlformats.org/officeDocument/2006/relationships/hyperlink" Target="https://fa.wikipedia.org/wiki/%D8%A7%DB%8C%D8%B3%D9%84%D9%86%D8%AF" TargetMode="External"/><Relationship Id="rId19" Type="http://schemas.openxmlformats.org/officeDocument/2006/relationships/hyperlink" Target="https://fa.wikipedia.org/wiki/%DA%86%D8%A7%D8%AF" TargetMode="External"/><Relationship Id="rId4" Type="http://schemas.openxmlformats.org/officeDocument/2006/relationships/hyperlink" Target="https://fa.wikipedia.org/wiki/%D8%B3%D9%88%D8%A6%D8%AF" TargetMode="External"/><Relationship Id="rId9" Type="http://schemas.openxmlformats.org/officeDocument/2006/relationships/hyperlink" Target="https://fa.wikipedia.org/wiki/%D9%81%D8%B1%D8%A7%D9%86%D8%B3%D9%87" TargetMode="External"/><Relationship Id="rId14" Type="http://schemas.openxmlformats.org/officeDocument/2006/relationships/hyperlink" Target="https://fa.wikipedia.org/wiki/%D8%B3%DB%8C%D8%B1%D8%A7%D9%84%D8%A6%D9%88%D9%86" TargetMode="External"/><Relationship Id="rId22" Type="http://schemas.openxmlformats.org/officeDocument/2006/relationships/hyperlink" Target="https://fa.wikipedia.org/wiki/%D8%A7%DB%8C%D8%B1%D8%A7%D9%8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B4%D8%A7%D8%AE%D8%B5_%D9%86%D8%A7%D8%A8%D8%B1%D8%A7%D8%A8%D8%B1%DB%8C_%D8%AC%D9%86%D8%B3%DB%8C%D8%AA%DB%8C" TargetMode="External"/><Relationship Id="rId2" Type="http://schemas.openxmlformats.org/officeDocument/2006/relationships/hyperlink" Target="https://hdr.undp.org/data-center/thematic-composite-indices/gender-inequality-index#/indicies/GI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315200" cy="2595025"/>
          </a:xfrm>
        </p:spPr>
        <p:txBody>
          <a:bodyPr/>
          <a:lstStyle/>
          <a:p>
            <a:pPr algn="ctr"/>
            <a:r>
              <a:rPr lang="en-GB" dirty="0"/>
              <a:t>اثر </a:t>
            </a:r>
            <a:r>
              <a:rPr lang="fa-IR" dirty="0"/>
              <a:t>نابرابری سرمایه انسانی در زنان و مردان در رشد اقتصادی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/>
              <a:t>استاد مربوطه : دکتر مستولی زاده</a:t>
            </a:r>
          </a:p>
          <a:p>
            <a:pPr algn="r"/>
            <a:r>
              <a:rPr lang="fa-IR" dirty="0"/>
              <a:t>گردآورندگان : زکیه موذنی ،ساجده حاجی داودلی،فاطمه جوادی نژاد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800380"/>
            <a:ext cx="28803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>
                <a:latin typeface="110_Besmellah" pitchFamily="2" charset="0"/>
                <a:cs typeface="2  Arshia" panose="00000400000000000000" pitchFamily="2" charset="-78"/>
              </a:rPr>
              <a:t>بسم الله الرحمن الرحیم</a:t>
            </a:r>
          </a:p>
        </p:txBody>
      </p:sp>
    </p:spTree>
    <p:extLst>
      <p:ext uri="{BB962C8B-B14F-4D97-AF65-F5344CB8AC3E}">
        <p14:creationId xmlns:p14="http://schemas.microsoft.com/office/powerpoint/2010/main" val="409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932373"/>
              </p:ext>
            </p:extLst>
          </p:nvPr>
        </p:nvGraphicFramePr>
        <p:xfrm>
          <a:off x="4499992" y="764704"/>
          <a:ext cx="3833098" cy="40741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43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رتبه </a:t>
                      </a:r>
                      <a:r>
                        <a:rPr lang="en-US" dirty="0"/>
                        <a:t>GII</a:t>
                      </a:r>
                      <a:endParaRPr lang="fa-I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کشور</a:t>
                      </a:r>
                      <a:endParaRPr lang="fa-I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ارزش</a:t>
                      </a:r>
                      <a:r>
                        <a:rPr lang="en-US" dirty="0"/>
                        <a:t>GII</a:t>
                      </a:r>
                      <a:endParaRPr lang="fa-I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2" tooltip="سوئیس"/>
                        </a:rPr>
                        <a:t>سوئیس</a:t>
                      </a:r>
                      <a:endParaRPr lang="fa-IR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۰٫۰۲۵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3" tooltip="دانمارک"/>
                        </a:rPr>
                        <a:t>دانمارک</a:t>
                      </a:r>
                      <a:endParaRPr lang="fa-IR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۰٫۰۳۸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4" tooltip="سوئد"/>
                        </a:rPr>
                        <a:t>سوئد</a:t>
                      </a:r>
                      <a:endParaRPr lang="fa-IR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۰٫۰۳۹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5" tooltip="هلند"/>
                        </a:rPr>
                        <a:t>هلند</a:t>
                      </a:r>
                      <a:endParaRPr lang="fa-IR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۰٫۰۴۳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6" tooltip="بلژیک"/>
                        </a:rPr>
                        <a:t>بلژیک</a:t>
                      </a:r>
                      <a:endParaRPr lang="fa-IR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۰٫۰۴۳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7" tooltip="نروژ"/>
                        </a:rPr>
                        <a:t>نروژ</a:t>
                      </a:r>
                      <a:endParaRPr lang="fa-IR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۰٫۰۴۵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8" tooltip="فنلاند"/>
                        </a:rPr>
                        <a:t>فنلاند</a:t>
                      </a:r>
                      <a:endParaRPr lang="fa-IR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۰٫۰۴۷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9" tooltip="فرانسه"/>
                        </a:rPr>
                        <a:t>فرانسه</a:t>
                      </a:r>
                      <a:endParaRPr lang="fa-IR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۰٫۰۴۹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10" tooltip="ایسلند"/>
                        </a:rPr>
                        <a:t>ایسلند</a:t>
                      </a:r>
                      <a:endParaRPr lang="fa-IR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۰٫۰۵۸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۱۰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11" tooltip="اسلوونی"/>
                        </a:rPr>
                        <a:t>اسلوونی</a:t>
                      </a:r>
                      <a:endParaRPr lang="fa-IR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۰٫۰۶۳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13244"/>
              </p:ext>
            </p:extLst>
          </p:nvPr>
        </p:nvGraphicFramePr>
        <p:xfrm>
          <a:off x="251520" y="764704"/>
          <a:ext cx="4123926" cy="40792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89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رتبه </a:t>
                      </a:r>
                      <a:r>
                        <a:rPr lang="en-US" dirty="0"/>
                        <a:t>GII</a:t>
                      </a:r>
                      <a:endParaRPr lang="fa-I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کشور</a:t>
                      </a:r>
                      <a:endParaRPr lang="fa-I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ارزش</a:t>
                      </a:r>
                      <a:r>
                        <a:rPr lang="en-US" dirty="0"/>
                        <a:t>GII</a:t>
                      </a:r>
                      <a:endParaRPr lang="fa-I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۱۵۳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>
                          <a:effectLst/>
                          <a:hlinkClick r:id="rId12" tooltip="ساحل عاج"/>
                        </a:rPr>
                        <a:t>ساحل عاج</a:t>
                      </a:r>
                      <a:endParaRPr lang="fa-I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۰٫۶۳۸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۱۵۴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>
                          <a:effectLst/>
                          <a:hlinkClick r:id="rId13" tooltip="نیجر"/>
                        </a:rPr>
                        <a:t>نیجر</a:t>
                      </a:r>
                      <a:endParaRPr lang="fa-I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۰٫۶۴۲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۱۵۵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>
                          <a:effectLst/>
                          <a:hlinkClick r:id="rId14" tooltip="سیرالئون"/>
                        </a:rPr>
                        <a:t>سیرالئون</a:t>
                      </a:r>
                      <a:endParaRPr lang="fa-I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۰٫۶۴۴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۱۵۶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15" tooltip="لیبریا"/>
                        </a:rPr>
                        <a:t>لیبریا</a:t>
                      </a:r>
                      <a:endParaRPr lang="fa-I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۰٫۶۵۰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۱۵۷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>
                          <a:effectLst/>
                          <a:hlinkClick r:id="rId16" tooltip="افغانستان"/>
                        </a:rPr>
                        <a:t>افغانستان</a:t>
                      </a:r>
                      <a:endParaRPr lang="fa-I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۰٫۶۵۵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۱۵۸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>
                          <a:effectLst/>
                          <a:hlinkClick r:id="rId17" tooltip="مالی"/>
                        </a:rPr>
                        <a:t>مالی</a:t>
                      </a:r>
                      <a:endParaRPr lang="fa-I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۰٫۶۷۱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۱۵۹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>
                          <a:effectLst/>
                          <a:hlinkClick r:id="rId18" tooltip="جمهوری آفریقای مرکزی"/>
                        </a:rPr>
                        <a:t>جمهوری آفریقای مرکزی</a:t>
                      </a:r>
                      <a:endParaRPr lang="fa-I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۰٫۶۸۰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۱۶۰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>
                          <a:effectLst/>
                          <a:hlinkClick r:id="rId19" tooltip="چاد"/>
                        </a:rPr>
                        <a:t>چاد</a:t>
                      </a:r>
                      <a:endParaRPr lang="fa-I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۰٫۷۱۰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۱۶۱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>
                          <a:effectLst/>
                          <a:hlinkClick r:id="rId20" tooltip="پاپوآ گینه نو"/>
                        </a:rPr>
                        <a:t>پاپوآ گینه نو</a:t>
                      </a:r>
                      <a:endParaRPr lang="fa-I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۰٫۷۲۵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>
                          <a:effectLst/>
                        </a:rPr>
                        <a:t>۱۶۲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 dirty="0">
                          <a:effectLst/>
                          <a:hlinkClick r:id="rId21" tooltip="یمن"/>
                        </a:rPr>
                        <a:t>یمن</a:t>
                      </a:r>
                      <a:endParaRPr lang="fa-I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۰٫۷۹۵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57310"/>
              </p:ext>
            </p:extLst>
          </p:nvPr>
        </p:nvGraphicFramePr>
        <p:xfrm>
          <a:off x="1619672" y="5373216"/>
          <a:ext cx="5447928" cy="7315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1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120"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رتبه </a:t>
                      </a:r>
                      <a:r>
                        <a:rPr lang="en-US" dirty="0"/>
                        <a:t>GII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کشور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/>
                        <a:t>ارزش</a:t>
                      </a:r>
                      <a:r>
                        <a:rPr lang="en-US" dirty="0"/>
                        <a:t>GII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۱۱۳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u="none" strike="noStrike">
                          <a:solidFill>
                            <a:srgbClr val="3366CC"/>
                          </a:solidFill>
                          <a:effectLst/>
                          <a:hlinkClick r:id="rId22" tooltip="ایران"/>
                        </a:rPr>
                        <a:t>ایران</a:t>
                      </a:r>
                      <a:endParaRPr lang="fa-I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۰٫۴۵۹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ounded Rectangular Callout 13"/>
          <p:cNvSpPr/>
          <p:nvPr/>
        </p:nvSpPr>
        <p:spPr>
          <a:xfrm>
            <a:off x="5220072" y="22716"/>
            <a:ext cx="2592288" cy="453955"/>
          </a:xfrm>
          <a:prstGeom prst="wedgeRoundRectCallout">
            <a:avLst>
              <a:gd name="adj1" fmla="val -30663"/>
              <a:gd name="adj2" fmla="val 994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10 </a:t>
            </a:r>
            <a:r>
              <a:rPr lang="fa-IR" sz="2000" b="1" dirty="0">
                <a:solidFill>
                  <a:schemeClr val="bg1"/>
                </a:solidFill>
              </a:rPr>
              <a:t> کشور برتر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71600" y="47463"/>
            <a:ext cx="2592288" cy="453955"/>
          </a:xfrm>
          <a:prstGeom prst="wedgeRoundRectCallout">
            <a:avLst>
              <a:gd name="adj1" fmla="val -29943"/>
              <a:gd name="adj2" fmla="val 953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10 </a:t>
            </a:r>
            <a:r>
              <a:rPr lang="fa-IR" sz="2000" b="1" dirty="0">
                <a:solidFill>
                  <a:schemeClr val="bg1"/>
                </a:solidFill>
              </a:rPr>
              <a:t> کشور پایین</a:t>
            </a:r>
          </a:p>
        </p:txBody>
      </p:sp>
    </p:spTree>
    <p:extLst>
      <p:ext uri="{BB962C8B-B14F-4D97-AF65-F5344CB8AC3E}">
        <p14:creationId xmlns:p14="http://schemas.microsoft.com/office/powerpoint/2010/main" val="3686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9" y="1468961"/>
            <a:ext cx="7236296" cy="52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75240" cy="1154097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/>
              <a:t>مقایسه نابرابری جنسیتی ایران و کشور رتبه اول جهان </a:t>
            </a:r>
          </a:p>
        </p:txBody>
      </p:sp>
    </p:spTree>
    <p:extLst>
      <p:ext uri="{BB962C8B-B14F-4D97-AF65-F5344CB8AC3E}">
        <p14:creationId xmlns:p14="http://schemas.microsoft.com/office/powerpoint/2010/main" val="1512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315200" cy="1154097"/>
          </a:xfrm>
        </p:spPr>
        <p:txBody>
          <a:bodyPr/>
          <a:lstStyle/>
          <a:p>
            <a:pPr algn="r"/>
            <a:r>
              <a:rPr lang="fa-IR" dirty="0"/>
              <a:t>پیشنهاد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315200" cy="3539527"/>
          </a:xfrm>
        </p:spPr>
        <p:txBody>
          <a:bodyPr/>
          <a:lstStyle/>
          <a:p>
            <a:r>
              <a:rPr lang="fa-IR" dirty="0"/>
              <a:t>توجه به کاهش نابرابری سرمایه انسانی در کشور از طریق ایجاد فرصت های برابر برای همگان به ویژه در ایجاد فرصت های آزمایشی </a:t>
            </a:r>
          </a:p>
          <a:p>
            <a:pPr marL="45720" indent="0">
              <a:buNone/>
            </a:pPr>
            <a:endParaRPr lang="fa-IR" dirty="0"/>
          </a:p>
          <a:p>
            <a:r>
              <a:rPr lang="fa-IR" dirty="0"/>
              <a:t>توجه ویژه به کاهش نابرابری سرمایه انسانی در زنان چرا که کاهش نابرابری سرمایه انسانی در زنان اثر بیشتری در مقایسه با مردان در متغیرهای اجتماعی و سیاسی دارد </a:t>
            </a:r>
          </a:p>
          <a:p>
            <a:pPr marL="45720" indent="0">
              <a:buNone/>
            </a:pPr>
            <a:endParaRPr lang="fa-IR" dirty="0"/>
          </a:p>
          <a:p>
            <a:r>
              <a:rPr lang="fa-IR" dirty="0"/>
              <a:t>توجه به نرخ مشارکت زنان در بازار کار</a:t>
            </a:r>
          </a:p>
          <a:p>
            <a:pPr marL="45720" indent="0">
              <a:buNone/>
            </a:pPr>
            <a:endParaRPr lang="fa-IR" dirty="0"/>
          </a:p>
          <a:p>
            <a:r>
              <a:rPr lang="fa-IR" dirty="0"/>
              <a:t>ایجاد شرایطی برای زنان که بتواند از فرصت های آموزشی بیشتری بهره مند شوند</a:t>
            </a:r>
          </a:p>
        </p:txBody>
      </p:sp>
    </p:spTree>
    <p:extLst>
      <p:ext uri="{BB962C8B-B14F-4D97-AF65-F5344CB8AC3E}">
        <p14:creationId xmlns:p14="http://schemas.microsoft.com/office/powerpoint/2010/main" val="30672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315200" cy="1154097"/>
          </a:xfrm>
        </p:spPr>
        <p:txBody>
          <a:bodyPr/>
          <a:lstStyle/>
          <a:p>
            <a:pPr algn="r"/>
            <a:r>
              <a:rPr lang="fa-IR" dirty="0"/>
              <a:t>منابع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315200" cy="4608512"/>
          </a:xfrm>
        </p:spPr>
        <p:txBody>
          <a:bodyPr>
            <a:normAutofit fontScale="85000" lnSpcReduction="20000"/>
          </a:bodyPr>
          <a:lstStyle/>
          <a:p>
            <a:r>
              <a:rPr lang="fa-IR" dirty="0"/>
              <a:t>مقاله اثر نابرابری سرمایه انسانی در زنان و مردان بر رشد اقتصادی به تفکیک مناطق مختلف جهان/ نوشته محمد جواد صالحی – جعفر عبادی – گشتاسب مظفری </a:t>
            </a:r>
          </a:p>
          <a:p>
            <a:endParaRPr lang="fa-IR" dirty="0"/>
          </a:p>
          <a:p>
            <a:r>
              <a:rPr lang="fa-IR" dirty="0"/>
              <a:t>مقاله بررسی رابطه بین توسعه اقتصادی و نابرابری جنسیتی در استان های ایران / نوشته سید محمد جواد رزمی و شراره کاوسی</a:t>
            </a:r>
          </a:p>
          <a:p>
            <a:pPr marL="45720" indent="0">
              <a:buNone/>
            </a:pPr>
            <a:r>
              <a:rPr lang="fa-IR" dirty="0"/>
              <a:t> </a:t>
            </a:r>
          </a:p>
          <a:p>
            <a:r>
              <a:rPr lang="fa-IR" dirty="0"/>
              <a:t>مقاله آیا تبعیض جنسیتی عامل بازدارنده رشد اقتصادی کشورهاست؟ / نوشته تیمور رحمانی – سپیده کاوه</a:t>
            </a:r>
          </a:p>
          <a:p>
            <a:pPr marL="45720" indent="0">
              <a:buNone/>
            </a:pPr>
            <a:endParaRPr lang="fa-IR" dirty="0"/>
          </a:p>
          <a:p>
            <a:pPr marL="45720" indent="0">
              <a:buNone/>
            </a:pPr>
            <a:endParaRPr lang="fa-IR" dirty="0"/>
          </a:p>
          <a:p>
            <a:endParaRPr lang="fa-IR" dirty="0"/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https://hdr.undp.org/data-center/thematic-composite-indices/gender-inequality-index#/indicies/GII</a:t>
            </a:r>
            <a:endParaRPr lang="en-US" dirty="0"/>
          </a:p>
          <a:p>
            <a:pPr marL="45720" indent="0" algn="l" rtl="0">
              <a:buNone/>
            </a:pPr>
            <a:endParaRPr lang="fa-IR" dirty="0"/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https://fa.wikipedia.org/wiki/%D8%B4%D8%A7%D8%AE%D8%B5_%D9%86%D8%A7%D8%A8%D8%B1%D8%A7%D8%A8%D8%B1%DB%8C_%D8%AC%D9%86%D8%B3%DB%8C%D8%AA%DB%8C</a:t>
            </a:r>
            <a:endParaRPr lang="en-US" dirty="0"/>
          </a:p>
          <a:p>
            <a:pPr marL="45720" indent="0">
              <a:buNone/>
            </a:pPr>
            <a:r>
              <a:rPr lang="fa-I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4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31" y="148680"/>
            <a:ext cx="7315200" cy="1154097"/>
          </a:xfrm>
        </p:spPr>
        <p:txBody>
          <a:bodyPr/>
          <a:lstStyle/>
          <a:p>
            <a:pPr algn="r"/>
            <a:r>
              <a:rPr lang="fa-IR" dirty="0"/>
              <a:t>مقدمه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83" y="1267605"/>
            <a:ext cx="7315200" cy="865252"/>
          </a:xfrm>
        </p:spPr>
        <p:txBody>
          <a:bodyPr/>
          <a:lstStyle/>
          <a:p>
            <a:r>
              <a:rPr lang="fa-IR" dirty="0"/>
              <a:t>عوامل موثر بر رشد اقتصادی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932040" y="1124744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32040" y="1484784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9167" y="926487"/>
            <a:ext cx="43315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کمی:رشد اقتصادی تعداد نیروی کار و سرمایه فیزیکی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1648779"/>
            <a:ext cx="42171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کیفی:کیفیت عوامل تولید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59" y="2342630"/>
            <a:ext cx="8159605" cy="31393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دانش نهادینه شده در نیروی کار را سرمایه انسانی گویند که این خود از طریق عواملی چون آموزش </a:t>
            </a:r>
          </a:p>
          <a:p>
            <a:r>
              <a:rPr lang="fa-IR" dirty="0"/>
              <a:t>و تجربه به دست می آیند و از دانش نهادینه شده درماشین و سرمایه نیز بهعنوان فناوري یاد میکنند .</a:t>
            </a:r>
          </a:p>
          <a:p>
            <a:r>
              <a:rPr lang="fa-IR" dirty="0"/>
              <a:t> در ادبیات امروزي اقتصاد از تأثیر سرمایه انسانی بررشد اقتصادي بهعنوان اثر کلان و از تأثیر آن بر</a:t>
            </a:r>
          </a:p>
          <a:p>
            <a:r>
              <a:rPr lang="fa-IR" dirty="0"/>
              <a:t> درآمد فردي و توزیع درآمد بهعنوان اثر خرد سرمایه نسانی یاد میشود</a:t>
            </a:r>
          </a:p>
          <a:p>
            <a:r>
              <a:rPr lang="fa-IR" dirty="0"/>
              <a:t> حضور گسترده زنان پیامد های مهمی همچون افزایش سطح درآمد خانواده کاهش بار سرپرستی مردان </a:t>
            </a:r>
          </a:p>
          <a:p>
            <a:r>
              <a:rPr lang="fa-IR" dirty="0"/>
              <a:t>در خانواده و کاهش فشار اقتصادی بر آنان بالا رفتن عرضه نیرو کار از سوی زنان و به تبع آن کاهش</a:t>
            </a:r>
          </a:p>
          <a:p>
            <a:r>
              <a:rPr lang="fa-IR" dirty="0"/>
              <a:t> هزینه های تولید و خدمات در کل جامعه در پی داشته و رشد و توسعه اقتصادی را موجب شده .</a:t>
            </a:r>
          </a:p>
          <a:p>
            <a:r>
              <a:rPr lang="fa-IR" dirty="0"/>
              <a:t>امروزه با توسعه اقتصادی و مکانیزه شدن تولید ،قدرت فیزیکی و جسمانی در بسیاری از کارها دیگر عامل </a:t>
            </a:r>
          </a:p>
          <a:p>
            <a:r>
              <a:rPr lang="fa-IR" dirty="0"/>
              <a:t>تعیین کننده نیست.</a:t>
            </a:r>
          </a:p>
          <a:p>
            <a:r>
              <a:rPr lang="fa-IR" dirty="0"/>
              <a:t>از دیدگاه مدرن و در اقتصاد های نوین ،این جنسیت نیست که تعیین کننده شایسته سالاری مرد و زن است</a:t>
            </a:r>
          </a:p>
          <a:p>
            <a:r>
              <a:rPr lang="fa-IR" dirty="0"/>
              <a:t> بلکه مشارکت هر فرد –بدون عامل جنسیت-ملاک قرار میگیرد.</a:t>
            </a:r>
          </a:p>
        </p:txBody>
      </p:sp>
    </p:spTree>
    <p:extLst>
      <p:ext uri="{BB962C8B-B14F-4D97-AF65-F5344CB8AC3E}">
        <p14:creationId xmlns:p14="http://schemas.microsoft.com/office/powerpoint/2010/main" val="13035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/>
          <a:lstStyle/>
          <a:p>
            <a:pPr algn="r"/>
            <a:r>
              <a:rPr lang="fa-IR" dirty="0"/>
              <a:t>تبعیض جنسیتی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443404"/>
            <a:ext cx="4550904" cy="4721900"/>
          </a:xfrm>
        </p:spPr>
        <p:txBody>
          <a:bodyPr>
            <a:normAutofit/>
          </a:bodyPr>
          <a:lstStyle/>
          <a:p>
            <a:r>
              <a:rPr lang="fa-IR" dirty="0"/>
              <a:t>تفاوت ها و تمایز های جسمانی واقعیتی تردید ناپذیر است زیرا هم عینیت خارجی دو جنس زن و مرد و هم بررسی های علمی آن را اثبات می کند </a:t>
            </a:r>
          </a:p>
          <a:p>
            <a:endParaRPr lang="fa-IR" dirty="0"/>
          </a:p>
          <a:p>
            <a:r>
              <a:rPr lang="fa-IR" dirty="0"/>
              <a:t>زنان و مردان در توانمندی های هوشی و روانی تفاوت معنا داری ندارند </a:t>
            </a:r>
          </a:p>
          <a:p>
            <a:endParaRPr lang="fa-IR" dirty="0"/>
          </a:p>
          <a:p>
            <a:r>
              <a:rPr lang="fa-IR" dirty="0"/>
              <a:t>تفاوت جسمانی تبعیض به شمار نمیرود </a:t>
            </a:r>
          </a:p>
          <a:p>
            <a:endParaRPr lang="fa-IR" dirty="0"/>
          </a:p>
          <a:p>
            <a:r>
              <a:rPr lang="fa-IR" dirty="0"/>
              <a:t>استفاده بیشتر از نیروی کار مردان در کارهایی که به توانایی جسمی بیشتری نیاز است تبعیض علیه زنان و بازدارنده رشد نیست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3" y="1484784"/>
            <a:ext cx="3024336" cy="1944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3" y="3933056"/>
            <a:ext cx="3024336" cy="1944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1154097"/>
          </a:xfrm>
        </p:spPr>
        <p:txBody>
          <a:bodyPr/>
          <a:lstStyle/>
          <a:p>
            <a:pPr algn="r"/>
            <a:r>
              <a:rPr lang="fa-IR" dirty="0"/>
              <a:t>ابعاد مختلف تبعیض جنسیتی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7"/>
            <a:ext cx="7315200" cy="2304256"/>
          </a:xfrm>
        </p:spPr>
        <p:txBody>
          <a:bodyPr/>
          <a:lstStyle/>
          <a:p>
            <a:r>
              <a:rPr lang="fa-IR" dirty="0"/>
              <a:t>1. تبعیض جنسیتی در آموزش</a:t>
            </a:r>
          </a:p>
          <a:p>
            <a:pPr marL="45720" indent="0">
              <a:buNone/>
            </a:pPr>
            <a:r>
              <a:rPr lang="fa-IR" dirty="0"/>
              <a:t>زنان و مردان به طور یکسان به امکانات آموزشی دسترسی ندارد.</a:t>
            </a:r>
          </a:p>
          <a:p>
            <a:pPr marL="45720" indent="0">
              <a:buNone/>
            </a:pPr>
            <a:r>
              <a:rPr lang="fa-IR" dirty="0"/>
              <a:t>باعث کاهش متوسط سرمایه انسانی در جامعه می شود و به عملکرداقتصاد صرفه وارد می کند.</a:t>
            </a:r>
          </a:p>
          <a:p>
            <a:pPr marL="45720" indent="0">
              <a:buNone/>
            </a:pPr>
            <a:r>
              <a:rPr lang="fa-IR" dirty="0"/>
              <a:t>حذف دختران پرتوان و جذب پسران کم توان ،به صورت جایگزین،موجب گهش میزان بازدهی آموزش می شود.</a:t>
            </a:r>
          </a:p>
          <a:p>
            <a:pPr marL="45720" indent="0">
              <a:buNone/>
            </a:pPr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378700" y="4221088"/>
            <a:ext cx="6408712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1600" dirty="0">
                <a:solidFill>
                  <a:schemeClr val="bg1"/>
                </a:solidFill>
              </a:rPr>
              <a:t>1)تبعیض در شانس دسترسی دختران و پسران به تحصیلات موجب می شودکه میزان بازدهی آموزش دختران از پسران بیشتر باشد و جامعه از سرمایه گذاری در یک دارایی با بازدهی بیشتر خودداری کند که در نهایت کاهش سرمایه انسانی و در نتیجه کاهش رشد را به دنبال دارد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5536" y="5533663"/>
            <a:ext cx="6408712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1600" dirty="0">
                <a:solidFill>
                  <a:schemeClr val="bg1"/>
                </a:solidFill>
              </a:rPr>
              <a:t>2)تحصیلات بیشتر برای زنان باعث کاهش میزان باروری ،کاهش مرگ و میر کودکان و افزایش سطح آموزش نسل بعد خواهد شد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48264" y="4865652"/>
            <a:ext cx="1368152" cy="13681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دو بعد اثر گذاری میزان تحصیلات زنان </a:t>
            </a:r>
          </a:p>
        </p:txBody>
      </p:sp>
    </p:spTree>
    <p:extLst>
      <p:ext uri="{BB962C8B-B14F-4D97-AF65-F5344CB8AC3E}">
        <p14:creationId xmlns:p14="http://schemas.microsoft.com/office/powerpoint/2010/main" val="41988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315200" cy="936104"/>
          </a:xfrm>
        </p:spPr>
        <p:txBody>
          <a:bodyPr/>
          <a:lstStyle/>
          <a:p>
            <a:r>
              <a:rPr lang="fa-IR" dirty="0"/>
              <a:t>2.تبعیض جنسیتی در استخدام</a:t>
            </a:r>
          </a:p>
          <a:p>
            <a:pPr marL="45720" indent="0">
              <a:buNone/>
            </a:pPr>
            <a:r>
              <a:rPr lang="fa-IR" dirty="0"/>
              <a:t>وجود شانس نابرابر در یافتن شغل و استخدام برای زنان و مردان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3928" y="3068960"/>
            <a:ext cx="468052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>
                <a:solidFill>
                  <a:schemeClr val="bg1"/>
                </a:solidFill>
              </a:rPr>
              <a:t>اول،ایجاد محدودیت در استفاده از استعداد های خدادادی زنان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928" y="3869432"/>
            <a:ext cx="4705670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>
                <a:solidFill>
                  <a:schemeClr val="bg1"/>
                </a:solidFill>
              </a:rPr>
              <a:t>دوم،افزایش میزان باروری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3927" y="4711757"/>
            <a:ext cx="4714801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>
                <a:solidFill>
                  <a:schemeClr val="bg1"/>
                </a:solidFill>
              </a:rPr>
              <a:t>سوم،تمایل کمتر به فساد اداری و کارگماری نزدیکان در زنان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3926" y="5589240"/>
            <a:ext cx="4752529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چهارم،دارا بودن کارو درآمد در بیرون ازخانه عامل افزایش قدرت چانه زنی زنان در خانواده است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8064" y="2229509"/>
            <a:ext cx="3456384" cy="64807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>
                <a:solidFill>
                  <a:schemeClr val="bg1"/>
                </a:solidFill>
              </a:rPr>
              <a:t>ضررهای این تبعیض برای رشد اقتصادی: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5495" y="3360541"/>
            <a:ext cx="2880320" cy="32403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>
                <a:solidFill>
                  <a:schemeClr val="bg1"/>
                </a:solidFill>
              </a:rPr>
              <a:t>تاثیر چانه زنی بر اقتصاد ایران:</a:t>
            </a:r>
          </a:p>
          <a:p>
            <a:r>
              <a:rPr lang="fa-IR" dirty="0">
                <a:solidFill>
                  <a:schemeClr val="bg1"/>
                </a:solidFill>
              </a:rPr>
              <a:t>1.افزایش میزان پس انداز</a:t>
            </a:r>
          </a:p>
          <a:p>
            <a:r>
              <a:rPr lang="fa-IR" dirty="0">
                <a:solidFill>
                  <a:schemeClr val="bg1"/>
                </a:solidFill>
              </a:rPr>
              <a:t>2.افزایش سرمایه گذاری های بهره ور</a:t>
            </a:r>
          </a:p>
          <a:p>
            <a:r>
              <a:rPr lang="fa-IR" dirty="0">
                <a:solidFill>
                  <a:schemeClr val="bg1"/>
                </a:solidFill>
              </a:rPr>
              <a:t>3.بهبود میزان استفاده از کارت های اعتباری</a:t>
            </a:r>
          </a:p>
          <a:p>
            <a:r>
              <a:rPr lang="fa-IR" dirty="0">
                <a:solidFill>
                  <a:schemeClr val="bg1"/>
                </a:solidFill>
              </a:rPr>
              <a:t>4.بازپرداخت دیون</a:t>
            </a:r>
          </a:p>
          <a:p>
            <a:r>
              <a:rPr lang="fa-IR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3275856" y="5733256"/>
            <a:ext cx="576064" cy="50405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82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32" y="1196752"/>
            <a:ext cx="6955160" cy="2160239"/>
          </a:xfrm>
        </p:spPr>
        <p:txBody>
          <a:bodyPr>
            <a:normAutofit/>
          </a:bodyPr>
          <a:lstStyle/>
          <a:p>
            <a:r>
              <a:rPr lang="fa-IR" dirty="0"/>
              <a:t>3.تبعیض جنسیتی در دستمزد </a:t>
            </a:r>
          </a:p>
          <a:p>
            <a:pPr marL="45720" indent="0">
              <a:buNone/>
            </a:pPr>
            <a:r>
              <a:rPr lang="fa-IR" dirty="0"/>
              <a:t>دریافت دستمزدهای نابرابر در مشاغل یکسان برای زنان و مردان </a:t>
            </a:r>
          </a:p>
          <a:p>
            <a:pPr marL="45720" indent="0">
              <a:buNone/>
            </a:pPr>
            <a:r>
              <a:rPr lang="fa-IR" dirty="0"/>
              <a:t>مسئله دستمزد فی نفسه در تعیین میزان رفاه افراد اهمیت اساسی دارد </a:t>
            </a:r>
          </a:p>
          <a:p>
            <a:pPr marL="45720" indent="0">
              <a:buNone/>
            </a:pPr>
            <a:r>
              <a:rPr lang="fa-IR" dirty="0"/>
              <a:t>در دامنه بی شماری از تصمیمات افراد درباره مسائلی همچون مشارکت در نیروی کار ،ازدواج و میزان باروری موثر است و در توان چانه زنی افراد در خانواده نیز تاثیر دارد.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419872" y="3861048"/>
            <a:ext cx="4859220" cy="1988232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dirty="0">
                <a:solidFill>
                  <a:schemeClr val="bg1"/>
                </a:solidFill>
              </a:rPr>
              <a:t>آثار منفی افزایش اختلاف دستمزدهای دریافتی زنان و مردان:</a:t>
            </a:r>
          </a:p>
          <a:p>
            <a:r>
              <a:rPr lang="fa-IR" dirty="0">
                <a:solidFill>
                  <a:schemeClr val="bg1"/>
                </a:solidFill>
              </a:rPr>
              <a:t>کاهش اشتغال زنان و افزایش میزان باروری</a:t>
            </a:r>
          </a:p>
          <a:p>
            <a:r>
              <a:rPr lang="fa-IR" dirty="0">
                <a:solidFill>
                  <a:schemeClr val="bg1"/>
                </a:solidFill>
              </a:rPr>
              <a:t>کاهش پتانسیل نیروی کارو کاهش بهره وری</a:t>
            </a:r>
          </a:p>
          <a:p>
            <a:pPr algn="ctr"/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9"/>
            <a:ext cx="2600325" cy="1988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82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315200" cy="1154097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/>
              <a:t>بررسی رابطه بین توسعه اقتصادی و نابرابری جنسیتی در استان های ایران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700808"/>
            <a:ext cx="4863876" cy="43044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a-IR" dirty="0"/>
              <a:t>بین توسعه اقتصادی و نابرابری جنسیتی رابطه </a:t>
            </a:r>
            <a:r>
              <a:rPr lang="en-US" dirty="0"/>
              <a:t>U</a:t>
            </a:r>
            <a:r>
              <a:rPr lang="fa-IR" dirty="0"/>
              <a:t>معکوس وجود دارد.</a:t>
            </a:r>
          </a:p>
          <a:p>
            <a:pPr marL="45720" indent="0">
              <a:buNone/>
            </a:pPr>
            <a:endParaRPr lang="fa-IR" dirty="0"/>
          </a:p>
          <a:p>
            <a:pPr marL="45720" indent="0">
              <a:buNone/>
            </a:pPr>
            <a:r>
              <a:rPr lang="fa-IR" dirty="0"/>
              <a:t>در مراحل اولیه توسعه ،نابرابری جنسیتی افزایش می یابد ،این افزایش تا رسیدن به نقطه ی برگشت منحنی ادامه دارد .پس از برگشت منحنی ،در مراحل بعدی توسعه نابرابری جنسیتی کاهش مییابد.</a:t>
            </a:r>
          </a:p>
          <a:p>
            <a:pPr marL="45720" indent="0">
              <a:buNone/>
            </a:pPr>
            <a:endParaRPr lang="fa-IR" dirty="0"/>
          </a:p>
          <a:p>
            <a:pPr marL="45720" indent="0">
              <a:buNone/>
            </a:pPr>
            <a:r>
              <a:rPr lang="fa-IR" dirty="0"/>
              <a:t>شاخص نابرابری جنسیتی بین صفر (برابری کامل)ویک(نابرابری کامل)قرار میگیرد.</a:t>
            </a:r>
          </a:p>
          <a:p>
            <a:pPr marL="45720" indent="0">
              <a:buNone/>
            </a:pPr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619375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261937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2879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6302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/>
          <a:lstStyle/>
          <a:p>
            <a:pPr algn="r"/>
            <a:r>
              <a:rPr lang="fa-IR" dirty="0"/>
              <a:t>نابرابری جنسیتی در جهان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7768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75305"/>
      </p:ext>
    </p:extLst>
  </p:cSld>
  <p:clrMapOvr>
    <a:masterClrMapping/>
  </p:clrMapOvr>
  <p:transition spd="slow"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259</TotalTime>
  <Words>1062</Words>
  <Application>Microsoft Office PowerPoint</Application>
  <PresentationFormat>On-screen Show (4:3)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110_Besmellah</vt:lpstr>
      <vt:lpstr>Arial</vt:lpstr>
      <vt:lpstr>Wingdings</vt:lpstr>
      <vt:lpstr>Perspective</vt:lpstr>
      <vt:lpstr>اثر نابرابری سرمایه انسانی در زنان و مردان در رشد اقتصادی</vt:lpstr>
      <vt:lpstr>مقدمه</vt:lpstr>
      <vt:lpstr>تبعیض جنسیتی</vt:lpstr>
      <vt:lpstr>ابعاد مختلف تبعیض جنسیتی</vt:lpstr>
      <vt:lpstr>PowerPoint Presentation</vt:lpstr>
      <vt:lpstr>PowerPoint Presentation</vt:lpstr>
      <vt:lpstr>بررسی رابطه بین توسعه اقتصادی و نابرابری جنسیتی در استان های ایران </vt:lpstr>
      <vt:lpstr>PowerPoint Presentation</vt:lpstr>
      <vt:lpstr>نابرابری جنسیتی در جهان </vt:lpstr>
      <vt:lpstr>PowerPoint Presentation</vt:lpstr>
      <vt:lpstr>مقایسه نابرابری جنسیتی ایران و کشور رتبه اول جهان </vt:lpstr>
      <vt:lpstr>پیشنهاد ها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نابرابری سرمایه انسانی در زنان و مردان در رشد اقتصادی</dc:title>
  <dc:creator>jAVADI</dc:creator>
  <cp:lastModifiedBy>User</cp:lastModifiedBy>
  <cp:revision>26</cp:revision>
  <dcterms:created xsi:type="dcterms:W3CDTF">2022-11-27T16:48:21Z</dcterms:created>
  <dcterms:modified xsi:type="dcterms:W3CDTF">2022-12-12T05:42:14Z</dcterms:modified>
</cp:coreProperties>
</file>