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71"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shaghayegh1902@outlook.com" initials="s" lastIdx="2" clrIdx="0">
    <p:extLst>
      <p:ext uri="{19B8F6BF-5375-455C-9EA6-DF929625EA0E}">
        <p15:presenceInfo xmlns:p15="http://schemas.microsoft.com/office/powerpoint/2012/main" userId="b703bcad340b7bb7"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985" autoAdjust="0"/>
    <p:restoredTop sz="94660"/>
  </p:normalViewPr>
  <p:slideViewPr>
    <p:cSldViewPr snapToGrid="0">
      <p:cViewPr varScale="1">
        <p:scale>
          <a:sx n="85" d="100"/>
          <a:sy n="85" d="100"/>
        </p:scale>
        <p:origin x="48" y="213"/>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commentAuthors" Target="commentAuthors.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242851"/>
            <a:ext cx="8968084" cy="275942"/>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111716" y="4243845"/>
            <a:ext cx="3077108" cy="276940"/>
          </a:xfrm>
          <a:prstGeom prst="rect">
            <a:avLst/>
          </a:prstGeom>
        </p:spPr>
      </p:pic>
      <p:sp>
        <p:nvSpPr>
          <p:cNvPr id="9" name="Rectangle 8"/>
          <p:cNvSpPr/>
          <p:nvPr/>
        </p:nvSpPr>
        <p:spPr bwMode="ltGray">
          <a:xfrm>
            <a:off x="0" y="2590078"/>
            <a:ext cx="8968085" cy="1660332"/>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9111715" y="2590078"/>
            <a:ext cx="3077109" cy="166033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680322" y="2733709"/>
            <a:ext cx="8144134" cy="1373070"/>
          </a:xfrm>
        </p:spPr>
        <p:txBody>
          <a:bodyPr anchor="b">
            <a:noAutofit/>
          </a:bodyPr>
          <a:lstStyle>
            <a:lvl1pPr algn="r">
              <a:defRPr sz="5400"/>
            </a:lvl1pPr>
          </a:lstStyle>
          <a:p>
            <a:r>
              <a:rPr lang="en-US"/>
              <a:t>Click to edit Master title style</a:t>
            </a:r>
            <a:endParaRPr lang="en-US" dirty="0"/>
          </a:p>
        </p:txBody>
      </p:sp>
      <p:sp>
        <p:nvSpPr>
          <p:cNvPr id="3" name="Subtitle 2"/>
          <p:cNvSpPr>
            <a:spLocks noGrp="1"/>
          </p:cNvSpPr>
          <p:nvPr>
            <p:ph type="subTitle" idx="1"/>
          </p:nvPr>
        </p:nvSpPr>
        <p:spPr>
          <a:xfrm>
            <a:off x="680322" y="4394039"/>
            <a:ext cx="8144134" cy="1117687"/>
          </a:xfrm>
        </p:spPr>
        <p:txBody>
          <a:bodyPr>
            <a:normAutofit/>
          </a:bodyPr>
          <a:lstStyle>
            <a:lvl1pPr marL="0" indent="0" algn="r">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8ABE3C1-DBE1-495D-B57B-2849774B866A}" type="datetimeFigureOut">
              <a:rPr lang="en-US" dirty="0"/>
              <a:t>12/11/2022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9255346" y="2750337"/>
            <a:ext cx="1171888" cy="1356442"/>
          </a:xfrm>
        </p:spPr>
        <p:txBody>
          <a:bodyPr/>
          <a:lstStyle/>
          <a:p>
            <a:fld id="{6D22F896-40B5-4ADD-8801-0D06FADFA095}" type="slidenum">
              <a:rPr lang="en-US" dirty="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0" name="Rectangle 9"/>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4711616"/>
            <a:ext cx="9613859" cy="453051"/>
          </a:xfrm>
        </p:spPr>
        <p:txBody>
          <a:bodyPr anchor="b">
            <a:normAutofit/>
          </a:bodyPr>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680322" y="609597"/>
            <a:ext cx="9613859" cy="3589575"/>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80319" y="5169583"/>
            <a:ext cx="9613862" cy="622971"/>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46C117F-5CCF-4837-BE5F-2B92066CAFAF}" type="datetimeFigureOut">
              <a:rPr lang="en-US" dirty="0"/>
              <a:t>12/11/2022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11309"/>
            <a:ext cx="1154151" cy="1090789"/>
          </a:xfrm>
        </p:spPr>
        <p:txBody>
          <a:bodyPr/>
          <a:lstStyle/>
          <a:p>
            <a:fld id="{6D22F896-40B5-4ADD-8801-0D06FADFA09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0" name="Rectangle 9"/>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609597"/>
            <a:ext cx="9613858" cy="3592750"/>
          </a:xfrm>
        </p:spPr>
        <p:txBody>
          <a:bodyPr anchor="ctr"/>
          <a:lstStyle>
            <a:lvl1pPr>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680322" y="4711615"/>
            <a:ext cx="9613859" cy="1090789"/>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4EB90BD-B6CE-46B7-997F-7313B992CCDC}" type="datetimeFigureOut">
              <a:rPr lang="en-US" dirty="0"/>
              <a:t>12/11/2022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11615"/>
            <a:ext cx="1154151" cy="1090789"/>
          </a:xfrm>
        </p:spPr>
        <p:txBody>
          <a:bodyPr/>
          <a:lstStyle/>
          <a:p>
            <a:fld id="{6D22F896-40B5-4ADD-8801-0D06FADFA095}" type="slidenum">
              <a:rPr lang="en-US" dirty="0"/>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pic>
        <p:nvPicPr>
          <p:cNvPr id="11" name="Picture 10"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13" name="Picture 12"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4" name="Rectangle 13"/>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127856" y="609598"/>
            <a:ext cx="8718877" cy="3036061"/>
          </a:xfrm>
        </p:spPr>
        <p:txBody>
          <a:bodyPr anchor="ctr"/>
          <a:lstStyle>
            <a:lvl1pPr>
              <a:defRPr sz="3200"/>
            </a:lvl1pPr>
          </a:lstStyle>
          <a:p>
            <a:r>
              <a:rPr lang="en-US"/>
              <a:t>Click to edit Master title style</a:t>
            </a:r>
            <a:endParaRPr lang="en-US" dirty="0"/>
          </a:p>
        </p:txBody>
      </p:sp>
      <p:sp>
        <p:nvSpPr>
          <p:cNvPr id="12" name="Text Placeholder 3"/>
          <p:cNvSpPr>
            <a:spLocks noGrp="1"/>
          </p:cNvSpPr>
          <p:nvPr>
            <p:ph type="body" sz="half" idx="13"/>
          </p:nvPr>
        </p:nvSpPr>
        <p:spPr>
          <a:xfrm>
            <a:off x="1402288" y="3653379"/>
            <a:ext cx="815657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4" name="Text Placeholder 3"/>
          <p:cNvSpPr>
            <a:spLocks noGrp="1"/>
          </p:cNvSpPr>
          <p:nvPr>
            <p:ph type="body" sz="half" idx="2"/>
          </p:nvPr>
        </p:nvSpPr>
        <p:spPr>
          <a:xfrm>
            <a:off x="680322" y="4711615"/>
            <a:ext cx="9613859" cy="1090789"/>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DB9D11F-B188-461D-B23F-39381795C052}" type="datetimeFigureOut">
              <a:rPr lang="en-US" dirty="0"/>
              <a:t>12/11/2022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09925"/>
            <a:ext cx="1154151" cy="1090789"/>
          </a:xfrm>
        </p:spPr>
        <p:txBody>
          <a:bodyPr/>
          <a:lstStyle/>
          <a:p>
            <a:fld id="{6D22F896-40B5-4ADD-8801-0D06FADFA095}" type="slidenum">
              <a:rPr lang="en-US" dirty="0"/>
              <a:t>‹#›</a:t>
            </a:fld>
            <a:endParaRPr lang="en-US" dirty="0"/>
          </a:p>
        </p:txBody>
      </p:sp>
      <p:sp>
        <p:nvSpPr>
          <p:cNvPr id="16" name="TextBox 15"/>
          <p:cNvSpPr txBox="1"/>
          <p:nvPr/>
        </p:nvSpPr>
        <p:spPr>
          <a:xfrm>
            <a:off x="583572" y="748116"/>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7200" dirty="0">
                <a:solidFill>
                  <a:schemeClr val="tx1"/>
                </a:solidFill>
                <a:effectLst/>
              </a:rPr>
              <a:t>“</a:t>
            </a:r>
          </a:p>
        </p:txBody>
      </p:sp>
      <p:sp>
        <p:nvSpPr>
          <p:cNvPr id="17" name="TextBox 16"/>
          <p:cNvSpPr txBox="1"/>
          <p:nvPr/>
        </p:nvSpPr>
        <p:spPr>
          <a:xfrm>
            <a:off x="9662809" y="303352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72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pic>
        <p:nvPicPr>
          <p:cNvPr id="9" name="Picture 8"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10" name="Picture 9"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1" name="Rectangle 10"/>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Rectangle 11"/>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19" y="4711615"/>
            <a:ext cx="9613862" cy="588535"/>
          </a:xfrm>
        </p:spPr>
        <p:txBody>
          <a:bodyPr anchor="b"/>
          <a:lstStyle>
            <a:lvl1pPr>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680320" y="5300149"/>
            <a:ext cx="9613862" cy="502255"/>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52E6D8D9-55A2-4063-B0F3-121F44549695}" type="datetimeFigureOut">
              <a:rPr lang="en-US" dirty="0"/>
              <a:t>12/11/2022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09925"/>
            <a:ext cx="1154151" cy="1090789"/>
          </a:xfrm>
        </p:spPr>
        <p:txBody>
          <a:bodyPr/>
          <a:lstStyle/>
          <a:p>
            <a:fld id="{6D22F896-40B5-4ADD-8801-0D06FADFA095}" type="slidenum">
              <a:rPr lang="en-US" dirty="0"/>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pic>
        <p:nvPicPr>
          <p:cNvPr id="13" name="Picture 12"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4" name="Picture 13"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6" name="Rectangle 15"/>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Rectangle 16"/>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Title 1"/>
          <p:cNvSpPr>
            <a:spLocks noGrp="1"/>
          </p:cNvSpPr>
          <p:nvPr>
            <p:ph type="title"/>
          </p:nvPr>
        </p:nvSpPr>
        <p:spPr>
          <a:xfrm>
            <a:off x="669222" y="753228"/>
            <a:ext cx="9624960" cy="1080938"/>
          </a:xfrm>
        </p:spPr>
        <p:txBody>
          <a:bodyPr/>
          <a:lstStyle/>
          <a:p>
            <a:r>
              <a:rPr lang="en-US"/>
              <a:t>Click to edit Master title style</a:t>
            </a:r>
            <a:endParaRPr lang="en-US" dirty="0"/>
          </a:p>
        </p:txBody>
      </p:sp>
      <p:sp>
        <p:nvSpPr>
          <p:cNvPr id="7" name="Text Placeholder 2"/>
          <p:cNvSpPr>
            <a:spLocks noGrp="1"/>
          </p:cNvSpPr>
          <p:nvPr>
            <p:ph type="body" idx="1"/>
          </p:nvPr>
        </p:nvSpPr>
        <p:spPr>
          <a:xfrm>
            <a:off x="660946" y="2336873"/>
            <a:ext cx="3070034"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8" name="Text Placeholder 3"/>
          <p:cNvSpPr>
            <a:spLocks noGrp="1"/>
          </p:cNvSpPr>
          <p:nvPr>
            <p:ph type="body" sz="half" idx="15"/>
          </p:nvPr>
        </p:nvSpPr>
        <p:spPr>
          <a:xfrm>
            <a:off x="680322" y="3022673"/>
            <a:ext cx="3049702"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9" name="Text Placeholder 4"/>
          <p:cNvSpPr>
            <a:spLocks noGrp="1"/>
          </p:cNvSpPr>
          <p:nvPr>
            <p:ph type="body" sz="quarter" idx="3"/>
          </p:nvPr>
        </p:nvSpPr>
        <p:spPr>
          <a:xfrm>
            <a:off x="3956025" y="2336873"/>
            <a:ext cx="306324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0" name="Text Placeholder 3"/>
          <p:cNvSpPr>
            <a:spLocks noGrp="1"/>
          </p:cNvSpPr>
          <p:nvPr>
            <p:ph type="body" sz="half" idx="16"/>
          </p:nvPr>
        </p:nvSpPr>
        <p:spPr>
          <a:xfrm>
            <a:off x="3945470" y="3022673"/>
            <a:ext cx="3063240"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1" name="Text Placeholder 4"/>
          <p:cNvSpPr>
            <a:spLocks noGrp="1"/>
          </p:cNvSpPr>
          <p:nvPr>
            <p:ph type="body" sz="quarter" idx="13"/>
          </p:nvPr>
        </p:nvSpPr>
        <p:spPr>
          <a:xfrm>
            <a:off x="7224156" y="2336873"/>
            <a:ext cx="307002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2" name="Text Placeholder 3"/>
          <p:cNvSpPr>
            <a:spLocks noGrp="1"/>
          </p:cNvSpPr>
          <p:nvPr>
            <p:ph type="body" sz="half" idx="17"/>
          </p:nvPr>
        </p:nvSpPr>
        <p:spPr>
          <a:xfrm>
            <a:off x="7224156" y="3022673"/>
            <a:ext cx="3070025"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D4B24536-994D-4021-A283-9F449C0DB509}" type="datetimeFigureOut">
              <a:rPr lang="en-US" dirty="0"/>
              <a:t>12/11/2022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pic>
        <p:nvPicPr>
          <p:cNvPr id="15" name="Picture 14"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6" name="Picture 15"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7" name="Rectangle 16"/>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Title 1"/>
          <p:cNvSpPr>
            <a:spLocks noGrp="1"/>
          </p:cNvSpPr>
          <p:nvPr>
            <p:ph type="title"/>
          </p:nvPr>
        </p:nvSpPr>
        <p:spPr>
          <a:xfrm>
            <a:off x="680322" y="753228"/>
            <a:ext cx="9613860" cy="1080938"/>
          </a:xfrm>
        </p:spPr>
        <p:txBody>
          <a:bodyPr/>
          <a:lstStyle/>
          <a:p>
            <a:r>
              <a:rPr lang="en-US"/>
              <a:t>Click to edit Master title style</a:t>
            </a:r>
            <a:endParaRPr lang="en-US" dirty="0"/>
          </a:p>
        </p:txBody>
      </p:sp>
      <p:sp>
        <p:nvSpPr>
          <p:cNvPr id="19" name="Text Placeholder 2"/>
          <p:cNvSpPr>
            <a:spLocks noGrp="1"/>
          </p:cNvSpPr>
          <p:nvPr>
            <p:ph type="body" idx="1"/>
          </p:nvPr>
        </p:nvSpPr>
        <p:spPr>
          <a:xfrm>
            <a:off x="680318" y="4297503"/>
            <a:ext cx="304970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Picture Placeholder 2"/>
          <p:cNvSpPr>
            <a:spLocks noGrp="1" noChangeAspect="1"/>
          </p:cNvSpPr>
          <p:nvPr>
            <p:ph type="pic" idx="15"/>
          </p:nvPr>
        </p:nvSpPr>
        <p:spPr>
          <a:xfrm>
            <a:off x="680318" y="2336873"/>
            <a:ext cx="3049705"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1" name="Text Placeholder 3"/>
          <p:cNvSpPr>
            <a:spLocks noGrp="1"/>
          </p:cNvSpPr>
          <p:nvPr>
            <p:ph type="body" sz="half" idx="18"/>
          </p:nvPr>
        </p:nvSpPr>
        <p:spPr>
          <a:xfrm>
            <a:off x="680318" y="4873765"/>
            <a:ext cx="3049705"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2" name="Text Placeholder 4"/>
          <p:cNvSpPr>
            <a:spLocks noGrp="1"/>
          </p:cNvSpPr>
          <p:nvPr>
            <p:ph type="body" sz="quarter" idx="3"/>
          </p:nvPr>
        </p:nvSpPr>
        <p:spPr>
          <a:xfrm>
            <a:off x="3945471" y="4297503"/>
            <a:ext cx="306324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3" name="Picture Placeholder 2"/>
          <p:cNvSpPr>
            <a:spLocks noGrp="1" noChangeAspect="1"/>
          </p:cNvSpPr>
          <p:nvPr>
            <p:ph type="pic" idx="21"/>
          </p:nvPr>
        </p:nvSpPr>
        <p:spPr>
          <a:xfrm>
            <a:off x="3945470" y="2336873"/>
            <a:ext cx="3063240"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19"/>
          </p:nvPr>
        </p:nvSpPr>
        <p:spPr>
          <a:xfrm>
            <a:off x="3944117" y="4873764"/>
            <a:ext cx="3067297"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5" name="Text Placeholder 4"/>
          <p:cNvSpPr>
            <a:spLocks noGrp="1"/>
          </p:cNvSpPr>
          <p:nvPr>
            <p:ph type="body" sz="quarter" idx="13"/>
          </p:nvPr>
        </p:nvSpPr>
        <p:spPr>
          <a:xfrm>
            <a:off x="7230678" y="4297503"/>
            <a:ext cx="306350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6" name="Picture Placeholder 2"/>
          <p:cNvSpPr>
            <a:spLocks noGrp="1" noChangeAspect="1"/>
          </p:cNvSpPr>
          <p:nvPr>
            <p:ph type="pic" idx="22"/>
          </p:nvPr>
        </p:nvSpPr>
        <p:spPr>
          <a:xfrm>
            <a:off x="7230677" y="2336873"/>
            <a:ext cx="3063505"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7" name="Text Placeholder 3"/>
          <p:cNvSpPr>
            <a:spLocks noGrp="1"/>
          </p:cNvSpPr>
          <p:nvPr>
            <p:ph type="body" sz="half" idx="20"/>
          </p:nvPr>
        </p:nvSpPr>
        <p:spPr>
          <a:xfrm>
            <a:off x="7230553" y="4873762"/>
            <a:ext cx="3067563"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3CBBBB78-C96F-47B7-AB17-D852CA960AC9}" type="datetimeFigureOut">
              <a:rPr lang="en-US" dirty="0"/>
              <a:t>12/11/2022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9" name="Rectangle 8"/>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lvl1pPr algn="r">
              <a:defRPr/>
            </a:lvl1p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FA3F48C-C7C6-4055-9F49-3777875E72AE}" type="datetimeFigureOut">
              <a:rPr lang="en-US" dirty="0"/>
              <a:t>12/11/2022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7" name="Rectangle 6"/>
          <p:cNvSpPr/>
          <p:nvPr/>
        </p:nvSpPr>
        <p:spPr bwMode="ltGray">
          <a:xfrm rot="5400000">
            <a:off x="8116207" y="1869395"/>
            <a:ext cx="5106988"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rot="5400000">
            <a:off x="9868202" y="5372403"/>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10129231" y="609597"/>
            <a:ext cx="1073802" cy="435376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80322" y="609597"/>
            <a:ext cx="8870004" cy="532658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6807126" y="5936187"/>
            <a:ext cx="2743200" cy="365125"/>
          </a:xfrm>
        </p:spPr>
        <p:txBody>
          <a:bodyPr/>
          <a:lstStyle/>
          <a:p>
            <a:fld id="{6178E61D-D431-422C-9764-11DAFE33AB63}" type="datetimeFigureOut">
              <a:rPr lang="en-US" dirty="0"/>
              <a:t>12/11/2022</a:t>
            </a:fld>
            <a:endParaRPr lang="en-US" dirty="0"/>
          </a:p>
        </p:txBody>
      </p:sp>
      <p:sp>
        <p:nvSpPr>
          <p:cNvPr id="5" name="Footer Placeholder 4"/>
          <p:cNvSpPr>
            <a:spLocks noGrp="1"/>
          </p:cNvSpPr>
          <p:nvPr>
            <p:ph type="ftr" sz="quarter" idx="11"/>
          </p:nvPr>
        </p:nvSpPr>
        <p:spPr>
          <a:xfrm>
            <a:off x="680321" y="5936188"/>
            <a:ext cx="6126805" cy="365125"/>
          </a:xfrm>
        </p:spPr>
        <p:txBody>
          <a:bodyPr/>
          <a:lstStyle/>
          <a:p>
            <a:endParaRPr lang="en-US" dirty="0"/>
          </a:p>
        </p:txBody>
      </p:sp>
      <p:sp>
        <p:nvSpPr>
          <p:cNvPr id="6" name="Slide Number Placeholder 5"/>
          <p:cNvSpPr>
            <a:spLocks noGrp="1"/>
          </p:cNvSpPr>
          <p:nvPr>
            <p:ph type="sldNum" sz="quarter" idx="12"/>
          </p:nvPr>
        </p:nvSpPr>
        <p:spPr>
          <a:xfrm>
            <a:off x="10097550" y="5398633"/>
            <a:ext cx="1154151" cy="1090789"/>
          </a:xfrm>
        </p:spPr>
        <p:txBody>
          <a:bodyPr anchor="t"/>
          <a:lstStyle>
            <a:lvl1pPr algn="ctr">
              <a:defRPr/>
            </a:lvl1pPr>
          </a:lstStyle>
          <a:p>
            <a:fld id="{6D22F896-40B5-4ADD-8801-0D06FADFA09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15" name="Picture 14"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6" name="Picture 15"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7" name="Rectangle 16"/>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2DE42F4-6EEF-4EF7-8ED4-2208F0F89A08}" type="datetimeFigureOut">
              <a:rPr lang="en-US" dirty="0"/>
              <a:t>12/11/2022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086907"/>
            <a:ext cx="10437812" cy="321164"/>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4" y="4087901"/>
            <a:ext cx="1602997" cy="144270"/>
          </a:xfrm>
          <a:prstGeom prst="rect">
            <a:avLst/>
          </a:prstGeom>
        </p:spPr>
      </p:pic>
      <p:sp>
        <p:nvSpPr>
          <p:cNvPr id="9" name="Rectangle 8"/>
          <p:cNvSpPr/>
          <p:nvPr/>
        </p:nvSpPr>
        <p:spPr bwMode="ltGray">
          <a:xfrm>
            <a:off x="-2" y="2726267"/>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0585825" y="2726267"/>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2869895"/>
            <a:ext cx="9613860" cy="1090788"/>
          </a:xfrm>
        </p:spPr>
        <p:txBody>
          <a:bodyPr anchor="ctr">
            <a:normAutofit/>
          </a:bodyPr>
          <a:lstStyle>
            <a:lvl1pPr algn="r">
              <a:defRPr sz="3600"/>
            </a:lvl1pPr>
          </a:lstStyle>
          <a:p>
            <a:r>
              <a:rPr lang="en-US"/>
              <a:t>Click to edit Master title style</a:t>
            </a:r>
            <a:endParaRPr lang="en-US" dirty="0"/>
          </a:p>
        </p:txBody>
      </p:sp>
      <p:sp>
        <p:nvSpPr>
          <p:cNvPr id="3" name="Text Placeholder 2"/>
          <p:cNvSpPr>
            <a:spLocks noGrp="1"/>
          </p:cNvSpPr>
          <p:nvPr>
            <p:ph type="body" idx="1"/>
          </p:nvPr>
        </p:nvSpPr>
        <p:spPr>
          <a:xfrm>
            <a:off x="680322" y="4232171"/>
            <a:ext cx="9613860" cy="1704017"/>
          </a:xfrm>
        </p:spPr>
        <p:txBody>
          <a:bodyPr>
            <a:normAutofit/>
          </a:bodyPr>
          <a:lstStyle>
            <a:lvl1pPr marL="0" indent="0" algn="r">
              <a:buNone/>
              <a:defRPr sz="20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0578ACC-22D6-47C1-A373-4FD133E34F3C}" type="datetimeFigureOut">
              <a:rPr lang="en-US" dirty="0"/>
              <a:t>12/11/2022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10729455" y="2869895"/>
            <a:ext cx="1154151" cy="1090789"/>
          </a:xfrm>
        </p:spPr>
        <p:txBody>
          <a:bodyPr/>
          <a:lstStyle/>
          <a:p>
            <a:fld id="{6D22F896-40B5-4ADD-8801-0D06FADFA09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80320" y="2336873"/>
            <a:ext cx="4698358" cy="359931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594123" y="2336873"/>
            <a:ext cx="4700058" cy="359931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E5A6C69-6797-4E8A-BF37-F2C3751466E9}" type="datetimeFigureOut">
              <a:rPr lang="en-US" dirty="0"/>
              <a:t>12/11/2022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pic>
        <p:nvPicPr>
          <p:cNvPr id="10" name="Picture 9"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1" name="Picture 10"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2" name="Rectangle 11"/>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Rectangle 12"/>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19" y="753229"/>
            <a:ext cx="9613863" cy="1080937"/>
          </a:xfrm>
        </p:spPr>
        <p:txBody>
          <a:bodyPr/>
          <a:lstStyle/>
          <a:p>
            <a:r>
              <a:rPr lang="en-US"/>
              <a:t>Click to edit Master title style</a:t>
            </a:r>
            <a:endParaRPr lang="en-US" dirty="0"/>
          </a:p>
        </p:txBody>
      </p:sp>
      <p:sp>
        <p:nvSpPr>
          <p:cNvPr id="3" name="Text Placeholder 2"/>
          <p:cNvSpPr>
            <a:spLocks noGrp="1"/>
          </p:cNvSpPr>
          <p:nvPr>
            <p:ph type="body" idx="1"/>
          </p:nvPr>
        </p:nvSpPr>
        <p:spPr>
          <a:xfrm>
            <a:off x="906350" y="2336873"/>
            <a:ext cx="4472327" cy="69313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80322" y="3030008"/>
            <a:ext cx="4698355" cy="290617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820154" y="2336873"/>
            <a:ext cx="4474028" cy="69207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594123" y="3030008"/>
            <a:ext cx="4700059" cy="290617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D82014A1-A632-4878-A0D3-F52BA7563730}" type="datetimeFigureOut">
              <a:rPr lang="en-US" dirty="0"/>
              <a:t>12/11/2022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pic>
        <p:nvPicPr>
          <p:cNvPr id="6" name="Picture 5"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7" name="Picture 6"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8" name="Rectangle 7"/>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CE99F462-093F-4566-844B-4C71F2739DA5}" type="datetimeFigureOut">
              <a:rPr lang="en-US" dirty="0"/>
              <a:t>12/11/2022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5" name="Picture 4" descr="HD-ShadowShor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6" name="Rectangle 5"/>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Date Placeholder 1"/>
          <p:cNvSpPr>
            <a:spLocks noGrp="1"/>
          </p:cNvSpPr>
          <p:nvPr>
            <p:ph type="dt" sz="half" idx="10"/>
          </p:nvPr>
        </p:nvSpPr>
        <p:spPr/>
        <p:txBody>
          <a:bodyPr/>
          <a:lstStyle/>
          <a:p>
            <a:fld id="{3D24A7AC-904D-4781-85BA-7D10C17ED021}" type="datetimeFigureOut">
              <a:rPr lang="en-US" dirty="0"/>
              <a:t>12/11/2022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1" y="753227"/>
            <a:ext cx="9613859" cy="1080940"/>
          </a:xfrm>
        </p:spPr>
        <p:txBody>
          <a:bodyPr anchor="ct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a:xfrm>
            <a:off x="4685846" y="2336873"/>
            <a:ext cx="5608336" cy="359931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80322" y="2336872"/>
            <a:ext cx="3790078" cy="3599317"/>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E331444B-B92B-4E27-8C94-BB93EAF5CB18}" type="datetimeFigureOut">
              <a:rPr lang="en-US" dirty="0"/>
              <a:t>12/11/2022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3" y="753228"/>
            <a:ext cx="9613857" cy="1080938"/>
          </a:xfrm>
        </p:spPr>
        <p:txBody>
          <a:bodyPr anchor="ctr">
            <a:normAutofit/>
          </a:bodyPr>
          <a:lstStyle>
            <a:lvl1pPr>
              <a:defRPr sz="3600"/>
            </a:lvl1pPr>
          </a:lstStyle>
          <a:p>
            <a:r>
              <a:rPr lang="en-US"/>
              <a:t>Click to edit Master title style</a:t>
            </a:r>
            <a:endParaRPr lang="en-US" dirty="0"/>
          </a:p>
        </p:txBody>
      </p:sp>
      <p:sp>
        <p:nvSpPr>
          <p:cNvPr id="3" name="Picture Placeholder 2"/>
          <p:cNvSpPr>
            <a:spLocks noGrp="1" noChangeAspect="1"/>
          </p:cNvSpPr>
          <p:nvPr>
            <p:ph type="pic" idx="1"/>
          </p:nvPr>
        </p:nvSpPr>
        <p:spPr>
          <a:xfrm>
            <a:off x="4868333" y="2336874"/>
            <a:ext cx="5425849" cy="3599312"/>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80323" y="2336873"/>
            <a:ext cx="3876256" cy="3599315"/>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363EFA5E-FA76-400D-B3DC-F0BA90E6D107}" type="datetimeFigureOut">
              <a:rPr lang="en-US" dirty="0"/>
              <a:t>12/11/2022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7" name="Picture 6" descr="hashOverlay-FullResolve.png"/>
          <p:cNvPicPr>
            <a:picLocks noChangeAspect="1"/>
          </p:cNvPicPr>
          <p:nvPr/>
        </p:nvPicPr>
        <p:blipFill>
          <a:blip r:embed="rId19">
            <a:alphaModFix amt="10000"/>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Placeholder 1"/>
          <p:cNvSpPr>
            <a:spLocks noGrp="1"/>
          </p:cNvSpPr>
          <p:nvPr>
            <p:ph type="title"/>
          </p:nvPr>
        </p:nvSpPr>
        <p:spPr>
          <a:xfrm>
            <a:off x="680321" y="753228"/>
            <a:ext cx="9613861" cy="1080938"/>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80321" y="2336873"/>
            <a:ext cx="9613861" cy="359931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550981" y="5936187"/>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9D6E9DEC-419B-4CC5-A080-3B06BD5A8291}" type="datetimeFigureOut">
              <a:rPr lang="en-US" dirty="0"/>
              <a:t>12/11/2022</a:t>
            </a:fld>
            <a:endParaRPr lang="en-US" dirty="0"/>
          </a:p>
        </p:txBody>
      </p:sp>
      <p:sp>
        <p:nvSpPr>
          <p:cNvPr id="5" name="Footer Placeholder 4"/>
          <p:cNvSpPr>
            <a:spLocks noGrp="1"/>
          </p:cNvSpPr>
          <p:nvPr>
            <p:ph type="ftr" sz="quarter" idx="3"/>
          </p:nvPr>
        </p:nvSpPr>
        <p:spPr>
          <a:xfrm>
            <a:off x="680321" y="5936188"/>
            <a:ext cx="6870660" cy="365125"/>
          </a:xfrm>
          <a:prstGeom prst="rect">
            <a:avLst/>
          </a:prstGeom>
        </p:spPr>
        <p:txBody>
          <a:bodyPr vert="horz" lIns="91440" tIns="45720" rIns="91440" bIns="45720" rtlCol="0" anchor="ctr"/>
          <a:lstStyle>
            <a:lvl1pPr algn="l">
              <a:defRPr sz="105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10729455" y="753227"/>
            <a:ext cx="1154151" cy="1090789"/>
          </a:xfrm>
          <a:prstGeom prst="rect">
            <a:avLst/>
          </a:prstGeom>
        </p:spPr>
        <p:txBody>
          <a:bodyPr vert="horz" lIns="91440" tIns="45720" rIns="91440" bIns="45720" rtlCol="0" anchor="ctr"/>
          <a:lstStyle>
            <a:lvl1pPr algn="l">
              <a:defRPr sz="3600">
                <a:solidFill>
                  <a:schemeClr val="tx1">
                    <a:tint val="75000"/>
                  </a:schemeClr>
                </a:solidFill>
              </a:defRPr>
            </a:lvl1pPr>
          </a:lstStyle>
          <a:p>
            <a:fld id="{6D22F896-40B5-4ADD-8801-0D06FADFA095}"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6" r:id="rId12"/>
    <p:sldLayoutId id="2147483663" r:id="rId13"/>
    <p:sldLayoutId id="2147483667" r:id="rId14"/>
    <p:sldLayoutId id="2147483668" r:id="rId15"/>
    <p:sldLayoutId id="2147483658" r:id="rId16"/>
    <p:sldLayoutId id="2147483659" r:id="rId17"/>
  </p:sldLayoutIdLst>
  <p:hf sldNum="0" hdr="0" ftr="0" dt="0"/>
  <p:txStyles>
    <p:titleStyle>
      <a:lvl1pPr algn="l" defTabSz="914400" rtl="0" eaLnBrk="1" latinLnBrk="0" hangingPunct="1">
        <a:lnSpc>
          <a:spcPct val="90000"/>
        </a:lnSpc>
        <a:spcBef>
          <a:spcPct val="0"/>
        </a:spcBef>
        <a:buNone/>
        <a:defRPr sz="36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3" Type="http://schemas.openxmlformats.org/officeDocument/2006/relationships/image" Target="../media/image10.jpg"/><Relationship Id="rId2" Type="http://schemas.openxmlformats.org/officeDocument/2006/relationships/image" Target="../media/image9.jpg"/><Relationship Id="rId1" Type="http://schemas.openxmlformats.org/officeDocument/2006/relationships/slideLayout" Target="../slideLayouts/slideLayout8.xml"/></Relationships>
</file>

<file path=ppt/slides/_rels/slide12.xml.rels><?xml version="1.0" encoding="UTF-8" standalone="yes"?>
<Relationships xmlns="http://schemas.openxmlformats.org/package/2006/relationships"><Relationship Id="rId2" Type="http://schemas.openxmlformats.org/officeDocument/2006/relationships/image" Target="../media/image11.jpg"/><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2" Type="http://schemas.openxmlformats.org/officeDocument/2006/relationships/image" Target="../media/image12.jp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2" Type="http://schemas.openxmlformats.org/officeDocument/2006/relationships/image" Target="../media/image13.jp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hyperlink" Target="http://www.eghtesadonlin.com/" TargetMode="External"/><Relationship Id="rId2" Type="http://schemas.openxmlformats.org/officeDocument/2006/relationships/hyperlink" Target="http://www.tahlilbazaar.com/" TargetMode="Externa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9.xml"/></Relationships>
</file>

<file path=ppt/slides/_rels/slide6.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Layout" Target="../slideLayouts/slideLayout9.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F4C0EC-3757-4959-8CD6-6C1E63772AC2}"/>
              </a:ext>
            </a:extLst>
          </p:cNvPr>
          <p:cNvSpPr>
            <a:spLocks noGrp="1"/>
          </p:cNvSpPr>
          <p:nvPr>
            <p:ph type="ctrTitle"/>
          </p:nvPr>
        </p:nvSpPr>
        <p:spPr/>
        <p:txBody>
          <a:bodyPr/>
          <a:lstStyle/>
          <a:p>
            <a:r>
              <a:rPr lang="fa-IR" sz="8800" dirty="0">
                <a:latin typeface="Arabic Typesetting" panose="03020402040406030203" pitchFamily="66" charset="-78"/>
                <a:cs typeface="Arabic Typesetting" panose="03020402040406030203" pitchFamily="66" charset="-78"/>
              </a:rPr>
              <a:t>صادرات پرتقال</a:t>
            </a:r>
            <a:endParaRPr lang="en-US" sz="8800" dirty="0">
              <a:latin typeface="Arabic Typesetting" panose="03020402040406030203" pitchFamily="66" charset="-78"/>
              <a:cs typeface="Arabic Typesetting" panose="03020402040406030203" pitchFamily="66" charset="-78"/>
            </a:endParaRPr>
          </a:p>
        </p:txBody>
      </p:sp>
      <p:sp>
        <p:nvSpPr>
          <p:cNvPr id="3" name="Subtitle 2">
            <a:extLst>
              <a:ext uri="{FF2B5EF4-FFF2-40B4-BE49-F238E27FC236}">
                <a16:creationId xmlns:a16="http://schemas.microsoft.com/office/drawing/2014/main" id="{6A385082-A627-4A14-869F-B445C5D7DEB1}"/>
              </a:ext>
            </a:extLst>
          </p:cNvPr>
          <p:cNvSpPr>
            <a:spLocks noGrp="1"/>
          </p:cNvSpPr>
          <p:nvPr>
            <p:ph type="subTitle" idx="1"/>
          </p:nvPr>
        </p:nvSpPr>
        <p:spPr/>
        <p:txBody>
          <a:bodyPr/>
          <a:lstStyle/>
          <a:p>
            <a:r>
              <a:rPr lang="fa-IR" dirty="0"/>
              <a:t>استاد مربوطه: دکتر مستولی زاده</a:t>
            </a:r>
          </a:p>
          <a:p>
            <a:r>
              <a:rPr lang="fa-IR" dirty="0"/>
              <a:t>دانشجویان:زهرا جعفر بگلو/شقایق ساعدی</a:t>
            </a:r>
            <a:endParaRPr lang="en-US" dirty="0"/>
          </a:p>
        </p:txBody>
      </p:sp>
      <p:pic>
        <p:nvPicPr>
          <p:cNvPr id="5" name="Picture 4">
            <a:extLst>
              <a:ext uri="{FF2B5EF4-FFF2-40B4-BE49-F238E27FC236}">
                <a16:creationId xmlns:a16="http://schemas.microsoft.com/office/drawing/2014/main" id="{9303000E-3B72-4766-8ACE-D69A4100FE67}"/>
              </a:ext>
            </a:extLst>
          </p:cNvPr>
          <p:cNvPicPr>
            <a:picLocks noChangeAspect="1"/>
          </p:cNvPicPr>
          <p:nvPr/>
        </p:nvPicPr>
        <p:blipFill>
          <a:blip r:embed="rId2"/>
          <a:stretch>
            <a:fillRect/>
          </a:stretch>
        </p:blipFill>
        <p:spPr>
          <a:xfrm>
            <a:off x="0" y="-76921"/>
            <a:ext cx="12192000" cy="2667000"/>
          </a:xfrm>
          <a:prstGeom prst="rect">
            <a:avLst/>
          </a:prstGeom>
        </p:spPr>
      </p:pic>
    </p:spTree>
    <p:extLst>
      <p:ext uri="{BB962C8B-B14F-4D97-AF65-F5344CB8AC3E}">
        <p14:creationId xmlns:p14="http://schemas.microsoft.com/office/powerpoint/2010/main" val="1036346379"/>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1713BA-DD4F-4122-A89F-67E4CAAB82B9}"/>
              </a:ext>
            </a:extLst>
          </p:cNvPr>
          <p:cNvSpPr>
            <a:spLocks noGrp="1"/>
          </p:cNvSpPr>
          <p:nvPr>
            <p:ph type="title"/>
          </p:nvPr>
        </p:nvSpPr>
        <p:spPr/>
        <p:txBody>
          <a:bodyPr/>
          <a:lstStyle/>
          <a:p>
            <a:pPr algn="r"/>
            <a:r>
              <a:rPr lang="fa-IR" dirty="0"/>
              <a:t>صادرات پرتقال به عراق:</a:t>
            </a:r>
            <a:endParaRPr lang="en-US" dirty="0"/>
          </a:p>
        </p:txBody>
      </p:sp>
      <p:sp>
        <p:nvSpPr>
          <p:cNvPr id="3" name="TextBox 2">
            <a:extLst>
              <a:ext uri="{FF2B5EF4-FFF2-40B4-BE49-F238E27FC236}">
                <a16:creationId xmlns:a16="http://schemas.microsoft.com/office/drawing/2014/main" id="{C34CA245-FFA0-478B-89FB-F57474D2301D}"/>
              </a:ext>
            </a:extLst>
          </p:cNvPr>
          <p:cNvSpPr txBox="1"/>
          <p:nvPr/>
        </p:nvSpPr>
        <p:spPr>
          <a:xfrm>
            <a:off x="125287" y="2064412"/>
            <a:ext cx="12066713" cy="3970318"/>
          </a:xfrm>
          <a:prstGeom prst="rect">
            <a:avLst/>
          </a:prstGeom>
          <a:noFill/>
        </p:spPr>
        <p:txBody>
          <a:bodyPr wrap="square" rtlCol="0">
            <a:spAutoFit/>
          </a:bodyPr>
          <a:lstStyle/>
          <a:p>
            <a:pPr algn="r"/>
            <a:r>
              <a:rPr lang="fa-IR" sz="3600" dirty="0">
                <a:latin typeface="Arabic Typesetting" panose="03020402040406030203" pitchFamily="66" charset="-78"/>
                <a:cs typeface="Arabic Typesetting" panose="03020402040406030203" pitchFamily="66" charset="-78"/>
              </a:rPr>
              <a:t>از آنجا که صادرات پرتقال به عراق جزو بزرگ ترین منابع درآمد زا برای ایران است، در درجه اول شرکت های بازرگانی میوه سعی میکنند بهترین پرتقال های صادراتی را از باغ های شمالی تامین کنند.کیفیت خاک باغ های شمال و شرایط آب وهوایی به اندازه ای مناسب است که میتواند بهترین پرتقال را در فصل مناسب تامین کند.</a:t>
            </a:r>
          </a:p>
          <a:p>
            <a:pPr algn="r"/>
            <a:r>
              <a:rPr lang="fa-IR" sz="3600" dirty="0">
                <a:latin typeface="Arabic Typesetting" panose="03020402040406030203" pitchFamily="66" charset="-78"/>
                <a:cs typeface="Arabic Typesetting" panose="03020402040406030203" pitchFamily="66" charset="-78"/>
              </a:rPr>
              <a:t>برای موفقیت صادرات پرتقال به عراق باید بازاریابی مناسب شکل گیرد. تجار عراقی به این مسئله اهمیت میدهند که کیفیت پرتقال ها چگونه است و آیا بسته بندی استاندارد و بهداشتی هست یا خیر؟!</a:t>
            </a:r>
          </a:p>
          <a:p>
            <a:pPr algn="r"/>
            <a:r>
              <a:rPr lang="fa-IR" sz="3600" dirty="0">
                <a:latin typeface="Arabic Typesetting" panose="03020402040406030203" pitchFamily="66" charset="-78"/>
                <a:cs typeface="Arabic Typesetting" panose="03020402040406030203" pitchFamily="66" charset="-78"/>
              </a:rPr>
              <a:t>برای صادرات پرتقال به عراق باید مجوز ها و گواهی های لازم دریافت شود.همچنین بسته بندی پرتقال صادراتی اهمیت زیادی دارد.تمامی این موارد در گمرک ایران و عراق بررسی میشود.</a:t>
            </a:r>
            <a:endParaRPr lang="en-US" sz="3600" dirty="0">
              <a:latin typeface="Arabic Typesetting" panose="03020402040406030203" pitchFamily="66" charset="-78"/>
              <a:cs typeface="Arabic Typesetting" panose="03020402040406030203" pitchFamily="66" charset="-78"/>
            </a:endParaRPr>
          </a:p>
        </p:txBody>
      </p:sp>
    </p:spTree>
    <p:extLst>
      <p:ext uri="{BB962C8B-B14F-4D97-AF65-F5344CB8AC3E}">
        <p14:creationId xmlns:p14="http://schemas.microsoft.com/office/powerpoint/2010/main" val="4283954078"/>
      </p:ext>
    </p:extLst>
  </p:cSld>
  <p:clrMapOvr>
    <a:masterClrMapping/>
  </p:clrMapOvr>
  <mc:AlternateContent xmlns:mc="http://schemas.openxmlformats.org/markup-compatibility/2006">
    <mc:Choice xmlns:p14="http://schemas.microsoft.com/office/powerpoint/2010/main" Requires="p14">
      <p:transition spd="slow" p14:dur="4400">
        <p14:honeycomb/>
      </p:transition>
    </mc:Choice>
    <mc:Fallback>
      <p:transition spd="slow">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A1ADC9-8DBE-42EA-950F-B9CBEFA39868}"/>
              </a:ext>
            </a:extLst>
          </p:cNvPr>
          <p:cNvSpPr>
            <a:spLocks noGrp="1"/>
          </p:cNvSpPr>
          <p:nvPr>
            <p:ph type="title"/>
          </p:nvPr>
        </p:nvSpPr>
        <p:spPr/>
        <p:txBody>
          <a:bodyPr/>
          <a:lstStyle/>
          <a:p>
            <a:pPr algn="r"/>
            <a:r>
              <a:rPr lang="fa-IR" dirty="0"/>
              <a:t>بسته بندی پرتقال:</a:t>
            </a:r>
            <a:endParaRPr lang="en-US" dirty="0"/>
          </a:p>
        </p:txBody>
      </p:sp>
      <p:pic>
        <p:nvPicPr>
          <p:cNvPr id="6" name="Content Placeholder 5">
            <a:extLst>
              <a:ext uri="{FF2B5EF4-FFF2-40B4-BE49-F238E27FC236}">
                <a16:creationId xmlns:a16="http://schemas.microsoft.com/office/drawing/2014/main" id="{E8294377-D460-405A-AB64-E8799B680B6E}"/>
              </a:ext>
            </a:extLst>
          </p:cNvPr>
          <p:cNvPicPr>
            <a:picLocks noGrp="1" noChangeAspect="1"/>
          </p:cNvPicPr>
          <p:nvPr>
            <p:ph idx="1"/>
          </p:nvPr>
        </p:nvPicPr>
        <p:blipFill>
          <a:blip r:embed="rId2"/>
          <a:stretch>
            <a:fillRect/>
          </a:stretch>
        </p:blipFill>
        <p:spPr>
          <a:xfrm>
            <a:off x="4612164" y="3899737"/>
            <a:ext cx="3654012" cy="2563262"/>
          </a:xfrm>
          <a:prstGeom prst="rect">
            <a:avLst/>
          </a:prstGeom>
          <a:ln>
            <a:noFill/>
          </a:ln>
          <a:effectLst>
            <a:outerShdw blurRad="292100" dist="139700" dir="2700000" algn="tl" rotWithShape="0">
              <a:srgbClr val="333333">
                <a:alpha val="65000"/>
              </a:srgbClr>
            </a:outerShdw>
          </a:effectLst>
        </p:spPr>
      </p:pic>
      <p:sp>
        <p:nvSpPr>
          <p:cNvPr id="4" name="Text Placeholder 3">
            <a:extLst>
              <a:ext uri="{FF2B5EF4-FFF2-40B4-BE49-F238E27FC236}">
                <a16:creationId xmlns:a16="http://schemas.microsoft.com/office/drawing/2014/main" id="{278072B1-B93B-4509-90B3-EE6ADA82662A}"/>
              </a:ext>
            </a:extLst>
          </p:cNvPr>
          <p:cNvSpPr>
            <a:spLocks noGrp="1"/>
          </p:cNvSpPr>
          <p:nvPr>
            <p:ph type="body" sz="half" idx="2"/>
          </p:nvPr>
        </p:nvSpPr>
        <p:spPr>
          <a:xfrm>
            <a:off x="84147" y="2336872"/>
            <a:ext cx="4386253" cy="3599317"/>
          </a:xfrm>
        </p:spPr>
        <p:txBody>
          <a:bodyPr>
            <a:normAutofit/>
          </a:bodyPr>
          <a:lstStyle/>
          <a:p>
            <a:pPr algn="r"/>
            <a:r>
              <a:rPr lang="fa-IR" sz="3200" dirty="0">
                <a:latin typeface="Arabic Typesetting" panose="03020402040406030203" pitchFamily="66" charset="-78"/>
                <a:cs typeface="Arabic Typesetting" panose="03020402040406030203" pitchFamily="66" charset="-78"/>
              </a:rPr>
              <a:t> پرتقال های صادراتی،در جعبه های کارتنی مقاوم سه لایه یا چهار لایه آماده میشود. پرتقال ها معمولا در دو ردیف، سه ردیف یا چهار ردیف چیده میشوند. بهترین حالت این است که بین فاصله هر ردیف از پرتقال ها ، یک صفحه پلاستیکی مشبک قرار گیرد یا اینکه هر عدد پرتقال در کاغذ پوستی پیچیده شود.</a:t>
            </a:r>
            <a:endParaRPr lang="en-US" sz="3200" dirty="0">
              <a:latin typeface="Arabic Typesetting" panose="03020402040406030203" pitchFamily="66" charset="-78"/>
              <a:cs typeface="Arabic Typesetting" panose="03020402040406030203" pitchFamily="66" charset="-78"/>
            </a:endParaRPr>
          </a:p>
        </p:txBody>
      </p:sp>
      <p:pic>
        <p:nvPicPr>
          <p:cNvPr id="8" name="Picture 7">
            <a:extLst>
              <a:ext uri="{FF2B5EF4-FFF2-40B4-BE49-F238E27FC236}">
                <a16:creationId xmlns:a16="http://schemas.microsoft.com/office/drawing/2014/main" id="{8FA57908-9487-4FFD-B0FC-3D7E382F5B78}"/>
              </a:ext>
            </a:extLst>
          </p:cNvPr>
          <p:cNvPicPr>
            <a:picLocks noChangeAspect="1"/>
          </p:cNvPicPr>
          <p:nvPr/>
        </p:nvPicPr>
        <p:blipFill>
          <a:blip r:embed="rId3"/>
          <a:stretch>
            <a:fillRect/>
          </a:stretch>
        </p:blipFill>
        <p:spPr>
          <a:xfrm>
            <a:off x="8594648" y="2391428"/>
            <a:ext cx="3399064" cy="2632406"/>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3725652154"/>
      </p:ext>
    </p:extLst>
  </p:cSld>
  <p:clrMapOvr>
    <a:masterClrMapping/>
  </p:clrMapOvr>
  <p:transition spd="slow">
    <p:comb/>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ECB66A-9F70-48EB-829A-DFD3F16E8600}"/>
              </a:ext>
            </a:extLst>
          </p:cNvPr>
          <p:cNvSpPr>
            <a:spLocks noGrp="1"/>
          </p:cNvSpPr>
          <p:nvPr>
            <p:ph type="title"/>
          </p:nvPr>
        </p:nvSpPr>
        <p:spPr/>
        <p:txBody>
          <a:bodyPr/>
          <a:lstStyle/>
          <a:p>
            <a:pPr algn="r"/>
            <a:r>
              <a:rPr lang="fa-IR" dirty="0"/>
              <a:t>صادرات پرتقال تامسون:</a:t>
            </a:r>
            <a:endParaRPr lang="en-US" dirty="0"/>
          </a:p>
        </p:txBody>
      </p:sp>
      <p:sp>
        <p:nvSpPr>
          <p:cNvPr id="10" name="TextBox 9">
            <a:extLst>
              <a:ext uri="{FF2B5EF4-FFF2-40B4-BE49-F238E27FC236}">
                <a16:creationId xmlns:a16="http://schemas.microsoft.com/office/drawing/2014/main" id="{A88539DC-C296-4020-A080-2F856C1DA0DA}"/>
              </a:ext>
            </a:extLst>
          </p:cNvPr>
          <p:cNvSpPr txBox="1"/>
          <p:nvPr/>
        </p:nvSpPr>
        <p:spPr>
          <a:xfrm>
            <a:off x="544152" y="2300025"/>
            <a:ext cx="11460854" cy="2062103"/>
          </a:xfrm>
          <a:prstGeom prst="rect">
            <a:avLst/>
          </a:prstGeom>
          <a:noFill/>
        </p:spPr>
        <p:txBody>
          <a:bodyPr wrap="square" rtlCol="0">
            <a:spAutoFit/>
          </a:bodyPr>
          <a:lstStyle/>
          <a:p>
            <a:pPr algn="r"/>
            <a:r>
              <a:rPr lang="fa-IR" sz="3200" dirty="0">
                <a:latin typeface="Arabic Typesetting" panose="03020402040406030203" pitchFamily="66" charset="-78"/>
                <a:cs typeface="Arabic Typesetting" panose="03020402040406030203" pitchFamily="66" charset="-78"/>
              </a:rPr>
              <a:t>یکی دیگر از مهم ترین معاملات در گروه تجارت پرتقال،خرید و فروش پرتقال تامسون نام دارد. بهترین بازار برای صادرات پرتقال تامسون،کشور عراق است.برای پرتقال تامسون شرایط باید به گونه ای باشد که پرتقال ها از نظر اندازه یکسان باشند.پرتقال تامسون پوست نازکی دارد و تمام پرتقال ها به یک اندازه رشد نمیکنند.برای اینکه بهترین پرتقال تامسون برای صادرات آماده شود،از طریق دستگاه های سورتینگ میوه میتوان پرتقال های هم اندازه را جدا کرد.</a:t>
            </a:r>
            <a:endParaRPr lang="en-US" sz="3200" dirty="0">
              <a:latin typeface="Arabic Typesetting" panose="03020402040406030203" pitchFamily="66" charset="-78"/>
              <a:cs typeface="Arabic Typesetting" panose="03020402040406030203" pitchFamily="66" charset="-78"/>
            </a:endParaRPr>
          </a:p>
        </p:txBody>
      </p:sp>
      <p:pic>
        <p:nvPicPr>
          <p:cNvPr id="12" name="Picture 11">
            <a:extLst>
              <a:ext uri="{FF2B5EF4-FFF2-40B4-BE49-F238E27FC236}">
                <a16:creationId xmlns:a16="http://schemas.microsoft.com/office/drawing/2014/main" id="{B1268102-1BC7-4482-A180-5E4BD2DC707D}"/>
              </a:ext>
            </a:extLst>
          </p:cNvPr>
          <p:cNvPicPr>
            <a:picLocks noChangeAspect="1"/>
          </p:cNvPicPr>
          <p:nvPr/>
        </p:nvPicPr>
        <p:blipFill>
          <a:blip r:embed="rId2"/>
          <a:stretch>
            <a:fillRect/>
          </a:stretch>
        </p:blipFill>
        <p:spPr>
          <a:xfrm>
            <a:off x="3629550" y="4403092"/>
            <a:ext cx="5088833" cy="2251532"/>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1357321094"/>
      </p:ext>
    </p:extLst>
  </p:cSld>
  <p:clrMapOvr>
    <a:masterClrMapping/>
  </p:clrMapOvr>
  <mc:AlternateContent xmlns:mc="http://schemas.openxmlformats.org/markup-compatibility/2006">
    <mc:Choice xmlns:p14="http://schemas.microsoft.com/office/powerpoint/2010/main" Requires="p14">
      <p:transition spd="slow" p14:dur="1600">
        <p14:prism isInverted="1"/>
      </p:transition>
    </mc:Choice>
    <mc:Fallback>
      <p:transition spd="slow">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C1B059B2-C48F-4524-A46F-B80176F5EBE3}"/>
              </a:ext>
            </a:extLst>
          </p:cNvPr>
          <p:cNvSpPr txBox="1"/>
          <p:nvPr/>
        </p:nvSpPr>
        <p:spPr>
          <a:xfrm>
            <a:off x="0" y="538541"/>
            <a:ext cx="10557674" cy="2062103"/>
          </a:xfrm>
          <a:prstGeom prst="rect">
            <a:avLst/>
          </a:prstGeom>
          <a:noFill/>
        </p:spPr>
        <p:txBody>
          <a:bodyPr wrap="square" rtlCol="0">
            <a:spAutoFit/>
          </a:bodyPr>
          <a:lstStyle/>
          <a:p>
            <a:pPr algn="r"/>
            <a:r>
              <a:rPr lang="fa-IR" sz="3200" dirty="0">
                <a:latin typeface="Arabic Typesetting" panose="03020402040406030203" pitchFamily="66" charset="-78"/>
                <a:cs typeface="Arabic Typesetting" panose="03020402040406030203" pitchFamily="66" charset="-78"/>
              </a:rPr>
              <a:t>از عواملی که در قیمت تجارت پرتقال تامسون تاثیرگذار است این است که محموله ها در چه فصلی از سال تامین میشود و به سمت مقصد ارسال میگردد؟ بازار های عراق برای پرتقال های تامسون مقصد خوبی هستند.عراق در نزدیکی ایران قرار دارد پس از نظر هزینه حمل و نقل برای صادرات انواع پرتقال تامسون مقادیر کمتری را در بر میگیرد.</a:t>
            </a:r>
            <a:endParaRPr lang="en-US" sz="3200" dirty="0">
              <a:latin typeface="Arabic Typesetting" panose="03020402040406030203" pitchFamily="66" charset="-78"/>
              <a:cs typeface="Arabic Typesetting" panose="03020402040406030203" pitchFamily="66" charset="-78"/>
            </a:endParaRPr>
          </a:p>
        </p:txBody>
      </p:sp>
      <p:pic>
        <p:nvPicPr>
          <p:cNvPr id="4" name="Picture 3">
            <a:extLst>
              <a:ext uri="{FF2B5EF4-FFF2-40B4-BE49-F238E27FC236}">
                <a16:creationId xmlns:a16="http://schemas.microsoft.com/office/drawing/2014/main" id="{425789EC-07FC-4088-8235-E77DA7F4EDE0}"/>
              </a:ext>
            </a:extLst>
          </p:cNvPr>
          <p:cNvPicPr>
            <a:picLocks noChangeAspect="1"/>
          </p:cNvPicPr>
          <p:nvPr/>
        </p:nvPicPr>
        <p:blipFill>
          <a:blip r:embed="rId2"/>
          <a:stretch>
            <a:fillRect/>
          </a:stretch>
        </p:blipFill>
        <p:spPr>
          <a:xfrm>
            <a:off x="3109474" y="2529473"/>
            <a:ext cx="4787114" cy="3837670"/>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2787947005"/>
      </p:ext>
    </p:extLst>
  </p:cSld>
  <p:clrMapOvr>
    <a:masterClrMapping/>
  </p:clrMapOvr>
  <mc:AlternateContent xmlns:mc="http://schemas.openxmlformats.org/markup-compatibility/2006">
    <mc:Choice xmlns:p14="http://schemas.microsoft.com/office/powerpoint/2010/main" Requires="p14">
      <p:transition spd="slow" p14:dur="1200">
        <p:dissolve/>
      </p:transition>
    </mc:Choice>
    <mc:Fallback>
      <p:transition spd="slow">
        <p:dissolv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B38301-D6A4-49CB-9A3B-9693C293B589}"/>
              </a:ext>
            </a:extLst>
          </p:cNvPr>
          <p:cNvSpPr>
            <a:spLocks noGrp="1"/>
          </p:cNvSpPr>
          <p:nvPr>
            <p:ph type="title"/>
          </p:nvPr>
        </p:nvSpPr>
        <p:spPr/>
        <p:txBody>
          <a:bodyPr/>
          <a:lstStyle/>
          <a:p>
            <a:pPr algn="r"/>
            <a:r>
              <a:rPr lang="fa-IR" dirty="0"/>
              <a:t>راهکار برای موانع صادراتی:</a:t>
            </a:r>
            <a:endParaRPr lang="en-US" dirty="0"/>
          </a:p>
        </p:txBody>
      </p:sp>
      <p:sp>
        <p:nvSpPr>
          <p:cNvPr id="3" name="TextBox 2">
            <a:extLst>
              <a:ext uri="{FF2B5EF4-FFF2-40B4-BE49-F238E27FC236}">
                <a16:creationId xmlns:a16="http://schemas.microsoft.com/office/drawing/2014/main" id="{D6AF96D4-3A6F-49DA-91AC-8155759CDAFD}"/>
              </a:ext>
            </a:extLst>
          </p:cNvPr>
          <p:cNvSpPr txBox="1"/>
          <p:nvPr/>
        </p:nvSpPr>
        <p:spPr>
          <a:xfrm>
            <a:off x="572201" y="2249536"/>
            <a:ext cx="11309390" cy="2554545"/>
          </a:xfrm>
          <a:prstGeom prst="rect">
            <a:avLst/>
          </a:prstGeom>
          <a:noFill/>
        </p:spPr>
        <p:txBody>
          <a:bodyPr wrap="square" rtlCol="0">
            <a:spAutoFit/>
          </a:bodyPr>
          <a:lstStyle/>
          <a:p>
            <a:pPr algn="r"/>
            <a:r>
              <a:rPr lang="fa-IR" sz="3200" dirty="0">
                <a:latin typeface="Arabic Typesetting" panose="03020402040406030203" pitchFamily="66" charset="-78"/>
                <a:cs typeface="Arabic Typesetting" panose="03020402040406030203" pitchFamily="66" charset="-78"/>
              </a:rPr>
              <a:t>در کل محدودیت های گمرکی کار را برای صادرات سخت تر میکند.</a:t>
            </a:r>
          </a:p>
          <a:p>
            <a:pPr algn="r"/>
            <a:r>
              <a:rPr lang="fa-IR" sz="3200" dirty="0">
                <a:latin typeface="Arabic Typesetting" panose="03020402040406030203" pitchFamily="66" charset="-78"/>
                <a:cs typeface="Arabic Typesetting" panose="03020402040406030203" pitchFamily="66" charset="-78"/>
              </a:rPr>
              <a:t>راهکارها:</a:t>
            </a:r>
          </a:p>
          <a:p>
            <a:pPr algn="r"/>
            <a:r>
              <a:rPr lang="fa-IR" sz="3200" dirty="0">
                <a:latin typeface="Arabic Typesetting" panose="03020402040406030203" pitchFamily="66" charset="-78"/>
                <a:cs typeface="Arabic Typesetting" panose="03020402040406030203" pitchFamily="66" charset="-78"/>
              </a:rPr>
              <a:t>بخش خصوصی در عرصه صادرات باید پررنگ تر شود؛مواردی همچون تربیت تجار رعایت استاندارد ها در باقی مانده های سموم و کود شیمیایی ، اعطای تسهیلات ارزان قیمت به تولیدکننده و صادر کننده، تسهیل و تسریع فروش محصولات کشاورزی از مرزها استفاده از تجربه کشور های موفق در زمینه صادرات ، و تبادلات کالابه کالا و ....</a:t>
            </a:r>
            <a:endParaRPr lang="en-US" sz="3200" dirty="0">
              <a:latin typeface="Arabic Typesetting" panose="03020402040406030203" pitchFamily="66" charset="-78"/>
              <a:cs typeface="Arabic Typesetting" panose="03020402040406030203" pitchFamily="66" charset="-78"/>
            </a:endParaRPr>
          </a:p>
        </p:txBody>
      </p:sp>
    </p:spTree>
    <p:extLst>
      <p:ext uri="{BB962C8B-B14F-4D97-AF65-F5344CB8AC3E}">
        <p14:creationId xmlns:p14="http://schemas.microsoft.com/office/powerpoint/2010/main" val="4251703096"/>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2000">
        <p15:prstTrans prst="drape"/>
      </p:transition>
    </mc:Choice>
    <mc:Fallback>
      <p:transition spd="slow">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D71FAF5B-A510-4E2C-9C47-4D87974F7FF9}"/>
              </a:ext>
            </a:extLst>
          </p:cNvPr>
          <p:cNvSpPr txBox="1"/>
          <p:nvPr/>
        </p:nvSpPr>
        <p:spPr>
          <a:xfrm>
            <a:off x="-173904" y="546671"/>
            <a:ext cx="10725969" cy="2554545"/>
          </a:xfrm>
          <a:prstGeom prst="rect">
            <a:avLst/>
          </a:prstGeom>
          <a:noFill/>
        </p:spPr>
        <p:txBody>
          <a:bodyPr wrap="square">
            <a:spAutoFit/>
          </a:bodyPr>
          <a:lstStyle/>
          <a:p>
            <a:pPr algn="r"/>
            <a:r>
              <a:rPr lang="fa-IR" sz="3200" dirty="0">
                <a:latin typeface="Arabic Typesetting" panose="03020402040406030203" pitchFamily="66" charset="-78"/>
                <a:cs typeface="Arabic Typesetting" panose="03020402040406030203" pitchFamily="66" charset="-78"/>
              </a:rPr>
              <a:t>باغداران مازندرانی سالانه 2.5 میلیون تن مرکبات تولید می کنند که دستکم 10 تا 15 درصد آن قابلیت صادراتی دارد و از این میزان حتی یک دهم هم صادر نمی شود.</a:t>
            </a:r>
          </a:p>
          <a:p>
            <a:pPr algn="r"/>
            <a:r>
              <a:rPr lang="fa-IR" sz="3200" dirty="0">
                <a:latin typeface="Arabic Typesetting" panose="03020402040406030203" pitchFamily="66" charset="-78"/>
                <a:cs typeface="Arabic Typesetting" panose="03020402040406030203" pitchFamily="66" charset="-78"/>
              </a:rPr>
              <a:t>بر اساس گزارش های رسمی پارسال قرار بود 150 هزار تن پرتقال از مازندنران به خارج از کشور صادر شود و چندین نشست هماهنگی نیز در این باره با حضور مسئولان دستگ.اههای دخیل برگزار شد ولی نتیجه آن که میزان صادرات در 23 هزار تن متوقف ماند.</a:t>
            </a:r>
            <a:endParaRPr lang="en-US" sz="3200" dirty="0">
              <a:latin typeface="Arabic Typesetting" panose="03020402040406030203" pitchFamily="66" charset="-78"/>
              <a:cs typeface="Arabic Typesetting" panose="03020402040406030203" pitchFamily="66" charset="-78"/>
            </a:endParaRPr>
          </a:p>
        </p:txBody>
      </p:sp>
      <p:sp>
        <p:nvSpPr>
          <p:cNvPr id="5" name="TextBox 4">
            <a:extLst>
              <a:ext uri="{FF2B5EF4-FFF2-40B4-BE49-F238E27FC236}">
                <a16:creationId xmlns:a16="http://schemas.microsoft.com/office/drawing/2014/main" id="{E1B01A7F-A2E9-433F-9EA9-913492FE71F3}"/>
              </a:ext>
            </a:extLst>
          </p:cNvPr>
          <p:cNvSpPr txBox="1"/>
          <p:nvPr/>
        </p:nvSpPr>
        <p:spPr>
          <a:xfrm>
            <a:off x="129026" y="2968737"/>
            <a:ext cx="11808662" cy="1077218"/>
          </a:xfrm>
          <a:prstGeom prst="rect">
            <a:avLst/>
          </a:prstGeom>
          <a:noFill/>
        </p:spPr>
        <p:txBody>
          <a:bodyPr wrap="square">
            <a:spAutoFit/>
          </a:bodyPr>
          <a:lstStyle/>
          <a:p>
            <a:pPr algn="r"/>
            <a:r>
              <a:rPr lang="fa-IR" sz="3200" dirty="0">
                <a:latin typeface="Arabic Typesetting" panose="03020402040406030203" pitchFamily="66" charset="-78"/>
                <a:cs typeface="Arabic Typesetting" panose="03020402040406030203" pitchFamily="66" charset="-78"/>
              </a:rPr>
              <a:t>رییس اتاق بازرگانی ضعف زیرساختی شامل حمل و نقل، انبار استاندارد ذخیره سازی و گرانی تعرفه گمرکی را مهم ترین معضل پیش روی صادرات مرکبات اعلام کرد.</a:t>
            </a:r>
            <a:endParaRPr lang="en-US" sz="3200" dirty="0">
              <a:latin typeface="Arabic Typesetting" panose="03020402040406030203" pitchFamily="66" charset="-78"/>
              <a:cs typeface="Arabic Typesetting" panose="03020402040406030203" pitchFamily="66" charset="-78"/>
            </a:endParaRPr>
          </a:p>
        </p:txBody>
      </p:sp>
      <p:sp>
        <p:nvSpPr>
          <p:cNvPr id="6" name="TextBox 5">
            <a:extLst>
              <a:ext uri="{FF2B5EF4-FFF2-40B4-BE49-F238E27FC236}">
                <a16:creationId xmlns:a16="http://schemas.microsoft.com/office/drawing/2014/main" id="{E2F8855D-365A-42C9-AF3A-77585C519C98}"/>
              </a:ext>
            </a:extLst>
          </p:cNvPr>
          <p:cNvSpPr txBox="1"/>
          <p:nvPr/>
        </p:nvSpPr>
        <p:spPr>
          <a:xfrm>
            <a:off x="2075632" y="3429000"/>
            <a:ext cx="706837" cy="60306"/>
          </a:xfrm>
          <a:prstGeom prst="rect">
            <a:avLst/>
          </a:prstGeom>
          <a:noFill/>
        </p:spPr>
        <p:txBody>
          <a:bodyPr wrap="square" rtlCol="0">
            <a:spAutoFit/>
          </a:bodyPr>
          <a:lstStyle/>
          <a:p>
            <a:endParaRPr lang="en-US" dirty="0"/>
          </a:p>
        </p:txBody>
      </p:sp>
      <p:pic>
        <p:nvPicPr>
          <p:cNvPr id="8" name="Picture 7">
            <a:extLst>
              <a:ext uri="{FF2B5EF4-FFF2-40B4-BE49-F238E27FC236}">
                <a16:creationId xmlns:a16="http://schemas.microsoft.com/office/drawing/2014/main" id="{A91BF496-A05F-46F5-9250-2DB844FDECE2}"/>
              </a:ext>
            </a:extLst>
          </p:cNvPr>
          <p:cNvPicPr>
            <a:picLocks noChangeAspect="1"/>
          </p:cNvPicPr>
          <p:nvPr/>
        </p:nvPicPr>
        <p:blipFill>
          <a:blip r:embed="rId2"/>
          <a:stretch>
            <a:fillRect/>
          </a:stretch>
        </p:blipFill>
        <p:spPr>
          <a:xfrm>
            <a:off x="667929" y="4085436"/>
            <a:ext cx="4059100" cy="2029550"/>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64190887"/>
      </p:ext>
    </p:extLst>
  </p:cSld>
  <p:clrMapOvr>
    <a:masterClrMapping/>
  </p:clrMapOvr>
  <p:transition spd="slow">
    <p:wipe/>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2">
            <a:extLst>
              <a:ext uri="{FF2B5EF4-FFF2-40B4-BE49-F238E27FC236}">
                <a16:creationId xmlns:a16="http://schemas.microsoft.com/office/drawing/2014/main" id="{6F547A02-E2D9-46BD-B0E1-6034F359C054}"/>
              </a:ext>
            </a:extLst>
          </p:cNvPr>
          <p:cNvGraphicFramePr>
            <a:graphicFrameLocks noGrp="1"/>
          </p:cNvGraphicFramePr>
          <p:nvPr>
            <p:extLst>
              <p:ext uri="{D42A27DB-BD31-4B8C-83A1-F6EECF244321}">
                <p14:modId xmlns:p14="http://schemas.microsoft.com/office/powerpoint/2010/main" val="738421825"/>
              </p:ext>
            </p:extLst>
          </p:nvPr>
        </p:nvGraphicFramePr>
        <p:xfrm>
          <a:off x="7197394" y="719664"/>
          <a:ext cx="2962606" cy="5019170"/>
        </p:xfrm>
        <a:graphic>
          <a:graphicData uri="http://schemas.openxmlformats.org/drawingml/2006/table">
            <a:tbl>
              <a:tblPr firstRow="1" bandRow="1">
                <a:tableStyleId>{BC89EF96-8CEA-46FF-86C4-4CE0E7609802}</a:tableStyleId>
              </a:tblPr>
              <a:tblGrid>
                <a:gridCol w="1481303">
                  <a:extLst>
                    <a:ext uri="{9D8B030D-6E8A-4147-A177-3AD203B41FA5}">
                      <a16:colId xmlns:a16="http://schemas.microsoft.com/office/drawing/2014/main" val="3086425542"/>
                    </a:ext>
                  </a:extLst>
                </a:gridCol>
                <a:gridCol w="1481303">
                  <a:extLst>
                    <a:ext uri="{9D8B030D-6E8A-4147-A177-3AD203B41FA5}">
                      <a16:colId xmlns:a16="http://schemas.microsoft.com/office/drawing/2014/main" val="628544030"/>
                    </a:ext>
                  </a:extLst>
                </a:gridCol>
              </a:tblGrid>
              <a:tr h="501917">
                <a:tc>
                  <a:txBody>
                    <a:bodyPr/>
                    <a:lstStyle/>
                    <a:p>
                      <a:r>
                        <a:rPr lang="fa-IR" dirty="0"/>
                        <a:t>26/5%</a:t>
                      </a:r>
                      <a:endParaRPr lang="en-US" dirty="0"/>
                    </a:p>
                  </a:txBody>
                  <a:tcPr/>
                </a:tc>
                <a:tc>
                  <a:txBody>
                    <a:bodyPr/>
                    <a:lstStyle/>
                    <a:p>
                      <a:pPr algn="r"/>
                      <a:r>
                        <a:rPr lang="fa-IR" dirty="0"/>
                        <a:t>اسپانیا</a:t>
                      </a:r>
                      <a:endParaRPr lang="en-US" dirty="0"/>
                    </a:p>
                  </a:txBody>
                  <a:tcPr/>
                </a:tc>
                <a:extLst>
                  <a:ext uri="{0D108BD9-81ED-4DB2-BD59-A6C34878D82A}">
                    <a16:rowId xmlns:a16="http://schemas.microsoft.com/office/drawing/2014/main" val="2527776990"/>
                  </a:ext>
                </a:extLst>
              </a:tr>
              <a:tr h="501917">
                <a:tc>
                  <a:txBody>
                    <a:bodyPr/>
                    <a:lstStyle/>
                    <a:p>
                      <a:r>
                        <a:rPr lang="fa-IR" dirty="0"/>
                        <a:t>14%</a:t>
                      </a:r>
                    </a:p>
                  </a:txBody>
                  <a:tcPr/>
                </a:tc>
                <a:tc>
                  <a:txBody>
                    <a:bodyPr/>
                    <a:lstStyle/>
                    <a:p>
                      <a:pPr algn="r"/>
                      <a:r>
                        <a:rPr lang="fa-IR" dirty="0"/>
                        <a:t>آفریقای جنوبی</a:t>
                      </a:r>
                      <a:endParaRPr lang="en-US" dirty="0"/>
                    </a:p>
                  </a:txBody>
                  <a:tcPr/>
                </a:tc>
                <a:extLst>
                  <a:ext uri="{0D108BD9-81ED-4DB2-BD59-A6C34878D82A}">
                    <a16:rowId xmlns:a16="http://schemas.microsoft.com/office/drawing/2014/main" val="1014961670"/>
                  </a:ext>
                </a:extLst>
              </a:tr>
              <a:tr h="501917">
                <a:tc>
                  <a:txBody>
                    <a:bodyPr/>
                    <a:lstStyle/>
                    <a:p>
                      <a:r>
                        <a:rPr lang="fa-IR" dirty="0"/>
                        <a:t>13/8%</a:t>
                      </a:r>
                      <a:endParaRPr lang="en-US" dirty="0"/>
                    </a:p>
                  </a:txBody>
                  <a:tcPr/>
                </a:tc>
                <a:tc>
                  <a:txBody>
                    <a:bodyPr/>
                    <a:lstStyle/>
                    <a:p>
                      <a:pPr algn="r"/>
                      <a:r>
                        <a:rPr lang="fa-IR" dirty="0"/>
                        <a:t>مصر</a:t>
                      </a:r>
                      <a:endParaRPr lang="en-US" dirty="0"/>
                    </a:p>
                  </a:txBody>
                  <a:tcPr/>
                </a:tc>
                <a:extLst>
                  <a:ext uri="{0D108BD9-81ED-4DB2-BD59-A6C34878D82A}">
                    <a16:rowId xmlns:a16="http://schemas.microsoft.com/office/drawing/2014/main" val="2901014314"/>
                  </a:ext>
                </a:extLst>
              </a:tr>
              <a:tr h="501917">
                <a:tc>
                  <a:txBody>
                    <a:bodyPr/>
                    <a:lstStyle/>
                    <a:p>
                      <a:r>
                        <a:rPr lang="fa-IR" dirty="0"/>
                        <a:t>11%</a:t>
                      </a:r>
                      <a:endParaRPr lang="en-US" dirty="0"/>
                    </a:p>
                  </a:txBody>
                  <a:tcPr/>
                </a:tc>
                <a:tc>
                  <a:txBody>
                    <a:bodyPr/>
                    <a:lstStyle/>
                    <a:p>
                      <a:pPr algn="r"/>
                      <a:r>
                        <a:rPr lang="fa-IR" dirty="0"/>
                        <a:t>آمریکا</a:t>
                      </a:r>
                      <a:endParaRPr lang="en-US" dirty="0"/>
                    </a:p>
                  </a:txBody>
                  <a:tcPr/>
                </a:tc>
                <a:extLst>
                  <a:ext uri="{0D108BD9-81ED-4DB2-BD59-A6C34878D82A}">
                    <a16:rowId xmlns:a16="http://schemas.microsoft.com/office/drawing/2014/main" val="1475538290"/>
                  </a:ext>
                </a:extLst>
              </a:tr>
              <a:tr h="501917">
                <a:tc>
                  <a:txBody>
                    <a:bodyPr/>
                    <a:lstStyle/>
                    <a:p>
                      <a:r>
                        <a:rPr lang="fa-IR" dirty="0"/>
                        <a:t>6/3%</a:t>
                      </a:r>
                      <a:endParaRPr lang="en-US" dirty="0"/>
                    </a:p>
                  </a:txBody>
                  <a:tcPr/>
                </a:tc>
                <a:tc>
                  <a:txBody>
                    <a:bodyPr/>
                    <a:lstStyle/>
                    <a:p>
                      <a:pPr algn="r"/>
                      <a:r>
                        <a:rPr lang="fa-IR" dirty="0"/>
                        <a:t>هلند</a:t>
                      </a:r>
                      <a:endParaRPr lang="en-US" dirty="0"/>
                    </a:p>
                  </a:txBody>
                  <a:tcPr/>
                </a:tc>
                <a:extLst>
                  <a:ext uri="{0D108BD9-81ED-4DB2-BD59-A6C34878D82A}">
                    <a16:rowId xmlns:a16="http://schemas.microsoft.com/office/drawing/2014/main" val="2505038580"/>
                  </a:ext>
                </a:extLst>
              </a:tr>
              <a:tr h="501917">
                <a:tc>
                  <a:txBody>
                    <a:bodyPr/>
                    <a:lstStyle/>
                    <a:p>
                      <a:r>
                        <a:rPr lang="fa-IR" dirty="0"/>
                        <a:t>4/6%</a:t>
                      </a:r>
                      <a:endParaRPr lang="en-US" dirty="0"/>
                    </a:p>
                  </a:txBody>
                  <a:tcPr/>
                </a:tc>
                <a:tc>
                  <a:txBody>
                    <a:bodyPr/>
                    <a:lstStyle/>
                    <a:p>
                      <a:pPr algn="r"/>
                      <a:r>
                        <a:rPr lang="fa-IR" dirty="0"/>
                        <a:t>استرالیا</a:t>
                      </a:r>
                      <a:endParaRPr lang="en-US" dirty="0"/>
                    </a:p>
                  </a:txBody>
                  <a:tcPr/>
                </a:tc>
                <a:extLst>
                  <a:ext uri="{0D108BD9-81ED-4DB2-BD59-A6C34878D82A}">
                    <a16:rowId xmlns:a16="http://schemas.microsoft.com/office/drawing/2014/main" val="514620902"/>
                  </a:ext>
                </a:extLst>
              </a:tr>
              <a:tr h="501917">
                <a:tc>
                  <a:txBody>
                    <a:bodyPr/>
                    <a:lstStyle/>
                    <a:p>
                      <a:r>
                        <a:rPr lang="fa-IR" dirty="0"/>
                        <a:t>3%</a:t>
                      </a:r>
                      <a:endParaRPr lang="en-US" dirty="0"/>
                    </a:p>
                  </a:txBody>
                  <a:tcPr/>
                </a:tc>
                <a:tc>
                  <a:txBody>
                    <a:bodyPr/>
                    <a:lstStyle/>
                    <a:p>
                      <a:pPr algn="r"/>
                      <a:r>
                        <a:rPr lang="fa-IR" dirty="0"/>
                        <a:t>هنکنگ</a:t>
                      </a:r>
                      <a:endParaRPr lang="en-US" dirty="0"/>
                    </a:p>
                  </a:txBody>
                  <a:tcPr/>
                </a:tc>
                <a:extLst>
                  <a:ext uri="{0D108BD9-81ED-4DB2-BD59-A6C34878D82A}">
                    <a16:rowId xmlns:a16="http://schemas.microsoft.com/office/drawing/2014/main" val="2377449471"/>
                  </a:ext>
                </a:extLst>
              </a:tr>
              <a:tr h="501917">
                <a:tc>
                  <a:txBody>
                    <a:bodyPr/>
                    <a:lstStyle/>
                    <a:p>
                      <a:r>
                        <a:rPr lang="fa-IR" dirty="0"/>
                        <a:t>2/6%</a:t>
                      </a:r>
                      <a:endParaRPr lang="en-US" dirty="0"/>
                    </a:p>
                  </a:txBody>
                  <a:tcPr/>
                </a:tc>
                <a:tc>
                  <a:txBody>
                    <a:bodyPr/>
                    <a:lstStyle/>
                    <a:p>
                      <a:pPr algn="r"/>
                      <a:r>
                        <a:rPr lang="fa-IR" dirty="0"/>
                        <a:t>یونان</a:t>
                      </a:r>
                      <a:endParaRPr lang="en-US" dirty="0"/>
                    </a:p>
                  </a:txBody>
                  <a:tcPr/>
                </a:tc>
                <a:extLst>
                  <a:ext uri="{0D108BD9-81ED-4DB2-BD59-A6C34878D82A}">
                    <a16:rowId xmlns:a16="http://schemas.microsoft.com/office/drawing/2014/main" val="3428427771"/>
                  </a:ext>
                </a:extLst>
              </a:tr>
              <a:tr h="501917">
                <a:tc>
                  <a:txBody>
                    <a:bodyPr/>
                    <a:lstStyle/>
                    <a:p>
                      <a:r>
                        <a:rPr lang="fa-IR" dirty="0"/>
                        <a:t>2/4%</a:t>
                      </a:r>
                      <a:endParaRPr lang="en-US" dirty="0"/>
                    </a:p>
                  </a:txBody>
                  <a:tcPr/>
                </a:tc>
                <a:tc>
                  <a:txBody>
                    <a:bodyPr/>
                    <a:lstStyle/>
                    <a:p>
                      <a:pPr algn="r"/>
                      <a:r>
                        <a:rPr lang="fa-IR" dirty="0"/>
                        <a:t>ایتالیا</a:t>
                      </a:r>
                      <a:endParaRPr lang="en-US" dirty="0"/>
                    </a:p>
                  </a:txBody>
                  <a:tcPr/>
                </a:tc>
                <a:extLst>
                  <a:ext uri="{0D108BD9-81ED-4DB2-BD59-A6C34878D82A}">
                    <a16:rowId xmlns:a16="http://schemas.microsoft.com/office/drawing/2014/main" val="3981361369"/>
                  </a:ext>
                </a:extLst>
              </a:tr>
              <a:tr h="501917">
                <a:tc>
                  <a:txBody>
                    <a:bodyPr/>
                    <a:lstStyle/>
                    <a:p>
                      <a:r>
                        <a:rPr lang="fa-IR" dirty="0"/>
                        <a:t>1/9</a:t>
                      </a:r>
                      <a:endParaRPr lang="en-US" dirty="0"/>
                    </a:p>
                  </a:txBody>
                  <a:tcPr/>
                </a:tc>
                <a:tc>
                  <a:txBody>
                    <a:bodyPr/>
                    <a:lstStyle/>
                    <a:p>
                      <a:pPr algn="r"/>
                      <a:r>
                        <a:rPr lang="fa-IR" dirty="0"/>
                        <a:t>ترکیه</a:t>
                      </a:r>
                      <a:endParaRPr lang="en-US" dirty="0"/>
                    </a:p>
                  </a:txBody>
                  <a:tcPr/>
                </a:tc>
                <a:extLst>
                  <a:ext uri="{0D108BD9-81ED-4DB2-BD59-A6C34878D82A}">
                    <a16:rowId xmlns:a16="http://schemas.microsoft.com/office/drawing/2014/main" val="994656235"/>
                  </a:ext>
                </a:extLst>
              </a:tr>
            </a:tbl>
          </a:graphicData>
        </a:graphic>
      </p:graphicFrame>
      <p:sp>
        <p:nvSpPr>
          <p:cNvPr id="3" name="TextBox 2">
            <a:extLst>
              <a:ext uri="{FF2B5EF4-FFF2-40B4-BE49-F238E27FC236}">
                <a16:creationId xmlns:a16="http://schemas.microsoft.com/office/drawing/2014/main" id="{0B9DAB17-76E3-43F3-BFD1-96BD85C6682B}"/>
              </a:ext>
            </a:extLst>
          </p:cNvPr>
          <p:cNvSpPr txBox="1"/>
          <p:nvPr/>
        </p:nvSpPr>
        <p:spPr>
          <a:xfrm>
            <a:off x="8030763" y="213172"/>
            <a:ext cx="1464162" cy="400110"/>
          </a:xfrm>
          <a:prstGeom prst="rect">
            <a:avLst/>
          </a:prstGeom>
          <a:noFill/>
        </p:spPr>
        <p:txBody>
          <a:bodyPr wrap="square" rtlCol="0">
            <a:spAutoFit/>
          </a:bodyPr>
          <a:lstStyle/>
          <a:p>
            <a:r>
              <a:rPr lang="fa-IR" sz="2000" dirty="0">
                <a:latin typeface="Arabic Typesetting" panose="03020402040406030203" pitchFamily="66" charset="-78"/>
                <a:cs typeface="Arabic Typesetting" panose="03020402040406030203" pitchFamily="66" charset="-78"/>
              </a:rPr>
              <a:t>صادرکنندگان برتر</a:t>
            </a:r>
            <a:endParaRPr lang="en-US" sz="2000" dirty="0">
              <a:latin typeface="Arabic Typesetting" panose="03020402040406030203" pitchFamily="66" charset="-78"/>
              <a:cs typeface="Arabic Typesetting" panose="03020402040406030203" pitchFamily="66" charset="-78"/>
            </a:endParaRPr>
          </a:p>
        </p:txBody>
      </p:sp>
      <p:graphicFrame>
        <p:nvGraphicFramePr>
          <p:cNvPr id="4" name="Table 4">
            <a:extLst>
              <a:ext uri="{FF2B5EF4-FFF2-40B4-BE49-F238E27FC236}">
                <a16:creationId xmlns:a16="http://schemas.microsoft.com/office/drawing/2014/main" id="{8B30040D-6FE5-492A-95F3-8F66F217B676}"/>
              </a:ext>
            </a:extLst>
          </p:cNvPr>
          <p:cNvGraphicFramePr>
            <a:graphicFrameLocks noGrp="1"/>
          </p:cNvGraphicFramePr>
          <p:nvPr>
            <p:extLst>
              <p:ext uri="{D42A27DB-BD31-4B8C-83A1-F6EECF244321}">
                <p14:modId xmlns:p14="http://schemas.microsoft.com/office/powerpoint/2010/main" val="4148326824"/>
              </p:ext>
            </p:extLst>
          </p:nvPr>
        </p:nvGraphicFramePr>
        <p:xfrm>
          <a:off x="2771248" y="784594"/>
          <a:ext cx="2889055" cy="4954246"/>
        </p:xfrm>
        <a:graphic>
          <a:graphicData uri="http://schemas.openxmlformats.org/drawingml/2006/table">
            <a:tbl>
              <a:tblPr firstRow="1" bandRow="1">
                <a:tableStyleId>{BC89EF96-8CEA-46FF-86C4-4CE0E7609802}</a:tableStyleId>
              </a:tblPr>
              <a:tblGrid>
                <a:gridCol w="1499245">
                  <a:extLst>
                    <a:ext uri="{9D8B030D-6E8A-4147-A177-3AD203B41FA5}">
                      <a16:colId xmlns:a16="http://schemas.microsoft.com/office/drawing/2014/main" val="3268014521"/>
                    </a:ext>
                  </a:extLst>
                </a:gridCol>
                <a:gridCol w="1389810">
                  <a:extLst>
                    <a:ext uri="{9D8B030D-6E8A-4147-A177-3AD203B41FA5}">
                      <a16:colId xmlns:a16="http://schemas.microsoft.com/office/drawing/2014/main" val="494911857"/>
                    </a:ext>
                  </a:extLst>
                </a:gridCol>
              </a:tblGrid>
              <a:tr h="500727">
                <a:tc>
                  <a:txBody>
                    <a:bodyPr/>
                    <a:lstStyle/>
                    <a:p>
                      <a:r>
                        <a:rPr lang="fa-IR" dirty="0"/>
                        <a:t>7/9%</a:t>
                      </a:r>
                      <a:endParaRPr lang="en-US" dirty="0"/>
                    </a:p>
                  </a:txBody>
                  <a:tcPr/>
                </a:tc>
                <a:tc>
                  <a:txBody>
                    <a:bodyPr/>
                    <a:lstStyle/>
                    <a:p>
                      <a:pPr algn="r"/>
                      <a:r>
                        <a:rPr lang="fa-IR" dirty="0"/>
                        <a:t>هلند</a:t>
                      </a:r>
                      <a:endParaRPr lang="en-US" dirty="0"/>
                    </a:p>
                  </a:txBody>
                  <a:tcPr/>
                </a:tc>
                <a:extLst>
                  <a:ext uri="{0D108BD9-81ED-4DB2-BD59-A6C34878D82A}">
                    <a16:rowId xmlns:a16="http://schemas.microsoft.com/office/drawing/2014/main" val="1632819092"/>
                  </a:ext>
                </a:extLst>
              </a:tr>
              <a:tr h="500727">
                <a:tc>
                  <a:txBody>
                    <a:bodyPr/>
                    <a:lstStyle/>
                    <a:p>
                      <a:r>
                        <a:rPr lang="fa-IR" dirty="0"/>
                        <a:t>7/8%</a:t>
                      </a:r>
                      <a:endParaRPr lang="en-US" dirty="0"/>
                    </a:p>
                  </a:txBody>
                  <a:tcPr/>
                </a:tc>
                <a:tc>
                  <a:txBody>
                    <a:bodyPr/>
                    <a:lstStyle/>
                    <a:p>
                      <a:pPr algn="r"/>
                      <a:r>
                        <a:rPr lang="fa-IR" dirty="0"/>
                        <a:t>چین</a:t>
                      </a:r>
                      <a:endParaRPr lang="en-US" dirty="0"/>
                    </a:p>
                  </a:txBody>
                  <a:tcPr/>
                </a:tc>
                <a:extLst>
                  <a:ext uri="{0D108BD9-81ED-4DB2-BD59-A6C34878D82A}">
                    <a16:rowId xmlns:a16="http://schemas.microsoft.com/office/drawing/2014/main" val="1181349834"/>
                  </a:ext>
                </a:extLst>
              </a:tr>
              <a:tr h="500727">
                <a:tc>
                  <a:txBody>
                    <a:bodyPr/>
                    <a:lstStyle/>
                    <a:p>
                      <a:r>
                        <a:rPr lang="fa-IR" dirty="0"/>
                        <a:t>7/3%</a:t>
                      </a:r>
                      <a:endParaRPr lang="en-US" dirty="0"/>
                    </a:p>
                  </a:txBody>
                  <a:tcPr/>
                </a:tc>
                <a:tc>
                  <a:txBody>
                    <a:bodyPr/>
                    <a:lstStyle/>
                    <a:p>
                      <a:pPr algn="r"/>
                      <a:r>
                        <a:rPr lang="fa-IR" dirty="0"/>
                        <a:t>آلمان</a:t>
                      </a:r>
                      <a:endParaRPr lang="en-US" dirty="0"/>
                    </a:p>
                  </a:txBody>
                  <a:tcPr/>
                </a:tc>
                <a:extLst>
                  <a:ext uri="{0D108BD9-81ED-4DB2-BD59-A6C34878D82A}">
                    <a16:rowId xmlns:a16="http://schemas.microsoft.com/office/drawing/2014/main" val="1406019462"/>
                  </a:ext>
                </a:extLst>
              </a:tr>
              <a:tr h="500727">
                <a:tc>
                  <a:txBody>
                    <a:bodyPr/>
                    <a:lstStyle/>
                    <a:p>
                      <a:r>
                        <a:rPr lang="fa-IR" dirty="0"/>
                        <a:t>6/7%</a:t>
                      </a:r>
                      <a:endParaRPr lang="en-US" dirty="0"/>
                    </a:p>
                  </a:txBody>
                  <a:tcPr/>
                </a:tc>
                <a:tc>
                  <a:txBody>
                    <a:bodyPr/>
                    <a:lstStyle/>
                    <a:p>
                      <a:pPr algn="r"/>
                      <a:r>
                        <a:rPr lang="fa-IR" dirty="0"/>
                        <a:t>هنکنگ</a:t>
                      </a:r>
                      <a:endParaRPr lang="en-US" dirty="0"/>
                    </a:p>
                  </a:txBody>
                  <a:tcPr/>
                </a:tc>
                <a:extLst>
                  <a:ext uri="{0D108BD9-81ED-4DB2-BD59-A6C34878D82A}">
                    <a16:rowId xmlns:a16="http://schemas.microsoft.com/office/drawing/2014/main" val="951063223"/>
                  </a:ext>
                </a:extLst>
              </a:tr>
              <a:tr h="500727">
                <a:tc>
                  <a:txBody>
                    <a:bodyPr/>
                    <a:lstStyle/>
                    <a:p>
                      <a:r>
                        <a:rPr lang="fa-IR" dirty="0"/>
                        <a:t>5/8%</a:t>
                      </a:r>
                      <a:endParaRPr lang="en-US" dirty="0"/>
                    </a:p>
                  </a:txBody>
                  <a:tcPr/>
                </a:tc>
                <a:tc>
                  <a:txBody>
                    <a:bodyPr/>
                    <a:lstStyle/>
                    <a:p>
                      <a:pPr algn="r"/>
                      <a:r>
                        <a:rPr lang="fa-IR" dirty="0"/>
                        <a:t>روسیه</a:t>
                      </a:r>
                      <a:endParaRPr lang="en-US" dirty="0"/>
                    </a:p>
                  </a:txBody>
                  <a:tcPr/>
                </a:tc>
                <a:extLst>
                  <a:ext uri="{0D108BD9-81ED-4DB2-BD59-A6C34878D82A}">
                    <a16:rowId xmlns:a16="http://schemas.microsoft.com/office/drawing/2014/main" val="3932482937"/>
                  </a:ext>
                </a:extLst>
              </a:tr>
              <a:tr h="500727">
                <a:tc>
                  <a:txBody>
                    <a:bodyPr/>
                    <a:lstStyle/>
                    <a:p>
                      <a:r>
                        <a:rPr lang="fa-IR" dirty="0"/>
                        <a:t>4/1%</a:t>
                      </a:r>
                      <a:endParaRPr lang="en-US" dirty="0"/>
                    </a:p>
                  </a:txBody>
                  <a:tcPr/>
                </a:tc>
                <a:tc>
                  <a:txBody>
                    <a:bodyPr/>
                    <a:lstStyle/>
                    <a:p>
                      <a:pPr algn="r"/>
                      <a:r>
                        <a:rPr lang="fa-IR" dirty="0"/>
                        <a:t>عربستان</a:t>
                      </a:r>
                      <a:endParaRPr lang="en-US" dirty="0"/>
                    </a:p>
                  </a:txBody>
                  <a:tcPr/>
                </a:tc>
                <a:extLst>
                  <a:ext uri="{0D108BD9-81ED-4DB2-BD59-A6C34878D82A}">
                    <a16:rowId xmlns:a16="http://schemas.microsoft.com/office/drawing/2014/main" val="1669110818"/>
                  </a:ext>
                </a:extLst>
              </a:tr>
              <a:tr h="500727">
                <a:tc>
                  <a:txBody>
                    <a:bodyPr/>
                    <a:lstStyle/>
                    <a:p>
                      <a:r>
                        <a:rPr lang="fa-IR" dirty="0"/>
                        <a:t>4%</a:t>
                      </a:r>
                      <a:endParaRPr lang="en-US" dirty="0"/>
                    </a:p>
                  </a:txBody>
                  <a:tcPr/>
                </a:tc>
                <a:tc>
                  <a:txBody>
                    <a:bodyPr/>
                    <a:lstStyle/>
                    <a:p>
                      <a:pPr algn="r"/>
                      <a:r>
                        <a:rPr lang="fa-IR" dirty="0"/>
                        <a:t>انگلستان</a:t>
                      </a:r>
                      <a:endParaRPr lang="en-US" dirty="0"/>
                    </a:p>
                  </a:txBody>
                  <a:tcPr/>
                </a:tc>
                <a:extLst>
                  <a:ext uri="{0D108BD9-81ED-4DB2-BD59-A6C34878D82A}">
                    <a16:rowId xmlns:a16="http://schemas.microsoft.com/office/drawing/2014/main" val="1634385689"/>
                  </a:ext>
                </a:extLst>
              </a:tr>
              <a:tr h="500727">
                <a:tc>
                  <a:txBody>
                    <a:bodyPr/>
                    <a:lstStyle/>
                    <a:p>
                      <a:r>
                        <a:rPr lang="fa-IR" dirty="0"/>
                        <a:t>4%</a:t>
                      </a:r>
                      <a:endParaRPr lang="en-US" dirty="0"/>
                    </a:p>
                  </a:txBody>
                  <a:tcPr/>
                </a:tc>
                <a:tc>
                  <a:txBody>
                    <a:bodyPr/>
                    <a:lstStyle/>
                    <a:p>
                      <a:pPr algn="r"/>
                      <a:r>
                        <a:rPr lang="fa-IR" dirty="0"/>
                        <a:t>کره جنوبی</a:t>
                      </a:r>
                      <a:endParaRPr lang="en-US" dirty="0"/>
                    </a:p>
                  </a:txBody>
                  <a:tcPr/>
                </a:tc>
                <a:extLst>
                  <a:ext uri="{0D108BD9-81ED-4DB2-BD59-A6C34878D82A}">
                    <a16:rowId xmlns:a16="http://schemas.microsoft.com/office/drawing/2014/main" val="212617553"/>
                  </a:ext>
                </a:extLst>
              </a:tr>
              <a:tr h="500727">
                <a:tc>
                  <a:txBody>
                    <a:bodyPr/>
                    <a:lstStyle/>
                    <a:p>
                      <a:r>
                        <a:rPr lang="fa-IR" dirty="0"/>
                        <a:t>3/7%</a:t>
                      </a:r>
                      <a:endParaRPr lang="en-US" dirty="0"/>
                    </a:p>
                  </a:txBody>
                  <a:tcPr/>
                </a:tc>
                <a:tc>
                  <a:txBody>
                    <a:bodyPr/>
                    <a:lstStyle/>
                    <a:p>
                      <a:pPr algn="r"/>
                      <a:r>
                        <a:rPr lang="fa-IR" dirty="0"/>
                        <a:t>آمریکا</a:t>
                      </a:r>
                      <a:endParaRPr lang="en-US" dirty="0"/>
                    </a:p>
                  </a:txBody>
                  <a:tcPr/>
                </a:tc>
                <a:extLst>
                  <a:ext uri="{0D108BD9-81ED-4DB2-BD59-A6C34878D82A}">
                    <a16:rowId xmlns:a16="http://schemas.microsoft.com/office/drawing/2014/main" val="1804836967"/>
                  </a:ext>
                </a:extLst>
              </a:tr>
              <a:tr h="447703">
                <a:tc>
                  <a:txBody>
                    <a:bodyPr/>
                    <a:lstStyle/>
                    <a:p>
                      <a:r>
                        <a:rPr lang="fa-IR" dirty="0"/>
                        <a:t>3/5%</a:t>
                      </a:r>
                      <a:endParaRPr lang="en-US" dirty="0"/>
                    </a:p>
                  </a:txBody>
                  <a:tcPr/>
                </a:tc>
                <a:tc>
                  <a:txBody>
                    <a:bodyPr/>
                    <a:lstStyle/>
                    <a:p>
                      <a:pPr algn="r"/>
                      <a:r>
                        <a:rPr lang="fa-IR" dirty="0"/>
                        <a:t>کانادا</a:t>
                      </a:r>
                      <a:endParaRPr lang="en-US" dirty="0"/>
                    </a:p>
                  </a:txBody>
                  <a:tcPr/>
                </a:tc>
                <a:extLst>
                  <a:ext uri="{0D108BD9-81ED-4DB2-BD59-A6C34878D82A}">
                    <a16:rowId xmlns:a16="http://schemas.microsoft.com/office/drawing/2014/main" val="595713251"/>
                  </a:ext>
                </a:extLst>
              </a:tr>
            </a:tbl>
          </a:graphicData>
        </a:graphic>
      </p:graphicFrame>
      <p:sp>
        <p:nvSpPr>
          <p:cNvPr id="5" name="TextBox 4">
            <a:extLst>
              <a:ext uri="{FF2B5EF4-FFF2-40B4-BE49-F238E27FC236}">
                <a16:creationId xmlns:a16="http://schemas.microsoft.com/office/drawing/2014/main" id="{0EC54607-1A5D-42B4-A8AB-2DEE1DDAE3A9}"/>
              </a:ext>
            </a:extLst>
          </p:cNvPr>
          <p:cNvSpPr txBox="1"/>
          <p:nvPr/>
        </p:nvSpPr>
        <p:spPr>
          <a:xfrm>
            <a:off x="3259304" y="243950"/>
            <a:ext cx="1678894" cy="338554"/>
          </a:xfrm>
          <a:prstGeom prst="rect">
            <a:avLst/>
          </a:prstGeom>
          <a:noFill/>
        </p:spPr>
        <p:txBody>
          <a:bodyPr wrap="square" rtlCol="0">
            <a:spAutoFit/>
          </a:bodyPr>
          <a:lstStyle/>
          <a:p>
            <a:r>
              <a:rPr lang="fa-IR" sz="1600" dirty="0"/>
              <a:t>وارکنندگان برتر</a:t>
            </a:r>
            <a:endParaRPr lang="en-US" sz="1600" dirty="0"/>
          </a:p>
        </p:txBody>
      </p:sp>
    </p:spTree>
    <p:extLst>
      <p:ext uri="{BB962C8B-B14F-4D97-AF65-F5344CB8AC3E}">
        <p14:creationId xmlns:p14="http://schemas.microsoft.com/office/powerpoint/2010/main" val="3988569663"/>
      </p:ext>
    </p:extLst>
  </p:cSld>
  <p:clrMapOvr>
    <a:masterClrMapping/>
  </p:clrMapOvr>
  <mc:AlternateContent xmlns:mc="http://schemas.openxmlformats.org/markup-compatibility/2006">
    <mc:Choice xmlns:p159="http://schemas.microsoft.com/office/powerpoint/2015/09/main" Requires="p159">
      <p:transition xmlns:p14="http://schemas.microsoft.com/office/powerpoint/2010/main" spd="slow" p14:dur="2000">
        <p159:morph option="byObject"/>
      </p:transition>
    </mc:Choice>
    <mc:Fallback>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7045AF39-A9CD-4980-A421-A028704E87A1}"/>
              </a:ext>
            </a:extLst>
          </p:cNvPr>
          <p:cNvSpPr txBox="1"/>
          <p:nvPr/>
        </p:nvSpPr>
        <p:spPr>
          <a:xfrm>
            <a:off x="5637865" y="2973202"/>
            <a:ext cx="914400" cy="914400"/>
          </a:xfrm>
          <a:prstGeom prst="rect">
            <a:avLst/>
          </a:prstGeom>
          <a:noFill/>
        </p:spPr>
        <p:txBody>
          <a:bodyPr wrap="square" rtlCol="0">
            <a:spAutoFit/>
          </a:bodyPr>
          <a:lstStyle/>
          <a:p>
            <a:endParaRPr lang="en-US" dirty="0"/>
          </a:p>
        </p:txBody>
      </p:sp>
      <p:sp>
        <p:nvSpPr>
          <p:cNvPr id="4" name="TextBox 3">
            <a:extLst>
              <a:ext uri="{FF2B5EF4-FFF2-40B4-BE49-F238E27FC236}">
                <a16:creationId xmlns:a16="http://schemas.microsoft.com/office/drawing/2014/main" id="{E1DB48C7-C39D-4137-9944-4B552C9B380E}"/>
              </a:ext>
            </a:extLst>
          </p:cNvPr>
          <p:cNvSpPr txBox="1"/>
          <p:nvPr/>
        </p:nvSpPr>
        <p:spPr>
          <a:xfrm>
            <a:off x="196344" y="499273"/>
            <a:ext cx="10333281" cy="3477875"/>
          </a:xfrm>
          <a:prstGeom prst="rect">
            <a:avLst/>
          </a:prstGeom>
          <a:noFill/>
        </p:spPr>
        <p:txBody>
          <a:bodyPr wrap="square" rtlCol="0">
            <a:spAutoFit/>
          </a:bodyPr>
          <a:lstStyle/>
          <a:p>
            <a:pPr algn="r"/>
            <a:r>
              <a:rPr lang="fa-IR" sz="4400" dirty="0">
                <a:latin typeface="Microsoft Uighur" panose="02000000000000000000" pitchFamily="2" charset="-78"/>
                <a:cs typeface="Microsoft Uighur" panose="02000000000000000000" pitchFamily="2" charset="-78"/>
              </a:rPr>
              <a:t>پرتقال بعد از سیب دومین میوه ای است که در جهان مورد مصرف عموم مردم است. این گیاه بومی شمال شرقی هند و نواحی مرکز چین است. میزان مقاومت آن به سرما نسبت به گونه های دیگر متوسط بوده و با داشتن تنوع ارقام در مناطق زیادی از دنیا پراکنده شده است. شکل عمومی درختان پرتقال بزرگ و عمودی با شاخه های افقی است.</a:t>
            </a:r>
            <a:endParaRPr lang="en-US" sz="4400" dirty="0">
              <a:latin typeface="Microsoft Uighur" panose="02000000000000000000" pitchFamily="2" charset="-78"/>
              <a:cs typeface="Microsoft Uighur" panose="02000000000000000000" pitchFamily="2" charset="-78"/>
            </a:endParaRPr>
          </a:p>
        </p:txBody>
      </p:sp>
      <p:pic>
        <p:nvPicPr>
          <p:cNvPr id="8" name="Picture 7">
            <a:extLst>
              <a:ext uri="{FF2B5EF4-FFF2-40B4-BE49-F238E27FC236}">
                <a16:creationId xmlns:a16="http://schemas.microsoft.com/office/drawing/2014/main" id="{AD2E6C45-9BA7-4E20-9B7E-65C2E1F266E2}"/>
              </a:ext>
            </a:extLst>
          </p:cNvPr>
          <p:cNvPicPr>
            <a:picLocks noChangeAspect="1"/>
          </p:cNvPicPr>
          <p:nvPr/>
        </p:nvPicPr>
        <p:blipFill>
          <a:blip r:embed="rId2"/>
          <a:stretch>
            <a:fillRect/>
          </a:stretch>
        </p:blipFill>
        <p:spPr>
          <a:xfrm>
            <a:off x="1072935" y="3217904"/>
            <a:ext cx="3336380" cy="3484758"/>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407686062"/>
      </p:ext>
    </p:extLst>
  </p:cSld>
  <p:clrMapOvr>
    <a:masterClrMapping/>
  </p:clrMapOvr>
  <p:transition spd="slow">
    <p:push dir="u"/>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5E3B4C-D78C-482E-B0EF-3C78B3E2A238}"/>
              </a:ext>
            </a:extLst>
          </p:cNvPr>
          <p:cNvSpPr>
            <a:spLocks noGrp="1"/>
          </p:cNvSpPr>
          <p:nvPr>
            <p:ph type="title"/>
          </p:nvPr>
        </p:nvSpPr>
        <p:spPr/>
        <p:txBody>
          <a:bodyPr/>
          <a:lstStyle/>
          <a:p>
            <a:pPr algn="r"/>
            <a:r>
              <a:rPr lang="fa-IR" dirty="0"/>
              <a:t>منابع:</a:t>
            </a:r>
            <a:endParaRPr lang="en-US" dirty="0"/>
          </a:p>
        </p:txBody>
      </p:sp>
      <p:sp>
        <p:nvSpPr>
          <p:cNvPr id="3" name="TextBox 2">
            <a:extLst>
              <a:ext uri="{FF2B5EF4-FFF2-40B4-BE49-F238E27FC236}">
                <a16:creationId xmlns:a16="http://schemas.microsoft.com/office/drawing/2014/main" id="{FD0B061E-80D6-4631-9F30-809E7F13625D}"/>
              </a:ext>
            </a:extLst>
          </p:cNvPr>
          <p:cNvSpPr txBox="1"/>
          <p:nvPr/>
        </p:nvSpPr>
        <p:spPr>
          <a:xfrm>
            <a:off x="5637865" y="2973202"/>
            <a:ext cx="914400" cy="914400"/>
          </a:xfrm>
          <a:prstGeom prst="rect">
            <a:avLst/>
          </a:prstGeom>
          <a:noFill/>
        </p:spPr>
        <p:txBody>
          <a:bodyPr wrap="square" rtlCol="0">
            <a:spAutoFit/>
          </a:bodyPr>
          <a:lstStyle/>
          <a:p>
            <a:endParaRPr lang="en-US" dirty="0"/>
          </a:p>
        </p:txBody>
      </p:sp>
      <p:sp>
        <p:nvSpPr>
          <p:cNvPr id="4" name="TextBox 3">
            <a:extLst>
              <a:ext uri="{FF2B5EF4-FFF2-40B4-BE49-F238E27FC236}">
                <a16:creationId xmlns:a16="http://schemas.microsoft.com/office/drawing/2014/main" id="{EB956A24-0C1A-48E1-9730-D885114860C1}"/>
              </a:ext>
            </a:extLst>
          </p:cNvPr>
          <p:cNvSpPr txBox="1"/>
          <p:nvPr/>
        </p:nvSpPr>
        <p:spPr>
          <a:xfrm>
            <a:off x="393621" y="2182218"/>
            <a:ext cx="11404757" cy="2308324"/>
          </a:xfrm>
          <a:prstGeom prst="rect">
            <a:avLst/>
          </a:prstGeom>
          <a:noFill/>
        </p:spPr>
        <p:txBody>
          <a:bodyPr wrap="square" rtlCol="0">
            <a:spAutoFit/>
          </a:bodyPr>
          <a:lstStyle/>
          <a:p>
            <a:r>
              <a:rPr lang="en-US" dirty="0"/>
              <a:t>Rc.majlis.ir</a:t>
            </a:r>
          </a:p>
          <a:p>
            <a:r>
              <a:rPr lang="en-US" dirty="0"/>
              <a:t>Blog.bnskool.com</a:t>
            </a:r>
          </a:p>
          <a:p>
            <a:r>
              <a:rPr lang="en-US" dirty="0">
                <a:hlinkClick r:id="rId2"/>
              </a:rPr>
              <a:t>www.tahlilbazaar.com</a:t>
            </a:r>
            <a:endParaRPr lang="en-US" dirty="0"/>
          </a:p>
          <a:p>
            <a:r>
              <a:rPr lang="en-US" dirty="0"/>
              <a:t>Parsmorakabat.com</a:t>
            </a:r>
          </a:p>
          <a:p>
            <a:r>
              <a:rPr lang="en-US" dirty="0">
                <a:hlinkClick r:id="rId3"/>
              </a:rPr>
              <a:t>www.eghtesadonlin.com</a:t>
            </a:r>
            <a:endParaRPr lang="en-US" dirty="0"/>
          </a:p>
          <a:p>
            <a:r>
              <a:rPr lang="en-US" dirty="0"/>
              <a:t>Wikipedia.org</a:t>
            </a:r>
          </a:p>
          <a:p>
            <a:r>
              <a:rPr lang="en-US" dirty="0"/>
              <a:t>Ariyanahal.ir</a:t>
            </a:r>
          </a:p>
          <a:p>
            <a:endParaRPr lang="en-US" dirty="0"/>
          </a:p>
        </p:txBody>
      </p:sp>
    </p:spTree>
    <p:extLst>
      <p:ext uri="{BB962C8B-B14F-4D97-AF65-F5344CB8AC3E}">
        <p14:creationId xmlns:p14="http://schemas.microsoft.com/office/powerpoint/2010/main" val="292483961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710A03-ED30-4E19-97B8-07B649217C4C}"/>
              </a:ext>
            </a:extLst>
          </p:cNvPr>
          <p:cNvSpPr>
            <a:spLocks noGrp="1"/>
          </p:cNvSpPr>
          <p:nvPr>
            <p:ph type="title"/>
          </p:nvPr>
        </p:nvSpPr>
        <p:spPr/>
        <p:txBody>
          <a:bodyPr/>
          <a:lstStyle/>
          <a:p>
            <a:pPr algn="r"/>
            <a:r>
              <a:rPr lang="fa-IR" dirty="0"/>
              <a:t>انواع پرتقال:</a:t>
            </a:r>
            <a:endParaRPr lang="en-US" dirty="0"/>
          </a:p>
        </p:txBody>
      </p:sp>
      <p:sp>
        <p:nvSpPr>
          <p:cNvPr id="3" name="TextBox 2">
            <a:extLst>
              <a:ext uri="{FF2B5EF4-FFF2-40B4-BE49-F238E27FC236}">
                <a16:creationId xmlns:a16="http://schemas.microsoft.com/office/drawing/2014/main" id="{51094EF5-CBD8-4547-B3D4-146693297793}"/>
              </a:ext>
            </a:extLst>
          </p:cNvPr>
          <p:cNvSpPr txBox="1"/>
          <p:nvPr/>
        </p:nvSpPr>
        <p:spPr>
          <a:xfrm>
            <a:off x="381467" y="2086851"/>
            <a:ext cx="11584270" cy="2554545"/>
          </a:xfrm>
          <a:prstGeom prst="rect">
            <a:avLst/>
          </a:prstGeom>
          <a:noFill/>
        </p:spPr>
        <p:txBody>
          <a:bodyPr wrap="square" rtlCol="0">
            <a:spAutoFit/>
          </a:bodyPr>
          <a:lstStyle/>
          <a:p>
            <a:pPr algn="r"/>
            <a:r>
              <a:rPr lang="fa-IR" sz="3200" dirty="0">
                <a:latin typeface="Arabic Typesetting" panose="03020402040406030203" pitchFamily="66" charset="-78"/>
                <a:cs typeface="Arabic Typesetting" panose="03020402040406030203" pitchFamily="66" charset="-78"/>
              </a:rPr>
              <a:t>پرتقال ها از لحاظ ظاهری به چهار گروه: گرد / نافدار/خونی و پرتقال های غیر اسیدی تقسیم میشوند. از بین چهار گروه نام برده پرتقال های گرد اهمیت تجارتی بیشتری دارند و سطح کشت قابل ملاحظه ای را در جهان به خود اختصاص داده اند و پرتقال های نافدار در مرتبه دوم اهمیت قرار دارند.</a:t>
            </a:r>
          </a:p>
          <a:p>
            <a:pPr algn="r"/>
            <a:r>
              <a:rPr lang="fa-IR" sz="3200" dirty="0">
                <a:latin typeface="Arabic Typesetting" panose="03020402040406030203" pitchFamily="66" charset="-78"/>
                <a:cs typeface="Arabic Typesetting" panose="03020402040406030203" pitchFamily="66" charset="-78"/>
              </a:rPr>
              <a:t>انواع پرتقال بر حسب زمان رسیدن به سه گروه: زود رس/ میان رس و دیررس تقسیم بندی میشوند. که دوره رسیدن ارقام زود رس بین 6 تا 9 ماه / میان رس 9 تا 12 ماه / و دیررس بیشتر از 12 ماه است.</a:t>
            </a:r>
            <a:endParaRPr lang="en-US" sz="3200" dirty="0">
              <a:latin typeface="Arabic Typesetting" panose="03020402040406030203" pitchFamily="66" charset="-78"/>
              <a:cs typeface="Arabic Typesetting" panose="03020402040406030203" pitchFamily="66" charset="-78"/>
            </a:endParaRPr>
          </a:p>
        </p:txBody>
      </p:sp>
      <p:pic>
        <p:nvPicPr>
          <p:cNvPr id="5" name="Picture 4">
            <a:extLst>
              <a:ext uri="{FF2B5EF4-FFF2-40B4-BE49-F238E27FC236}">
                <a16:creationId xmlns:a16="http://schemas.microsoft.com/office/drawing/2014/main" id="{77BD9E4C-7847-480C-9E69-77F3F023CD4C}"/>
              </a:ext>
            </a:extLst>
          </p:cNvPr>
          <p:cNvPicPr>
            <a:picLocks noChangeAspect="1"/>
          </p:cNvPicPr>
          <p:nvPr/>
        </p:nvPicPr>
        <p:blipFill>
          <a:blip r:embed="rId2"/>
          <a:stretch>
            <a:fillRect/>
          </a:stretch>
        </p:blipFill>
        <p:spPr>
          <a:xfrm>
            <a:off x="460004" y="4192611"/>
            <a:ext cx="4203739" cy="2354094"/>
          </a:xfrm>
          <a:prstGeom prst="roundRect">
            <a:avLst>
              <a:gd name="adj" fmla="val 4167"/>
            </a:avLst>
          </a:prstGeom>
          <a:solidFill>
            <a:srgbClr val="FFFFFF"/>
          </a:solidFill>
          <a:ln w="76200" cap="sq">
            <a:solidFill>
              <a:srgbClr val="292929"/>
            </a:solidFill>
            <a:miter lim="800000"/>
          </a:ln>
          <a:effectLst>
            <a:reflection blurRad="12700" stA="28000" endPos="28000" dist="5000" dir="5400000" sy="-100000" algn="bl" rotWithShape="0"/>
          </a:effectLst>
          <a:scene3d>
            <a:camera prst="orthographicFront"/>
            <a:lightRig rig="threePt" dir="t">
              <a:rot lat="0" lon="0" rev="2700000"/>
            </a:lightRig>
          </a:scene3d>
          <a:sp3d>
            <a:bevelT h="38100"/>
            <a:contourClr>
              <a:srgbClr val="C0C0C0"/>
            </a:contourClr>
          </a:sp3d>
        </p:spPr>
      </p:pic>
    </p:spTree>
    <p:extLst>
      <p:ext uri="{BB962C8B-B14F-4D97-AF65-F5344CB8AC3E}">
        <p14:creationId xmlns:p14="http://schemas.microsoft.com/office/powerpoint/2010/main" val="3434334825"/>
      </p:ext>
    </p:extLst>
  </p:cSld>
  <p:clrMapOvr>
    <a:masterClrMapping/>
  </p:clrMapOvr>
  <p:transition spd="slow">
    <p:randomBar dir="vert"/>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DB5396-2042-409A-ACA4-039788D5BACF}"/>
              </a:ext>
            </a:extLst>
          </p:cNvPr>
          <p:cNvSpPr>
            <a:spLocks noGrp="1"/>
          </p:cNvSpPr>
          <p:nvPr>
            <p:ph type="title"/>
          </p:nvPr>
        </p:nvSpPr>
        <p:spPr/>
        <p:txBody>
          <a:bodyPr>
            <a:normAutofit fontScale="90000"/>
          </a:bodyPr>
          <a:lstStyle/>
          <a:p>
            <a:pPr algn="r"/>
            <a:r>
              <a:rPr lang="fa-IR" sz="4000" dirty="0"/>
              <a:t>پرتقال تامسون</a:t>
            </a:r>
            <a:br>
              <a:rPr lang="en-US" sz="4000" dirty="0"/>
            </a:br>
            <a:r>
              <a:rPr lang="en-US" sz="4000" dirty="0"/>
              <a:t>Thompson navel </a:t>
            </a:r>
          </a:p>
        </p:txBody>
      </p:sp>
      <p:pic>
        <p:nvPicPr>
          <p:cNvPr id="6" name="Picture Placeholder 5">
            <a:extLst>
              <a:ext uri="{FF2B5EF4-FFF2-40B4-BE49-F238E27FC236}">
                <a16:creationId xmlns:a16="http://schemas.microsoft.com/office/drawing/2014/main" id="{F1CB13E0-F9D0-4DBC-94E9-D47F2E319792}"/>
              </a:ext>
            </a:extLst>
          </p:cNvPr>
          <p:cNvPicPr>
            <a:picLocks noGrp="1" noChangeAspect="1"/>
          </p:cNvPicPr>
          <p:nvPr>
            <p:ph type="pic" idx="1"/>
          </p:nvPr>
        </p:nvPicPr>
        <p:blipFill>
          <a:blip r:embed="rId2"/>
          <a:srcRect t="3883" b="3883"/>
          <a:stretch>
            <a:fillRect/>
          </a:stretch>
        </p:blipFill>
        <p:spPr>
          <a:prstGeom prst="roundRect">
            <a:avLst>
              <a:gd name="adj" fmla="val 16667"/>
            </a:avLst>
          </a:prstGeom>
          <a:ln>
            <a:no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p:spPr>
      </p:pic>
      <p:sp>
        <p:nvSpPr>
          <p:cNvPr id="4" name="Text Placeholder 3">
            <a:extLst>
              <a:ext uri="{FF2B5EF4-FFF2-40B4-BE49-F238E27FC236}">
                <a16:creationId xmlns:a16="http://schemas.microsoft.com/office/drawing/2014/main" id="{7FED90FD-A95B-4B22-AF23-1B2A2125DD4E}"/>
              </a:ext>
            </a:extLst>
          </p:cNvPr>
          <p:cNvSpPr>
            <a:spLocks noGrp="1"/>
          </p:cNvSpPr>
          <p:nvPr>
            <p:ph type="body" sz="half" idx="2"/>
          </p:nvPr>
        </p:nvSpPr>
        <p:spPr>
          <a:xfrm>
            <a:off x="263661" y="1834166"/>
            <a:ext cx="4409316" cy="4667611"/>
          </a:xfrm>
        </p:spPr>
        <p:txBody>
          <a:bodyPr>
            <a:normAutofit/>
          </a:bodyPr>
          <a:lstStyle/>
          <a:p>
            <a:pPr algn="r"/>
            <a:r>
              <a:rPr lang="fa-IR" sz="3600" dirty="0">
                <a:latin typeface="Arabic Typesetting" panose="03020402040406030203" pitchFamily="66" charset="-78"/>
                <a:cs typeface="Arabic Typesetting" panose="03020402040406030203" pitchFamily="66" charset="-78"/>
              </a:rPr>
              <a:t>پرتقال تامسون پرتقالی زودرس/نافدار/درشت و محبوب در ایران است که از لحاظ جثه نسبت به پرتقال واشنگتن کمی کوچک و مخروطی است این نوع پرتقال گوشتی و آبدار و لذیذ است. نسبت به سرمای هوا مقاوم است و بومی کالیفرنیای آمریکا است.</a:t>
            </a:r>
            <a:endParaRPr lang="en-US" sz="3600" dirty="0">
              <a:latin typeface="Arabic Typesetting" panose="03020402040406030203" pitchFamily="66" charset="-78"/>
              <a:cs typeface="Arabic Typesetting" panose="03020402040406030203" pitchFamily="66" charset="-78"/>
            </a:endParaRPr>
          </a:p>
        </p:txBody>
      </p:sp>
    </p:spTree>
    <p:extLst>
      <p:ext uri="{BB962C8B-B14F-4D97-AF65-F5344CB8AC3E}">
        <p14:creationId xmlns:p14="http://schemas.microsoft.com/office/powerpoint/2010/main" val="2730714724"/>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6000">
        <p15:prstTrans prst="curtains"/>
      </p:transition>
    </mc:Choice>
    <mc:Fallback>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70E4AB-169D-460A-AF94-9089E75F5824}"/>
              </a:ext>
            </a:extLst>
          </p:cNvPr>
          <p:cNvSpPr>
            <a:spLocks noGrp="1"/>
          </p:cNvSpPr>
          <p:nvPr>
            <p:ph type="title"/>
          </p:nvPr>
        </p:nvSpPr>
        <p:spPr/>
        <p:txBody>
          <a:bodyPr/>
          <a:lstStyle/>
          <a:p>
            <a:pPr algn="r"/>
            <a:r>
              <a:rPr lang="fa-IR" dirty="0"/>
              <a:t>پرتقال خونی </a:t>
            </a:r>
            <a:br>
              <a:rPr lang="fa-IR" dirty="0"/>
            </a:br>
            <a:r>
              <a:rPr lang="en-US" dirty="0" err="1"/>
              <a:t>moro</a:t>
            </a:r>
            <a:endParaRPr lang="en-US" dirty="0"/>
          </a:p>
        </p:txBody>
      </p:sp>
      <p:pic>
        <p:nvPicPr>
          <p:cNvPr id="6" name="Picture Placeholder 5">
            <a:extLst>
              <a:ext uri="{FF2B5EF4-FFF2-40B4-BE49-F238E27FC236}">
                <a16:creationId xmlns:a16="http://schemas.microsoft.com/office/drawing/2014/main" id="{91FCF32F-4248-4FBB-AF2E-930513F75A63}"/>
              </a:ext>
            </a:extLst>
          </p:cNvPr>
          <p:cNvPicPr>
            <a:picLocks noGrp="1" noChangeAspect="1"/>
          </p:cNvPicPr>
          <p:nvPr>
            <p:ph type="pic" idx="1"/>
          </p:nvPr>
        </p:nvPicPr>
        <p:blipFill>
          <a:blip r:embed="rId2"/>
          <a:srcRect t="8288" b="8288"/>
          <a:stretch>
            <a:fillRect/>
          </a:stretch>
        </p:blipFill>
        <p:spPr/>
      </p:pic>
      <p:sp>
        <p:nvSpPr>
          <p:cNvPr id="4" name="Text Placeholder 3">
            <a:extLst>
              <a:ext uri="{FF2B5EF4-FFF2-40B4-BE49-F238E27FC236}">
                <a16:creationId xmlns:a16="http://schemas.microsoft.com/office/drawing/2014/main" id="{24590A40-7910-481A-9F84-1C16F1655BA3}"/>
              </a:ext>
            </a:extLst>
          </p:cNvPr>
          <p:cNvSpPr>
            <a:spLocks noGrp="1"/>
          </p:cNvSpPr>
          <p:nvPr>
            <p:ph type="body" sz="half" idx="2"/>
          </p:nvPr>
        </p:nvSpPr>
        <p:spPr/>
        <p:txBody>
          <a:bodyPr>
            <a:normAutofit/>
          </a:bodyPr>
          <a:lstStyle/>
          <a:p>
            <a:pPr algn="r"/>
            <a:r>
              <a:rPr lang="en-US" sz="3200" dirty="0">
                <a:latin typeface="Arabic Typesetting" panose="03020402040406030203" pitchFamily="66" charset="-78"/>
                <a:cs typeface="Arabic Typesetting" panose="03020402040406030203" pitchFamily="66" charset="-78"/>
              </a:rPr>
              <a:t> </a:t>
            </a:r>
            <a:r>
              <a:rPr lang="fa-IR" sz="3200" dirty="0">
                <a:latin typeface="Arabic Typesetting" panose="03020402040406030203" pitchFamily="66" charset="-78"/>
                <a:cs typeface="Arabic Typesetting" panose="03020402040406030203" pitchFamily="66" charset="-78"/>
              </a:rPr>
              <a:t>پر تقالی آبدار و لذیذ است با پوستی نازک و به رنگ نارنجی تیره که درون آن کاملا سرخ است و هرچه رسیده تر باشد سرخ تر است.از نظر خواص تفاوت چندانی با دیگر پرتقال ها ندارد اما میزان  آن کمی بیشتر است.</a:t>
            </a:r>
            <a:r>
              <a:rPr lang="en-US" sz="3200" dirty="0">
                <a:latin typeface="Arabic Typesetting" panose="03020402040406030203" pitchFamily="66" charset="-78"/>
                <a:cs typeface="Arabic Typesetting" panose="03020402040406030203" pitchFamily="66" charset="-78"/>
              </a:rPr>
              <a:t>c</a:t>
            </a:r>
            <a:r>
              <a:rPr lang="fa-IR" sz="3200" dirty="0">
                <a:latin typeface="Arabic Typesetting" panose="03020402040406030203" pitchFamily="66" charset="-78"/>
                <a:cs typeface="Arabic Typesetting" panose="03020402040406030203" pitchFamily="66" charset="-78"/>
              </a:rPr>
              <a:t>ویتامین</a:t>
            </a:r>
            <a:endParaRPr lang="en-US" sz="3200" dirty="0">
              <a:latin typeface="Arabic Typesetting" panose="03020402040406030203" pitchFamily="66" charset="-78"/>
              <a:cs typeface="Arabic Typesetting" panose="03020402040406030203" pitchFamily="66" charset="-78"/>
            </a:endParaRPr>
          </a:p>
        </p:txBody>
      </p:sp>
    </p:spTree>
    <p:extLst>
      <p:ext uri="{BB962C8B-B14F-4D97-AF65-F5344CB8AC3E}">
        <p14:creationId xmlns:p14="http://schemas.microsoft.com/office/powerpoint/2010/main" val="1431171313"/>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4010F2-0E6D-4C51-AA0A-7F37B432B425}"/>
              </a:ext>
            </a:extLst>
          </p:cNvPr>
          <p:cNvSpPr>
            <a:spLocks noGrp="1"/>
          </p:cNvSpPr>
          <p:nvPr>
            <p:ph type="title"/>
          </p:nvPr>
        </p:nvSpPr>
        <p:spPr/>
        <p:txBody>
          <a:bodyPr/>
          <a:lstStyle/>
          <a:p>
            <a:pPr algn="r"/>
            <a:r>
              <a:rPr lang="fa-IR" dirty="0"/>
              <a:t>خواص پرتقال:</a:t>
            </a:r>
            <a:endParaRPr lang="en-US" dirty="0"/>
          </a:p>
        </p:txBody>
      </p:sp>
      <p:sp>
        <p:nvSpPr>
          <p:cNvPr id="3" name="TextBox 2">
            <a:extLst>
              <a:ext uri="{FF2B5EF4-FFF2-40B4-BE49-F238E27FC236}">
                <a16:creationId xmlns:a16="http://schemas.microsoft.com/office/drawing/2014/main" id="{8A719EFF-061A-4847-95EA-C4BF5DF8F142}"/>
              </a:ext>
            </a:extLst>
          </p:cNvPr>
          <p:cNvSpPr txBox="1"/>
          <p:nvPr/>
        </p:nvSpPr>
        <p:spPr>
          <a:xfrm>
            <a:off x="-123416" y="2148559"/>
            <a:ext cx="12117201" cy="4031873"/>
          </a:xfrm>
          <a:prstGeom prst="rect">
            <a:avLst/>
          </a:prstGeom>
          <a:noFill/>
        </p:spPr>
        <p:txBody>
          <a:bodyPr wrap="square" rtlCol="0">
            <a:spAutoFit/>
          </a:bodyPr>
          <a:lstStyle/>
          <a:p>
            <a:pPr algn="r"/>
            <a:r>
              <a:rPr lang="fa-IR" sz="3200" dirty="0">
                <a:latin typeface="Arabic Typesetting" panose="03020402040406030203" pitchFamily="66" charset="-78"/>
                <a:cs typeface="Arabic Typesetting" panose="03020402040406030203" pitchFamily="66" charset="-78"/>
              </a:rPr>
              <a:t>ویتامین سی: محافظت از سلول ها در برابر آسیب،ضد التهاب، تقویت عملکرد قلب، کنترل فشار خون بالا، تقویت عملکرد سستم ایمنی بدن، تقویت کلاژن سازی پوست و بهبود عملکرد پوست در ترمیم.</a:t>
            </a:r>
          </a:p>
          <a:p>
            <a:pPr algn="r"/>
            <a:r>
              <a:rPr lang="fa-IR" sz="3200" dirty="0">
                <a:latin typeface="Arabic Typesetting" panose="03020402040406030203" pitchFamily="66" charset="-78"/>
                <a:cs typeface="Arabic Typesetting" panose="03020402040406030203" pitchFamily="66" charset="-78"/>
              </a:rPr>
              <a:t>فیبر: به واسطه فیبر فراوان به درمان زخم ها به خصوص زخم های داخلی گوارشی مثل زخم معده و زخم روده کمک میکند.</a:t>
            </a:r>
          </a:p>
          <a:p>
            <a:pPr algn="r"/>
            <a:r>
              <a:rPr lang="fa-IR" sz="3200" dirty="0">
                <a:latin typeface="Arabic Typesetting" panose="03020402040406030203" pitchFamily="66" charset="-78"/>
                <a:cs typeface="Arabic Typesetting" panose="03020402040406030203" pitchFamily="66" charset="-78"/>
              </a:rPr>
              <a:t>کلسیم: باعث استحکام اسخوان ها و تقویت اعصاب میشود.</a:t>
            </a:r>
          </a:p>
          <a:p>
            <a:pPr algn="r"/>
            <a:r>
              <a:rPr lang="fa-IR" sz="3200" dirty="0">
                <a:latin typeface="Arabic Typesetting" panose="03020402040406030203" pitchFamily="66" charset="-78"/>
                <a:cs typeface="Arabic Typesetting" panose="03020402040406030203" pitchFamily="66" charset="-78"/>
              </a:rPr>
              <a:t>فولیک اسید: به تقسیم سلولی،بهبود عملکرد گلبول های قرمز، کاهش احتمال ابتلا به بیماری های قلبی، جلوگیری از نقص جنین هنگام تولد و کاهش عوارض بارداری کمک میکند.</a:t>
            </a:r>
          </a:p>
          <a:p>
            <a:pPr algn="r"/>
            <a:r>
              <a:rPr lang="fa-IR" sz="3200" dirty="0">
                <a:latin typeface="Arabic Typesetting" panose="03020402040406030203" pitchFamily="66" charset="-78"/>
                <a:cs typeface="Arabic Typesetting" panose="03020402040406030203" pitchFamily="66" charset="-78"/>
              </a:rPr>
              <a:t>همچنین پوست پرتقال نیز از خواص زیادی برخوردار است که یکی از آنها کمک به کاهش وزن و دیگری کاهش احتمال ابتلا به سرطان است.</a:t>
            </a:r>
            <a:endParaRPr lang="en-US" sz="3200" dirty="0">
              <a:latin typeface="Arabic Typesetting" panose="03020402040406030203" pitchFamily="66" charset="-78"/>
              <a:cs typeface="Arabic Typesetting" panose="03020402040406030203" pitchFamily="66" charset="-78"/>
            </a:endParaRPr>
          </a:p>
        </p:txBody>
      </p:sp>
    </p:spTree>
    <p:extLst>
      <p:ext uri="{BB962C8B-B14F-4D97-AF65-F5344CB8AC3E}">
        <p14:creationId xmlns:p14="http://schemas.microsoft.com/office/powerpoint/2010/main" val="1418876552"/>
      </p:ext>
    </p:extLst>
  </p:cSld>
  <p:clrMapOvr>
    <a:masterClrMapping/>
  </p:clrMapOvr>
  <mc:AlternateContent xmlns:mc="http://schemas.openxmlformats.org/markup-compatibility/2006">
    <mc:Choice xmlns:p14="http://schemas.microsoft.com/office/powerpoint/2010/main" Requires="p14">
      <p:transition spd="slow" p14:dur="1500">
        <p:split orient="vert"/>
      </p:transition>
    </mc:Choice>
    <mc:Fallback>
      <p:transition spd="slow">
        <p:split orient="vert"/>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2C1D64-1909-4D0C-A20A-D7B823803E8F}"/>
              </a:ext>
            </a:extLst>
          </p:cNvPr>
          <p:cNvSpPr>
            <a:spLocks noGrp="1"/>
          </p:cNvSpPr>
          <p:nvPr>
            <p:ph type="title"/>
          </p:nvPr>
        </p:nvSpPr>
        <p:spPr/>
        <p:txBody>
          <a:bodyPr/>
          <a:lstStyle/>
          <a:p>
            <a:pPr algn="r"/>
            <a:r>
              <a:rPr lang="fa-IR" dirty="0"/>
              <a:t>صادرات پرتقال:</a:t>
            </a:r>
            <a:endParaRPr lang="en-US" dirty="0"/>
          </a:p>
        </p:txBody>
      </p:sp>
      <p:sp>
        <p:nvSpPr>
          <p:cNvPr id="3" name="TextBox 2">
            <a:extLst>
              <a:ext uri="{FF2B5EF4-FFF2-40B4-BE49-F238E27FC236}">
                <a16:creationId xmlns:a16="http://schemas.microsoft.com/office/drawing/2014/main" id="{249E2C27-6C69-4722-BCAE-6C4F50BF1371}"/>
              </a:ext>
            </a:extLst>
          </p:cNvPr>
          <p:cNvSpPr txBox="1"/>
          <p:nvPr/>
        </p:nvSpPr>
        <p:spPr>
          <a:xfrm>
            <a:off x="1033740" y="2227096"/>
            <a:ext cx="10623458" cy="3170099"/>
          </a:xfrm>
          <a:prstGeom prst="rect">
            <a:avLst/>
          </a:prstGeom>
          <a:noFill/>
        </p:spPr>
        <p:txBody>
          <a:bodyPr wrap="square" rtlCol="0">
            <a:spAutoFit/>
          </a:bodyPr>
          <a:lstStyle/>
          <a:p>
            <a:pPr algn="r"/>
            <a:r>
              <a:rPr lang="fa-IR" sz="4000" dirty="0">
                <a:latin typeface="Arabic Typesetting" panose="03020402040406030203" pitchFamily="66" charset="-78"/>
                <a:cs typeface="Arabic Typesetting" panose="03020402040406030203" pitchFamily="66" charset="-78"/>
              </a:rPr>
              <a:t>میوه های صادراتی یکی از پرسودترین تجارت های غیر نفتی ایران محسوب میشوند. ایران به دلیل دارا بودن آب و هوای متنوع و چهار فصل، شرایط لازم برای کشت و بهره برداری بسیاری از میوه ها دارد.</a:t>
            </a:r>
          </a:p>
          <a:p>
            <a:pPr algn="r"/>
            <a:r>
              <a:rPr lang="fa-IR" sz="4000" dirty="0">
                <a:latin typeface="Arabic Typesetting" panose="03020402040406030203" pitchFamily="66" charset="-78"/>
                <a:cs typeface="Arabic Typesetting" panose="03020402040406030203" pitchFamily="66" charset="-78"/>
              </a:rPr>
              <a:t>درکل پرتقال های صادراتی باید دارای رنگ نارنجی، دارای عطر و بو، پوست صاف و عاری از لکه،آبدار و خوش گوشت باشد. </a:t>
            </a:r>
            <a:endParaRPr lang="en-US" sz="4000" dirty="0">
              <a:latin typeface="Arabic Typesetting" panose="03020402040406030203" pitchFamily="66" charset="-78"/>
              <a:cs typeface="Arabic Typesetting" panose="03020402040406030203" pitchFamily="66" charset="-78"/>
            </a:endParaRPr>
          </a:p>
        </p:txBody>
      </p:sp>
    </p:spTree>
    <p:extLst>
      <p:ext uri="{BB962C8B-B14F-4D97-AF65-F5344CB8AC3E}">
        <p14:creationId xmlns:p14="http://schemas.microsoft.com/office/powerpoint/2010/main" val="3989406645"/>
      </p:ext>
    </p:extLst>
  </p:cSld>
  <p:clrMapOvr>
    <a:masterClrMapping/>
  </p:clrMapOvr>
  <mc:AlternateContent xmlns:mc="http://schemas.openxmlformats.org/markup-compatibility/2006">
    <mc:Choice xmlns:p14="http://schemas.microsoft.com/office/powerpoint/2010/main" Requires="p14">
      <p:transition p14:dur="100">
        <p:cut/>
      </p:transition>
    </mc:Choice>
    <mc:Fallback>
      <p:transition>
        <p:cut/>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2D0836BC-0755-43AE-86EA-DC926EA88013}"/>
              </a:ext>
            </a:extLst>
          </p:cNvPr>
          <p:cNvSpPr txBox="1"/>
          <p:nvPr/>
        </p:nvSpPr>
        <p:spPr>
          <a:xfrm>
            <a:off x="39270" y="572199"/>
            <a:ext cx="10518403" cy="4832092"/>
          </a:xfrm>
          <a:prstGeom prst="rect">
            <a:avLst/>
          </a:prstGeom>
          <a:noFill/>
        </p:spPr>
        <p:txBody>
          <a:bodyPr wrap="square" rtlCol="0">
            <a:spAutoFit/>
          </a:bodyPr>
          <a:lstStyle/>
          <a:p>
            <a:pPr algn="r"/>
            <a:r>
              <a:rPr lang="fa-IR" sz="2800" dirty="0">
                <a:latin typeface="Arabic Typesetting" panose="03020402040406030203" pitchFamily="66" charset="-78"/>
                <a:cs typeface="Arabic Typesetting" panose="03020402040406030203" pitchFamily="66" charset="-78"/>
              </a:rPr>
              <a:t>در حالی که در سال 2020 ارزش بازار پرتقال صادراتی بیش از 5/4 میلیارد دلار بوده است، ایران نیز با صادراتی به ارزش تقریبی 13 میلیون دلار در جایگاه 22 دنیا قرار دارد.</a:t>
            </a:r>
          </a:p>
          <a:p>
            <a:pPr algn="r"/>
            <a:r>
              <a:rPr lang="fa-IR" sz="2800" dirty="0">
                <a:latin typeface="Arabic Typesetting" panose="03020402040406030203" pitchFamily="66" charset="-78"/>
                <a:cs typeface="Arabic Typesetting" panose="03020402040406030203" pitchFamily="66" charset="-78"/>
              </a:rPr>
              <a:t>این محصول عمدتا به کشور های همسایه از جمله: افغانستان،عراق، ترکمنستان،آذربایجان،گرجستان،روسیه،ارمنستان،عمان،امارات متحده عربی،قطر و ..... صادر میشود که به صورت پرتقال تازه یا خشک کرده است.</a:t>
            </a:r>
          </a:p>
          <a:p>
            <a:pPr algn="r"/>
            <a:r>
              <a:rPr lang="fa-IR" sz="2800" dirty="0">
                <a:latin typeface="Arabic Typesetting" panose="03020402040406030203" pitchFamily="66" charset="-78"/>
                <a:cs typeface="Arabic Typesetting" panose="03020402040406030203" pitchFamily="66" charset="-78"/>
              </a:rPr>
              <a:t>در چند سال اخیر،با رشد صادرات انواع پرتقال از شمال به ویژه از باغ های استان مازندران مواجه بوده ایم. پرتقال تامسون شمال پرطرفدارترین پرتقال صادراتی است که از سوی بازارهای کشور عراق و کشورهای حاشیه خلیج فارس با استقبال خوبی روبه رو شده است.</a:t>
            </a:r>
          </a:p>
          <a:p>
            <a:pPr algn="r"/>
            <a:r>
              <a:rPr lang="fa-IR" sz="2800" dirty="0">
                <a:latin typeface="Arabic Typesetting" panose="03020402040406030203" pitchFamily="66" charset="-78"/>
                <a:cs typeface="Arabic Typesetting" panose="03020402040406030203" pitchFamily="66" charset="-78"/>
              </a:rPr>
              <a:t>همانند سایر میوه های صادراتی،برای صادرات پرتقال هم مسئله قیمت گذاری مطرح است. بهترین روش برای صادرات بهترین پرتقال از</a:t>
            </a:r>
          </a:p>
          <a:p>
            <a:pPr algn="r"/>
            <a:r>
              <a:rPr lang="fa-IR" sz="2800" dirty="0">
                <a:latin typeface="Arabic Typesetting" panose="03020402040406030203" pitchFamily="66" charset="-78"/>
                <a:cs typeface="Arabic Typesetting" panose="03020402040406030203" pitchFamily="66" charset="-78"/>
              </a:rPr>
              <a:t>ایران این است که با باغداران به طور مستقیم قرارداد امضا شود و شرکت های بازرگانی هزینه مناسبی را برای بسته بندی استاندارد </a:t>
            </a:r>
          </a:p>
          <a:p>
            <a:pPr algn="r"/>
            <a:r>
              <a:rPr lang="fa-IR" sz="2800" dirty="0">
                <a:latin typeface="Arabic Typesetting" panose="03020402040406030203" pitchFamily="66" charset="-78"/>
                <a:cs typeface="Arabic Typesetting" panose="03020402040406030203" pitchFamily="66" charset="-78"/>
              </a:rPr>
              <a:t>اختصاص دهند.</a:t>
            </a:r>
          </a:p>
          <a:p>
            <a:pPr algn="r"/>
            <a:r>
              <a:rPr lang="fa-IR" sz="2800" dirty="0">
                <a:latin typeface="Arabic Typesetting" panose="03020402040406030203" pitchFamily="66" charset="-78"/>
                <a:cs typeface="Arabic Typesetting" panose="03020402040406030203" pitchFamily="66" charset="-78"/>
              </a:rPr>
              <a:t>خرید و فروش پرتقال صادراتی از ایران به صورت عمده ای و در بسته بندی های کارتنی صورت میگیرد.</a:t>
            </a:r>
          </a:p>
        </p:txBody>
      </p:sp>
    </p:spTree>
    <p:extLst>
      <p:ext uri="{BB962C8B-B14F-4D97-AF65-F5344CB8AC3E}">
        <p14:creationId xmlns:p14="http://schemas.microsoft.com/office/powerpoint/2010/main" val="710512748"/>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theme/theme1.xml><?xml version="1.0" encoding="utf-8"?>
<a:theme xmlns:a="http://schemas.openxmlformats.org/drawingml/2006/main" name="Berlin">
  <a:themeElements>
    <a:clrScheme name="Berlin">
      <a:dk1>
        <a:sysClr val="windowText" lastClr="000000"/>
      </a:dk1>
      <a:lt1>
        <a:sysClr val="window" lastClr="FFFFFF"/>
      </a:lt1>
      <a:dk2>
        <a:srgbClr val="9D360E"/>
      </a:dk2>
      <a:lt2>
        <a:srgbClr val="E7E6E6"/>
      </a:lt2>
      <a:accent1>
        <a:srgbClr val="F09415"/>
      </a:accent1>
      <a:accent2>
        <a:srgbClr val="C1B56B"/>
      </a:accent2>
      <a:accent3>
        <a:srgbClr val="4BAF73"/>
      </a:accent3>
      <a:accent4>
        <a:srgbClr val="5AA6C0"/>
      </a:accent4>
      <a:accent5>
        <a:srgbClr val="D17DF9"/>
      </a:accent5>
      <a:accent6>
        <a:srgbClr val="FA7E5C"/>
      </a:accent6>
      <a:hlink>
        <a:srgbClr val="FFAE3E"/>
      </a:hlink>
      <a:folHlink>
        <a:srgbClr val="FCC77E"/>
      </a:folHlink>
    </a:clrScheme>
    <a:fontScheme name="Berlin">
      <a:majorFont>
        <a:latin typeface="Trebuchet MS" panose="020B0603020202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rebuchet MS" panose="020B0603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erlin">
      <a:fillStyleLst>
        <a:solidFill>
          <a:schemeClr val="phClr"/>
        </a:solidFill>
        <a:gradFill rotWithShape="1">
          <a:gsLst>
            <a:gs pos="0">
              <a:schemeClr val="phClr">
                <a:tint val="60000"/>
                <a:satMod val="100000"/>
                <a:lumMod val="110000"/>
              </a:schemeClr>
            </a:gs>
            <a:gs pos="100000">
              <a:schemeClr val="phClr">
                <a:tint val="70000"/>
                <a:satMod val="100000"/>
                <a:lumMod val="100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6000"/>
                <a:shade val="100000"/>
                <a:hueMod val="270000"/>
                <a:satMod val="200000"/>
                <a:lumMod val="128000"/>
              </a:schemeClr>
            </a:gs>
            <a:gs pos="50000">
              <a:schemeClr val="phClr">
                <a:shade val="100000"/>
                <a:hueMod val="100000"/>
                <a:satMod val="110000"/>
                <a:lumMod val="130000"/>
              </a:schemeClr>
            </a:gs>
            <a:gs pos="100000">
              <a:schemeClr val="phClr">
                <a:shade val="78000"/>
                <a:hueMod val="44000"/>
                <a:satMod val="200000"/>
                <a:lumMod val="69000"/>
              </a:schemeClr>
            </a:gs>
          </a:gsLst>
          <a:lin ang="2520000" scaled="0"/>
        </a:gradFill>
      </a:bgFillStyleLst>
    </a:fmtScheme>
  </a:themeElements>
  <a:objectDefaults/>
  <a:extraClrSchemeLst/>
  <a:extLst>
    <a:ext uri="{05A4C25C-085E-4340-85A3-A5531E510DB2}">
      <thm15:themeFamily xmlns:thm15="http://schemas.microsoft.com/office/thememl/2012/main" name="Berlin" id="{7B5DBA9E-B069-418E-9360-A61BDD0615A4}" vid="{C0CBE056-4EF4-4D92-969E-947779DA7AAA}"/>
    </a:ext>
  </a:extLst>
</a:theme>
</file>

<file path=docProps/app.xml><?xml version="1.0" encoding="utf-8"?>
<Properties xmlns="http://schemas.openxmlformats.org/officeDocument/2006/extended-properties" xmlns:vt="http://schemas.openxmlformats.org/officeDocument/2006/docPropsVTypes">
  <Template>TM04033917[[fn=Berlin]]</Template>
  <TotalTime>164</TotalTime>
  <Words>1358</Words>
  <Application>Microsoft Office PowerPoint</Application>
  <PresentationFormat>Widescreen</PresentationFormat>
  <Paragraphs>93</Paragraphs>
  <Slides>16</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16</vt:i4>
      </vt:variant>
    </vt:vector>
  </HeadingPairs>
  <TitlesOfParts>
    <vt:vector size="21" baseType="lpstr">
      <vt:lpstr>Arabic Typesetting</vt:lpstr>
      <vt:lpstr>Arial</vt:lpstr>
      <vt:lpstr>Microsoft Uighur</vt:lpstr>
      <vt:lpstr>Trebuchet MS</vt:lpstr>
      <vt:lpstr>Berlin</vt:lpstr>
      <vt:lpstr>صادرات پرتقال</vt:lpstr>
      <vt:lpstr>PowerPoint Presentation</vt:lpstr>
      <vt:lpstr>منابع:</vt:lpstr>
      <vt:lpstr>انواع پرتقال:</vt:lpstr>
      <vt:lpstr>پرتقال تامسون Thompson navel </vt:lpstr>
      <vt:lpstr>پرتقال خونی  moro</vt:lpstr>
      <vt:lpstr>خواص پرتقال:</vt:lpstr>
      <vt:lpstr>صادرات پرتقال:</vt:lpstr>
      <vt:lpstr>PowerPoint Presentation</vt:lpstr>
      <vt:lpstr>صادرات پرتقال به عراق:</vt:lpstr>
      <vt:lpstr>بسته بندی پرتقال:</vt:lpstr>
      <vt:lpstr>صادرات پرتقال تامسون:</vt:lpstr>
      <vt:lpstr>PowerPoint Presentation</vt:lpstr>
      <vt:lpstr>راهکار برای موانع صادراتی:</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صادرات پرتقال</dc:title>
  <dc:creator>shaghayegh1902@outlook.com</dc:creator>
  <cp:lastModifiedBy>shaghayegh1902@outlook.com</cp:lastModifiedBy>
  <cp:revision>4</cp:revision>
  <dcterms:created xsi:type="dcterms:W3CDTF">2022-12-10T16:50:02Z</dcterms:created>
  <dcterms:modified xsi:type="dcterms:W3CDTF">2022-12-11T16:39:28Z</dcterms:modified>
</cp:coreProperties>
</file>