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7" r:id="rId11"/>
    <p:sldId id="264" r:id="rId12"/>
    <p:sldId id="266"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12/7/2022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25257"/>
            <a:ext cx="12192000" cy="8497454"/>
          </a:xfrm>
          <a:prstGeom prst="rect">
            <a:avLst/>
          </a:prstGeom>
        </p:spPr>
      </p:pic>
      <p:sp>
        <p:nvSpPr>
          <p:cNvPr id="4" name="Rectangle 3"/>
          <p:cNvSpPr/>
          <p:nvPr/>
        </p:nvSpPr>
        <p:spPr>
          <a:xfrm>
            <a:off x="4287488" y="831738"/>
            <a:ext cx="4249271" cy="103965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a-IR" b="1" dirty="0" smtClean="0">
                <a:ln w="6600">
                  <a:solidFill>
                    <a:schemeClr val="accent2"/>
                  </a:solidFill>
                  <a:prstDash val="solid"/>
                </a:ln>
                <a:solidFill>
                  <a:srgbClr val="FFFFFF"/>
                </a:solidFill>
                <a:effectLst>
                  <a:outerShdw dist="38100" dir="2700000" algn="tl" rotWithShape="0">
                    <a:schemeClr val="accent2"/>
                  </a:outerShdw>
                </a:effectLst>
              </a:rPr>
              <a:t>بسم الله الرحمن الرحیم</a:t>
            </a: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Rectangle 5"/>
          <p:cNvSpPr/>
          <p:nvPr/>
        </p:nvSpPr>
        <p:spPr>
          <a:xfrm>
            <a:off x="922421" y="2237874"/>
            <a:ext cx="10347158" cy="33293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379940" y="1997709"/>
            <a:ext cx="7766936" cy="1646302"/>
          </a:xfrm>
        </p:spPr>
        <p:txBody>
          <a:bodyPr/>
          <a:lstStyle/>
          <a:p>
            <a:pPr algn="ctr"/>
            <a:r>
              <a:rPr lang="fa-IR" sz="3600" dirty="0" smtClean="0">
                <a:solidFill>
                  <a:schemeClr val="tx1"/>
                </a:solidFill>
                <a:latin typeface="Sakkal Majalla" panose="02000000000000000000" pitchFamily="2" charset="-78"/>
                <a:cs typeface="Sakkal Majalla" panose="02000000000000000000" pitchFamily="2" charset="-78"/>
              </a:rPr>
              <a:t/>
            </a:r>
            <a:br>
              <a:rPr lang="fa-IR" sz="3600" dirty="0" smtClean="0">
                <a:solidFill>
                  <a:schemeClr val="tx1"/>
                </a:solidFill>
                <a:latin typeface="Sakkal Majalla" panose="02000000000000000000" pitchFamily="2" charset="-78"/>
                <a:cs typeface="Sakkal Majalla" panose="02000000000000000000" pitchFamily="2" charset="-78"/>
              </a:rPr>
            </a:br>
            <a:r>
              <a:rPr lang="fa-IR" sz="3600" dirty="0">
                <a:solidFill>
                  <a:schemeClr val="tx1"/>
                </a:solidFill>
                <a:latin typeface="Sakkal Majalla" panose="02000000000000000000" pitchFamily="2" charset="-78"/>
                <a:cs typeface="Sakkal Majalla" panose="02000000000000000000" pitchFamily="2" charset="-78"/>
              </a:rPr>
              <a:t/>
            </a:r>
            <a:br>
              <a:rPr lang="fa-IR" sz="3600" dirty="0">
                <a:solidFill>
                  <a:schemeClr val="tx1"/>
                </a:solidFill>
                <a:latin typeface="Sakkal Majalla" panose="02000000000000000000" pitchFamily="2" charset="-78"/>
                <a:cs typeface="Sakkal Majalla" panose="02000000000000000000" pitchFamily="2" charset="-78"/>
              </a:rPr>
            </a:br>
            <a:r>
              <a:rPr lang="fa-IR" sz="3600" dirty="0" smtClean="0">
                <a:solidFill>
                  <a:schemeClr val="tx1"/>
                </a:solidFill>
                <a:latin typeface="Sakkal Majalla" panose="02000000000000000000" pitchFamily="2" charset="-78"/>
                <a:cs typeface="Sakkal Majalla" panose="02000000000000000000" pitchFamily="2" charset="-78"/>
              </a:rPr>
              <a:t/>
            </a:r>
            <a:br>
              <a:rPr lang="fa-IR" sz="3600" dirty="0" smtClean="0">
                <a:solidFill>
                  <a:schemeClr val="tx1"/>
                </a:solidFill>
                <a:latin typeface="Sakkal Majalla" panose="02000000000000000000" pitchFamily="2" charset="-78"/>
                <a:cs typeface="Sakkal Majalla" panose="02000000000000000000" pitchFamily="2" charset="-78"/>
              </a:rPr>
            </a:br>
            <a:r>
              <a:rPr lang="fa-IR" sz="3600" dirty="0">
                <a:solidFill>
                  <a:schemeClr val="tx1"/>
                </a:solidFill>
                <a:latin typeface="Sakkal Majalla" panose="02000000000000000000" pitchFamily="2" charset="-78"/>
                <a:cs typeface="Sakkal Majalla" panose="02000000000000000000" pitchFamily="2" charset="-78"/>
              </a:rPr>
              <a:t/>
            </a:r>
            <a:br>
              <a:rPr lang="fa-IR" sz="3600" dirty="0">
                <a:solidFill>
                  <a:schemeClr val="tx1"/>
                </a:solidFill>
                <a:latin typeface="Sakkal Majalla" panose="02000000000000000000" pitchFamily="2" charset="-78"/>
                <a:cs typeface="Sakkal Majalla" panose="02000000000000000000" pitchFamily="2" charset="-78"/>
              </a:rPr>
            </a:br>
            <a:r>
              <a:rPr lang="fa-IR" sz="3600" dirty="0" smtClean="0">
                <a:solidFill>
                  <a:schemeClr val="tx1"/>
                </a:solidFill>
                <a:latin typeface="Sakkal Majalla" panose="02000000000000000000" pitchFamily="2" charset="-78"/>
                <a:cs typeface="Sakkal Majalla" panose="02000000000000000000" pitchFamily="2" charset="-78"/>
              </a:rPr>
              <a:t/>
            </a:r>
            <a:br>
              <a:rPr lang="fa-IR" sz="3600" dirty="0" smtClean="0">
                <a:solidFill>
                  <a:schemeClr val="tx1"/>
                </a:solidFill>
                <a:latin typeface="Sakkal Majalla" panose="02000000000000000000" pitchFamily="2" charset="-78"/>
                <a:cs typeface="Sakkal Majalla" panose="02000000000000000000" pitchFamily="2" charset="-78"/>
              </a:rPr>
            </a:br>
            <a:r>
              <a:rPr lang="fa-IR" sz="3600" dirty="0">
                <a:solidFill>
                  <a:schemeClr val="tx1"/>
                </a:solidFill>
                <a:latin typeface="Sakkal Majalla" panose="02000000000000000000" pitchFamily="2" charset="-78"/>
                <a:cs typeface="Sakkal Majalla" panose="02000000000000000000" pitchFamily="2" charset="-78"/>
              </a:rPr>
              <a:t/>
            </a:r>
            <a:br>
              <a:rPr lang="fa-IR" sz="3600" dirty="0">
                <a:solidFill>
                  <a:schemeClr val="tx1"/>
                </a:solidFill>
                <a:latin typeface="Sakkal Majalla" panose="02000000000000000000" pitchFamily="2" charset="-78"/>
                <a:cs typeface="Sakkal Majalla" panose="02000000000000000000" pitchFamily="2" charset="-78"/>
              </a:rPr>
            </a:br>
            <a:r>
              <a:rPr lang="fa-IR" sz="3600" dirty="0" smtClean="0">
                <a:solidFill>
                  <a:schemeClr val="tx1"/>
                </a:solidFill>
                <a:latin typeface="Sakkal Majalla" panose="02000000000000000000" pitchFamily="2" charset="-78"/>
                <a:cs typeface="Sakkal Majalla" panose="02000000000000000000" pitchFamily="2" charset="-78"/>
              </a:rPr>
              <a:t>کاری</a:t>
            </a:r>
            <a:r>
              <a:rPr lang="fa-IR" sz="3600" dirty="0" smtClean="0">
                <a:latin typeface="Sakkal Majalla" panose="02000000000000000000" pitchFamily="2" charset="-78"/>
                <a:cs typeface="Sakkal Majalla" panose="02000000000000000000" pitchFamily="2" charset="-78"/>
              </a:rPr>
              <a:t> </a:t>
            </a:r>
            <a:r>
              <a:rPr lang="fa-IR" sz="3600" dirty="0" smtClean="0">
                <a:solidFill>
                  <a:schemeClr val="tx1"/>
                </a:solidFill>
                <a:latin typeface="Sakkal Majalla" panose="02000000000000000000" pitchFamily="2" charset="-78"/>
                <a:cs typeface="Sakkal Majalla" panose="02000000000000000000" pitchFamily="2" charset="-78"/>
              </a:rPr>
              <a:t>راکه دوست دارید انجام دهید.کاری که انجام می دهید دوست داشته باشید وباتمام وجود خودرابه ان بسپارید</a:t>
            </a:r>
            <a:endParaRPr lang="en-US" sz="3600" dirty="0">
              <a:solidFill>
                <a:schemeClr val="tx1"/>
              </a:solidFill>
              <a:latin typeface="Sakkal Majalla" panose="02000000000000000000" pitchFamily="2" charset="-78"/>
              <a:cs typeface="Sakkal Majalla" panose="02000000000000000000" pitchFamily="2" charset="-78"/>
            </a:endParaRPr>
          </a:p>
        </p:txBody>
      </p:sp>
      <p:sp>
        <p:nvSpPr>
          <p:cNvPr id="3" name="Subtitle 2"/>
          <p:cNvSpPr>
            <a:spLocks noGrp="1"/>
          </p:cNvSpPr>
          <p:nvPr>
            <p:ph type="subTitle" idx="1"/>
          </p:nvPr>
        </p:nvSpPr>
        <p:spPr>
          <a:xfrm>
            <a:off x="2695129" y="3752244"/>
            <a:ext cx="7766936" cy="2847508"/>
          </a:xfrm>
        </p:spPr>
        <p:txBody>
          <a:bodyPr>
            <a:normAutofit/>
          </a:bodyPr>
          <a:lstStyle/>
          <a:p>
            <a:r>
              <a:rPr lang="fa-IR" sz="2400" dirty="0" smtClean="0">
                <a:solidFill>
                  <a:schemeClr val="tx2"/>
                </a:solidFill>
              </a:rPr>
              <a:t>موضوع:محصول گردو</a:t>
            </a:r>
          </a:p>
          <a:p>
            <a:r>
              <a:rPr lang="fa-IR" sz="2400" dirty="0" smtClean="0">
                <a:solidFill>
                  <a:schemeClr val="tx2"/>
                </a:solidFill>
              </a:rPr>
              <a:t>استادمحترم:دکترمستولی زاده</a:t>
            </a:r>
          </a:p>
          <a:p>
            <a:r>
              <a:rPr lang="fa-IR" sz="2400" dirty="0" smtClean="0">
                <a:solidFill>
                  <a:schemeClr val="tx2"/>
                </a:solidFill>
              </a:rPr>
              <a:t>گرداورندگان:سپیده پرچ_عارفه فتحی</a:t>
            </a:r>
            <a:endParaRPr lang="en-US" sz="2400" dirty="0">
              <a:solidFill>
                <a:schemeClr val="tx2"/>
              </a:solidFill>
            </a:endParaRPr>
          </a:p>
        </p:txBody>
      </p:sp>
    </p:spTree>
    <p:extLst>
      <p:ext uri="{BB962C8B-B14F-4D97-AF65-F5344CB8AC3E}">
        <p14:creationId xmlns:p14="http://schemas.microsoft.com/office/powerpoint/2010/main" val="77182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b="1" dirty="0">
                <a:solidFill>
                  <a:schemeClr val="tx1"/>
                </a:solidFill>
                <a:latin typeface="Microsoft Uighur" panose="02000000000000000000" pitchFamily="2" charset="-78"/>
                <a:cs typeface="Microsoft Uighur" panose="02000000000000000000" pitchFamily="2" charset="-78"/>
              </a:rPr>
              <a:t>پتانسیل صادراتی گردو</a:t>
            </a:r>
            <a:br>
              <a:rPr lang="fa-IR" b="1" dirty="0">
                <a:solidFill>
                  <a:schemeClr val="tx1"/>
                </a:solidFill>
                <a:latin typeface="Microsoft Uighur" panose="02000000000000000000" pitchFamily="2" charset="-78"/>
                <a:cs typeface="Microsoft Uighur" panose="02000000000000000000" pitchFamily="2" charset="-78"/>
              </a:rPr>
            </a:br>
            <a:r>
              <a:rPr lang="fa-IR" b="1" dirty="0">
                <a:solidFill>
                  <a:schemeClr val="tx1"/>
                </a:solidFill>
                <a:latin typeface="Microsoft Uighur" panose="02000000000000000000" pitchFamily="2" charset="-78"/>
                <a:cs typeface="Microsoft Uighur" panose="02000000000000000000" pitchFamily="2" charset="-78"/>
              </a:rPr>
              <a:t>کشورهای ترکیه، ایتالیا و عراق دارای بیشترین پتانسیل صادراتی از ایران  هستند. همچنین اسپانیا، هند و امارات نیز قادر خواهند بود تا در بخش صادرات گردو مورد توجه قرار گیرند.</a:t>
            </a:r>
            <a:br>
              <a:rPr lang="fa-IR" b="1" dirty="0">
                <a:solidFill>
                  <a:schemeClr val="tx1"/>
                </a:solidFill>
                <a:latin typeface="Microsoft Uighur" panose="02000000000000000000" pitchFamily="2" charset="-78"/>
                <a:cs typeface="Microsoft Uighur" panose="02000000000000000000" pitchFamily="2" charset="-78"/>
              </a:rPr>
            </a:br>
            <a:r>
              <a:rPr lang="fa-IR" b="1" dirty="0">
                <a:solidFill>
                  <a:schemeClr val="tx1"/>
                </a:solidFill>
                <a:latin typeface="Microsoft Uighur" panose="02000000000000000000" pitchFamily="2" charset="-78"/>
                <a:cs typeface="Microsoft Uighur" panose="02000000000000000000" pitchFamily="2" charset="-78"/>
              </a:rPr>
              <a:t>میزان ظرفیت صادراتی</a:t>
            </a:r>
            <a:br>
              <a:rPr lang="fa-IR" b="1" dirty="0">
                <a:solidFill>
                  <a:schemeClr val="tx1"/>
                </a:solidFill>
                <a:latin typeface="Microsoft Uighur" panose="02000000000000000000" pitchFamily="2" charset="-78"/>
                <a:cs typeface="Microsoft Uighur" panose="02000000000000000000" pitchFamily="2" charset="-78"/>
              </a:rPr>
            </a:br>
            <a:r>
              <a:rPr lang="fa-IR" b="1" dirty="0">
                <a:solidFill>
                  <a:schemeClr val="tx1"/>
                </a:solidFill>
                <a:latin typeface="Microsoft Uighur" panose="02000000000000000000" pitchFamily="2" charset="-78"/>
                <a:cs typeface="Microsoft Uighur" panose="02000000000000000000" pitchFamily="2" charset="-78"/>
              </a:rPr>
              <a:t>کشورهای ترکیه و عراق از جهت صادرات گردو دارای بازار اشباع شده از ایران هستند و چیزی بالاتر از ظرفیتشان صادرات به آن ها صورت گرفته است. در عوض کشورهای ایتالیا، قزاقستان، اسپانیا، هند و امارات دارای پتانسیل خوبی برای صادرات گردو می باشند. در سال گذشته میزان تولید گردو به طور چشمگیری کاهش پیدا کرده است به صورتی که علاوه بر اینکه میزان صادرات گردو بسیار پایین آمده است، حتی کشور ایران مجبور شده است که از کشورهایی مانند شیلی گردو وارد کند.</a:t>
            </a:r>
            <a:br>
              <a:rPr lang="fa-IR" b="1" dirty="0">
                <a:solidFill>
                  <a:schemeClr val="tx1"/>
                </a:solidFill>
                <a:latin typeface="Microsoft Uighur" panose="02000000000000000000" pitchFamily="2" charset="-78"/>
                <a:cs typeface="Microsoft Uighur" panose="02000000000000000000" pitchFamily="2" charset="-78"/>
              </a:rPr>
            </a:br>
            <a:endParaRPr lang="en-US" b="1" dirty="0">
              <a:solidFill>
                <a:schemeClr val="tx1"/>
              </a:solidFill>
              <a:latin typeface="Microsoft Uighur" panose="02000000000000000000" pitchFamily="2" charset="-78"/>
              <a:cs typeface="Microsoft Uighur" panose="02000000000000000000" pitchFamily="2" charset="-78"/>
            </a:endParaRPr>
          </a:p>
        </p:txBody>
      </p:sp>
    </p:spTree>
    <p:extLst>
      <p:ext uri="{BB962C8B-B14F-4D97-AF65-F5344CB8AC3E}">
        <p14:creationId xmlns:p14="http://schemas.microsoft.com/office/powerpoint/2010/main" val="39122962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788" y="832513"/>
            <a:ext cx="8957985" cy="4849504"/>
          </a:xfrm>
        </p:spPr>
        <p:txBody>
          <a:bodyPr>
            <a:normAutofit/>
          </a:bodyPr>
          <a:lstStyle/>
          <a:p>
            <a:pPr algn="r"/>
            <a:r>
              <a:rPr lang="fa-IR" b="1" dirty="0" smtClean="0">
                <a:solidFill>
                  <a:schemeClr val="tx1"/>
                </a:solidFill>
                <a:latin typeface="Microsoft Uighur" panose="02000000000000000000" pitchFamily="2" charset="-78"/>
                <a:cs typeface="Microsoft Uighur" panose="02000000000000000000" pitchFamily="2" charset="-78"/>
              </a:rPr>
              <a:t>نحوه بسته بندی و ارسال</a:t>
            </a:r>
            <a:r>
              <a:rPr lang="fa-IR" dirty="0"/>
              <a:t/>
            </a:r>
            <a:br>
              <a:rPr lang="fa-IR" dirty="0"/>
            </a:br>
            <a:r>
              <a:rPr lang="fa-IR" sz="3100" b="1" dirty="0">
                <a:solidFill>
                  <a:schemeClr val="tx1"/>
                </a:solidFill>
                <a:latin typeface="Microsoft Uighur" panose="02000000000000000000" pitchFamily="2" charset="-78"/>
                <a:cs typeface="Microsoft Uighur" panose="02000000000000000000" pitchFamily="2" charset="-78"/>
              </a:rPr>
              <a:t>پس از چیدن میوه گردو در زمان مناسب، باید آن زیر نور آفتاب ملایم و یا در دستگاه خشک‌کن خشک نمود تا درصد کمی از رطوبت آن باقی بماند. اگر گردو را در زیر نور شدید آفتاب و یا در حرارت زیاد خشک شود باعث می‌شود مغز گردو قهوه‌ای شده و ماندگاری آن نیز کم شود. کی دیگر از عواملی که باعث بی‌کیفیت شدن مغز گردو می‌شود قرار گرفتن در محیط مرطوب و اکسیده شدن آن است. رطوبت باعث ایجاد طعم و بوی بد در گردو شده و رنگ آن را نیز کدر می‌کند</a:t>
            </a:r>
            <a:r>
              <a:rPr lang="fa-IR" sz="3100" b="1" dirty="0" smtClean="0">
                <a:solidFill>
                  <a:schemeClr val="tx1"/>
                </a:solidFill>
                <a:latin typeface="Microsoft Uighur" panose="02000000000000000000" pitchFamily="2" charset="-78"/>
                <a:cs typeface="Microsoft Uighur" panose="02000000000000000000" pitchFamily="2" charset="-78"/>
              </a:rPr>
              <a:t>.</a:t>
            </a:r>
            <a:r>
              <a:rPr lang="fa-IR" sz="3100" b="1" dirty="0">
                <a:solidFill>
                  <a:schemeClr val="tx1"/>
                </a:solidFill>
                <a:latin typeface="Microsoft Uighur" panose="02000000000000000000" pitchFamily="2" charset="-78"/>
                <a:cs typeface="Microsoft Uighur" panose="02000000000000000000" pitchFamily="2" charset="-78"/>
              </a:rPr>
              <a:t/>
            </a:r>
            <a:br>
              <a:rPr lang="fa-IR" sz="3100" b="1" dirty="0">
                <a:solidFill>
                  <a:schemeClr val="tx1"/>
                </a:solidFill>
                <a:latin typeface="Microsoft Uighur" panose="02000000000000000000" pitchFamily="2" charset="-78"/>
                <a:cs typeface="Microsoft Uighur" panose="02000000000000000000" pitchFamily="2" charset="-78"/>
              </a:rPr>
            </a:br>
            <a:r>
              <a:rPr lang="fa-IR" sz="3100" b="1" dirty="0">
                <a:solidFill>
                  <a:schemeClr val="tx1"/>
                </a:solidFill>
                <a:latin typeface="Microsoft Uighur" panose="02000000000000000000" pitchFamily="2" charset="-78"/>
                <a:cs typeface="Microsoft Uighur" panose="02000000000000000000" pitchFamily="2" charset="-78"/>
              </a:rPr>
              <a:t>اگر بسته‌بندی گردو درست و به‌صورت استاندارد انجام شود از نفوذ اکسیژن به داخل بسته‌بندی گردو جلوگیری شده و درصد زیادی از این مشکل برطرف خواهد شد</a:t>
            </a:r>
            <a:r>
              <a:rPr lang="fa-IR" sz="3100" b="1" dirty="0" smtClean="0">
                <a:solidFill>
                  <a:schemeClr val="tx1"/>
                </a:solidFill>
                <a:latin typeface="Microsoft Uighur" panose="02000000000000000000" pitchFamily="2" charset="-78"/>
                <a:cs typeface="Microsoft Uighur" panose="02000000000000000000" pitchFamily="2" charset="-78"/>
              </a:rPr>
              <a:t>.</a:t>
            </a:r>
            <a:endParaRPr lang="en-US" sz="3100" b="1" dirty="0">
              <a:solidFill>
                <a:schemeClr val="tx1"/>
              </a:solidFill>
              <a:latin typeface="Microsoft Uighur" panose="02000000000000000000" pitchFamily="2" charset="-78"/>
              <a:cs typeface="Microsoft Uighur" panose="02000000000000000000" pitchFamily="2" charset="-78"/>
            </a:endParaRPr>
          </a:p>
        </p:txBody>
      </p:sp>
    </p:spTree>
    <p:extLst>
      <p:ext uri="{BB962C8B-B14F-4D97-AF65-F5344CB8AC3E}">
        <p14:creationId xmlns:p14="http://schemas.microsoft.com/office/powerpoint/2010/main" val="1352188125"/>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233861"/>
            <a:ext cx="4479569" cy="2959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stretch>
            <a:fillRect/>
          </a:stretch>
        </p:blipFill>
        <p:spPr>
          <a:xfrm>
            <a:off x="6201272" y="233861"/>
            <a:ext cx="3434047" cy="3434047"/>
          </a:xfrm>
          <a:prstGeom prst="rect">
            <a:avLst/>
          </a:prstGeom>
          <a:ln>
            <a:noFill/>
          </a:ln>
          <a:effectLst>
            <a:softEdge rad="112500"/>
          </a:effectLst>
        </p:spPr>
      </p:pic>
      <p:pic>
        <p:nvPicPr>
          <p:cNvPr id="4" name="Picture 3"/>
          <p:cNvPicPr>
            <a:picLocks noChangeAspect="1"/>
          </p:cNvPicPr>
          <p:nvPr/>
        </p:nvPicPr>
        <p:blipFill>
          <a:blip r:embed="rId4"/>
          <a:stretch>
            <a:fillRect/>
          </a:stretch>
        </p:blipFill>
        <p:spPr>
          <a:xfrm>
            <a:off x="3102325" y="3957141"/>
            <a:ext cx="2807155" cy="2584023"/>
          </a:xfrm>
          <a:prstGeom prst="rect">
            <a:avLst/>
          </a:prstGeom>
          <a:ln>
            <a:noFill/>
          </a:ln>
          <a:effectLst>
            <a:softEdge rad="112500"/>
          </a:effectLst>
        </p:spPr>
      </p:pic>
    </p:spTree>
    <p:extLst>
      <p:ext uri="{BB962C8B-B14F-4D97-AF65-F5344CB8AC3E}">
        <p14:creationId xmlns:p14="http://schemas.microsoft.com/office/powerpoint/2010/main" val="1547938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منابع</a:t>
            </a:r>
            <a:br>
              <a:rPr lang="fa-IR" dirty="0" smtClean="0"/>
            </a:br>
            <a:r>
              <a:rPr lang="en-US" sz="2800" dirty="0" smtClean="0">
                <a:solidFill>
                  <a:schemeClr val="tx1"/>
                </a:solidFill>
              </a:rPr>
              <a:t>Wilkinson</a:t>
            </a:r>
            <a:r>
              <a:rPr lang="en-US" sz="2800" dirty="0">
                <a:solidFill>
                  <a:schemeClr val="tx1"/>
                </a:solidFill>
              </a:rPr>
              <a:t>، Jennifer (</a:t>
            </a:r>
            <a:r>
              <a:rPr lang="fa-IR" sz="2800" dirty="0">
                <a:solidFill>
                  <a:schemeClr val="tx1"/>
                </a:solidFill>
              </a:rPr>
              <a:t>۲۰۰۵). </a:t>
            </a:r>
            <a:r>
              <a:rPr lang="en-US" sz="2800" dirty="0">
                <a:solidFill>
                  <a:schemeClr val="tx1"/>
                </a:solidFill>
              </a:rPr>
              <a:t>Nut Grower's Guide: </a:t>
            </a:r>
            <a:r>
              <a:rPr lang="en-US" sz="2800" dirty="0" smtClean="0">
                <a:solidFill>
                  <a:schemeClr val="tx1"/>
                </a:solidFill>
              </a:rPr>
              <a:t>The</a:t>
            </a:r>
            <a:r>
              <a:rPr lang="fa-IR" sz="2800" dirty="0" smtClean="0">
                <a:solidFill>
                  <a:schemeClr val="tx1"/>
                </a:solidFill>
              </a:rPr>
              <a:t>.</a:t>
            </a:r>
            <a:r>
              <a:rPr lang="en-US" sz="2800" dirty="0" smtClean="0">
                <a:solidFill>
                  <a:schemeClr val="tx1"/>
                </a:solidFill>
              </a:rPr>
              <a:t> </a:t>
            </a:r>
            <a:r>
              <a:rPr lang="en-US" sz="2800" dirty="0">
                <a:solidFill>
                  <a:schemeClr val="tx1"/>
                </a:solidFill>
              </a:rPr>
              <a:t>Complete Handbook for Producers and Hobbyists. </a:t>
            </a:r>
            <a:r>
              <a:rPr lang="en-US" sz="2800" dirty="0" err="1">
                <a:solidFill>
                  <a:schemeClr val="tx1"/>
                </a:solidFill>
              </a:rPr>
              <a:t>Landlinks</a:t>
            </a:r>
            <a:r>
              <a:rPr lang="en-US" sz="2800" dirty="0">
                <a:solidFill>
                  <a:schemeClr val="tx1"/>
                </a:solidFill>
              </a:rPr>
              <a:t> Press. </a:t>
            </a:r>
            <a:r>
              <a:rPr lang="fa-IR" sz="2800" dirty="0">
                <a:solidFill>
                  <a:schemeClr val="tx1"/>
                </a:solidFill>
              </a:rPr>
              <a:t>ص. ۱۹۱–۱۹۲</a:t>
            </a:r>
            <a:r>
              <a:rPr lang="fa-IR" sz="2800" dirty="0" smtClean="0">
                <a:solidFill>
                  <a:schemeClr val="tx1"/>
                </a:solidFill>
              </a:rPr>
              <a:t>.</a:t>
            </a:r>
            <a:br>
              <a:rPr lang="fa-IR" sz="2800" dirty="0" smtClean="0">
                <a:solidFill>
                  <a:schemeClr val="tx1"/>
                </a:solidFill>
              </a:rPr>
            </a:br>
            <a:r>
              <a:rPr lang="fa-IR" sz="2800" dirty="0">
                <a:solidFill>
                  <a:schemeClr val="tx1"/>
                </a:solidFill>
              </a:rPr>
              <a:t/>
            </a:r>
            <a:br>
              <a:rPr lang="fa-IR" sz="2800" dirty="0">
                <a:solidFill>
                  <a:schemeClr val="tx1"/>
                </a:solidFill>
              </a:rPr>
            </a:br>
            <a:r>
              <a:rPr lang="en-US" sz="2800" dirty="0" smtClean="0">
                <a:solidFill>
                  <a:schemeClr val="tx1"/>
                </a:solidFill>
              </a:rPr>
              <a:t>"</a:t>
            </a:r>
            <a:r>
              <a:rPr lang="en-US" sz="2800" dirty="0">
                <a:solidFill>
                  <a:schemeClr val="tx1"/>
                </a:solidFill>
              </a:rPr>
              <a:t>Walnut". Wikipedia </a:t>
            </a:r>
            <a:r>
              <a:rPr lang="en-US" sz="2800" dirty="0" smtClean="0">
                <a:solidFill>
                  <a:schemeClr val="tx1"/>
                </a:solidFill>
              </a:rPr>
              <a:t>(</a:t>
            </a:r>
            <a:r>
              <a:rPr lang="fa-IR" sz="2800" dirty="0" smtClean="0">
                <a:solidFill>
                  <a:schemeClr val="tx1"/>
                </a:solidFill>
              </a:rPr>
              <a:t>.به </a:t>
            </a:r>
            <a:r>
              <a:rPr lang="fa-IR" sz="2800" dirty="0">
                <a:solidFill>
                  <a:schemeClr val="tx1"/>
                </a:solidFill>
              </a:rPr>
              <a:t>انگلیسی). 2019-09-27</a:t>
            </a:r>
            <a:br>
              <a:rPr lang="fa-IR" sz="2800" dirty="0">
                <a:solidFill>
                  <a:schemeClr val="tx1"/>
                </a:solidFill>
              </a:rPr>
            </a:br>
            <a:r>
              <a:rPr lang="fa-IR" sz="2800" dirty="0" smtClean="0">
                <a:solidFill>
                  <a:schemeClr val="tx1"/>
                </a:solidFill>
              </a:rPr>
              <a:t>.مقاله کتاب گردو</a:t>
            </a:r>
            <a:br>
              <a:rPr lang="fa-IR" sz="2800" dirty="0" smtClean="0">
                <a:solidFill>
                  <a:schemeClr val="tx1"/>
                </a:solidFill>
              </a:rPr>
            </a:br>
            <a:r>
              <a:rPr lang="fa-IR" sz="2800" dirty="0">
                <a:solidFill>
                  <a:schemeClr val="tx1"/>
                </a:solidFill>
              </a:rPr>
              <a:t/>
            </a:r>
            <a:br>
              <a:rPr lang="fa-IR" sz="2800" dirty="0">
                <a:solidFill>
                  <a:schemeClr val="tx1"/>
                </a:solidFill>
              </a:rPr>
            </a:br>
            <a:r>
              <a:rPr lang="fa-IR" sz="2800" dirty="0" smtClean="0">
                <a:solidFill>
                  <a:schemeClr val="tx1"/>
                </a:solidFill>
              </a:rPr>
              <a:t/>
            </a:r>
            <a:br>
              <a:rPr lang="fa-IR" sz="2800" dirty="0" smtClean="0">
                <a:solidFill>
                  <a:schemeClr val="tx1"/>
                </a:solidFill>
              </a:rPr>
            </a:br>
            <a:r>
              <a:rPr lang="fa-IR" sz="2800" dirty="0">
                <a:solidFill>
                  <a:schemeClr val="tx1"/>
                </a:solidFill>
              </a:rPr>
              <a:t/>
            </a:r>
            <a:br>
              <a:rPr lang="fa-IR" sz="2800" dirty="0">
                <a:solidFill>
                  <a:schemeClr val="tx1"/>
                </a:solidFill>
              </a:rPr>
            </a:br>
            <a:r>
              <a:rPr lang="fa-IR" sz="2800" dirty="0" smtClean="0">
                <a:solidFill>
                  <a:schemeClr val="tx1"/>
                </a:solidFill>
              </a:rPr>
              <a:t/>
            </a:r>
            <a:br>
              <a:rPr lang="fa-IR" sz="2800" dirty="0" smtClean="0">
                <a:solidFill>
                  <a:schemeClr val="tx1"/>
                </a:solidFill>
              </a:rPr>
            </a:br>
            <a:r>
              <a:rPr lang="fa-IR" sz="2800" dirty="0" smtClean="0">
                <a:solidFill>
                  <a:schemeClr val="tx1"/>
                </a:solidFill>
              </a:rPr>
              <a:t>ممنون ازهمیاری شما</a:t>
            </a:r>
            <a:br>
              <a:rPr lang="fa-IR" sz="2800" dirty="0" smtClean="0">
                <a:solidFill>
                  <a:schemeClr val="tx1"/>
                </a:solidFill>
              </a:rPr>
            </a:br>
            <a:r>
              <a:rPr lang="fa-IR" sz="2800" dirty="0" smtClean="0">
                <a:solidFill>
                  <a:schemeClr val="tx1"/>
                </a:solidFill>
              </a:rPr>
              <a:t>                       </a:t>
            </a:r>
            <a:br>
              <a:rPr lang="fa-IR" sz="2800" dirty="0" smtClean="0">
                <a:solidFill>
                  <a:schemeClr val="tx1"/>
                </a:solidFill>
              </a:rPr>
            </a:br>
            <a:r>
              <a:rPr lang="fa-IR" sz="2800" dirty="0" smtClean="0">
                <a:solidFill>
                  <a:schemeClr val="tx1"/>
                </a:solidFill>
              </a:rPr>
              <a:t>هراتفاقی که می افتدبه رشدشما کمک می کند حتی اگردرحال حاضردیدن ان سخت باشد.</a:t>
            </a:r>
            <a:endParaRPr lang="en-US" sz="2800" dirty="0">
              <a:solidFill>
                <a:schemeClr val="tx1"/>
              </a:solidFill>
            </a:endParaRPr>
          </a:p>
        </p:txBody>
      </p:sp>
      <p:sp>
        <p:nvSpPr>
          <p:cNvPr id="3" name="Heart 2"/>
          <p:cNvSpPr/>
          <p:nvPr/>
        </p:nvSpPr>
        <p:spPr>
          <a:xfrm>
            <a:off x="5964072" y="5036024"/>
            <a:ext cx="354842" cy="300251"/>
          </a:xfrm>
          <a:prstGeom prst="hear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064977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34790"/>
            <a:ext cx="7766936" cy="1075645"/>
          </a:xfrm>
        </p:spPr>
        <p:txBody>
          <a:bodyPr/>
          <a:lstStyle/>
          <a:p>
            <a:pPr algn="ctr"/>
            <a:r>
              <a:rPr lang="fa-IR" b="1" dirty="0" smtClean="0">
                <a:solidFill>
                  <a:schemeClr val="tx1"/>
                </a:solidFill>
                <a:latin typeface="Microsoft Uighur" panose="02000000000000000000" pitchFamily="2" charset="-78"/>
                <a:cs typeface="Microsoft Uighur" panose="02000000000000000000" pitchFamily="2" charset="-78"/>
              </a:rPr>
              <a:t>فهرست</a:t>
            </a:r>
            <a:endParaRPr lang="en-US" b="1" dirty="0">
              <a:solidFill>
                <a:schemeClr val="tx1"/>
              </a:solidFill>
              <a:latin typeface="Microsoft Uighur" panose="02000000000000000000" pitchFamily="2" charset="-78"/>
              <a:cs typeface="Microsoft Uighur" panose="02000000000000000000" pitchFamily="2" charset="-78"/>
            </a:endParaRPr>
          </a:p>
        </p:txBody>
      </p:sp>
      <p:sp>
        <p:nvSpPr>
          <p:cNvPr id="3" name="Subtitle 2"/>
          <p:cNvSpPr>
            <a:spLocks noGrp="1"/>
          </p:cNvSpPr>
          <p:nvPr>
            <p:ph type="subTitle" idx="1"/>
          </p:nvPr>
        </p:nvSpPr>
        <p:spPr>
          <a:xfrm>
            <a:off x="1507067" y="1785305"/>
            <a:ext cx="7766936" cy="4424426"/>
          </a:xfrm>
        </p:spPr>
        <p:txBody>
          <a:bodyPr>
            <a:normAutofit/>
          </a:bodyPr>
          <a:lstStyle/>
          <a:p>
            <a:r>
              <a:rPr lang="fa-IR" sz="2800" dirty="0" smtClean="0">
                <a:solidFill>
                  <a:schemeClr val="tx1"/>
                </a:solidFill>
              </a:rPr>
              <a:t>.</a:t>
            </a:r>
            <a:r>
              <a:rPr lang="fa-IR" sz="3600" b="1" dirty="0" smtClean="0">
                <a:solidFill>
                  <a:schemeClr val="tx1"/>
                </a:solidFill>
                <a:latin typeface="Microsoft Uighur" panose="02000000000000000000" pitchFamily="2" charset="-78"/>
                <a:cs typeface="Microsoft Uighur" panose="02000000000000000000" pitchFamily="2" charset="-78"/>
              </a:rPr>
              <a:t>مقدمه</a:t>
            </a:r>
            <a:endParaRPr lang="fa-IR" sz="4800" b="1" dirty="0" smtClean="0">
              <a:solidFill>
                <a:schemeClr val="tx1"/>
              </a:solidFill>
              <a:latin typeface="Microsoft Uighur" panose="02000000000000000000" pitchFamily="2" charset="-78"/>
              <a:cs typeface="Microsoft Uighur" panose="02000000000000000000" pitchFamily="2" charset="-78"/>
            </a:endParaRPr>
          </a:p>
          <a:p>
            <a:r>
              <a:rPr lang="fa-IR" sz="3600" b="1" dirty="0" smtClean="0">
                <a:solidFill>
                  <a:schemeClr val="tx1"/>
                </a:solidFill>
                <a:latin typeface="Microsoft Uighur" panose="02000000000000000000" pitchFamily="2" charset="-78"/>
                <a:cs typeface="Microsoft Uighur" panose="02000000000000000000" pitchFamily="2" charset="-78"/>
              </a:rPr>
              <a:t>.ترکیبات گردو</a:t>
            </a:r>
          </a:p>
          <a:p>
            <a:r>
              <a:rPr lang="fa-IR" sz="3600" b="1" dirty="0" smtClean="0">
                <a:solidFill>
                  <a:schemeClr val="tx1"/>
                </a:solidFill>
                <a:latin typeface="Microsoft Uighur" panose="02000000000000000000" pitchFamily="2" charset="-78"/>
                <a:cs typeface="Microsoft Uighur" panose="02000000000000000000" pitchFamily="2" charset="-78"/>
              </a:rPr>
              <a:t>.ارزش غذایی ودارویی ومصرف گردو</a:t>
            </a:r>
          </a:p>
          <a:p>
            <a:r>
              <a:rPr lang="fa-IR" sz="3600" b="1" dirty="0" smtClean="0">
                <a:solidFill>
                  <a:schemeClr val="tx1"/>
                </a:solidFill>
                <a:latin typeface="Microsoft Uighur" panose="02000000000000000000" pitchFamily="2" charset="-78"/>
                <a:cs typeface="Microsoft Uighur" panose="02000000000000000000" pitchFamily="2" charset="-78"/>
              </a:rPr>
              <a:t>.انواع گردو</a:t>
            </a:r>
          </a:p>
          <a:p>
            <a:r>
              <a:rPr lang="fa-IR" sz="3600" b="1" dirty="0" smtClean="0">
                <a:solidFill>
                  <a:schemeClr val="tx1"/>
                </a:solidFill>
                <a:latin typeface="Microsoft Uighur" panose="02000000000000000000" pitchFamily="2" charset="-78"/>
                <a:cs typeface="Microsoft Uighur" panose="02000000000000000000" pitchFamily="2" charset="-78"/>
              </a:rPr>
              <a:t>.صادرات گردو درایران</a:t>
            </a:r>
          </a:p>
          <a:p>
            <a:r>
              <a:rPr lang="fa-IR" sz="3600" b="1" dirty="0" smtClean="0">
                <a:solidFill>
                  <a:schemeClr val="tx1"/>
                </a:solidFill>
                <a:latin typeface="Microsoft Uighur" panose="02000000000000000000" pitchFamily="2" charset="-78"/>
                <a:cs typeface="Microsoft Uighur" panose="02000000000000000000" pitchFamily="2" charset="-78"/>
              </a:rPr>
              <a:t>.نحوه ارسال وبسته بندی</a:t>
            </a:r>
            <a:endParaRPr lang="en-US" sz="2800" dirty="0">
              <a:solidFill>
                <a:schemeClr val="tx1"/>
              </a:solidFill>
            </a:endParaRPr>
          </a:p>
        </p:txBody>
      </p:sp>
    </p:spTree>
    <p:extLst>
      <p:ext uri="{BB962C8B-B14F-4D97-AF65-F5344CB8AC3E}">
        <p14:creationId xmlns:p14="http://schemas.microsoft.com/office/powerpoint/2010/main" val="4631242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2897875"/>
          </a:xfrm>
        </p:spPr>
        <p:txBody>
          <a:bodyPr>
            <a:normAutofit fontScale="90000"/>
          </a:bodyPr>
          <a:lstStyle/>
          <a:p>
            <a:pPr algn="r" rtl="1"/>
            <a:r>
              <a:rPr lang="fa-IR" dirty="0"/>
              <a:t>مقدمه</a:t>
            </a:r>
            <a:r>
              <a:rPr lang="fa-IR" dirty="0" smtClean="0"/>
              <a:t>:</a:t>
            </a:r>
            <a:r>
              <a:rPr lang="en-US" dirty="0" smtClean="0"/>
              <a:t/>
            </a:r>
            <a:br>
              <a:rPr lang="en-US" dirty="0" smtClean="0"/>
            </a:br>
            <a:r>
              <a:rPr lang="fa-IR" dirty="0"/>
              <a:t/>
            </a:r>
            <a:br>
              <a:rPr lang="fa-IR" dirty="0"/>
            </a:br>
            <a:r>
              <a:rPr lang="fa-IR" sz="2400" b="1" dirty="0">
                <a:solidFill>
                  <a:schemeClr val="tx1"/>
                </a:solidFill>
                <a:latin typeface="Microsoft Uighur" panose="02000000000000000000" pitchFamily="2" charset="-78"/>
                <a:cs typeface="Microsoft Uighur" panose="02000000000000000000" pitchFamily="2" charset="-78"/>
              </a:rPr>
              <a:t>گردو یا گاهی </a:t>
            </a:r>
            <a:r>
              <a:rPr lang="fa-IR" sz="2400" b="1" dirty="0" smtClean="0">
                <a:solidFill>
                  <a:schemeClr val="tx1"/>
                </a:solidFill>
                <a:latin typeface="Microsoft Uighur" panose="02000000000000000000" pitchFamily="2" charset="-78"/>
                <a:cs typeface="Microsoft Uighur" panose="02000000000000000000" pitchFamily="2" charset="-78"/>
              </a:rPr>
              <a:t>گِردِکان</a:t>
            </a:r>
            <a:r>
              <a:rPr lang="en-US" sz="2400" b="1" dirty="0" smtClean="0">
                <a:solidFill>
                  <a:schemeClr val="tx1"/>
                </a:solidFill>
                <a:latin typeface="Microsoft Uighur" panose="02000000000000000000" pitchFamily="2" charset="-78"/>
                <a:cs typeface="Microsoft Uighur" panose="02000000000000000000" pitchFamily="2" charset="-78"/>
              </a:rPr>
              <a:t> </a:t>
            </a:r>
            <a:r>
              <a:rPr lang="fa-IR" sz="2400" b="1" dirty="0" smtClean="0">
                <a:solidFill>
                  <a:schemeClr val="tx1"/>
                </a:solidFill>
                <a:latin typeface="Microsoft Uighur" panose="02000000000000000000" pitchFamily="2" charset="-78"/>
                <a:cs typeface="Microsoft Uighur" panose="02000000000000000000" pitchFamily="2" charset="-78"/>
              </a:rPr>
              <a:t>دانه </a:t>
            </a:r>
            <a:r>
              <a:rPr lang="fa-IR" sz="2400" b="1" dirty="0">
                <a:solidFill>
                  <a:schemeClr val="tx1"/>
                </a:solidFill>
                <a:latin typeface="Microsoft Uighur" panose="02000000000000000000" pitchFamily="2" charset="-78"/>
                <a:cs typeface="Microsoft Uighur" panose="02000000000000000000" pitchFamily="2" charset="-78"/>
              </a:rPr>
              <a:t>بزرگ خوراکی چروکیده از یک درخت برگریز از راسته دولپه ای‌ها خانواده گردوییان، متشکل از دو نیمه، موجود در یک پوسته سخت محصور در یک میوه سبز می‌باشد. مغز گردو، مغز خوراکی یک شفت بوده، و در نتیجه یک فندقی محسوب نمی‌شود. منشأ درخت </a:t>
            </a:r>
            <a:r>
              <a:rPr lang="fa-IR" sz="2400" b="1" dirty="0" smtClean="0">
                <a:solidFill>
                  <a:schemeClr val="tx1"/>
                </a:solidFill>
                <a:latin typeface="Microsoft Uighur" panose="02000000000000000000" pitchFamily="2" charset="-78"/>
                <a:cs typeface="Microsoft Uighur" panose="02000000000000000000" pitchFamily="2" charset="-78"/>
              </a:rPr>
              <a:t>گردو </a:t>
            </a:r>
            <a:r>
              <a:rPr lang="fa-IR" sz="2400" b="1" dirty="0">
                <a:solidFill>
                  <a:schemeClr val="tx1"/>
                </a:solidFill>
                <a:latin typeface="Microsoft Uighur" panose="02000000000000000000" pitchFamily="2" charset="-78"/>
                <a:cs typeface="Microsoft Uighur" panose="02000000000000000000" pitchFamily="2" charset="-78"/>
              </a:rPr>
              <a:t>ایران </a:t>
            </a:r>
            <a:r>
              <a:rPr lang="fa-IR" sz="2400" b="1" dirty="0" smtClean="0">
                <a:solidFill>
                  <a:schemeClr val="tx1"/>
                </a:solidFill>
                <a:latin typeface="Microsoft Uighur" panose="02000000000000000000" pitchFamily="2" charset="-78"/>
                <a:cs typeface="Microsoft Uighur" panose="02000000000000000000" pitchFamily="2" charset="-78"/>
              </a:rPr>
              <a:t>بوده</a:t>
            </a:r>
            <a:r>
              <a:rPr lang="en-US" sz="2400" b="1" dirty="0" smtClean="0">
                <a:solidFill>
                  <a:schemeClr val="tx1"/>
                </a:solidFill>
                <a:latin typeface="Microsoft Uighur" panose="02000000000000000000" pitchFamily="2" charset="-78"/>
                <a:cs typeface="Microsoft Uighur" panose="02000000000000000000" pitchFamily="2" charset="-78"/>
              </a:rPr>
              <a:t>.</a:t>
            </a:r>
            <a:r>
              <a:rPr lang="fa-IR" sz="2400" b="1" dirty="0">
                <a:solidFill>
                  <a:schemeClr val="tx1"/>
                </a:solidFill>
                <a:latin typeface="Microsoft Uighur" panose="02000000000000000000" pitchFamily="2" charset="-78"/>
                <a:cs typeface="Microsoft Uighur" panose="02000000000000000000" pitchFamily="2" charset="-78"/>
              </a:rPr>
              <a:t> برابر بررسی‌های دیرین‌شناسی گیاهی و گرده‌شناسی در روی کرهٔ زمین، گونه‌های مختلف گردو از زمان‌های بسیار قدیم به ویژه از دوران سوم زمین‌شناسی وجود داشته‌است. از دوران چهارم زمین‌شناسی به بعد آثار درخت گردو از جمله گردهٔ آن در کشورهای اروپای شرقی به دشهرستان تویسرکان در همدان با داشتن بیش از ۵۵۰۰ هکتار باغ گردو و تولید این محصول با مرغوبیتی در مقیاس جهانی، «پایتخت گردوی ایران» نام گرفته‌است.ست </a:t>
            </a:r>
            <a:r>
              <a:rPr lang="fa-IR" sz="2400" b="1" dirty="0" smtClean="0">
                <a:solidFill>
                  <a:schemeClr val="tx1"/>
                </a:solidFill>
                <a:latin typeface="Microsoft Uighur" panose="02000000000000000000" pitchFamily="2" charset="-78"/>
                <a:cs typeface="Microsoft Uighur" panose="02000000000000000000" pitchFamily="2" charset="-78"/>
              </a:rPr>
              <a:t>آمده‌است</a:t>
            </a:r>
            <a:r>
              <a:rPr lang="en-US" sz="2400" b="1" dirty="0" smtClean="0">
                <a:solidFill>
                  <a:schemeClr val="tx1"/>
                </a:solidFill>
                <a:latin typeface="Microsoft Uighur" panose="02000000000000000000" pitchFamily="2" charset="-78"/>
                <a:cs typeface="Microsoft Uighur" panose="02000000000000000000" pitchFamily="2" charset="-78"/>
              </a:rPr>
              <a:t>.</a:t>
            </a:r>
            <a:r>
              <a:rPr lang="fa-IR" sz="2400" dirty="0" smtClean="0">
                <a:solidFill>
                  <a:schemeClr val="tx2"/>
                </a:solidFill>
              </a:rPr>
              <a:t>   </a:t>
            </a:r>
            <a:endParaRPr lang="en-US" sz="2400" dirty="0">
              <a:solidFill>
                <a:schemeClr val="tx2"/>
              </a:solidFill>
            </a:endParaRPr>
          </a:p>
        </p:txBody>
      </p:sp>
      <p:sp>
        <p:nvSpPr>
          <p:cNvPr id="3" name="Content Placeholder 2"/>
          <p:cNvSpPr>
            <a:spLocks noGrp="1"/>
          </p:cNvSpPr>
          <p:nvPr>
            <p:ph idx="1"/>
          </p:nvPr>
        </p:nvSpPr>
        <p:spPr>
          <a:xfrm>
            <a:off x="677334" y="5076967"/>
            <a:ext cx="1697376" cy="964395"/>
          </a:xfrm>
        </p:spPr>
        <p:txBody>
          <a:bodyPr/>
          <a:lstStyle/>
          <a:p>
            <a:endParaRPr lang="en-US" dirty="0"/>
          </a:p>
        </p:txBody>
      </p:sp>
      <p:pic>
        <p:nvPicPr>
          <p:cNvPr id="4" name="Picture 3"/>
          <p:cNvPicPr>
            <a:picLocks noChangeAspect="1"/>
          </p:cNvPicPr>
          <p:nvPr/>
        </p:nvPicPr>
        <p:blipFill>
          <a:blip r:embed="rId2"/>
          <a:stretch>
            <a:fillRect/>
          </a:stretch>
        </p:blipFill>
        <p:spPr>
          <a:xfrm>
            <a:off x="529399" y="3234967"/>
            <a:ext cx="4446269" cy="3336430"/>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5682018" y="3567103"/>
            <a:ext cx="4349087" cy="3019727"/>
          </a:xfrm>
          <a:prstGeom prst="rect">
            <a:avLst/>
          </a:prstGeom>
          <a:ln>
            <a:noFill/>
          </a:ln>
          <a:effectLst>
            <a:softEdge rad="112500"/>
          </a:effectLst>
        </p:spPr>
      </p:pic>
    </p:spTree>
    <p:extLst>
      <p:ext uri="{BB962C8B-B14F-4D97-AF65-F5344CB8AC3E}">
        <p14:creationId xmlns:p14="http://schemas.microsoft.com/office/powerpoint/2010/main" val="16255252"/>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8085" y="166301"/>
            <a:ext cx="7766936" cy="1143884"/>
          </a:xfrm>
        </p:spPr>
        <p:txBody>
          <a:bodyPr/>
          <a:lstStyle/>
          <a:p>
            <a:r>
              <a:rPr lang="fa-IR" b="1" dirty="0" smtClean="0">
                <a:solidFill>
                  <a:schemeClr val="tx1"/>
                </a:solidFill>
                <a:latin typeface="Microsoft Uighur" panose="02000000000000000000" pitchFamily="2" charset="-78"/>
                <a:cs typeface="Microsoft Uighur" panose="02000000000000000000" pitchFamily="2" charset="-78"/>
              </a:rPr>
              <a:t>ترکیبات موجود درگردو</a:t>
            </a:r>
            <a:endParaRPr lang="en-US" b="1" dirty="0">
              <a:solidFill>
                <a:schemeClr val="tx1"/>
              </a:solidFill>
              <a:latin typeface="Microsoft Uighur" panose="02000000000000000000" pitchFamily="2" charset="-78"/>
              <a:cs typeface="Microsoft Uighur" panose="02000000000000000000" pitchFamily="2" charset="-78"/>
            </a:endParaRPr>
          </a:p>
        </p:txBody>
      </p:sp>
      <p:pic>
        <p:nvPicPr>
          <p:cNvPr id="4" name="Picture 3"/>
          <p:cNvPicPr>
            <a:picLocks noChangeAspect="1"/>
          </p:cNvPicPr>
          <p:nvPr/>
        </p:nvPicPr>
        <p:blipFill>
          <a:blip r:embed="rId2"/>
          <a:stretch>
            <a:fillRect/>
          </a:stretch>
        </p:blipFill>
        <p:spPr>
          <a:xfrm>
            <a:off x="2325932" y="1487606"/>
            <a:ext cx="5827594" cy="4928762"/>
          </a:xfrm>
          <a:prstGeom prst="rect">
            <a:avLst/>
          </a:prstGeom>
        </p:spPr>
      </p:pic>
    </p:spTree>
    <p:extLst>
      <p:ext uri="{BB962C8B-B14F-4D97-AF65-F5344CB8AC3E}">
        <p14:creationId xmlns:p14="http://schemas.microsoft.com/office/powerpoint/2010/main" val="1135786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25" y="0"/>
            <a:ext cx="8596668" cy="846161"/>
          </a:xfrm>
        </p:spPr>
        <p:txBody>
          <a:bodyPr/>
          <a:lstStyle/>
          <a:p>
            <a:pPr algn="ctr"/>
            <a:r>
              <a:rPr lang="fa-IR" b="1" dirty="0" smtClean="0">
                <a:solidFill>
                  <a:schemeClr val="tx1"/>
                </a:solidFill>
                <a:latin typeface="Microsoft Uighur" panose="02000000000000000000" pitchFamily="2" charset="-78"/>
                <a:cs typeface="Microsoft Uighur" panose="02000000000000000000" pitchFamily="2" charset="-78"/>
              </a:rPr>
              <a:t>ارزش غذایی دارویی و موراد مصرف گردو</a:t>
            </a:r>
            <a:endParaRPr lang="en-US" b="1" dirty="0">
              <a:solidFill>
                <a:schemeClr val="tx1"/>
              </a:solidFill>
              <a:latin typeface="Microsoft Uighur" panose="02000000000000000000" pitchFamily="2" charset="-78"/>
              <a:cs typeface="Microsoft Uighur" panose="02000000000000000000" pitchFamily="2" charset="-78"/>
            </a:endParaRPr>
          </a:p>
        </p:txBody>
      </p:sp>
      <p:sp>
        <p:nvSpPr>
          <p:cNvPr id="3" name="Text Placeholder 2"/>
          <p:cNvSpPr>
            <a:spLocks noGrp="1"/>
          </p:cNvSpPr>
          <p:nvPr>
            <p:ph type="body" idx="1"/>
          </p:nvPr>
        </p:nvSpPr>
        <p:spPr>
          <a:xfrm>
            <a:off x="-1719617" y="750626"/>
            <a:ext cx="11081982" cy="5094225"/>
          </a:xfrm>
        </p:spPr>
        <p:txBody>
          <a:bodyPr>
            <a:noAutofit/>
          </a:bodyPr>
          <a:lstStyle/>
          <a:p>
            <a:pPr algn="just" rtl="1"/>
            <a:r>
              <a:rPr lang="fa-IR" sz="2500" b="1" dirty="0">
                <a:solidFill>
                  <a:schemeClr val="tx1"/>
                </a:solidFill>
                <a:latin typeface="Microsoft Uighur" panose="02000000000000000000" pitchFamily="2" charset="-78"/>
                <a:cs typeface="Microsoft Uighur" panose="02000000000000000000" pitchFamily="2" charset="-78"/>
              </a:rPr>
              <a:t>• مغز گردو</a:t>
            </a:r>
          </a:p>
          <a:p>
            <a:pPr algn="just" rtl="1"/>
            <a:r>
              <a:rPr lang="fa-IR" sz="2500" b="1" dirty="0">
                <a:solidFill>
                  <a:schemeClr val="tx1"/>
                </a:solidFill>
                <a:latin typeface="Microsoft Uighur" panose="02000000000000000000" pitchFamily="2" charset="-78"/>
                <a:cs typeface="Microsoft Uighur" panose="02000000000000000000" pitchFamily="2" charset="-78"/>
              </a:rPr>
              <a:t>• مغز گردو نارس که پوست نازک و سفید روی آن برداشته میشود و آن را با نمک </a:t>
            </a:r>
            <a:r>
              <a:rPr lang="fa-IR" sz="2500" b="1" dirty="0" smtClean="0">
                <a:solidFill>
                  <a:schemeClr val="tx1"/>
                </a:solidFill>
                <a:latin typeface="Microsoft Uighur" panose="02000000000000000000" pitchFamily="2" charset="-78"/>
                <a:cs typeface="Microsoft Uighur" panose="02000000000000000000" pitchFamily="2" charset="-78"/>
              </a:rPr>
              <a:t>میخورند</a:t>
            </a:r>
            <a:r>
              <a:rPr lang="fa-IR" sz="2500" b="1" dirty="0">
                <a:solidFill>
                  <a:schemeClr val="tx1"/>
                </a:solidFill>
                <a:latin typeface="Microsoft Uighur" panose="02000000000000000000" pitchFamily="2" charset="-78"/>
                <a:cs typeface="Microsoft Uighur" panose="02000000000000000000" pitchFamily="2" charset="-78"/>
              </a:rPr>
              <a:t>.</a:t>
            </a:r>
          </a:p>
          <a:p>
            <a:pPr algn="just" rtl="1"/>
            <a:r>
              <a:rPr lang="fa-IR" sz="2500" b="1" dirty="0">
                <a:solidFill>
                  <a:schemeClr val="tx1"/>
                </a:solidFill>
                <a:latin typeface="Microsoft Uighur" panose="02000000000000000000" pitchFamily="2" charset="-78"/>
                <a:cs typeface="Microsoft Uighur" panose="02000000000000000000" pitchFamily="2" charset="-78"/>
              </a:rPr>
              <a:t>• مغز گردوی رسیده و خشک دارای پوست سفید یا قهوه ای که یکی از بهترین، خوشمزه </a:t>
            </a:r>
          </a:p>
          <a:p>
            <a:pPr algn="just" rtl="1"/>
            <a:r>
              <a:rPr lang="fa-IR" sz="2500" b="1" dirty="0">
                <a:solidFill>
                  <a:schemeClr val="tx1"/>
                </a:solidFill>
                <a:latin typeface="Microsoft Uighur" panose="02000000000000000000" pitchFamily="2" charset="-78"/>
                <a:cs typeface="Microsoft Uighur" panose="02000000000000000000" pitchFamily="2" charset="-78"/>
              </a:rPr>
              <a:t>ترین و پر نیروترین آجیل ایرانی به طور خالص یا همراه مواد آجیلی دیگر مانند کشمش، </a:t>
            </a:r>
          </a:p>
          <a:p>
            <a:pPr algn="just" rtl="1"/>
            <a:r>
              <a:rPr lang="fa-IR" sz="2500" b="1" dirty="0">
                <a:solidFill>
                  <a:schemeClr val="tx1"/>
                </a:solidFill>
                <a:latin typeface="Microsoft Uighur" panose="02000000000000000000" pitchFamily="2" charset="-78"/>
                <a:cs typeface="Microsoft Uighur" panose="02000000000000000000" pitchFamily="2" charset="-78"/>
              </a:rPr>
              <a:t>بادام، انجیر و تخمه مصرف می شود.</a:t>
            </a:r>
          </a:p>
          <a:p>
            <a:pPr algn="just" rtl="1"/>
            <a:r>
              <a:rPr lang="fa-IR" sz="2500" b="1" dirty="0">
                <a:solidFill>
                  <a:schemeClr val="tx1"/>
                </a:solidFill>
                <a:latin typeface="Microsoft Uighur" panose="02000000000000000000" pitchFamily="2" charset="-78"/>
                <a:cs typeface="Microsoft Uighur" panose="02000000000000000000" pitchFamily="2" charset="-78"/>
              </a:rPr>
              <a:t>• همراه پنیر، عسل یا مربا به عنوان صبحانه.</a:t>
            </a:r>
          </a:p>
          <a:p>
            <a:pPr algn="just" rtl="1"/>
            <a:r>
              <a:rPr lang="fa-IR" sz="2500" b="1" dirty="0">
                <a:solidFill>
                  <a:schemeClr val="tx1"/>
                </a:solidFill>
                <a:latin typeface="Microsoft Uighur" panose="02000000000000000000" pitchFamily="2" charset="-78"/>
                <a:cs typeface="Microsoft Uighur" panose="02000000000000000000" pitchFamily="2" charset="-78"/>
              </a:rPr>
              <a:t>• درخورش فسنجان به عنوان یکی از خورش های سنتی ایران.</a:t>
            </a:r>
          </a:p>
          <a:p>
            <a:pPr algn="just" rtl="1"/>
            <a:r>
              <a:rPr lang="fa-IR" sz="2500" b="1" dirty="0">
                <a:solidFill>
                  <a:schemeClr val="tx1"/>
                </a:solidFill>
                <a:latin typeface="Microsoft Uighur" panose="02000000000000000000" pitchFamily="2" charset="-78"/>
                <a:cs typeface="Microsoft Uighur" panose="02000000000000000000" pitchFamily="2" charset="-78"/>
              </a:rPr>
              <a:t>• در شیرینی و کلوچه ها.</a:t>
            </a:r>
          </a:p>
          <a:p>
            <a:pPr algn="just" rtl="1"/>
            <a:r>
              <a:rPr lang="fa-IR" sz="2500" b="1" dirty="0">
                <a:solidFill>
                  <a:schemeClr val="tx1"/>
                </a:solidFill>
                <a:latin typeface="Microsoft Uighur" panose="02000000000000000000" pitchFamily="2" charset="-78"/>
                <a:cs typeface="Microsoft Uighur" panose="02000000000000000000" pitchFamily="2" charset="-78"/>
              </a:rPr>
              <a:t>• به صورت نارس در ترشی و مربا.</a:t>
            </a:r>
          </a:p>
          <a:p>
            <a:pPr algn="just" rtl="1"/>
            <a:r>
              <a:rPr lang="fa-IR" sz="2500" b="1" dirty="0">
                <a:solidFill>
                  <a:schemeClr val="tx1"/>
                </a:solidFill>
                <a:latin typeface="Microsoft Uighur" panose="02000000000000000000" pitchFamily="2" charset="-78"/>
                <a:cs typeface="Microsoft Uighur" panose="02000000000000000000" pitchFamily="2" charset="-78"/>
              </a:rPr>
              <a:t>• همراه برخی خوراکها به ویژه در شمال کشور)گیالن(.</a:t>
            </a:r>
          </a:p>
          <a:p>
            <a:pPr algn="just" rtl="1"/>
            <a:r>
              <a:rPr lang="fa-IR" sz="2500" b="1" dirty="0">
                <a:solidFill>
                  <a:schemeClr val="tx1"/>
                </a:solidFill>
                <a:latin typeface="Microsoft Uighur" panose="02000000000000000000" pitchFamily="2" charset="-78"/>
                <a:cs typeface="Microsoft Uighur" panose="02000000000000000000" pitchFamily="2" charset="-78"/>
              </a:rPr>
              <a:t>• برای تهیه نوعی روغن گیاهی مرغوب.</a:t>
            </a:r>
          </a:p>
          <a:p>
            <a:pPr algn="just" rtl="1"/>
            <a:r>
              <a:rPr lang="fa-IR" sz="2500" b="1" dirty="0">
                <a:solidFill>
                  <a:schemeClr val="tx1"/>
                </a:solidFill>
                <a:latin typeface="Microsoft Uighur" panose="02000000000000000000" pitchFamily="2" charset="-78"/>
                <a:cs typeface="Microsoft Uighur" panose="02000000000000000000" pitchFamily="2" charset="-78"/>
              </a:rPr>
              <a:t>• برای تهیه روغن صنعتی و دارو</a:t>
            </a:r>
            <a:endParaRPr lang="en-US" sz="2500" b="1" dirty="0">
              <a:solidFill>
                <a:schemeClr val="tx1"/>
              </a:solidFill>
              <a:latin typeface="Microsoft Uighur" panose="02000000000000000000" pitchFamily="2" charset="-78"/>
              <a:cs typeface="Microsoft Uighur" panose="02000000000000000000" pitchFamily="2" charset="-78"/>
            </a:endParaRPr>
          </a:p>
        </p:txBody>
      </p:sp>
    </p:spTree>
    <p:extLst>
      <p:ext uri="{BB962C8B-B14F-4D97-AF65-F5344CB8AC3E}">
        <p14:creationId xmlns:p14="http://schemas.microsoft.com/office/powerpoint/2010/main" val="3736150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447" y="131928"/>
            <a:ext cx="8596668" cy="2351964"/>
          </a:xfrm>
        </p:spPr>
        <p:txBody>
          <a:bodyPr>
            <a:normAutofit/>
          </a:bodyPr>
          <a:lstStyle/>
          <a:p>
            <a:pPr algn="ctr"/>
            <a:r>
              <a:rPr lang="fa-IR" sz="2000" dirty="0"/>
              <a:t>چوب گردو</a:t>
            </a:r>
            <a:r>
              <a:rPr lang="fa-IR" sz="2200" b="1" dirty="0">
                <a:solidFill>
                  <a:schemeClr val="tx1"/>
                </a:solidFill>
                <a:latin typeface="Microsoft Uighur" panose="02000000000000000000" pitchFamily="2" charset="-78"/>
                <a:cs typeface="Microsoft Uighur" panose="02000000000000000000" pitchFamily="2" charset="-78"/>
              </a:rPr>
              <a:t/>
            </a:r>
            <a:br>
              <a:rPr lang="fa-IR" sz="2200" b="1" dirty="0">
                <a:solidFill>
                  <a:schemeClr val="tx1"/>
                </a:solidFill>
                <a:latin typeface="Microsoft Uighur" panose="02000000000000000000" pitchFamily="2" charset="-78"/>
                <a:cs typeface="Microsoft Uighur" panose="02000000000000000000" pitchFamily="2" charset="-78"/>
              </a:rPr>
            </a:br>
            <a:r>
              <a:rPr lang="fa-IR" sz="2200" b="1" dirty="0">
                <a:solidFill>
                  <a:schemeClr val="tx1"/>
                </a:solidFill>
                <a:latin typeface="Microsoft Uighur" panose="02000000000000000000" pitchFamily="2" charset="-78"/>
                <a:cs typeface="Microsoft Uighur" panose="02000000000000000000" pitchFamily="2" charset="-78"/>
              </a:rPr>
              <a:t>کارخانجات پارکت سازی، صنایع مبل سازی، تهیه قنداق تفنگ و مسلسل )در صنایع </a:t>
            </a:r>
            <a:br>
              <a:rPr lang="fa-IR" sz="2200" b="1" dirty="0">
                <a:solidFill>
                  <a:schemeClr val="tx1"/>
                </a:solidFill>
                <a:latin typeface="Microsoft Uighur" panose="02000000000000000000" pitchFamily="2" charset="-78"/>
                <a:cs typeface="Microsoft Uighur" panose="02000000000000000000" pitchFamily="2" charset="-78"/>
              </a:rPr>
            </a:br>
            <a:r>
              <a:rPr lang="fa-IR" sz="2200" b="1" dirty="0">
                <a:solidFill>
                  <a:schemeClr val="tx1"/>
                </a:solidFill>
                <a:latin typeface="Microsoft Uighur" panose="02000000000000000000" pitchFamily="2" charset="-78"/>
                <a:cs typeface="Microsoft Uighur" panose="02000000000000000000" pitchFamily="2" charset="-78"/>
              </a:rPr>
              <a:t>نظامی(، مجسمه سازی، فرزکاری، قالب کفش، مشبک کاری، معرقکاری روی چوبهای </a:t>
            </a:r>
            <a:br>
              <a:rPr lang="fa-IR" sz="2200" b="1" dirty="0">
                <a:solidFill>
                  <a:schemeClr val="tx1"/>
                </a:solidFill>
                <a:latin typeface="Microsoft Uighur" panose="02000000000000000000" pitchFamily="2" charset="-78"/>
                <a:cs typeface="Microsoft Uighur" panose="02000000000000000000" pitchFamily="2" charset="-78"/>
              </a:rPr>
            </a:br>
            <a:r>
              <a:rPr lang="fa-IR" sz="2200" b="1" dirty="0">
                <a:solidFill>
                  <a:schemeClr val="tx1"/>
                </a:solidFill>
                <a:latin typeface="Microsoft Uighur" panose="02000000000000000000" pitchFamily="2" charset="-78"/>
                <a:cs typeface="Microsoft Uighur" panose="02000000000000000000" pitchFamily="2" charset="-78"/>
              </a:rPr>
              <a:t>دیگر، کنده کاری از چوب، ساخت وسایل ورزشی)میل، تخته شنا، پاروی قایق(، پاروی </a:t>
            </a:r>
            <a:br>
              <a:rPr lang="fa-IR" sz="2200" b="1" dirty="0">
                <a:solidFill>
                  <a:schemeClr val="tx1"/>
                </a:solidFill>
                <a:latin typeface="Microsoft Uighur" panose="02000000000000000000" pitchFamily="2" charset="-78"/>
                <a:cs typeface="Microsoft Uighur" panose="02000000000000000000" pitchFamily="2" charset="-78"/>
              </a:rPr>
            </a:br>
            <a:r>
              <a:rPr lang="fa-IR" sz="2200" b="1" dirty="0">
                <a:solidFill>
                  <a:schemeClr val="tx1"/>
                </a:solidFill>
                <a:latin typeface="Microsoft Uighur" panose="02000000000000000000" pitchFamily="2" charset="-78"/>
                <a:cs typeface="Microsoft Uighur" panose="02000000000000000000" pitchFamily="2" charset="-78"/>
              </a:rPr>
              <a:t>بستنی سازی، دسته افزار سازی، ساخت ابزار و وسایل موسیقی، بشکه برای نگهداری </a:t>
            </a:r>
            <a:br>
              <a:rPr lang="fa-IR" sz="2200" b="1" dirty="0">
                <a:solidFill>
                  <a:schemeClr val="tx1"/>
                </a:solidFill>
                <a:latin typeface="Microsoft Uighur" panose="02000000000000000000" pitchFamily="2" charset="-78"/>
                <a:cs typeface="Microsoft Uighur" panose="02000000000000000000" pitchFamily="2" charset="-78"/>
              </a:rPr>
            </a:br>
            <a:r>
              <a:rPr lang="fa-IR" sz="2200" b="1" dirty="0">
                <a:solidFill>
                  <a:schemeClr val="tx1"/>
                </a:solidFill>
                <a:latin typeface="Microsoft Uighur" panose="02000000000000000000" pitchFamily="2" charset="-78"/>
                <a:cs typeface="Microsoft Uighur" panose="02000000000000000000" pitchFamily="2" charset="-78"/>
              </a:rPr>
              <a:t>مواد، ساخت ظروف چوبی، تخته نرد و شطرنج</a:t>
            </a:r>
            <a:endParaRPr lang="en-US" sz="2200" b="1" dirty="0">
              <a:solidFill>
                <a:schemeClr val="tx1"/>
              </a:solidFill>
              <a:latin typeface="Microsoft Uighur" panose="02000000000000000000" pitchFamily="2" charset="-78"/>
              <a:cs typeface="Microsoft Uighur" panose="02000000000000000000" pitchFamily="2" charset="-78"/>
            </a:endParaRPr>
          </a:p>
        </p:txBody>
      </p:sp>
      <p:sp>
        <p:nvSpPr>
          <p:cNvPr id="3" name="Rectangle 2"/>
          <p:cNvSpPr/>
          <p:nvPr/>
        </p:nvSpPr>
        <p:spPr>
          <a:xfrm>
            <a:off x="1969827" y="2483892"/>
            <a:ext cx="6096000" cy="1261884"/>
          </a:xfrm>
          <a:prstGeom prst="rect">
            <a:avLst/>
          </a:prstGeom>
        </p:spPr>
        <p:txBody>
          <a:bodyPr>
            <a:spAutoFit/>
          </a:bodyPr>
          <a:lstStyle/>
          <a:p>
            <a:pPr algn="ctr"/>
            <a:r>
              <a:rPr lang="fa-IR" sz="2000" dirty="0">
                <a:solidFill>
                  <a:schemeClr val="accent1"/>
                </a:solidFill>
              </a:rPr>
              <a:t>سایر اندامها</a:t>
            </a:r>
          </a:p>
          <a:p>
            <a:pPr algn="ctr"/>
            <a:r>
              <a:rPr lang="fa-IR" sz="2800" b="1" dirty="0">
                <a:latin typeface="Microsoft Uighur" panose="02000000000000000000" pitchFamily="2" charset="-78"/>
                <a:cs typeface="Microsoft Uighur" panose="02000000000000000000" pitchFamily="2" charset="-78"/>
              </a:rPr>
              <a:t>ریشه، دمبرگ، برگ و پوسته گردو به صورت تازه یا جوشانده به عنوان دارو به کار </a:t>
            </a:r>
            <a:r>
              <a:rPr lang="fa-IR" sz="2800" b="1" dirty="0" smtClean="0">
                <a:latin typeface="Microsoft Uighur" panose="02000000000000000000" pitchFamily="2" charset="-78"/>
                <a:cs typeface="Microsoft Uighur" panose="02000000000000000000" pitchFamily="2" charset="-78"/>
              </a:rPr>
              <a:t>میروند</a:t>
            </a:r>
            <a:endParaRPr lang="fa-IR" sz="2800" b="1" dirty="0">
              <a:latin typeface="Microsoft Uighur" panose="02000000000000000000" pitchFamily="2" charset="-78"/>
              <a:cs typeface="Microsoft Uighur" panose="02000000000000000000" pitchFamily="2" charset="-78"/>
            </a:endParaRPr>
          </a:p>
        </p:txBody>
      </p:sp>
      <p:pic>
        <p:nvPicPr>
          <p:cNvPr id="5" name="Picture 4"/>
          <p:cNvPicPr>
            <a:picLocks noChangeAspect="1"/>
          </p:cNvPicPr>
          <p:nvPr/>
        </p:nvPicPr>
        <p:blipFill>
          <a:blip r:embed="rId2"/>
          <a:stretch>
            <a:fillRect/>
          </a:stretch>
        </p:blipFill>
        <p:spPr>
          <a:xfrm>
            <a:off x="433884" y="3931479"/>
            <a:ext cx="4891059" cy="25239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10127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148735"/>
            <a:ext cx="8596668" cy="1202393"/>
          </a:xfrm>
        </p:spPr>
        <p:txBody>
          <a:bodyPr>
            <a:noAutofit/>
          </a:bodyPr>
          <a:lstStyle/>
          <a:p>
            <a:pPr algn="ctr"/>
            <a:r>
              <a:rPr lang="fa-IR" sz="8000" b="1" dirty="0" smtClean="0">
                <a:latin typeface="Microsoft Uighur" panose="02000000000000000000" pitchFamily="2" charset="-78"/>
                <a:cs typeface="Microsoft Uighur" panose="02000000000000000000" pitchFamily="2" charset="-78"/>
              </a:rPr>
              <a:t>انواع گردو</a:t>
            </a:r>
            <a:endParaRPr lang="en-US" sz="8000" b="1" dirty="0">
              <a:latin typeface="Microsoft Uighur" panose="02000000000000000000" pitchFamily="2" charset="-78"/>
              <a:cs typeface="Microsoft Uighur" panose="02000000000000000000" pitchFamily="2" charset="-78"/>
            </a:endParaRPr>
          </a:p>
        </p:txBody>
      </p:sp>
      <p:sp>
        <p:nvSpPr>
          <p:cNvPr id="3" name="Text Placeholder 2"/>
          <p:cNvSpPr>
            <a:spLocks noGrp="1"/>
          </p:cNvSpPr>
          <p:nvPr>
            <p:ph type="body" idx="1"/>
          </p:nvPr>
        </p:nvSpPr>
        <p:spPr>
          <a:xfrm>
            <a:off x="1132764" y="1351128"/>
            <a:ext cx="8141239" cy="4981433"/>
          </a:xfrm>
        </p:spPr>
        <p:txBody>
          <a:bodyPr>
            <a:normAutofit fontScale="92500" lnSpcReduction="10000"/>
          </a:bodyPr>
          <a:lstStyle/>
          <a:p>
            <a:pPr algn="r"/>
            <a:r>
              <a:rPr lang="fa-IR" sz="2800" b="1" dirty="0">
                <a:solidFill>
                  <a:schemeClr val="tx1"/>
                </a:solidFill>
                <a:latin typeface="Microsoft Uighur" panose="02000000000000000000" pitchFamily="2" charset="-78"/>
                <a:cs typeface="Microsoft Uighur" panose="02000000000000000000" pitchFamily="2" charset="-78"/>
              </a:rPr>
              <a:t>مهمترین انواع گردوهایی که در ایران که مورد کشت قرار می گیرند شامل</a:t>
            </a:r>
            <a:r>
              <a:rPr lang="fa-IR" sz="2800" b="1" dirty="0" smtClean="0">
                <a:solidFill>
                  <a:schemeClr val="tx1"/>
                </a:solidFill>
                <a:latin typeface="Microsoft Uighur" panose="02000000000000000000" pitchFamily="2" charset="-78"/>
                <a:cs typeface="Microsoft Uighur" panose="02000000000000000000" pitchFamily="2" charset="-78"/>
              </a:rPr>
              <a:t>؛</a:t>
            </a:r>
          </a:p>
          <a:p>
            <a:pPr algn="r"/>
            <a:r>
              <a:rPr lang="fa-IR" sz="2800" b="1" dirty="0">
                <a:solidFill>
                  <a:schemeClr val="tx1"/>
                </a:solidFill>
                <a:latin typeface="Microsoft Uighur" panose="02000000000000000000" pitchFamily="2" charset="-78"/>
                <a:cs typeface="Microsoft Uighur" panose="02000000000000000000" pitchFamily="2" charset="-78"/>
              </a:rPr>
              <a:t> </a:t>
            </a:r>
            <a:r>
              <a:rPr lang="fa-IR" sz="2800" b="1" dirty="0" smtClean="0">
                <a:solidFill>
                  <a:schemeClr val="tx1"/>
                </a:solidFill>
                <a:latin typeface="Microsoft Uighur" panose="02000000000000000000" pitchFamily="2" charset="-78"/>
                <a:cs typeface="Microsoft Uighur" panose="02000000000000000000" pitchFamily="2" charset="-78"/>
              </a:rPr>
              <a:t>.گردو </a:t>
            </a:r>
            <a:r>
              <a:rPr lang="fa-IR" sz="2800" b="1" dirty="0">
                <a:solidFill>
                  <a:schemeClr val="tx1"/>
                </a:solidFill>
                <a:latin typeface="Microsoft Uighur" panose="02000000000000000000" pitchFamily="2" charset="-78"/>
                <a:cs typeface="Microsoft Uighur" panose="02000000000000000000" pitchFamily="2" charset="-78"/>
              </a:rPr>
              <a:t>کاغذی</a:t>
            </a:r>
          </a:p>
          <a:p>
            <a:pPr algn="r"/>
            <a:r>
              <a:rPr lang="fa-IR" sz="2800" b="1" dirty="0">
                <a:solidFill>
                  <a:schemeClr val="tx1"/>
                </a:solidFill>
                <a:latin typeface="Microsoft Uighur" panose="02000000000000000000" pitchFamily="2" charset="-78"/>
                <a:cs typeface="Microsoft Uighur" panose="02000000000000000000" pitchFamily="2" charset="-78"/>
              </a:rPr>
              <a:t>    </a:t>
            </a:r>
            <a:r>
              <a:rPr lang="fa-IR" sz="2800" b="1" dirty="0" smtClean="0">
                <a:solidFill>
                  <a:schemeClr val="tx1"/>
                </a:solidFill>
                <a:latin typeface="Microsoft Uighur" panose="02000000000000000000" pitchFamily="2" charset="-78"/>
                <a:cs typeface="Microsoft Uighur" panose="02000000000000000000" pitchFamily="2" charset="-78"/>
              </a:rPr>
              <a:t>.گردو </a:t>
            </a:r>
            <a:r>
              <a:rPr lang="fa-IR" sz="2800" b="1" dirty="0">
                <a:solidFill>
                  <a:schemeClr val="tx1"/>
                </a:solidFill>
                <a:latin typeface="Microsoft Uighur" panose="02000000000000000000" pitchFamily="2" charset="-78"/>
                <a:cs typeface="Microsoft Uighur" panose="02000000000000000000" pitchFamily="2" charset="-78"/>
              </a:rPr>
              <a:t>ماکویی</a:t>
            </a:r>
          </a:p>
          <a:p>
            <a:pPr algn="r"/>
            <a:r>
              <a:rPr lang="fa-IR" sz="2800" b="1" dirty="0">
                <a:solidFill>
                  <a:schemeClr val="tx1"/>
                </a:solidFill>
                <a:latin typeface="Microsoft Uighur" panose="02000000000000000000" pitchFamily="2" charset="-78"/>
                <a:cs typeface="Microsoft Uighur" panose="02000000000000000000" pitchFamily="2" charset="-78"/>
              </a:rPr>
              <a:t>    </a:t>
            </a:r>
            <a:r>
              <a:rPr lang="fa-IR" sz="2800" b="1" dirty="0" smtClean="0">
                <a:solidFill>
                  <a:schemeClr val="tx1"/>
                </a:solidFill>
                <a:latin typeface="Microsoft Uighur" panose="02000000000000000000" pitchFamily="2" charset="-78"/>
                <a:cs typeface="Microsoft Uighur" panose="02000000000000000000" pitchFamily="2" charset="-78"/>
              </a:rPr>
              <a:t>.گردو </a:t>
            </a:r>
            <a:r>
              <a:rPr lang="fa-IR" sz="2800" b="1" dirty="0">
                <a:solidFill>
                  <a:schemeClr val="tx1"/>
                </a:solidFill>
                <a:latin typeface="Microsoft Uighur" panose="02000000000000000000" pitchFamily="2" charset="-78"/>
                <a:cs typeface="Microsoft Uighur" panose="02000000000000000000" pitchFamily="2" charset="-78"/>
              </a:rPr>
              <a:t>خوشه ای</a:t>
            </a:r>
          </a:p>
          <a:p>
            <a:pPr algn="r"/>
            <a:r>
              <a:rPr lang="fa-IR" sz="2800" b="1" dirty="0">
                <a:solidFill>
                  <a:schemeClr val="tx1"/>
                </a:solidFill>
                <a:latin typeface="Microsoft Uighur" panose="02000000000000000000" pitchFamily="2" charset="-78"/>
                <a:cs typeface="Microsoft Uighur" panose="02000000000000000000" pitchFamily="2" charset="-78"/>
              </a:rPr>
              <a:t>    </a:t>
            </a:r>
            <a:r>
              <a:rPr lang="fa-IR" sz="2800" b="1" dirty="0" smtClean="0">
                <a:solidFill>
                  <a:schemeClr val="tx1"/>
                </a:solidFill>
                <a:latin typeface="Microsoft Uighur" panose="02000000000000000000" pitchFamily="2" charset="-78"/>
                <a:cs typeface="Microsoft Uighur" panose="02000000000000000000" pitchFamily="2" charset="-78"/>
              </a:rPr>
              <a:t>.گردو </a:t>
            </a:r>
            <a:r>
              <a:rPr lang="fa-IR" sz="2800" b="1" dirty="0">
                <a:solidFill>
                  <a:schemeClr val="tx1"/>
                </a:solidFill>
                <a:latin typeface="Microsoft Uighur" panose="02000000000000000000" pitchFamily="2" charset="-78"/>
                <a:cs typeface="Microsoft Uighur" panose="02000000000000000000" pitchFamily="2" charset="-78"/>
              </a:rPr>
              <a:t>ضیاء آبادی قزوین</a:t>
            </a:r>
          </a:p>
          <a:p>
            <a:pPr algn="r"/>
            <a:r>
              <a:rPr lang="fa-IR" sz="2800" b="1" dirty="0">
                <a:solidFill>
                  <a:schemeClr val="tx1"/>
                </a:solidFill>
                <a:latin typeface="Microsoft Uighur" panose="02000000000000000000" pitchFamily="2" charset="-78"/>
                <a:cs typeface="Microsoft Uighur" panose="02000000000000000000" pitchFamily="2" charset="-78"/>
              </a:rPr>
              <a:t>    </a:t>
            </a:r>
            <a:r>
              <a:rPr lang="fa-IR" sz="2800" b="1" dirty="0" smtClean="0">
                <a:solidFill>
                  <a:schemeClr val="tx1"/>
                </a:solidFill>
                <a:latin typeface="Microsoft Uighur" panose="02000000000000000000" pitchFamily="2" charset="-78"/>
                <a:cs typeface="Microsoft Uighur" panose="02000000000000000000" pitchFamily="2" charset="-78"/>
              </a:rPr>
              <a:t>.گردو </a:t>
            </a:r>
            <a:r>
              <a:rPr lang="fa-IR" sz="2800" b="1" dirty="0">
                <a:solidFill>
                  <a:schemeClr val="tx1"/>
                </a:solidFill>
                <a:latin typeface="Microsoft Uighur" panose="02000000000000000000" pitchFamily="2" charset="-78"/>
                <a:cs typeface="Microsoft Uighur" panose="02000000000000000000" pitchFamily="2" charset="-78"/>
              </a:rPr>
              <a:t>شهمیرزاد</a:t>
            </a:r>
          </a:p>
          <a:p>
            <a:pPr algn="r"/>
            <a:r>
              <a:rPr lang="fa-IR" sz="2800" b="1" dirty="0">
                <a:solidFill>
                  <a:schemeClr val="tx1"/>
                </a:solidFill>
                <a:latin typeface="Microsoft Uighur" panose="02000000000000000000" pitchFamily="2" charset="-78"/>
                <a:cs typeface="Microsoft Uighur" panose="02000000000000000000" pitchFamily="2" charset="-78"/>
              </a:rPr>
              <a:t>    </a:t>
            </a:r>
            <a:r>
              <a:rPr lang="fa-IR" sz="2800" b="1" dirty="0" smtClean="0">
                <a:solidFill>
                  <a:schemeClr val="tx1"/>
                </a:solidFill>
                <a:latin typeface="Microsoft Uighur" panose="02000000000000000000" pitchFamily="2" charset="-78"/>
                <a:cs typeface="Microsoft Uighur" panose="02000000000000000000" pitchFamily="2" charset="-78"/>
              </a:rPr>
              <a:t>.گردو </a:t>
            </a:r>
            <a:r>
              <a:rPr lang="fa-IR" sz="2800" b="1" dirty="0">
                <a:solidFill>
                  <a:schemeClr val="tx1"/>
                </a:solidFill>
                <a:latin typeface="Microsoft Uighur" panose="02000000000000000000" pitchFamily="2" charset="-78"/>
                <a:cs typeface="Microsoft Uighur" panose="02000000000000000000" pitchFamily="2" charset="-78"/>
              </a:rPr>
              <a:t>سوزنی</a:t>
            </a:r>
          </a:p>
          <a:p>
            <a:pPr algn="r"/>
            <a:r>
              <a:rPr lang="fa-IR" sz="2800" b="1" dirty="0">
                <a:solidFill>
                  <a:schemeClr val="tx1"/>
                </a:solidFill>
                <a:latin typeface="Microsoft Uighur" panose="02000000000000000000" pitchFamily="2" charset="-78"/>
                <a:cs typeface="Microsoft Uighur" panose="02000000000000000000" pitchFamily="2" charset="-78"/>
              </a:rPr>
              <a:t>    </a:t>
            </a:r>
            <a:r>
              <a:rPr lang="fa-IR" sz="2800" b="1" dirty="0" smtClean="0">
                <a:solidFill>
                  <a:schemeClr val="tx1"/>
                </a:solidFill>
                <a:latin typeface="Microsoft Uighur" panose="02000000000000000000" pitchFamily="2" charset="-78"/>
                <a:cs typeface="Microsoft Uighur" panose="02000000000000000000" pitchFamily="2" charset="-78"/>
              </a:rPr>
              <a:t>.گردو </a:t>
            </a:r>
            <a:r>
              <a:rPr lang="fa-IR" sz="2800" b="1" dirty="0">
                <a:solidFill>
                  <a:schemeClr val="tx1"/>
                </a:solidFill>
                <a:latin typeface="Microsoft Uighur" panose="02000000000000000000" pitchFamily="2" charset="-78"/>
                <a:cs typeface="Microsoft Uighur" panose="02000000000000000000" pitchFamily="2" charset="-78"/>
              </a:rPr>
              <a:t>سبزوار</a:t>
            </a:r>
          </a:p>
          <a:p>
            <a:pPr algn="r"/>
            <a:r>
              <a:rPr lang="fa-IR" sz="2800" b="1" dirty="0">
                <a:solidFill>
                  <a:schemeClr val="tx1"/>
                </a:solidFill>
                <a:latin typeface="Microsoft Uighur" panose="02000000000000000000" pitchFamily="2" charset="-78"/>
                <a:cs typeface="Microsoft Uighur" panose="02000000000000000000" pitchFamily="2" charset="-78"/>
              </a:rPr>
              <a:t>    </a:t>
            </a:r>
            <a:r>
              <a:rPr lang="fa-IR" sz="2800" b="1" dirty="0" smtClean="0">
                <a:solidFill>
                  <a:schemeClr val="tx1"/>
                </a:solidFill>
                <a:latin typeface="Microsoft Uighur" panose="02000000000000000000" pitchFamily="2" charset="-78"/>
                <a:cs typeface="Microsoft Uighur" panose="02000000000000000000" pitchFamily="2" charset="-78"/>
              </a:rPr>
              <a:t>.گردو </a:t>
            </a:r>
            <a:r>
              <a:rPr lang="fa-IR" sz="2800" b="1" dirty="0">
                <a:solidFill>
                  <a:schemeClr val="tx1"/>
                </a:solidFill>
                <a:latin typeface="Microsoft Uighur" panose="02000000000000000000" pitchFamily="2" charset="-78"/>
                <a:cs typeface="Microsoft Uighur" panose="02000000000000000000" pitchFamily="2" charset="-78"/>
              </a:rPr>
              <a:t>کرمان</a:t>
            </a:r>
          </a:p>
          <a:p>
            <a:pPr algn="r"/>
            <a:r>
              <a:rPr lang="fa-IR" sz="2800" b="1" dirty="0">
                <a:solidFill>
                  <a:schemeClr val="tx1"/>
                </a:solidFill>
                <a:latin typeface="Microsoft Uighur" panose="02000000000000000000" pitchFamily="2" charset="-78"/>
                <a:cs typeface="Microsoft Uighur" panose="02000000000000000000" pitchFamily="2" charset="-78"/>
              </a:rPr>
              <a:t>    </a:t>
            </a:r>
            <a:r>
              <a:rPr lang="fa-IR" sz="2800" b="1" dirty="0" smtClean="0">
                <a:solidFill>
                  <a:schemeClr val="tx1"/>
                </a:solidFill>
                <a:latin typeface="Microsoft Uighur" panose="02000000000000000000" pitchFamily="2" charset="-78"/>
                <a:cs typeface="Microsoft Uighur" panose="02000000000000000000" pitchFamily="2" charset="-78"/>
              </a:rPr>
              <a:t>.گردو </a:t>
            </a:r>
            <a:r>
              <a:rPr lang="fa-IR" sz="2800" b="1" dirty="0">
                <a:solidFill>
                  <a:schemeClr val="tx1"/>
                </a:solidFill>
                <a:latin typeface="Microsoft Uighur" panose="02000000000000000000" pitchFamily="2" charset="-78"/>
                <a:cs typeface="Microsoft Uighur" panose="02000000000000000000" pitchFamily="2" charset="-78"/>
              </a:rPr>
              <a:t>تویسرکان</a:t>
            </a:r>
            <a:endParaRPr lang="en-US" sz="2800" b="1" dirty="0">
              <a:solidFill>
                <a:schemeClr val="tx1"/>
              </a:solidFill>
              <a:latin typeface="Microsoft Uighur" panose="02000000000000000000" pitchFamily="2" charset="-78"/>
              <a:cs typeface="Microsoft Uighur" panose="02000000000000000000" pitchFamily="2" charset="-78"/>
            </a:endParaRPr>
          </a:p>
        </p:txBody>
      </p:sp>
      <p:pic>
        <p:nvPicPr>
          <p:cNvPr id="4" name="Picture 3"/>
          <p:cNvPicPr>
            <a:picLocks noChangeAspect="1"/>
          </p:cNvPicPr>
          <p:nvPr/>
        </p:nvPicPr>
        <p:blipFill>
          <a:blip r:embed="rId2"/>
          <a:stretch>
            <a:fillRect/>
          </a:stretch>
        </p:blipFill>
        <p:spPr>
          <a:xfrm>
            <a:off x="3396367" y="3173957"/>
            <a:ext cx="3158604" cy="3158604"/>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174993" y="1755089"/>
            <a:ext cx="3270912" cy="1836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49074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176033"/>
            <a:ext cx="8596668" cy="738368"/>
          </a:xfrm>
        </p:spPr>
        <p:txBody>
          <a:bodyPr>
            <a:noAutofit/>
          </a:bodyPr>
          <a:lstStyle/>
          <a:p>
            <a:pPr algn="ctr"/>
            <a:r>
              <a:rPr lang="fa-IR" sz="4800" b="1" dirty="0" smtClean="0">
                <a:solidFill>
                  <a:schemeClr val="tx1"/>
                </a:solidFill>
                <a:latin typeface="Microsoft Uighur" panose="02000000000000000000" pitchFamily="2" charset="-78"/>
                <a:cs typeface="Microsoft Uighur" panose="02000000000000000000" pitchFamily="2" charset="-78"/>
              </a:rPr>
              <a:t>صادرات گردو درایران</a:t>
            </a:r>
            <a:endParaRPr lang="en-US" sz="4800" b="1" dirty="0">
              <a:solidFill>
                <a:schemeClr val="tx1"/>
              </a:solidFill>
              <a:latin typeface="Microsoft Uighur" panose="02000000000000000000" pitchFamily="2" charset="-78"/>
              <a:cs typeface="Microsoft Uighur" panose="02000000000000000000" pitchFamily="2" charset="-78"/>
            </a:endParaRPr>
          </a:p>
        </p:txBody>
      </p:sp>
      <p:sp>
        <p:nvSpPr>
          <p:cNvPr id="3" name="Text Placeholder 2"/>
          <p:cNvSpPr>
            <a:spLocks noGrp="1"/>
          </p:cNvSpPr>
          <p:nvPr>
            <p:ph type="body" idx="1"/>
          </p:nvPr>
        </p:nvSpPr>
        <p:spPr>
          <a:xfrm>
            <a:off x="841107" y="1105469"/>
            <a:ext cx="8725973" cy="2142698"/>
          </a:xfrm>
        </p:spPr>
        <p:txBody>
          <a:bodyPr>
            <a:noAutofit/>
          </a:bodyPr>
          <a:lstStyle/>
          <a:p>
            <a:pPr algn="r"/>
            <a:r>
              <a:rPr lang="fa-IR" sz="2400" dirty="0">
                <a:solidFill>
                  <a:schemeClr val="tx1"/>
                </a:solidFill>
                <a:latin typeface="Microsoft Uighur" panose="02000000000000000000" pitchFamily="2" charset="-78"/>
                <a:cs typeface="Microsoft Uighur" panose="02000000000000000000" pitchFamily="2" charset="-78"/>
              </a:rPr>
              <a:t>سابقه صادرات گردو به سال ۱۳۰۱ برمی‌گردد، که کشورهای اروپایی از اولین وارد کنندگان گردو  ایران بودند. ایران در میان بزرگترین تولیدکنندگان گردو رتبه سوم و از نظر صادرات گردو در جهان رتبه پنجم  قرار دارد.صادرات گردو ایران اکثرا به کشورهای خاورمیانه است. یکی از خریداران اصلی گردو ایران کشور عراق و امارت می باشد. عراق یکی از همسایگان ایران است که طولانی ترین مرز خاکی را با کشور ما دارد و همین موضوع باعث شده محموله های صادراتی ایران مانند گردو، خیلی راحت تر از سایر کشورها به سمت عراق روانه شوند. در این راستا بازرگانان ایرانی از هر فرصتی برای صادرات به عراق استفاده می کنند. صادرات گردو به این کشور نسبت به سایر کشورها، راحت طی خواهد شد. چرا که مسافت کم بین این دو کشور بسیاری از موانع رایج موجود در مسیر صادرات را برای تجار ایرانی از بین می برد؛ تا جایی که بسیاری از بازرگانان ایرانی برای اینکه بتوانند فرایند صادرات را با موفقیت انجام دهند به صورت حضوری در این کشور اقدام به بازاریابی صادراتی و فروش محموله می کنند</a:t>
            </a:r>
            <a:r>
              <a:rPr lang="fa-IR" sz="2400" dirty="0" smtClean="0">
                <a:solidFill>
                  <a:schemeClr val="tx1"/>
                </a:solidFill>
                <a:latin typeface="Microsoft Uighur" panose="02000000000000000000" pitchFamily="2" charset="-78"/>
                <a:cs typeface="Microsoft Uighur" panose="02000000000000000000" pitchFamily="2" charset="-78"/>
              </a:rPr>
              <a:t>.</a:t>
            </a:r>
          </a:p>
          <a:p>
            <a:pPr algn="r"/>
            <a:endParaRPr lang="fa-IR" sz="2400" dirty="0">
              <a:solidFill>
                <a:schemeClr val="tx1"/>
              </a:solidFill>
              <a:latin typeface="Microsoft Uighur" panose="02000000000000000000" pitchFamily="2" charset="-78"/>
              <a:cs typeface="Microsoft Uighur" panose="02000000000000000000" pitchFamily="2" charset="-78"/>
            </a:endParaRPr>
          </a:p>
          <a:p>
            <a:pPr algn="r"/>
            <a:r>
              <a:rPr lang="fa-IR" sz="2400" dirty="0">
                <a:solidFill>
                  <a:schemeClr val="tx1"/>
                </a:solidFill>
                <a:latin typeface="Microsoft Uighur" panose="02000000000000000000" pitchFamily="2" charset="-78"/>
                <a:cs typeface="Microsoft Uighur" panose="02000000000000000000" pitchFamily="2" charset="-78"/>
              </a:rPr>
              <a:t>یکی از عوامل مهم و تاثیرگذار بر قیمت گردو در عراق، صادرات محصول به صورت بدون پوست یا با پوست است. طبیعتا تفاوت زیادی در قیمت گردو با پوست و بدون پوست وجود دارد؛</a:t>
            </a:r>
            <a:endParaRPr lang="en-US" sz="2400" dirty="0">
              <a:solidFill>
                <a:schemeClr val="tx1"/>
              </a:solidFill>
              <a:latin typeface="Microsoft Uighur" panose="02000000000000000000" pitchFamily="2" charset="-78"/>
              <a:cs typeface="Microsoft Uighur" panose="02000000000000000000" pitchFamily="2" charset="-78"/>
            </a:endParaRPr>
          </a:p>
        </p:txBody>
      </p:sp>
    </p:spTree>
    <p:extLst>
      <p:ext uri="{BB962C8B-B14F-4D97-AF65-F5344CB8AC3E}">
        <p14:creationId xmlns:p14="http://schemas.microsoft.com/office/powerpoint/2010/main" val="93234363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1271" y="954576"/>
            <a:ext cx="11486526" cy="4545471"/>
          </a:xfrm>
          <a:prstGeom prst="rect">
            <a:avLst/>
          </a:prstGeom>
        </p:spPr>
      </p:pic>
    </p:spTree>
    <p:extLst>
      <p:ext uri="{BB962C8B-B14F-4D97-AF65-F5344CB8AC3E}">
        <p14:creationId xmlns:p14="http://schemas.microsoft.com/office/powerpoint/2010/main" val="4214526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208</TotalTime>
  <Words>493</Words>
  <Application>Microsoft Office PowerPoint</Application>
  <PresentationFormat>Widescreen</PresentationFormat>
  <Paragraphs>48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Microsoft Uighur</vt:lpstr>
      <vt:lpstr>Sakkal Majalla</vt:lpstr>
      <vt:lpstr>Tahoma</vt:lpstr>
      <vt:lpstr>Trebuchet MS</vt:lpstr>
      <vt:lpstr>Wingdings 3</vt:lpstr>
      <vt:lpstr>Facet</vt:lpstr>
      <vt:lpstr>      کاری راکه دوست دارید انجام دهید.کاری که انجام می دهید دوست داشته باشید وباتمام وجود خودرابه ان بسپارید</vt:lpstr>
      <vt:lpstr>فهرست</vt:lpstr>
      <vt:lpstr>مقدمه:  گردو یا گاهی گِردِکان دانه بزرگ خوراکی چروکیده از یک درخت برگریز از راسته دولپه ای‌ها خانواده گردوییان، متشکل از دو نیمه، موجود در یک پوسته سخت محصور در یک میوه سبز می‌باشد. مغز گردو، مغز خوراکی یک شفت بوده، و در نتیجه یک فندقی محسوب نمی‌شود. منشأ درخت گردو ایران بوده. برابر بررسی‌های دیرین‌شناسی گیاهی و گرده‌شناسی در روی کرهٔ زمین، گونه‌های مختلف گردو از زمان‌های بسیار قدیم به ویژه از دوران سوم زمین‌شناسی وجود داشته‌است. از دوران چهارم زمین‌شناسی به بعد آثار درخت گردو از جمله گردهٔ آن در کشورهای اروپای شرقی به دشهرستان تویسرکان در همدان با داشتن بیش از ۵۵۰۰ هکتار باغ گردو و تولید این محصول با مرغوبیتی در مقیاس جهانی، «پایتخت گردوی ایران» نام گرفته‌است.ست آمده‌است.   </vt:lpstr>
      <vt:lpstr>ترکیبات موجود درگردو</vt:lpstr>
      <vt:lpstr>ارزش غذایی دارویی و موراد مصرف گردو</vt:lpstr>
      <vt:lpstr>چوب گردو کارخانجات پارکت سازی، صنایع مبل سازی، تهیه قنداق تفنگ و مسلسل )در صنایع  نظامی(، مجسمه سازی، فرزکاری، قالب کفش، مشبک کاری، معرقکاری روی چوبهای  دیگر، کنده کاری از چوب، ساخت وسایل ورزشی)میل، تخته شنا، پاروی قایق(، پاروی  بستنی سازی، دسته افزار سازی، ساخت ابزار و وسایل موسیقی، بشکه برای نگهداری  مواد، ساخت ظروف چوبی، تخته نرد و شطرنج</vt:lpstr>
      <vt:lpstr>انواع گردو</vt:lpstr>
      <vt:lpstr>صادرات گردو درایران</vt:lpstr>
      <vt:lpstr>PowerPoint Presentation</vt:lpstr>
      <vt:lpstr>پتانسیل صادراتی گردو کشورهای ترکیه، ایتالیا و عراق دارای بیشترین پتانسیل صادراتی از ایران  هستند. همچنین اسپانیا، هند و امارات نیز قادر خواهند بود تا در بخش صادرات گردو مورد توجه قرار گیرند. میزان ظرفیت صادراتی کشورهای ترکیه و عراق از جهت صادرات گردو دارای بازار اشباع شده از ایران هستند و چیزی بالاتر از ظرفیتشان صادرات به آن ها صورت گرفته است. در عوض کشورهای ایتالیا، قزاقستان، اسپانیا، هند و امارات دارای پتانسیل خوبی برای صادرات گردو می باشند. در سال گذشته میزان تولید گردو به طور چشمگیری کاهش پیدا کرده است به صورتی که علاوه بر اینکه میزان صادرات گردو بسیار پایین آمده است، حتی کشور ایران مجبور شده است که از کشورهایی مانند شیلی گردو وارد کند. </vt:lpstr>
      <vt:lpstr>نحوه بسته بندی و ارسال پس از چیدن میوه گردو در زمان مناسب، باید آن زیر نور آفتاب ملایم و یا در دستگاه خشک‌کن خشک نمود تا درصد کمی از رطوبت آن باقی بماند. اگر گردو را در زیر نور شدید آفتاب و یا در حرارت زیاد خشک شود باعث می‌شود مغز گردو قهوه‌ای شده و ماندگاری آن نیز کم شود. کی دیگر از عواملی که باعث بی‌کیفیت شدن مغز گردو می‌شود قرار گرفتن در محیط مرطوب و اکسیده شدن آن است. رطوبت باعث ایجاد طعم و بوی بد در گردو شده و رنگ آن را نیز کدر می‌کند. اگر بسته‌بندی گردو درست و به‌صورت استاندارد انجام شود از نفوذ اکسیژن به داخل بسته‌بندی گردو جلوگیری شده و درصد زیادی از این مشکل برطرف خواهد شد.</vt:lpstr>
      <vt:lpstr>PowerPoint Presentation</vt:lpstr>
      <vt:lpstr>منابع Wilkinson، Jennifer (۲۰۰۵). Nut Grower's Guide: The. Complete Handbook for Producers and Hobbyists. Landlinks Press. ص. ۱۹۱–۱۹۲.  "Walnut". Wikipedia (.به انگلیسی). 2019-09-27 .مقاله کتاب گردو     ممنون ازهمیاری شما                         هراتفاقی که می افتدبه رشدشما کمک می کند حتی اگردرحال حاضردیدن ان سخت باشد.</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کاری راکه دوست دارید انجام دهید.کاری که انجام می دهید دوست داشته باشید وباتمام وجود خودرابه ان بسپارید</dc:title>
  <dc:creator>Ali</dc:creator>
  <cp:lastModifiedBy>Ali</cp:lastModifiedBy>
  <cp:revision>19</cp:revision>
  <dcterms:created xsi:type="dcterms:W3CDTF">2022-10-28T08:29:44Z</dcterms:created>
  <dcterms:modified xsi:type="dcterms:W3CDTF">2022-12-07T15:32:23Z</dcterms:modified>
</cp:coreProperties>
</file>