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6" r:id="rId2"/>
    <p:sldId id="258" r:id="rId3"/>
    <p:sldId id="259" r:id="rId4"/>
    <p:sldId id="260" r:id="rId5"/>
    <p:sldId id="263" r:id="rId6"/>
    <p:sldId id="264" r:id="rId7"/>
    <p:sldId id="265" r:id="rId8"/>
    <p:sldId id="266" r:id="rId9"/>
    <p:sldId id="267" r:id="rId10"/>
    <p:sldId id="268" r:id="rId11"/>
    <p:sldId id="269" r:id="rId12"/>
    <p:sldId id="27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30DB93B-B8EB-407A-8356-DAE23494195D}">
          <p14:sldIdLst>
            <p14:sldId id="256"/>
            <p14:sldId id="258"/>
            <p14:sldId id="259"/>
            <p14:sldId id="260"/>
            <p14:sldId id="263"/>
            <p14:sldId id="264"/>
          </p14:sldIdLst>
        </p14:section>
        <p14:section name="Untitled Section" id="{99E6A660-24C3-4D69-A9A3-90F36A99AAD1}">
          <p14:sldIdLst>
            <p14:sldId id="265"/>
            <p14:sldId id="266"/>
            <p14:sldId id="267"/>
            <p14:sldId id="268"/>
            <p14:sldId id="269"/>
            <p14:sldId id="27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3" autoAdjust="0"/>
    <p:restoredTop sz="95179" autoAdjust="0"/>
  </p:normalViewPr>
  <p:slideViewPr>
    <p:cSldViewPr snapToGrid="0">
      <p:cViewPr varScale="1">
        <p:scale>
          <a:sx n="82" d="100"/>
          <a:sy n="82" d="100"/>
        </p:scale>
        <p:origin x="246" y="54"/>
      </p:cViewPr>
      <p:guideLst/>
    </p:cSldViewPr>
  </p:slideViewPr>
  <p:notesTextViewPr>
    <p:cViewPr>
      <p:scale>
        <a:sx n="20" d="100"/>
        <a:sy n="2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presProps" Target="pres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notesMaster" Target="notesMasters/notesMaster1.xml"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2C5FA3-ABAF-40CF-BD08-986D45198BE6}" type="doc">
      <dgm:prSet loTypeId="urn:microsoft.com/office/officeart/2005/8/layout/chevron2" loCatId="list" qsTypeId="urn:microsoft.com/office/officeart/2005/8/quickstyle/3d2" qsCatId="3D" csTypeId="urn:microsoft.com/office/officeart/2005/8/colors/accent1_2" csCatId="accent1" phldr="1"/>
      <dgm:spPr/>
      <dgm:t>
        <a:bodyPr/>
        <a:lstStyle/>
        <a:p>
          <a:pPr rtl="1"/>
          <a:endParaRPr lang="fa-IR"/>
        </a:p>
      </dgm:t>
    </dgm:pt>
    <dgm:pt modelId="{4FC4660C-E9B8-4251-B847-126361D51AF2}">
      <dgm:prSet phldrT="[Text]"/>
      <dgm:spPr/>
      <dgm:t>
        <a:bodyPr/>
        <a:lstStyle/>
        <a:p>
          <a:pPr rtl="1"/>
          <a:r>
            <a:rPr lang="fa-IR" dirty="0"/>
            <a:t>دلایل</a:t>
          </a:r>
        </a:p>
      </dgm:t>
    </dgm:pt>
    <dgm:pt modelId="{C2D83BE7-CFCE-4E30-933D-BA13E7E7A9B6}" type="parTrans" cxnId="{CE3CCEE5-7CCB-487E-A642-6B54D3EBDC46}">
      <dgm:prSet/>
      <dgm:spPr/>
      <dgm:t>
        <a:bodyPr/>
        <a:lstStyle/>
        <a:p>
          <a:pPr rtl="1"/>
          <a:endParaRPr lang="fa-IR"/>
        </a:p>
      </dgm:t>
    </dgm:pt>
    <dgm:pt modelId="{0487845E-793E-421B-AB88-A33538452E31}" type="sibTrans" cxnId="{CE3CCEE5-7CCB-487E-A642-6B54D3EBDC46}">
      <dgm:prSet/>
      <dgm:spPr/>
      <dgm:t>
        <a:bodyPr/>
        <a:lstStyle/>
        <a:p>
          <a:pPr rtl="1"/>
          <a:endParaRPr lang="fa-IR"/>
        </a:p>
      </dgm:t>
    </dgm:pt>
    <dgm:pt modelId="{1F78F235-E795-420D-ABF6-53722B06B860}">
      <dgm:prSet phldrT="[Text]"/>
      <dgm:spPr/>
      <dgm:t>
        <a:bodyPr/>
        <a:lstStyle/>
        <a:p>
          <a:pPr rtl="1"/>
          <a:r>
            <a:rPr lang="fa-IR" dirty="0"/>
            <a:t>برطرف کردن مشکلات فنی و اجرایی ناشی از کاربرد اعداد بزرگ در صورت </a:t>
          </a:r>
          <a:r>
            <a:rPr lang="fa-IR" dirty="0" err="1"/>
            <a:t>حسابهای</a:t>
          </a:r>
          <a:r>
            <a:rPr lang="fa-IR" dirty="0"/>
            <a:t> مالی </a:t>
          </a:r>
          <a:r>
            <a:rPr lang="fa-IR" dirty="0" err="1"/>
            <a:t>وماشین</a:t>
          </a:r>
          <a:r>
            <a:rPr lang="fa-IR" dirty="0"/>
            <a:t> های </a:t>
          </a:r>
          <a:r>
            <a:rPr lang="fa-IR" dirty="0" err="1"/>
            <a:t>محاسبتی</a:t>
          </a:r>
          <a:r>
            <a:rPr lang="fa-IR" dirty="0"/>
            <a:t> </a:t>
          </a:r>
        </a:p>
      </dgm:t>
    </dgm:pt>
    <dgm:pt modelId="{A13EBA7F-04E1-4D05-8462-7511CD36634A}" type="parTrans" cxnId="{3BE08A63-6A7F-4EEB-BA1B-2D429A185E5C}">
      <dgm:prSet/>
      <dgm:spPr/>
      <dgm:t>
        <a:bodyPr/>
        <a:lstStyle/>
        <a:p>
          <a:pPr rtl="1"/>
          <a:endParaRPr lang="fa-IR"/>
        </a:p>
      </dgm:t>
    </dgm:pt>
    <dgm:pt modelId="{838B7484-ABD0-48B4-B41D-244ED683CDF1}" type="sibTrans" cxnId="{3BE08A63-6A7F-4EEB-BA1B-2D429A185E5C}">
      <dgm:prSet/>
      <dgm:spPr/>
      <dgm:t>
        <a:bodyPr/>
        <a:lstStyle/>
        <a:p>
          <a:pPr rtl="1"/>
          <a:endParaRPr lang="fa-IR"/>
        </a:p>
      </dgm:t>
    </dgm:pt>
    <dgm:pt modelId="{1CC93AA2-FC0D-4312-BCC0-98D0FE65752F}">
      <dgm:prSet phldrT="[Text]"/>
      <dgm:spPr/>
      <dgm:t>
        <a:bodyPr/>
        <a:lstStyle/>
        <a:p>
          <a:pPr rtl="1"/>
          <a:r>
            <a:rPr lang="fa-IR" dirty="0"/>
            <a:t>کسب اعتبار بین </a:t>
          </a:r>
          <a:r>
            <a:rPr lang="fa-IR" dirty="0" err="1"/>
            <a:t>المللی</a:t>
          </a:r>
          <a:r>
            <a:rPr lang="fa-IR" dirty="0"/>
            <a:t> در بازار های سرمایه </a:t>
          </a:r>
        </a:p>
      </dgm:t>
    </dgm:pt>
    <dgm:pt modelId="{9807EAED-A927-4CD9-9C8B-5E1AA084056F}" type="parTrans" cxnId="{048DDE32-7F46-4993-ADC0-82429974A26D}">
      <dgm:prSet/>
      <dgm:spPr/>
      <dgm:t>
        <a:bodyPr/>
        <a:lstStyle/>
        <a:p>
          <a:pPr rtl="1"/>
          <a:endParaRPr lang="fa-IR"/>
        </a:p>
      </dgm:t>
    </dgm:pt>
    <dgm:pt modelId="{7F629271-B00E-4B44-B217-61AD89833D39}" type="sibTrans" cxnId="{048DDE32-7F46-4993-ADC0-82429974A26D}">
      <dgm:prSet/>
      <dgm:spPr/>
      <dgm:t>
        <a:bodyPr/>
        <a:lstStyle/>
        <a:p>
          <a:pPr rtl="1"/>
          <a:endParaRPr lang="fa-IR"/>
        </a:p>
      </dgm:t>
    </dgm:pt>
    <dgm:pt modelId="{C47C9D7B-79B1-4F79-9D29-29B04C1265C8}">
      <dgm:prSet phldrT="[Text]"/>
      <dgm:spPr/>
      <dgm:t>
        <a:bodyPr/>
        <a:lstStyle/>
        <a:p>
          <a:pPr rtl="1"/>
          <a:r>
            <a:rPr lang="fa-IR" dirty="0"/>
            <a:t>حذف</a:t>
          </a:r>
        </a:p>
      </dgm:t>
    </dgm:pt>
    <dgm:pt modelId="{E8474C75-2D83-4D1F-8ADE-F70D62B54A80}" type="parTrans" cxnId="{80302256-FC12-485A-AF4B-8AD0E71D5ACA}">
      <dgm:prSet/>
      <dgm:spPr/>
      <dgm:t>
        <a:bodyPr/>
        <a:lstStyle/>
        <a:p>
          <a:pPr rtl="1"/>
          <a:endParaRPr lang="fa-IR"/>
        </a:p>
      </dgm:t>
    </dgm:pt>
    <dgm:pt modelId="{D410C506-4567-4A5E-B109-705BAC694950}" type="sibTrans" cxnId="{80302256-FC12-485A-AF4B-8AD0E71D5ACA}">
      <dgm:prSet/>
      <dgm:spPr/>
      <dgm:t>
        <a:bodyPr/>
        <a:lstStyle/>
        <a:p>
          <a:pPr rtl="1"/>
          <a:endParaRPr lang="fa-IR"/>
        </a:p>
      </dgm:t>
    </dgm:pt>
    <dgm:pt modelId="{873A7486-139F-45D8-8D60-2793A611CBF5}">
      <dgm:prSet phldrT="[Text]"/>
      <dgm:spPr/>
      <dgm:t>
        <a:bodyPr/>
        <a:lstStyle/>
        <a:p>
          <a:pPr rtl="1"/>
          <a:r>
            <a:rPr lang="fa-IR" dirty="0"/>
            <a:t>بازگرداندن اعتماد به پول ملی به عنوان یکی از نماد های هویت ملی</a:t>
          </a:r>
        </a:p>
      </dgm:t>
    </dgm:pt>
    <dgm:pt modelId="{826BFFEB-20AE-4A39-90D9-EBD7D4046593}" type="parTrans" cxnId="{B06609A5-3FF8-47CD-80D8-80AFF3F34043}">
      <dgm:prSet/>
      <dgm:spPr/>
      <dgm:t>
        <a:bodyPr/>
        <a:lstStyle/>
        <a:p>
          <a:pPr rtl="1"/>
          <a:endParaRPr lang="fa-IR"/>
        </a:p>
      </dgm:t>
    </dgm:pt>
    <dgm:pt modelId="{41EDB9CE-D289-47D7-83E9-CBDB9CA45AEE}" type="sibTrans" cxnId="{B06609A5-3FF8-47CD-80D8-80AFF3F34043}">
      <dgm:prSet/>
      <dgm:spPr/>
      <dgm:t>
        <a:bodyPr/>
        <a:lstStyle/>
        <a:p>
          <a:pPr rtl="1"/>
          <a:endParaRPr lang="fa-IR"/>
        </a:p>
      </dgm:t>
    </dgm:pt>
    <dgm:pt modelId="{9B3C77CF-95A7-4555-B637-5F0FE6600BAA}">
      <dgm:prSet phldrT="[Text]"/>
      <dgm:spPr/>
      <dgm:t>
        <a:bodyPr/>
        <a:lstStyle/>
        <a:p>
          <a:pPr rtl="1"/>
          <a:r>
            <a:rPr lang="fa-IR" dirty="0"/>
            <a:t>ایجاد تسهیل در </a:t>
          </a:r>
          <a:r>
            <a:rPr lang="fa-IR" dirty="0" err="1"/>
            <a:t>معاملات</a:t>
          </a:r>
          <a:r>
            <a:rPr lang="fa-IR" dirty="0"/>
            <a:t> تجاری</a:t>
          </a:r>
        </a:p>
      </dgm:t>
    </dgm:pt>
    <dgm:pt modelId="{F9C03265-2F7D-4B3B-89A2-176EBCD10968}" type="parTrans" cxnId="{747C09A1-A838-459A-A7CE-51D1C19D1594}">
      <dgm:prSet/>
      <dgm:spPr/>
      <dgm:t>
        <a:bodyPr/>
        <a:lstStyle/>
        <a:p>
          <a:pPr rtl="1"/>
          <a:endParaRPr lang="fa-IR"/>
        </a:p>
      </dgm:t>
    </dgm:pt>
    <dgm:pt modelId="{B043C2DB-B7F4-4CD3-8415-6873BC89744D}" type="sibTrans" cxnId="{747C09A1-A838-459A-A7CE-51D1C19D1594}">
      <dgm:prSet/>
      <dgm:spPr/>
      <dgm:t>
        <a:bodyPr/>
        <a:lstStyle/>
        <a:p>
          <a:pPr rtl="1"/>
          <a:endParaRPr lang="fa-IR"/>
        </a:p>
      </dgm:t>
    </dgm:pt>
    <dgm:pt modelId="{180F5AF7-A5A5-46A5-B614-8613731364FD}">
      <dgm:prSet phldrT="[Text]"/>
      <dgm:spPr/>
      <dgm:t>
        <a:bodyPr/>
        <a:lstStyle/>
        <a:p>
          <a:pPr rtl="1"/>
          <a:r>
            <a:rPr lang="fa-IR" dirty="0"/>
            <a:t>صفر</a:t>
          </a:r>
        </a:p>
      </dgm:t>
    </dgm:pt>
    <dgm:pt modelId="{2390C77F-23D3-401A-891F-1615684832A1}" type="parTrans" cxnId="{43440CF2-6FEC-48E8-AFD3-E61DA7401B29}">
      <dgm:prSet/>
      <dgm:spPr/>
      <dgm:t>
        <a:bodyPr/>
        <a:lstStyle/>
        <a:p>
          <a:pPr rtl="1"/>
          <a:endParaRPr lang="fa-IR"/>
        </a:p>
      </dgm:t>
    </dgm:pt>
    <dgm:pt modelId="{29CCCF67-CC57-412C-8F7E-D878D16D8E14}" type="sibTrans" cxnId="{43440CF2-6FEC-48E8-AFD3-E61DA7401B29}">
      <dgm:prSet/>
      <dgm:spPr/>
      <dgm:t>
        <a:bodyPr/>
        <a:lstStyle/>
        <a:p>
          <a:pPr rtl="1"/>
          <a:endParaRPr lang="fa-IR"/>
        </a:p>
      </dgm:t>
    </dgm:pt>
    <dgm:pt modelId="{9E173C88-A1D3-4C25-883D-7FB5A3AC7106}">
      <dgm:prSet phldrT="[Text]"/>
      <dgm:spPr/>
      <dgm:t>
        <a:bodyPr/>
        <a:lstStyle/>
        <a:p>
          <a:pPr rtl="1"/>
          <a:r>
            <a:rPr lang="fa-IR" dirty="0"/>
            <a:t>بستر سازی برای کاهش تورم </a:t>
          </a:r>
        </a:p>
      </dgm:t>
    </dgm:pt>
    <dgm:pt modelId="{4D4B27C7-7CB5-4599-82CD-925A0E84A32D}" type="parTrans" cxnId="{A2908088-959F-4F33-B4AF-CD0032765847}">
      <dgm:prSet/>
      <dgm:spPr/>
      <dgm:t>
        <a:bodyPr/>
        <a:lstStyle/>
        <a:p>
          <a:pPr rtl="1"/>
          <a:endParaRPr lang="fa-IR"/>
        </a:p>
      </dgm:t>
    </dgm:pt>
    <dgm:pt modelId="{7460666D-9864-41C5-819F-2D2E5B96BEBE}" type="sibTrans" cxnId="{A2908088-959F-4F33-B4AF-CD0032765847}">
      <dgm:prSet/>
      <dgm:spPr/>
      <dgm:t>
        <a:bodyPr/>
        <a:lstStyle/>
        <a:p>
          <a:pPr rtl="1"/>
          <a:endParaRPr lang="fa-IR"/>
        </a:p>
      </dgm:t>
    </dgm:pt>
    <dgm:pt modelId="{C9ED512D-431A-4360-9994-3DBC9B60361C}">
      <dgm:prSet phldrT="[Text]"/>
      <dgm:spPr/>
      <dgm:t>
        <a:bodyPr/>
        <a:lstStyle/>
        <a:p>
          <a:pPr rtl="1"/>
          <a:r>
            <a:rPr lang="fa-IR" dirty="0"/>
            <a:t>کاهش سرانه اسکناس در گردش و صرفه جویی در هزینه انتشار حجم بالای اسکناس </a:t>
          </a:r>
        </a:p>
      </dgm:t>
    </dgm:pt>
    <dgm:pt modelId="{AA95B60B-21D6-41B9-9B1A-5A0C7C17DFC3}" type="parTrans" cxnId="{B9DC7612-FD9C-47C2-8D70-BED0D99E5E5B}">
      <dgm:prSet/>
      <dgm:spPr/>
      <dgm:t>
        <a:bodyPr/>
        <a:lstStyle/>
        <a:p>
          <a:pPr rtl="1"/>
          <a:endParaRPr lang="fa-IR"/>
        </a:p>
      </dgm:t>
    </dgm:pt>
    <dgm:pt modelId="{CB5658B7-BF0E-47DD-92B7-DC70A5E123A2}" type="sibTrans" cxnId="{B9DC7612-FD9C-47C2-8D70-BED0D99E5E5B}">
      <dgm:prSet/>
      <dgm:spPr/>
      <dgm:t>
        <a:bodyPr/>
        <a:lstStyle/>
        <a:p>
          <a:pPr rtl="1"/>
          <a:endParaRPr lang="fa-IR"/>
        </a:p>
      </dgm:t>
    </dgm:pt>
    <dgm:pt modelId="{BC144D91-B4F6-40D2-BECC-0E4FA1E7CB26}">
      <dgm:prSet phldrT="[Text]"/>
      <dgm:spPr/>
      <dgm:t>
        <a:bodyPr/>
        <a:lstStyle/>
        <a:p>
          <a:pPr rtl="1"/>
          <a:r>
            <a:rPr lang="fa-IR" dirty="0"/>
            <a:t>صرفه جویی در وقت افرادی که با مسائل پولی سرو کار دارند</a:t>
          </a:r>
        </a:p>
      </dgm:t>
    </dgm:pt>
    <dgm:pt modelId="{26AFBB21-E07C-49B2-BB5E-68CDD2228787}" type="parTrans" cxnId="{79052440-140D-4BFA-A157-F1CB2D9FBF4A}">
      <dgm:prSet/>
      <dgm:spPr/>
    </dgm:pt>
    <dgm:pt modelId="{F2C24B93-85F0-43C5-B03A-27FEBCF0055F}" type="sibTrans" cxnId="{79052440-140D-4BFA-A157-F1CB2D9FBF4A}">
      <dgm:prSet/>
      <dgm:spPr/>
    </dgm:pt>
    <dgm:pt modelId="{AE68165F-ECB6-46B4-9574-AFAB8ECDDDDC}" type="pres">
      <dgm:prSet presAssocID="{B52C5FA3-ABAF-40CF-BD08-986D45198BE6}" presName="linearFlow" presStyleCnt="0">
        <dgm:presLayoutVars>
          <dgm:dir val="rev"/>
          <dgm:animLvl val="lvl"/>
          <dgm:resizeHandles val="exact"/>
        </dgm:presLayoutVars>
      </dgm:prSet>
      <dgm:spPr/>
    </dgm:pt>
    <dgm:pt modelId="{E2577C65-9017-43D6-AF81-0DCF4D06BC7B}" type="pres">
      <dgm:prSet presAssocID="{4FC4660C-E9B8-4251-B847-126361D51AF2}" presName="composite" presStyleCnt="0"/>
      <dgm:spPr/>
    </dgm:pt>
    <dgm:pt modelId="{8DF27315-AFFA-47DB-BC18-BFE2BAF7E982}" type="pres">
      <dgm:prSet presAssocID="{4FC4660C-E9B8-4251-B847-126361D51AF2}" presName="parentText" presStyleLbl="alignNode1" presStyleIdx="0" presStyleCnt="3">
        <dgm:presLayoutVars>
          <dgm:chMax val="1"/>
          <dgm:bulletEnabled val="1"/>
        </dgm:presLayoutVars>
      </dgm:prSet>
      <dgm:spPr/>
    </dgm:pt>
    <dgm:pt modelId="{9132D4A2-F320-416A-81B7-A7323F7ABB64}" type="pres">
      <dgm:prSet presAssocID="{4FC4660C-E9B8-4251-B847-126361D51AF2}" presName="descendantText" presStyleLbl="alignAcc1" presStyleIdx="0" presStyleCnt="3">
        <dgm:presLayoutVars>
          <dgm:bulletEnabled val="1"/>
        </dgm:presLayoutVars>
      </dgm:prSet>
      <dgm:spPr/>
    </dgm:pt>
    <dgm:pt modelId="{6C5D5699-14A4-45F2-AD97-35211B39FE1B}" type="pres">
      <dgm:prSet presAssocID="{0487845E-793E-421B-AB88-A33538452E31}" presName="sp" presStyleCnt="0"/>
      <dgm:spPr/>
    </dgm:pt>
    <dgm:pt modelId="{BD0A5BBD-8BBB-4273-92EA-483A63DB3735}" type="pres">
      <dgm:prSet presAssocID="{C47C9D7B-79B1-4F79-9D29-29B04C1265C8}" presName="composite" presStyleCnt="0"/>
      <dgm:spPr/>
    </dgm:pt>
    <dgm:pt modelId="{92BABCBD-DBC7-4E5F-A3DD-C4B8FEC858E2}" type="pres">
      <dgm:prSet presAssocID="{C47C9D7B-79B1-4F79-9D29-29B04C1265C8}" presName="parentText" presStyleLbl="alignNode1" presStyleIdx="1" presStyleCnt="3">
        <dgm:presLayoutVars>
          <dgm:chMax val="1"/>
          <dgm:bulletEnabled val="1"/>
        </dgm:presLayoutVars>
      </dgm:prSet>
      <dgm:spPr/>
    </dgm:pt>
    <dgm:pt modelId="{5DC8E7CE-395E-4222-B40A-B8E7F6EEA887}" type="pres">
      <dgm:prSet presAssocID="{C47C9D7B-79B1-4F79-9D29-29B04C1265C8}" presName="descendantText" presStyleLbl="alignAcc1" presStyleIdx="1" presStyleCnt="3" custScaleY="128569">
        <dgm:presLayoutVars>
          <dgm:bulletEnabled val="1"/>
        </dgm:presLayoutVars>
      </dgm:prSet>
      <dgm:spPr/>
    </dgm:pt>
    <dgm:pt modelId="{D3EE2216-5ABE-4356-B5A3-677A7833D732}" type="pres">
      <dgm:prSet presAssocID="{D410C506-4567-4A5E-B109-705BAC694950}" presName="sp" presStyleCnt="0"/>
      <dgm:spPr/>
    </dgm:pt>
    <dgm:pt modelId="{CFF1945F-881B-49D2-B2F0-9DA7C79CFD6A}" type="pres">
      <dgm:prSet presAssocID="{180F5AF7-A5A5-46A5-B614-8613731364FD}" presName="composite" presStyleCnt="0"/>
      <dgm:spPr/>
    </dgm:pt>
    <dgm:pt modelId="{382EDC59-20B9-42CC-9B73-3944272F2DA8}" type="pres">
      <dgm:prSet presAssocID="{180F5AF7-A5A5-46A5-B614-8613731364FD}" presName="parentText" presStyleLbl="alignNode1" presStyleIdx="2" presStyleCnt="3">
        <dgm:presLayoutVars>
          <dgm:chMax val="1"/>
          <dgm:bulletEnabled val="1"/>
        </dgm:presLayoutVars>
      </dgm:prSet>
      <dgm:spPr/>
    </dgm:pt>
    <dgm:pt modelId="{CC1B94BE-A6BE-4CC5-9271-15FFA7E9D509}" type="pres">
      <dgm:prSet presAssocID="{180F5AF7-A5A5-46A5-B614-8613731364FD}" presName="descendantText" presStyleLbl="alignAcc1" presStyleIdx="2" presStyleCnt="3">
        <dgm:presLayoutVars>
          <dgm:bulletEnabled val="1"/>
        </dgm:presLayoutVars>
      </dgm:prSet>
      <dgm:spPr/>
    </dgm:pt>
  </dgm:ptLst>
  <dgm:cxnLst>
    <dgm:cxn modelId="{70FCA900-EDD8-4075-BDC5-443CCA4BFE06}" type="presOf" srcId="{9E173C88-A1D3-4C25-883D-7FB5A3AC7106}" destId="{CC1B94BE-A6BE-4CC5-9271-15FFA7E9D509}" srcOrd="0" destOrd="0" presId="urn:microsoft.com/office/officeart/2005/8/layout/chevron2"/>
    <dgm:cxn modelId="{B9DC7612-FD9C-47C2-8D70-BED0D99E5E5B}" srcId="{180F5AF7-A5A5-46A5-B614-8613731364FD}" destId="{C9ED512D-431A-4360-9994-3DBC9B60361C}" srcOrd="1" destOrd="0" parTransId="{AA95B60B-21D6-41B9-9B1A-5A0C7C17DFC3}" sibTransId="{CB5658B7-BF0E-47DD-92B7-DC70A5E123A2}"/>
    <dgm:cxn modelId="{F4563A23-D59D-42CB-A3FF-B4CA15254646}" type="presOf" srcId="{BC144D91-B4F6-40D2-BECC-0E4FA1E7CB26}" destId="{5DC8E7CE-395E-4222-B40A-B8E7F6EEA887}" srcOrd="0" destOrd="2" presId="urn:microsoft.com/office/officeart/2005/8/layout/chevron2"/>
    <dgm:cxn modelId="{69302E27-3302-4D41-8658-9F14E525579F}" type="presOf" srcId="{1F78F235-E795-420D-ABF6-53722B06B860}" destId="{9132D4A2-F320-416A-81B7-A7323F7ABB64}" srcOrd="0" destOrd="0" presId="urn:microsoft.com/office/officeart/2005/8/layout/chevron2"/>
    <dgm:cxn modelId="{048DDE32-7F46-4993-ADC0-82429974A26D}" srcId="{4FC4660C-E9B8-4251-B847-126361D51AF2}" destId="{1CC93AA2-FC0D-4312-BCC0-98D0FE65752F}" srcOrd="1" destOrd="0" parTransId="{9807EAED-A927-4CD9-9C8B-5E1AA084056F}" sibTransId="{7F629271-B00E-4B44-B217-61AD89833D39}"/>
    <dgm:cxn modelId="{20EEF038-AF65-44D2-8077-F35E89038C5C}" type="presOf" srcId="{180F5AF7-A5A5-46A5-B614-8613731364FD}" destId="{382EDC59-20B9-42CC-9B73-3944272F2DA8}" srcOrd="0" destOrd="0" presId="urn:microsoft.com/office/officeart/2005/8/layout/chevron2"/>
    <dgm:cxn modelId="{79052440-140D-4BFA-A157-F1CB2D9FBF4A}" srcId="{C47C9D7B-79B1-4F79-9D29-29B04C1265C8}" destId="{BC144D91-B4F6-40D2-BECC-0E4FA1E7CB26}" srcOrd="2" destOrd="0" parTransId="{26AFBB21-E07C-49B2-BB5E-68CDD2228787}" sibTransId="{F2C24B93-85F0-43C5-B03A-27FEBCF0055F}"/>
    <dgm:cxn modelId="{AEAD855E-08CB-4331-AD74-26D6647C34DD}" type="presOf" srcId="{4FC4660C-E9B8-4251-B847-126361D51AF2}" destId="{8DF27315-AFFA-47DB-BC18-BFE2BAF7E982}" srcOrd="0" destOrd="0" presId="urn:microsoft.com/office/officeart/2005/8/layout/chevron2"/>
    <dgm:cxn modelId="{3BE08A63-6A7F-4EEB-BA1B-2D429A185E5C}" srcId="{4FC4660C-E9B8-4251-B847-126361D51AF2}" destId="{1F78F235-E795-420D-ABF6-53722B06B860}" srcOrd="0" destOrd="0" parTransId="{A13EBA7F-04E1-4D05-8462-7511CD36634A}" sibTransId="{838B7484-ABD0-48B4-B41D-244ED683CDF1}"/>
    <dgm:cxn modelId="{A2251446-0569-455C-883E-C1EE93175888}" type="presOf" srcId="{9B3C77CF-95A7-4555-B637-5F0FE6600BAA}" destId="{5DC8E7CE-395E-4222-B40A-B8E7F6EEA887}" srcOrd="0" destOrd="1" presId="urn:microsoft.com/office/officeart/2005/8/layout/chevron2"/>
    <dgm:cxn modelId="{37CBA84C-1E3D-42AB-A133-D183DA7226B4}" type="presOf" srcId="{B52C5FA3-ABAF-40CF-BD08-986D45198BE6}" destId="{AE68165F-ECB6-46B4-9574-AFAB8ECDDDDC}" srcOrd="0" destOrd="0" presId="urn:microsoft.com/office/officeart/2005/8/layout/chevron2"/>
    <dgm:cxn modelId="{46F0EB75-13AC-4FA1-A295-8B7402D3EE0B}" type="presOf" srcId="{C9ED512D-431A-4360-9994-3DBC9B60361C}" destId="{CC1B94BE-A6BE-4CC5-9271-15FFA7E9D509}" srcOrd="0" destOrd="1" presId="urn:microsoft.com/office/officeart/2005/8/layout/chevron2"/>
    <dgm:cxn modelId="{80302256-FC12-485A-AF4B-8AD0E71D5ACA}" srcId="{B52C5FA3-ABAF-40CF-BD08-986D45198BE6}" destId="{C47C9D7B-79B1-4F79-9D29-29B04C1265C8}" srcOrd="1" destOrd="0" parTransId="{E8474C75-2D83-4D1F-8ADE-F70D62B54A80}" sibTransId="{D410C506-4567-4A5E-B109-705BAC694950}"/>
    <dgm:cxn modelId="{E6C4DF84-66A4-47A6-A35E-37C6FF4DE317}" type="presOf" srcId="{C47C9D7B-79B1-4F79-9D29-29B04C1265C8}" destId="{92BABCBD-DBC7-4E5F-A3DD-C4B8FEC858E2}" srcOrd="0" destOrd="0" presId="urn:microsoft.com/office/officeart/2005/8/layout/chevron2"/>
    <dgm:cxn modelId="{A2908088-959F-4F33-B4AF-CD0032765847}" srcId="{180F5AF7-A5A5-46A5-B614-8613731364FD}" destId="{9E173C88-A1D3-4C25-883D-7FB5A3AC7106}" srcOrd="0" destOrd="0" parTransId="{4D4B27C7-7CB5-4599-82CD-925A0E84A32D}" sibTransId="{7460666D-9864-41C5-819F-2D2E5B96BEBE}"/>
    <dgm:cxn modelId="{747C09A1-A838-459A-A7CE-51D1C19D1594}" srcId="{C47C9D7B-79B1-4F79-9D29-29B04C1265C8}" destId="{9B3C77CF-95A7-4555-B637-5F0FE6600BAA}" srcOrd="1" destOrd="0" parTransId="{F9C03265-2F7D-4B3B-89A2-176EBCD10968}" sibTransId="{B043C2DB-B7F4-4CD3-8415-6873BC89744D}"/>
    <dgm:cxn modelId="{B06609A5-3FF8-47CD-80D8-80AFF3F34043}" srcId="{C47C9D7B-79B1-4F79-9D29-29B04C1265C8}" destId="{873A7486-139F-45D8-8D60-2793A611CBF5}" srcOrd="0" destOrd="0" parTransId="{826BFFEB-20AE-4A39-90D9-EBD7D4046593}" sibTransId="{41EDB9CE-D289-47D7-83E9-CBDB9CA45AEE}"/>
    <dgm:cxn modelId="{B19E96BC-38E1-46A1-A738-16DC1511F837}" type="presOf" srcId="{873A7486-139F-45D8-8D60-2793A611CBF5}" destId="{5DC8E7CE-395E-4222-B40A-B8E7F6EEA887}" srcOrd="0" destOrd="0" presId="urn:microsoft.com/office/officeart/2005/8/layout/chevron2"/>
    <dgm:cxn modelId="{F62F41CB-E3E5-4F48-A08A-5476FC8797A1}" type="presOf" srcId="{1CC93AA2-FC0D-4312-BCC0-98D0FE65752F}" destId="{9132D4A2-F320-416A-81B7-A7323F7ABB64}" srcOrd="0" destOrd="1" presId="urn:microsoft.com/office/officeart/2005/8/layout/chevron2"/>
    <dgm:cxn modelId="{CE3CCEE5-7CCB-487E-A642-6B54D3EBDC46}" srcId="{B52C5FA3-ABAF-40CF-BD08-986D45198BE6}" destId="{4FC4660C-E9B8-4251-B847-126361D51AF2}" srcOrd="0" destOrd="0" parTransId="{C2D83BE7-CFCE-4E30-933D-BA13E7E7A9B6}" sibTransId="{0487845E-793E-421B-AB88-A33538452E31}"/>
    <dgm:cxn modelId="{43440CF2-6FEC-48E8-AFD3-E61DA7401B29}" srcId="{B52C5FA3-ABAF-40CF-BD08-986D45198BE6}" destId="{180F5AF7-A5A5-46A5-B614-8613731364FD}" srcOrd="2" destOrd="0" parTransId="{2390C77F-23D3-401A-891F-1615684832A1}" sibTransId="{29CCCF67-CC57-412C-8F7E-D878D16D8E14}"/>
    <dgm:cxn modelId="{6F846732-9899-47D2-AC3A-715942456EDD}" type="presParOf" srcId="{AE68165F-ECB6-46B4-9574-AFAB8ECDDDDC}" destId="{E2577C65-9017-43D6-AF81-0DCF4D06BC7B}" srcOrd="0" destOrd="0" presId="urn:microsoft.com/office/officeart/2005/8/layout/chevron2"/>
    <dgm:cxn modelId="{004E7D05-B276-4B77-B8F1-BA96100FBA84}" type="presParOf" srcId="{E2577C65-9017-43D6-AF81-0DCF4D06BC7B}" destId="{8DF27315-AFFA-47DB-BC18-BFE2BAF7E982}" srcOrd="0" destOrd="0" presId="urn:microsoft.com/office/officeart/2005/8/layout/chevron2"/>
    <dgm:cxn modelId="{6CAC6123-DF76-477A-8E86-8575DF4EDDEC}" type="presParOf" srcId="{E2577C65-9017-43D6-AF81-0DCF4D06BC7B}" destId="{9132D4A2-F320-416A-81B7-A7323F7ABB64}" srcOrd="1" destOrd="0" presId="urn:microsoft.com/office/officeart/2005/8/layout/chevron2"/>
    <dgm:cxn modelId="{3F33EB20-E570-4488-A087-D6C8363A7319}" type="presParOf" srcId="{AE68165F-ECB6-46B4-9574-AFAB8ECDDDDC}" destId="{6C5D5699-14A4-45F2-AD97-35211B39FE1B}" srcOrd="1" destOrd="0" presId="urn:microsoft.com/office/officeart/2005/8/layout/chevron2"/>
    <dgm:cxn modelId="{5F067E87-1E73-4C56-B151-FC6D9A4F9DE5}" type="presParOf" srcId="{AE68165F-ECB6-46B4-9574-AFAB8ECDDDDC}" destId="{BD0A5BBD-8BBB-4273-92EA-483A63DB3735}" srcOrd="2" destOrd="0" presId="urn:microsoft.com/office/officeart/2005/8/layout/chevron2"/>
    <dgm:cxn modelId="{C4464576-7933-451E-BDE6-CDF28F0796F3}" type="presParOf" srcId="{BD0A5BBD-8BBB-4273-92EA-483A63DB3735}" destId="{92BABCBD-DBC7-4E5F-A3DD-C4B8FEC858E2}" srcOrd="0" destOrd="0" presId="urn:microsoft.com/office/officeart/2005/8/layout/chevron2"/>
    <dgm:cxn modelId="{236B2F16-C391-48FF-BB2B-DD5AD0FAFB45}" type="presParOf" srcId="{BD0A5BBD-8BBB-4273-92EA-483A63DB3735}" destId="{5DC8E7CE-395E-4222-B40A-B8E7F6EEA887}" srcOrd="1" destOrd="0" presId="urn:microsoft.com/office/officeart/2005/8/layout/chevron2"/>
    <dgm:cxn modelId="{58B38503-9421-4DF2-A882-7512369305EF}" type="presParOf" srcId="{AE68165F-ECB6-46B4-9574-AFAB8ECDDDDC}" destId="{D3EE2216-5ABE-4356-B5A3-677A7833D732}" srcOrd="3" destOrd="0" presId="urn:microsoft.com/office/officeart/2005/8/layout/chevron2"/>
    <dgm:cxn modelId="{6E5777BD-8163-461B-9E57-029DD946683D}" type="presParOf" srcId="{AE68165F-ECB6-46B4-9574-AFAB8ECDDDDC}" destId="{CFF1945F-881B-49D2-B2F0-9DA7C79CFD6A}" srcOrd="4" destOrd="0" presId="urn:microsoft.com/office/officeart/2005/8/layout/chevron2"/>
    <dgm:cxn modelId="{BEC228E8-FCBB-454F-908E-6899C4C3580B}" type="presParOf" srcId="{CFF1945F-881B-49D2-B2F0-9DA7C79CFD6A}" destId="{382EDC59-20B9-42CC-9B73-3944272F2DA8}" srcOrd="0" destOrd="0" presId="urn:microsoft.com/office/officeart/2005/8/layout/chevron2"/>
    <dgm:cxn modelId="{8D87788A-28F2-485B-BEFB-037F1C9FBE74}" type="presParOf" srcId="{CFF1945F-881B-49D2-B2F0-9DA7C79CFD6A}" destId="{CC1B94BE-A6BE-4CC5-9271-15FFA7E9D509}"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17AF48B-4501-458E-8872-51A78E8CC1F6}" type="doc">
      <dgm:prSet loTypeId="urn:microsoft.com/office/officeart/2005/8/layout/pyramid4" loCatId="relationship" qsTypeId="urn:microsoft.com/office/officeart/2005/8/quickstyle/simple1" qsCatId="simple" csTypeId="urn:microsoft.com/office/officeart/2005/8/colors/accent1_2" csCatId="accent1" phldr="1"/>
      <dgm:spPr/>
      <dgm:t>
        <a:bodyPr/>
        <a:lstStyle/>
        <a:p>
          <a:pPr rtl="1"/>
          <a:endParaRPr lang="fa-IR"/>
        </a:p>
      </dgm:t>
    </dgm:pt>
    <dgm:pt modelId="{089378FF-D467-4EF6-B780-9CD0BA145D5E}">
      <dgm:prSet phldrT="[Text]"/>
      <dgm:spPr/>
      <dgm:t>
        <a:bodyPr/>
        <a:lstStyle/>
        <a:p>
          <a:pPr rtl="1"/>
          <a:r>
            <a:rPr lang="fa-IR" dirty="0"/>
            <a:t>اتحادیه های پولی</a:t>
          </a:r>
        </a:p>
      </dgm:t>
    </dgm:pt>
    <dgm:pt modelId="{D698030C-8BB4-4A86-BFEC-947574FE9FB3}" type="parTrans" cxnId="{FA28F93E-9817-4513-A97E-006B3470DDB8}">
      <dgm:prSet/>
      <dgm:spPr/>
      <dgm:t>
        <a:bodyPr/>
        <a:lstStyle/>
        <a:p>
          <a:pPr rtl="1"/>
          <a:endParaRPr lang="fa-IR"/>
        </a:p>
      </dgm:t>
    </dgm:pt>
    <dgm:pt modelId="{2FA8DE50-1220-4541-B31B-8F6C8B02F2AD}" type="sibTrans" cxnId="{FA28F93E-9817-4513-A97E-006B3470DDB8}">
      <dgm:prSet/>
      <dgm:spPr/>
      <dgm:t>
        <a:bodyPr/>
        <a:lstStyle/>
        <a:p>
          <a:pPr rtl="1"/>
          <a:endParaRPr lang="fa-IR"/>
        </a:p>
      </dgm:t>
    </dgm:pt>
    <dgm:pt modelId="{68F3ED5E-7FF9-4951-8593-1C312F3F21D7}">
      <dgm:prSet phldrT="[Text]"/>
      <dgm:spPr/>
      <dgm:t>
        <a:bodyPr/>
        <a:lstStyle/>
        <a:p>
          <a:pPr rtl="1"/>
          <a:r>
            <a:rPr lang="fa-IR" dirty="0" err="1"/>
            <a:t>تغییرنام</a:t>
          </a:r>
          <a:r>
            <a:rPr lang="fa-IR" dirty="0"/>
            <a:t> پول ملی به همراه اصلاح پولی</a:t>
          </a:r>
        </a:p>
      </dgm:t>
    </dgm:pt>
    <dgm:pt modelId="{6724E013-ECD9-4F54-89D3-58EF95F510E0}" type="parTrans" cxnId="{25ACA953-D916-4141-8933-4BA96759F8CE}">
      <dgm:prSet/>
      <dgm:spPr/>
      <dgm:t>
        <a:bodyPr/>
        <a:lstStyle/>
        <a:p>
          <a:pPr rtl="1"/>
          <a:endParaRPr lang="fa-IR"/>
        </a:p>
      </dgm:t>
    </dgm:pt>
    <dgm:pt modelId="{D4DD2771-EE31-4FCF-B185-996CD9E3184C}" type="sibTrans" cxnId="{25ACA953-D916-4141-8933-4BA96759F8CE}">
      <dgm:prSet/>
      <dgm:spPr/>
      <dgm:t>
        <a:bodyPr/>
        <a:lstStyle/>
        <a:p>
          <a:pPr rtl="1"/>
          <a:endParaRPr lang="fa-IR"/>
        </a:p>
      </dgm:t>
    </dgm:pt>
    <dgm:pt modelId="{7BAF1D07-3A12-4BFE-9AF8-F9141F38D9CB}">
      <dgm:prSet phldrT="[Text]"/>
      <dgm:spPr/>
      <dgm:t>
        <a:bodyPr/>
        <a:lstStyle/>
        <a:p>
          <a:pPr rtl="1"/>
          <a:r>
            <a:rPr lang="fa-IR" dirty="0"/>
            <a:t>تغییر واحد پول به همراه تغییر ارزش برابری</a:t>
          </a:r>
        </a:p>
      </dgm:t>
    </dgm:pt>
    <dgm:pt modelId="{8DCC9C06-8D76-453D-82F0-2D374C63EBB4}" type="parTrans" cxnId="{1D557753-8EDD-4648-A6C8-07E9AD2A7F1D}">
      <dgm:prSet/>
      <dgm:spPr/>
      <dgm:t>
        <a:bodyPr/>
        <a:lstStyle/>
        <a:p>
          <a:pPr rtl="1"/>
          <a:endParaRPr lang="fa-IR"/>
        </a:p>
      </dgm:t>
    </dgm:pt>
    <dgm:pt modelId="{478EF8C3-547F-44E7-B286-0C21440FC02B}" type="sibTrans" cxnId="{1D557753-8EDD-4648-A6C8-07E9AD2A7F1D}">
      <dgm:prSet/>
      <dgm:spPr/>
      <dgm:t>
        <a:bodyPr/>
        <a:lstStyle/>
        <a:p>
          <a:pPr rtl="1"/>
          <a:endParaRPr lang="fa-IR"/>
        </a:p>
      </dgm:t>
    </dgm:pt>
    <dgm:pt modelId="{3DC3D51F-CDED-4831-A912-37F236B41797}">
      <dgm:prSet phldrT="[Text]"/>
      <dgm:spPr/>
      <dgm:t>
        <a:bodyPr/>
        <a:lstStyle/>
        <a:p>
          <a:pPr rtl="1"/>
          <a:r>
            <a:rPr lang="fa-IR" dirty="0"/>
            <a:t>حذف صفر از </a:t>
          </a:r>
          <a:r>
            <a:rPr lang="fa-IR" dirty="0" err="1"/>
            <a:t>واحدپولی</a:t>
          </a:r>
          <a:endParaRPr lang="fa-IR" dirty="0"/>
        </a:p>
      </dgm:t>
    </dgm:pt>
    <dgm:pt modelId="{B5362101-75C7-40BF-9E44-1BA922F9FBB8}" type="parTrans" cxnId="{6D2DA702-CD4A-49D5-B621-507D9FBC2192}">
      <dgm:prSet/>
      <dgm:spPr/>
      <dgm:t>
        <a:bodyPr/>
        <a:lstStyle/>
        <a:p>
          <a:pPr rtl="1"/>
          <a:endParaRPr lang="fa-IR"/>
        </a:p>
      </dgm:t>
    </dgm:pt>
    <dgm:pt modelId="{157AC189-2DAA-4A97-9717-7802B64D3E07}" type="sibTrans" cxnId="{6D2DA702-CD4A-49D5-B621-507D9FBC2192}">
      <dgm:prSet/>
      <dgm:spPr/>
      <dgm:t>
        <a:bodyPr/>
        <a:lstStyle/>
        <a:p>
          <a:pPr rtl="1"/>
          <a:endParaRPr lang="fa-IR"/>
        </a:p>
      </dgm:t>
    </dgm:pt>
    <dgm:pt modelId="{19D96DCD-3A6F-4CD9-A671-86E51BA6667B}" type="pres">
      <dgm:prSet presAssocID="{517AF48B-4501-458E-8872-51A78E8CC1F6}" presName="compositeShape" presStyleCnt="0">
        <dgm:presLayoutVars>
          <dgm:chMax val="9"/>
          <dgm:dir/>
          <dgm:resizeHandles val="exact"/>
        </dgm:presLayoutVars>
      </dgm:prSet>
      <dgm:spPr/>
    </dgm:pt>
    <dgm:pt modelId="{C9536E09-D935-43B8-816A-F8E969EE36B0}" type="pres">
      <dgm:prSet presAssocID="{517AF48B-4501-458E-8872-51A78E8CC1F6}" presName="triangle1" presStyleLbl="node1" presStyleIdx="0" presStyleCnt="4">
        <dgm:presLayoutVars>
          <dgm:bulletEnabled val="1"/>
        </dgm:presLayoutVars>
      </dgm:prSet>
      <dgm:spPr/>
    </dgm:pt>
    <dgm:pt modelId="{F97CF909-F3E0-44A6-B0E2-5C0938C6568B}" type="pres">
      <dgm:prSet presAssocID="{517AF48B-4501-458E-8872-51A78E8CC1F6}" presName="triangle2" presStyleLbl="node1" presStyleIdx="1" presStyleCnt="4" custLinFactNeighborY="1709">
        <dgm:presLayoutVars>
          <dgm:bulletEnabled val="1"/>
        </dgm:presLayoutVars>
      </dgm:prSet>
      <dgm:spPr/>
    </dgm:pt>
    <dgm:pt modelId="{25310F18-A47C-4526-921C-DC75B85FFE00}" type="pres">
      <dgm:prSet presAssocID="{517AF48B-4501-458E-8872-51A78E8CC1F6}" presName="triangle3" presStyleLbl="node1" presStyleIdx="2" presStyleCnt="4">
        <dgm:presLayoutVars>
          <dgm:bulletEnabled val="1"/>
        </dgm:presLayoutVars>
      </dgm:prSet>
      <dgm:spPr/>
    </dgm:pt>
    <dgm:pt modelId="{8E7263C3-6DFA-4886-94C7-FC21343D2EF3}" type="pres">
      <dgm:prSet presAssocID="{517AF48B-4501-458E-8872-51A78E8CC1F6}" presName="triangle4" presStyleLbl="node1" presStyleIdx="3" presStyleCnt="4">
        <dgm:presLayoutVars>
          <dgm:bulletEnabled val="1"/>
        </dgm:presLayoutVars>
      </dgm:prSet>
      <dgm:spPr/>
    </dgm:pt>
  </dgm:ptLst>
  <dgm:cxnLst>
    <dgm:cxn modelId="{6D2DA702-CD4A-49D5-B621-507D9FBC2192}" srcId="{517AF48B-4501-458E-8872-51A78E8CC1F6}" destId="{3DC3D51F-CDED-4831-A912-37F236B41797}" srcOrd="3" destOrd="0" parTransId="{B5362101-75C7-40BF-9E44-1BA922F9FBB8}" sibTransId="{157AC189-2DAA-4A97-9717-7802B64D3E07}"/>
    <dgm:cxn modelId="{57E19004-21E6-4838-A107-2B39C278A4B8}" type="presOf" srcId="{517AF48B-4501-458E-8872-51A78E8CC1F6}" destId="{19D96DCD-3A6F-4CD9-A671-86E51BA6667B}" srcOrd="0" destOrd="0" presId="urn:microsoft.com/office/officeart/2005/8/layout/pyramid4"/>
    <dgm:cxn modelId="{CB406A1B-BFED-4F0D-8B33-11BD4129A94F}" type="presOf" srcId="{7BAF1D07-3A12-4BFE-9AF8-F9141F38D9CB}" destId="{25310F18-A47C-4526-921C-DC75B85FFE00}" srcOrd="0" destOrd="0" presId="urn:microsoft.com/office/officeart/2005/8/layout/pyramid4"/>
    <dgm:cxn modelId="{FA28F93E-9817-4513-A97E-006B3470DDB8}" srcId="{517AF48B-4501-458E-8872-51A78E8CC1F6}" destId="{089378FF-D467-4EF6-B780-9CD0BA145D5E}" srcOrd="0" destOrd="0" parTransId="{D698030C-8BB4-4A86-BFEC-947574FE9FB3}" sibTransId="{2FA8DE50-1220-4541-B31B-8F6C8B02F2AD}"/>
    <dgm:cxn modelId="{1D557753-8EDD-4648-A6C8-07E9AD2A7F1D}" srcId="{517AF48B-4501-458E-8872-51A78E8CC1F6}" destId="{7BAF1D07-3A12-4BFE-9AF8-F9141F38D9CB}" srcOrd="2" destOrd="0" parTransId="{8DCC9C06-8D76-453D-82F0-2D374C63EBB4}" sibTransId="{478EF8C3-547F-44E7-B286-0C21440FC02B}"/>
    <dgm:cxn modelId="{25ACA953-D916-4141-8933-4BA96759F8CE}" srcId="{517AF48B-4501-458E-8872-51A78E8CC1F6}" destId="{68F3ED5E-7FF9-4951-8593-1C312F3F21D7}" srcOrd="1" destOrd="0" parTransId="{6724E013-ECD9-4F54-89D3-58EF95F510E0}" sibTransId="{D4DD2771-EE31-4FCF-B185-996CD9E3184C}"/>
    <dgm:cxn modelId="{71BF0588-29D9-4572-9C66-817407343EB4}" type="presOf" srcId="{68F3ED5E-7FF9-4951-8593-1C312F3F21D7}" destId="{F97CF909-F3E0-44A6-B0E2-5C0938C6568B}" srcOrd="0" destOrd="0" presId="urn:microsoft.com/office/officeart/2005/8/layout/pyramid4"/>
    <dgm:cxn modelId="{AB13BD99-C5D0-4621-A9CE-D53C97DBB9CA}" type="presOf" srcId="{089378FF-D467-4EF6-B780-9CD0BA145D5E}" destId="{C9536E09-D935-43B8-816A-F8E969EE36B0}" srcOrd="0" destOrd="0" presId="urn:microsoft.com/office/officeart/2005/8/layout/pyramid4"/>
    <dgm:cxn modelId="{AD4BA8A1-5C1E-4D41-AE02-A6CBB582AB36}" type="presOf" srcId="{3DC3D51F-CDED-4831-A912-37F236B41797}" destId="{8E7263C3-6DFA-4886-94C7-FC21343D2EF3}" srcOrd="0" destOrd="0" presId="urn:microsoft.com/office/officeart/2005/8/layout/pyramid4"/>
    <dgm:cxn modelId="{B3E55A44-891A-4B1E-9A4E-4124D9C3A72B}" type="presParOf" srcId="{19D96DCD-3A6F-4CD9-A671-86E51BA6667B}" destId="{C9536E09-D935-43B8-816A-F8E969EE36B0}" srcOrd="0" destOrd="0" presId="urn:microsoft.com/office/officeart/2005/8/layout/pyramid4"/>
    <dgm:cxn modelId="{06D211A0-3EF1-45BE-A9B6-8ADB14455119}" type="presParOf" srcId="{19D96DCD-3A6F-4CD9-A671-86E51BA6667B}" destId="{F97CF909-F3E0-44A6-B0E2-5C0938C6568B}" srcOrd="1" destOrd="0" presId="urn:microsoft.com/office/officeart/2005/8/layout/pyramid4"/>
    <dgm:cxn modelId="{0718443D-F7DD-4306-97E0-4DCE102C6B54}" type="presParOf" srcId="{19D96DCD-3A6F-4CD9-A671-86E51BA6667B}" destId="{25310F18-A47C-4526-921C-DC75B85FFE00}" srcOrd="2" destOrd="0" presId="urn:microsoft.com/office/officeart/2005/8/layout/pyramid4"/>
    <dgm:cxn modelId="{4C9B2748-E69E-4F8D-9193-01151E9561D2}" type="presParOf" srcId="{19D96DCD-3A6F-4CD9-A671-86E51BA6667B}" destId="{8E7263C3-6DFA-4886-94C7-FC21343D2EF3}" srcOrd="3" destOrd="0" presId="urn:microsoft.com/office/officeart/2005/8/layout/pyramid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F27315-AFFA-47DB-BC18-BFE2BAF7E982}">
      <dsp:nvSpPr>
        <dsp:cNvPr id="0" name=""/>
        <dsp:cNvSpPr/>
      </dsp:nvSpPr>
      <dsp:spPr>
        <a:xfrm rot="5400000">
          <a:off x="6768296" y="241255"/>
          <a:ext cx="1599651" cy="1119756"/>
        </a:xfrm>
        <a:prstGeom prst="chevron">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rtl="1">
            <a:lnSpc>
              <a:spcPct val="90000"/>
            </a:lnSpc>
            <a:spcBef>
              <a:spcPct val="0"/>
            </a:spcBef>
            <a:spcAft>
              <a:spcPct val="35000"/>
            </a:spcAft>
            <a:buNone/>
          </a:pPr>
          <a:r>
            <a:rPr lang="fa-IR" sz="3300" kern="1200" dirty="0"/>
            <a:t>دلایل</a:t>
          </a:r>
        </a:p>
      </dsp:txBody>
      <dsp:txXfrm rot="-5400000">
        <a:off x="7008244" y="561185"/>
        <a:ext cx="1119756" cy="479895"/>
      </dsp:txXfrm>
    </dsp:sp>
    <dsp:sp modelId="{9132D4A2-F320-416A-81B7-A7323F7ABB64}">
      <dsp:nvSpPr>
        <dsp:cNvPr id="0" name=""/>
        <dsp:cNvSpPr/>
      </dsp:nvSpPr>
      <dsp:spPr>
        <a:xfrm rot="16200000">
          <a:off x="2984235" y="-2982927"/>
          <a:ext cx="1039773" cy="7008243"/>
        </a:xfrm>
        <a:prstGeom prst="round2Same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outerShdw blurRad="38100" dist="25400" dir="5400000" rotWithShape="0">
            <a:srgbClr val="000000">
              <a:alpha val="4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700" tIns="12700" rIns="142240" bIns="12700" numCol="1" spcCol="1270" anchor="ctr" anchorCtr="0">
          <a:noAutofit/>
        </a:bodyPr>
        <a:lstStyle/>
        <a:p>
          <a:pPr marL="228600" lvl="1" indent="-228600" algn="r" defTabSz="889000" rtl="1">
            <a:lnSpc>
              <a:spcPct val="90000"/>
            </a:lnSpc>
            <a:spcBef>
              <a:spcPct val="0"/>
            </a:spcBef>
            <a:spcAft>
              <a:spcPct val="15000"/>
            </a:spcAft>
            <a:buChar char="•"/>
          </a:pPr>
          <a:r>
            <a:rPr lang="fa-IR" sz="2000" kern="1200" dirty="0"/>
            <a:t>برطرف کردن مشکلات فنی و اجرایی ناشی از کاربرد اعداد بزرگ در صورت </a:t>
          </a:r>
          <a:r>
            <a:rPr lang="fa-IR" sz="2000" kern="1200" dirty="0" err="1"/>
            <a:t>حسابهای</a:t>
          </a:r>
          <a:r>
            <a:rPr lang="fa-IR" sz="2000" kern="1200" dirty="0"/>
            <a:t> مالی </a:t>
          </a:r>
          <a:r>
            <a:rPr lang="fa-IR" sz="2000" kern="1200" dirty="0" err="1"/>
            <a:t>وماشین</a:t>
          </a:r>
          <a:r>
            <a:rPr lang="fa-IR" sz="2000" kern="1200" dirty="0"/>
            <a:t> های </a:t>
          </a:r>
          <a:r>
            <a:rPr lang="fa-IR" sz="2000" kern="1200" dirty="0" err="1"/>
            <a:t>محاسبتی</a:t>
          </a:r>
          <a:r>
            <a:rPr lang="fa-IR" sz="2000" kern="1200" dirty="0"/>
            <a:t> </a:t>
          </a:r>
        </a:p>
        <a:p>
          <a:pPr marL="228600" lvl="1" indent="-228600" algn="r" defTabSz="889000" rtl="1">
            <a:lnSpc>
              <a:spcPct val="90000"/>
            </a:lnSpc>
            <a:spcBef>
              <a:spcPct val="0"/>
            </a:spcBef>
            <a:spcAft>
              <a:spcPct val="15000"/>
            </a:spcAft>
            <a:buChar char="•"/>
          </a:pPr>
          <a:r>
            <a:rPr lang="fa-IR" sz="2000" kern="1200" dirty="0"/>
            <a:t>کسب اعتبار بین </a:t>
          </a:r>
          <a:r>
            <a:rPr lang="fa-IR" sz="2000" kern="1200" dirty="0" err="1"/>
            <a:t>المللی</a:t>
          </a:r>
          <a:r>
            <a:rPr lang="fa-IR" sz="2000" kern="1200" dirty="0"/>
            <a:t> در بازار های سرمایه </a:t>
          </a:r>
        </a:p>
      </dsp:txBody>
      <dsp:txXfrm rot="5400000">
        <a:off x="50758" y="52066"/>
        <a:ext cx="6957485" cy="938257"/>
      </dsp:txXfrm>
    </dsp:sp>
    <dsp:sp modelId="{92BABCBD-DBC7-4E5F-A3DD-C4B8FEC858E2}">
      <dsp:nvSpPr>
        <dsp:cNvPr id="0" name=""/>
        <dsp:cNvSpPr/>
      </dsp:nvSpPr>
      <dsp:spPr>
        <a:xfrm rot="5400000">
          <a:off x="6768296" y="1802155"/>
          <a:ext cx="1599651" cy="1119756"/>
        </a:xfrm>
        <a:prstGeom prst="chevron">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rtl="1">
            <a:lnSpc>
              <a:spcPct val="90000"/>
            </a:lnSpc>
            <a:spcBef>
              <a:spcPct val="0"/>
            </a:spcBef>
            <a:spcAft>
              <a:spcPct val="35000"/>
            </a:spcAft>
            <a:buNone/>
          </a:pPr>
          <a:r>
            <a:rPr lang="fa-IR" sz="3300" kern="1200" dirty="0"/>
            <a:t>حذف</a:t>
          </a:r>
        </a:p>
      </dsp:txBody>
      <dsp:txXfrm rot="-5400000">
        <a:off x="7008244" y="2122085"/>
        <a:ext cx="1119756" cy="479895"/>
      </dsp:txXfrm>
    </dsp:sp>
    <dsp:sp modelId="{5DC8E7CE-395E-4222-B40A-B8E7F6EEA887}">
      <dsp:nvSpPr>
        <dsp:cNvPr id="0" name=""/>
        <dsp:cNvSpPr/>
      </dsp:nvSpPr>
      <dsp:spPr>
        <a:xfrm rot="16200000">
          <a:off x="2835708" y="-1422027"/>
          <a:ext cx="1336826" cy="7008243"/>
        </a:xfrm>
        <a:prstGeom prst="round2Same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outerShdw blurRad="38100" dist="25400" dir="5400000" rotWithShape="0">
            <a:srgbClr val="000000">
              <a:alpha val="4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700" tIns="12700" rIns="142240" bIns="12700" numCol="1" spcCol="1270" anchor="ctr" anchorCtr="0">
          <a:noAutofit/>
        </a:bodyPr>
        <a:lstStyle/>
        <a:p>
          <a:pPr marL="228600" lvl="1" indent="-228600" algn="r" defTabSz="889000" rtl="1">
            <a:lnSpc>
              <a:spcPct val="90000"/>
            </a:lnSpc>
            <a:spcBef>
              <a:spcPct val="0"/>
            </a:spcBef>
            <a:spcAft>
              <a:spcPct val="15000"/>
            </a:spcAft>
            <a:buChar char="•"/>
          </a:pPr>
          <a:r>
            <a:rPr lang="fa-IR" sz="2000" kern="1200" dirty="0"/>
            <a:t>بازگرداندن اعتماد به پول ملی به عنوان یکی از نماد های هویت ملی</a:t>
          </a:r>
        </a:p>
        <a:p>
          <a:pPr marL="228600" lvl="1" indent="-228600" algn="r" defTabSz="889000" rtl="1">
            <a:lnSpc>
              <a:spcPct val="90000"/>
            </a:lnSpc>
            <a:spcBef>
              <a:spcPct val="0"/>
            </a:spcBef>
            <a:spcAft>
              <a:spcPct val="15000"/>
            </a:spcAft>
            <a:buChar char="•"/>
          </a:pPr>
          <a:r>
            <a:rPr lang="fa-IR" sz="2000" kern="1200" dirty="0"/>
            <a:t>ایجاد تسهیل در </a:t>
          </a:r>
          <a:r>
            <a:rPr lang="fa-IR" sz="2000" kern="1200" dirty="0" err="1"/>
            <a:t>معاملات</a:t>
          </a:r>
          <a:r>
            <a:rPr lang="fa-IR" sz="2000" kern="1200" dirty="0"/>
            <a:t> تجاری</a:t>
          </a:r>
        </a:p>
        <a:p>
          <a:pPr marL="228600" lvl="1" indent="-228600" algn="r" defTabSz="889000" rtl="1">
            <a:lnSpc>
              <a:spcPct val="90000"/>
            </a:lnSpc>
            <a:spcBef>
              <a:spcPct val="0"/>
            </a:spcBef>
            <a:spcAft>
              <a:spcPct val="15000"/>
            </a:spcAft>
            <a:buChar char="•"/>
          </a:pPr>
          <a:r>
            <a:rPr lang="fa-IR" sz="2000" kern="1200" dirty="0"/>
            <a:t>صرفه جویی در وقت افرادی که با مسائل پولی سرو کار دارند</a:t>
          </a:r>
        </a:p>
      </dsp:txBody>
      <dsp:txXfrm rot="5400000">
        <a:off x="65258" y="1478939"/>
        <a:ext cx="6942985" cy="1206310"/>
      </dsp:txXfrm>
    </dsp:sp>
    <dsp:sp modelId="{382EDC59-20B9-42CC-9B73-3944272F2DA8}">
      <dsp:nvSpPr>
        <dsp:cNvPr id="0" name=""/>
        <dsp:cNvSpPr/>
      </dsp:nvSpPr>
      <dsp:spPr>
        <a:xfrm rot="5400000">
          <a:off x="6768296" y="3214528"/>
          <a:ext cx="1599651" cy="1119756"/>
        </a:xfrm>
        <a:prstGeom prst="chevron">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rtl="1">
            <a:lnSpc>
              <a:spcPct val="90000"/>
            </a:lnSpc>
            <a:spcBef>
              <a:spcPct val="0"/>
            </a:spcBef>
            <a:spcAft>
              <a:spcPct val="35000"/>
            </a:spcAft>
            <a:buNone/>
          </a:pPr>
          <a:r>
            <a:rPr lang="fa-IR" sz="3300" kern="1200" dirty="0"/>
            <a:t>صفر</a:t>
          </a:r>
        </a:p>
      </dsp:txBody>
      <dsp:txXfrm rot="-5400000">
        <a:off x="7008244" y="3534458"/>
        <a:ext cx="1119756" cy="479895"/>
      </dsp:txXfrm>
    </dsp:sp>
    <dsp:sp modelId="{CC1B94BE-A6BE-4CC5-9271-15FFA7E9D509}">
      <dsp:nvSpPr>
        <dsp:cNvPr id="0" name=""/>
        <dsp:cNvSpPr/>
      </dsp:nvSpPr>
      <dsp:spPr>
        <a:xfrm rot="16200000">
          <a:off x="2984235" y="-9654"/>
          <a:ext cx="1039773" cy="7008243"/>
        </a:xfrm>
        <a:prstGeom prst="round2Same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outerShdw blurRad="38100" dist="25400" dir="5400000" rotWithShape="0">
            <a:srgbClr val="000000">
              <a:alpha val="4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700" tIns="12700" rIns="142240" bIns="12700" numCol="1" spcCol="1270" anchor="ctr" anchorCtr="0">
          <a:noAutofit/>
        </a:bodyPr>
        <a:lstStyle/>
        <a:p>
          <a:pPr marL="228600" lvl="1" indent="-228600" algn="r" defTabSz="889000" rtl="1">
            <a:lnSpc>
              <a:spcPct val="90000"/>
            </a:lnSpc>
            <a:spcBef>
              <a:spcPct val="0"/>
            </a:spcBef>
            <a:spcAft>
              <a:spcPct val="15000"/>
            </a:spcAft>
            <a:buChar char="•"/>
          </a:pPr>
          <a:r>
            <a:rPr lang="fa-IR" sz="2000" kern="1200" dirty="0"/>
            <a:t>بستر سازی برای کاهش تورم </a:t>
          </a:r>
        </a:p>
        <a:p>
          <a:pPr marL="228600" lvl="1" indent="-228600" algn="r" defTabSz="889000" rtl="1">
            <a:lnSpc>
              <a:spcPct val="90000"/>
            </a:lnSpc>
            <a:spcBef>
              <a:spcPct val="0"/>
            </a:spcBef>
            <a:spcAft>
              <a:spcPct val="15000"/>
            </a:spcAft>
            <a:buChar char="•"/>
          </a:pPr>
          <a:r>
            <a:rPr lang="fa-IR" sz="2000" kern="1200" dirty="0"/>
            <a:t>کاهش سرانه اسکناس در گردش و صرفه جویی در هزینه انتشار حجم بالای اسکناس </a:t>
          </a:r>
        </a:p>
      </dsp:txBody>
      <dsp:txXfrm rot="5400000">
        <a:off x="50758" y="3025339"/>
        <a:ext cx="6957485" cy="9382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536E09-D935-43B8-816A-F8E969EE36B0}">
      <dsp:nvSpPr>
        <dsp:cNvPr id="0" name=""/>
        <dsp:cNvSpPr/>
      </dsp:nvSpPr>
      <dsp:spPr>
        <a:xfrm>
          <a:off x="3107802" y="0"/>
          <a:ext cx="2673752" cy="2673752"/>
        </a:xfrm>
        <a:prstGeom prst="triangl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fa-IR" sz="2200" kern="1200" dirty="0"/>
            <a:t>اتحادیه های پولی</a:t>
          </a:r>
        </a:p>
      </dsp:txBody>
      <dsp:txXfrm>
        <a:off x="3776240" y="1336876"/>
        <a:ext cx="1336876" cy="1336876"/>
      </dsp:txXfrm>
    </dsp:sp>
    <dsp:sp modelId="{F97CF909-F3E0-44A6-B0E2-5C0938C6568B}">
      <dsp:nvSpPr>
        <dsp:cNvPr id="0" name=""/>
        <dsp:cNvSpPr/>
      </dsp:nvSpPr>
      <dsp:spPr>
        <a:xfrm>
          <a:off x="1770926" y="2673752"/>
          <a:ext cx="2673752" cy="2673752"/>
        </a:xfrm>
        <a:prstGeom prst="triangl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fa-IR" sz="2200" kern="1200" dirty="0" err="1"/>
            <a:t>تغییرنام</a:t>
          </a:r>
          <a:r>
            <a:rPr lang="fa-IR" sz="2200" kern="1200" dirty="0"/>
            <a:t> پول ملی به همراه اصلاح پولی</a:t>
          </a:r>
        </a:p>
      </dsp:txBody>
      <dsp:txXfrm>
        <a:off x="2439364" y="4010628"/>
        <a:ext cx="1336876" cy="1336876"/>
      </dsp:txXfrm>
    </dsp:sp>
    <dsp:sp modelId="{25310F18-A47C-4526-921C-DC75B85FFE00}">
      <dsp:nvSpPr>
        <dsp:cNvPr id="0" name=""/>
        <dsp:cNvSpPr/>
      </dsp:nvSpPr>
      <dsp:spPr>
        <a:xfrm rot="10800000">
          <a:off x="3107802" y="2673752"/>
          <a:ext cx="2673752" cy="2673752"/>
        </a:xfrm>
        <a:prstGeom prst="triangl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fa-IR" sz="2200" kern="1200" dirty="0"/>
            <a:t>تغییر واحد پول به همراه تغییر ارزش برابری</a:t>
          </a:r>
        </a:p>
      </dsp:txBody>
      <dsp:txXfrm rot="10800000">
        <a:off x="3776240" y="2673752"/>
        <a:ext cx="1336876" cy="1336876"/>
      </dsp:txXfrm>
    </dsp:sp>
    <dsp:sp modelId="{8E7263C3-6DFA-4886-94C7-FC21343D2EF3}">
      <dsp:nvSpPr>
        <dsp:cNvPr id="0" name=""/>
        <dsp:cNvSpPr/>
      </dsp:nvSpPr>
      <dsp:spPr>
        <a:xfrm>
          <a:off x="4444678" y="2673752"/>
          <a:ext cx="2673752" cy="2673752"/>
        </a:xfrm>
        <a:prstGeom prst="triangl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fa-IR" sz="2200" kern="1200" dirty="0"/>
            <a:t>حذف صفر از </a:t>
          </a:r>
          <a:r>
            <a:rPr lang="fa-IR" sz="2200" kern="1200" dirty="0" err="1"/>
            <a:t>واحدپولی</a:t>
          </a:r>
          <a:endParaRPr lang="fa-IR" sz="2200" kern="1200" dirty="0"/>
        </a:p>
      </dsp:txBody>
      <dsp:txXfrm>
        <a:off x="5113116" y="4010628"/>
        <a:ext cx="1336876" cy="1336876"/>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127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4DB152E6-F10E-4DF6-B4D1-D8848CC19DE7}" type="datetimeFigureOut">
              <a:rPr lang="fa-IR" smtClean="0"/>
              <a:t>12/05/1444</a:t>
            </a:fld>
            <a:endParaRPr lang="fa-I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6" name="Footer Placeholder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F90EEB77-0D7F-4CA7-8C04-537033256D62}" type="slidenum">
              <a:rPr lang="fa-IR" smtClean="0"/>
              <a:t>‹#›</a:t>
            </a:fld>
            <a:endParaRPr lang="fa-IR"/>
          </a:p>
        </p:txBody>
      </p:sp>
    </p:spTree>
    <p:extLst>
      <p:ext uri="{BB962C8B-B14F-4D97-AF65-F5344CB8AC3E}">
        <p14:creationId xmlns:p14="http://schemas.microsoft.com/office/powerpoint/2010/main" val="37606592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
        <p:nvSpPr>
          <p:cNvPr id="4" name="Slide Number Placeholder 3"/>
          <p:cNvSpPr>
            <a:spLocks noGrp="1"/>
          </p:cNvSpPr>
          <p:nvPr>
            <p:ph type="sldNum" sz="quarter" idx="10"/>
          </p:nvPr>
        </p:nvSpPr>
        <p:spPr/>
        <p:txBody>
          <a:bodyPr/>
          <a:lstStyle/>
          <a:p>
            <a:fld id="{F90EEB77-0D7F-4CA7-8C04-537033256D62}" type="slidenum">
              <a:rPr lang="fa-IR" smtClean="0"/>
              <a:t>1</a:t>
            </a:fld>
            <a:endParaRPr lang="fa-IR"/>
          </a:p>
        </p:txBody>
      </p:sp>
    </p:spTree>
    <p:extLst>
      <p:ext uri="{BB962C8B-B14F-4D97-AF65-F5344CB8AC3E}">
        <p14:creationId xmlns:p14="http://schemas.microsoft.com/office/powerpoint/2010/main" val="2125252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12/5/2022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12/5/2022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12/5/2022</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12/5/2022</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12/5/2022</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theme" Target="../theme/theme1.xml" /><Relationship Id="rId3" Type="http://schemas.openxmlformats.org/officeDocument/2006/relationships/slideLayout" Target="../slideLayouts/slideLayout3.xml" /><Relationship Id="rId21" Type="http://schemas.openxmlformats.org/officeDocument/2006/relationships/image" Target="../media/image4.png"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20" Type="http://schemas.openxmlformats.org/officeDocument/2006/relationships/image" Target="../media/image3.png"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19" Type="http://schemas.openxmlformats.org/officeDocument/2006/relationships/image" Target="../media/image2.png"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 Id="rId22" Type="http://schemas.openxmlformats.org/officeDocument/2006/relationships/image" Target="../media/image5.png"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12/5/2022</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 /><Relationship Id="rId2" Type="http://schemas.openxmlformats.org/officeDocument/2006/relationships/diagramData" Target="../diagrams/data1.xml" /><Relationship Id="rId1" Type="http://schemas.openxmlformats.org/officeDocument/2006/relationships/slideLayout" Target="../slideLayouts/slideLayout7.xml" /><Relationship Id="rId6" Type="http://schemas.microsoft.com/office/2007/relationships/diagramDrawing" Target="../diagrams/drawing1.xml" /><Relationship Id="rId5" Type="http://schemas.openxmlformats.org/officeDocument/2006/relationships/diagramColors" Target="../diagrams/colors1.xml" /><Relationship Id="rId4" Type="http://schemas.openxmlformats.org/officeDocument/2006/relationships/diagramQuickStyle" Target="../diagrams/quickStyle1.xml" /></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 /><Relationship Id="rId2" Type="http://schemas.openxmlformats.org/officeDocument/2006/relationships/diagramData" Target="../diagrams/data2.xml" /><Relationship Id="rId1" Type="http://schemas.openxmlformats.org/officeDocument/2006/relationships/slideLayout" Target="../slideLayouts/slideLayout5.xml" /><Relationship Id="rId6" Type="http://schemas.microsoft.com/office/2007/relationships/diagramDrawing" Target="../diagrams/drawing2.xml" /><Relationship Id="rId5" Type="http://schemas.openxmlformats.org/officeDocument/2006/relationships/diagramColors" Target="../diagrams/colors2.xml" /><Relationship Id="rId4" Type="http://schemas.openxmlformats.org/officeDocument/2006/relationships/diagramQuickStyle" Target="../diagrams/quickStyle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48138" y="1056067"/>
            <a:ext cx="8825658" cy="1158418"/>
          </a:xfrm>
        </p:spPr>
        <p:txBody>
          <a:bodyPr/>
          <a:lstStyle/>
          <a:p>
            <a:pPr algn="ctr"/>
            <a:r>
              <a:rPr lang="fa-IR" dirty="0" err="1"/>
              <a:t>بسم</a:t>
            </a:r>
            <a:r>
              <a:rPr lang="fa-IR" dirty="0"/>
              <a:t> الله </a:t>
            </a:r>
            <a:r>
              <a:rPr lang="fa-IR" dirty="0" err="1"/>
              <a:t>الرحمن</a:t>
            </a:r>
            <a:r>
              <a:rPr lang="fa-IR" dirty="0"/>
              <a:t> </a:t>
            </a:r>
            <a:r>
              <a:rPr lang="fa-IR" dirty="0" err="1"/>
              <a:t>الرحیم</a:t>
            </a:r>
            <a:endParaRPr lang="fa-IR" dirty="0"/>
          </a:p>
        </p:txBody>
      </p:sp>
      <p:sp>
        <p:nvSpPr>
          <p:cNvPr id="3" name="Subtitle 2"/>
          <p:cNvSpPr>
            <a:spLocks noGrp="1"/>
          </p:cNvSpPr>
          <p:nvPr>
            <p:ph type="subTitle" idx="1"/>
          </p:nvPr>
        </p:nvSpPr>
        <p:spPr>
          <a:xfrm>
            <a:off x="1442433" y="4005330"/>
            <a:ext cx="8075053" cy="1633470"/>
          </a:xfrm>
        </p:spPr>
        <p:txBody>
          <a:bodyPr>
            <a:normAutofit/>
          </a:bodyPr>
          <a:lstStyle/>
          <a:p>
            <a:pPr algn="ctr"/>
            <a:r>
              <a:rPr lang="fa-IR" sz="4000" b="1" i="1" dirty="0"/>
              <a:t>حذف صفر از </a:t>
            </a:r>
            <a:r>
              <a:rPr lang="fa-IR" sz="4000" b="1" i="1"/>
              <a:t>پول ملی</a:t>
            </a:r>
          </a:p>
          <a:p>
            <a:pPr algn="ctr"/>
            <a:r>
              <a:rPr lang="fa-IR" sz="4000" b="1" i="1"/>
              <a:t>نفیسه مختاری</a:t>
            </a:r>
            <a:endParaRPr lang="fa-IR" sz="4000" b="1" i="1" dirty="0"/>
          </a:p>
        </p:txBody>
      </p:sp>
    </p:spTree>
    <p:extLst>
      <p:ext uri="{BB962C8B-B14F-4D97-AF65-F5344CB8AC3E}">
        <p14:creationId xmlns:p14="http://schemas.microsoft.com/office/powerpoint/2010/main" val="4181489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solidFill>
                  <a:schemeClr val="accent3">
                    <a:lumMod val="75000"/>
                  </a:schemeClr>
                </a:solidFill>
                <a:latin typeface="Calibri" panose="020F0502020204030204" pitchFamily="34" charset="0"/>
                <a:ea typeface="Calibri" panose="020F0502020204030204" pitchFamily="34" charset="0"/>
              </a:rPr>
              <a:t>دیدگاه مخالفان</a:t>
            </a:r>
            <a:r>
              <a:rPr lang="en-US" dirty="0">
                <a:solidFill>
                  <a:schemeClr val="accent3">
                    <a:lumMod val="75000"/>
                  </a:schemeClr>
                </a:solidFill>
                <a:latin typeface="Calibri" panose="020F0502020204030204" pitchFamily="34" charset="0"/>
                <a:ea typeface="Calibri" panose="020F0502020204030204" pitchFamily="34" charset="0"/>
              </a:rPr>
              <a:t> </a:t>
            </a:r>
            <a:r>
              <a:rPr lang="fa-IR" dirty="0">
                <a:solidFill>
                  <a:schemeClr val="accent3">
                    <a:lumMod val="75000"/>
                  </a:schemeClr>
                </a:solidFill>
                <a:latin typeface="Calibri" panose="020F0502020204030204" pitchFamily="34" charset="0"/>
                <a:ea typeface="Calibri" panose="020F0502020204030204" pitchFamily="34" charset="0"/>
              </a:rPr>
              <a:t>حذف صفر از پول ملی </a:t>
            </a:r>
            <a:br>
              <a:rPr lang="en-US" dirty="0">
                <a:solidFill>
                  <a:schemeClr val="accent3">
                    <a:lumMod val="75000"/>
                  </a:schemeClr>
                </a:solidFill>
                <a:latin typeface="Calibri" panose="020F0502020204030204" pitchFamily="34" charset="0"/>
                <a:ea typeface="Calibri" panose="020F0502020204030204" pitchFamily="34" charset="0"/>
                <a:cs typeface="Arial" panose="020B0604020202020204" pitchFamily="34" charset="0"/>
              </a:rPr>
            </a:br>
            <a:endParaRPr lang="fa-IR" dirty="0">
              <a:solidFill>
                <a:schemeClr val="accent3">
                  <a:lumMod val="75000"/>
                </a:schemeClr>
              </a:solidFill>
            </a:endParaRPr>
          </a:p>
        </p:txBody>
      </p:sp>
      <p:sp>
        <p:nvSpPr>
          <p:cNvPr id="3" name="Content Placeholder 2"/>
          <p:cNvSpPr>
            <a:spLocks noGrp="1"/>
          </p:cNvSpPr>
          <p:nvPr>
            <p:ph idx="1"/>
          </p:nvPr>
        </p:nvSpPr>
        <p:spPr/>
        <p:txBody>
          <a:bodyPr>
            <a:normAutofit fontScale="92500" lnSpcReduction="10000"/>
          </a:bodyPr>
          <a:lstStyle/>
          <a:p>
            <a:pPr lvl="0">
              <a:lnSpc>
                <a:spcPct val="107000"/>
              </a:lnSpc>
              <a:buFont typeface="+mj-lt"/>
              <a:buAutoNum type="arabicPeriod"/>
            </a:pPr>
            <a:r>
              <a:rPr lang="fa-IR" sz="2100" dirty="0">
                <a:solidFill>
                  <a:schemeClr val="accent6"/>
                </a:solidFill>
                <a:latin typeface="Calibri" panose="020F0502020204030204" pitchFamily="34" charset="0"/>
                <a:ea typeface="Calibri" panose="020F0502020204030204" pitchFamily="34" charset="0"/>
              </a:rPr>
              <a:t>فراهم نبودن بستر های مناسب قبل و بعد از اجرای طرح :</a:t>
            </a:r>
            <a:r>
              <a:rPr lang="fa-IR" sz="1900" dirty="0">
                <a:latin typeface="Calibri" panose="020F0502020204030204" pitchFamily="34" charset="0"/>
                <a:ea typeface="Calibri" panose="020F0502020204030204" pitchFamily="34" charset="0"/>
              </a:rPr>
              <a:t>اصلاح واحد پولی ملی باید همراه با اصلاحات اقتصادی دیگر و در قالب یک برنامه </a:t>
            </a:r>
            <a:r>
              <a:rPr lang="fa-IR" sz="1900" dirty="0" err="1">
                <a:latin typeface="Calibri" panose="020F0502020204030204" pitchFamily="34" charset="0"/>
                <a:ea typeface="Calibri" panose="020F0502020204030204" pitchFamily="34" charset="0"/>
              </a:rPr>
              <a:t>بلندمدت</a:t>
            </a:r>
            <a:r>
              <a:rPr lang="fa-IR" sz="1900" dirty="0">
                <a:latin typeface="Calibri" panose="020F0502020204030204" pitchFamily="34" charset="0"/>
                <a:ea typeface="Calibri" panose="020F0502020204030204" pitchFamily="34" charset="0"/>
              </a:rPr>
              <a:t> انجام شود که کاهش هزینه های دولت –اصلاح نظام مالیاتی-کاهش وابستگی به </a:t>
            </a:r>
            <a:r>
              <a:rPr lang="fa-IR" sz="1900" dirty="0" err="1">
                <a:latin typeface="Calibri" panose="020F0502020204030204" pitchFamily="34" charset="0"/>
                <a:ea typeface="Calibri" panose="020F0502020204030204" pitchFamily="34" charset="0"/>
              </a:rPr>
              <a:t>درامدهای</a:t>
            </a:r>
            <a:r>
              <a:rPr lang="fa-IR" sz="1900" dirty="0">
                <a:latin typeface="Calibri" panose="020F0502020204030204" pitchFamily="34" charset="0"/>
                <a:ea typeface="Calibri" panose="020F0502020204030204" pitchFamily="34" charset="0"/>
              </a:rPr>
              <a:t> نفتی –انضباط پولی </a:t>
            </a:r>
            <a:r>
              <a:rPr lang="fa-IR" sz="1900" dirty="0" err="1">
                <a:latin typeface="Calibri" panose="020F0502020204030204" pitchFamily="34" charset="0"/>
                <a:ea typeface="Calibri" panose="020F0502020204030204" pitchFamily="34" charset="0"/>
              </a:rPr>
              <a:t>ومالی</a:t>
            </a:r>
            <a:r>
              <a:rPr lang="fa-IR" sz="1900" dirty="0">
                <a:latin typeface="Calibri" panose="020F0502020204030204" pitchFamily="34" charset="0"/>
                <a:ea typeface="Calibri" panose="020F0502020204030204" pitchFamily="34" charset="0"/>
              </a:rPr>
              <a:t> –گسترش فضای رقابت-توسعه صادرات –اتخاذ سیاست های پولی و ارزی مناسب و ثبات نسبی اقتصاد از جمله مهم ترین اجزای ان است .و با توجه به موانع ساختاری موجود اقتصاد ایران و فراهم نبودن بستر های مناسب اجرای این طرح در حال حاضر توصیه نمیشود .</a:t>
            </a:r>
            <a:endParaRPr lang="en-US" sz="1900" dirty="0">
              <a:latin typeface="Calibri" panose="020F0502020204030204" pitchFamily="34" charset="0"/>
              <a:ea typeface="Calibri" panose="020F0502020204030204" pitchFamily="34" charset="0"/>
              <a:cs typeface="Arial" panose="020B0604020202020204" pitchFamily="34" charset="0"/>
            </a:endParaRPr>
          </a:p>
          <a:p>
            <a:pPr lvl="0">
              <a:lnSpc>
                <a:spcPct val="107000"/>
              </a:lnSpc>
              <a:buFont typeface="+mj-lt"/>
              <a:buAutoNum type="arabicPeriod"/>
            </a:pPr>
            <a:r>
              <a:rPr lang="fa-IR" sz="2100" dirty="0">
                <a:solidFill>
                  <a:schemeClr val="accent6"/>
                </a:solidFill>
                <a:latin typeface="Calibri" panose="020F0502020204030204" pitchFamily="34" charset="0"/>
                <a:ea typeface="Calibri" panose="020F0502020204030204" pitchFamily="34" charset="0"/>
              </a:rPr>
              <a:t>عدم اولویت موضوع: </a:t>
            </a:r>
            <a:r>
              <a:rPr lang="fa-IR" sz="1900" dirty="0">
                <a:latin typeface="Calibri" panose="020F0502020204030204" pitchFamily="34" charset="0"/>
                <a:ea typeface="Calibri" panose="020F0502020204030204" pitchFamily="34" charset="0"/>
              </a:rPr>
              <a:t>این طرح جزء ضرورت های اقتصادی کشور نبوده و موضوعات مهم تری مثل سیاست کنترل و تک رقمی کردن نرخ تورم بر حذف صفر از پول ملی </a:t>
            </a:r>
            <a:r>
              <a:rPr lang="fa-IR" sz="1900" dirty="0" err="1">
                <a:latin typeface="Calibri" panose="020F0502020204030204" pitchFamily="34" charset="0"/>
                <a:ea typeface="Calibri" panose="020F0502020204030204" pitchFamily="34" charset="0"/>
              </a:rPr>
              <a:t>ضررورت</a:t>
            </a:r>
            <a:r>
              <a:rPr lang="fa-IR" sz="1900" dirty="0">
                <a:latin typeface="Calibri" panose="020F0502020204030204" pitchFamily="34" charset="0"/>
                <a:ea typeface="Calibri" panose="020F0502020204030204" pitchFamily="34" charset="0"/>
              </a:rPr>
              <a:t> دارد کاهش ارزش پول و افزایش ارقام اسمی  اسکناس ها </a:t>
            </a:r>
            <a:r>
              <a:rPr lang="fa-IR" sz="1900" dirty="0" err="1">
                <a:latin typeface="Calibri" panose="020F0502020204030204" pitchFamily="34" charset="0"/>
                <a:ea typeface="Calibri" panose="020F0502020204030204" pitchFamily="34" charset="0"/>
              </a:rPr>
              <a:t>ومسکوکات</a:t>
            </a:r>
            <a:r>
              <a:rPr lang="fa-IR" sz="1900" dirty="0">
                <a:latin typeface="Calibri" panose="020F0502020204030204" pitchFamily="34" charset="0"/>
                <a:ea typeface="Calibri" panose="020F0502020204030204" pitchFamily="34" charset="0"/>
              </a:rPr>
              <a:t> ریشه در وجود تورم در اقتصاد دارد لذا بدون تورم زدایی از اقتصاد و مهار زمینه ها و عوامل ایجاد کننده تورم سیاست حذف صفر فاقد کارایی است و مجدد باید منتظر ظاهر شدن صفر ها بود</a:t>
            </a:r>
            <a:r>
              <a:rPr lang="fa-IR" dirty="0">
                <a:latin typeface="Calibri" panose="020F0502020204030204" pitchFamily="34" charset="0"/>
                <a:ea typeface="Calibri" panose="020F050202020403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lvl="0">
              <a:lnSpc>
                <a:spcPct val="107000"/>
              </a:lnSpc>
              <a:buFont typeface="+mj-lt"/>
              <a:buAutoNum type="arabicPeriod"/>
            </a:pPr>
            <a:r>
              <a:rPr lang="fa-IR" sz="2200" dirty="0">
                <a:solidFill>
                  <a:schemeClr val="accent6"/>
                </a:solidFill>
                <a:latin typeface="Calibri" panose="020F0502020204030204" pitchFamily="34" charset="0"/>
                <a:ea typeface="Calibri" panose="020F0502020204030204" pitchFamily="34" charset="0"/>
              </a:rPr>
              <a:t>زود هنگام بودن طرح: </a:t>
            </a:r>
            <a:r>
              <a:rPr lang="fa-IR" sz="1900" dirty="0">
                <a:latin typeface="Calibri" panose="020F0502020204030204" pitchFamily="34" charset="0"/>
                <a:ea typeface="Calibri" panose="020F0502020204030204" pitchFamily="34" charset="0"/>
              </a:rPr>
              <a:t>حذف صفر از واحد پولی در کشورهای مختلف در ادواری انجام گرفته که ارزش پول کشور به طور معنی داری کاسته شده است </a:t>
            </a:r>
            <a:r>
              <a:rPr lang="fa-IR" sz="1900" dirty="0" err="1">
                <a:latin typeface="Calibri" panose="020F0502020204030204" pitchFamily="34" charset="0"/>
                <a:ea typeface="Calibri" panose="020F0502020204030204" pitchFamily="34" charset="0"/>
              </a:rPr>
              <a:t>وارقام</a:t>
            </a:r>
            <a:r>
              <a:rPr lang="fa-IR" sz="1900" dirty="0">
                <a:latin typeface="Calibri" panose="020F0502020204030204" pitchFamily="34" charset="0"/>
                <a:ea typeface="Calibri" panose="020F0502020204030204" pitchFamily="34" charset="0"/>
              </a:rPr>
              <a:t> مورد مبادله روز </a:t>
            </a:r>
            <a:r>
              <a:rPr lang="fa-IR" sz="1900" dirty="0" err="1">
                <a:latin typeface="Calibri" panose="020F0502020204030204" pitchFamily="34" charset="0"/>
                <a:ea typeface="Calibri" panose="020F0502020204030204" pitchFamily="34" charset="0"/>
              </a:rPr>
              <a:t>مره</a:t>
            </a:r>
            <a:r>
              <a:rPr lang="fa-IR" sz="1900" dirty="0">
                <a:latin typeface="Calibri" panose="020F0502020204030204" pitchFamily="34" charset="0"/>
                <a:ea typeface="Calibri" panose="020F0502020204030204" pitchFamily="34" charset="0"/>
              </a:rPr>
              <a:t> برحسب واحد پولی داخلی به چند میلیون یا حتی میلیارد رسیده مثل برزیل که تورمی بین 1000تا 2000درصدی در  دهه90میلادی داشته یا </a:t>
            </a:r>
            <a:r>
              <a:rPr lang="fa-IR" sz="1900" dirty="0" err="1">
                <a:latin typeface="Calibri" panose="020F0502020204030204" pitchFamily="34" charset="0"/>
                <a:ea typeface="Calibri" panose="020F0502020204030204" pitchFamily="34" charset="0"/>
              </a:rPr>
              <a:t>المان</a:t>
            </a:r>
            <a:r>
              <a:rPr lang="fa-IR" sz="1900" dirty="0">
                <a:latin typeface="Calibri" panose="020F0502020204030204" pitchFamily="34" charset="0"/>
                <a:ea typeface="Calibri" panose="020F0502020204030204" pitchFamily="34" charset="0"/>
              </a:rPr>
              <a:t>  با تورم 20000درصدی در دهه1920 لذا اقدام به حذف صفر از پول ملی یک سیاست ثابت و متداول اقتصادی نبوده و صرفا مربوط به شرایط استثنایی است که ارزش پول ملی در اثر بحران های تورمی به شدت کاهش یافته باشد.</a:t>
            </a:r>
            <a:endParaRPr lang="en-US" sz="1900" dirty="0">
              <a:latin typeface="Calibri" panose="020F0502020204030204" pitchFamily="34" charset="0"/>
              <a:ea typeface="Calibri" panose="020F0502020204030204" pitchFamily="34" charset="0"/>
              <a:cs typeface="Arial" panose="020B0604020202020204" pitchFamily="34" charset="0"/>
            </a:endParaRPr>
          </a:p>
          <a:p>
            <a:endParaRPr lang="fa-IR" dirty="0"/>
          </a:p>
        </p:txBody>
      </p:sp>
    </p:spTree>
    <p:extLst>
      <p:ext uri="{BB962C8B-B14F-4D97-AF65-F5344CB8AC3E}">
        <p14:creationId xmlns:p14="http://schemas.microsoft.com/office/powerpoint/2010/main" val="1023760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solidFill>
                  <a:schemeClr val="accent3">
                    <a:lumMod val="75000"/>
                  </a:schemeClr>
                </a:solidFill>
                <a:latin typeface="Calibri" panose="020F0502020204030204" pitchFamily="34" charset="0"/>
                <a:ea typeface="Calibri" panose="020F0502020204030204" pitchFamily="34" charset="0"/>
              </a:rPr>
              <a:t>دیدگاه مخالفان</a:t>
            </a:r>
            <a:r>
              <a:rPr lang="en-US" dirty="0">
                <a:solidFill>
                  <a:schemeClr val="accent3">
                    <a:lumMod val="75000"/>
                  </a:schemeClr>
                </a:solidFill>
                <a:latin typeface="Calibri" panose="020F0502020204030204" pitchFamily="34" charset="0"/>
                <a:ea typeface="Calibri" panose="020F0502020204030204" pitchFamily="34" charset="0"/>
              </a:rPr>
              <a:t> </a:t>
            </a:r>
            <a:r>
              <a:rPr lang="fa-IR" dirty="0">
                <a:solidFill>
                  <a:schemeClr val="accent3">
                    <a:lumMod val="75000"/>
                  </a:schemeClr>
                </a:solidFill>
                <a:latin typeface="Calibri" panose="020F0502020204030204" pitchFamily="34" charset="0"/>
                <a:ea typeface="Calibri" panose="020F0502020204030204" pitchFamily="34" charset="0"/>
              </a:rPr>
              <a:t>حذف صفر از پول ملی </a:t>
            </a:r>
            <a:br>
              <a:rPr lang="en-US" dirty="0">
                <a:solidFill>
                  <a:schemeClr val="accent3">
                    <a:lumMod val="75000"/>
                  </a:schemeClr>
                </a:solidFill>
                <a:latin typeface="Calibri" panose="020F0502020204030204" pitchFamily="34" charset="0"/>
                <a:ea typeface="Calibri" panose="020F0502020204030204" pitchFamily="34" charset="0"/>
                <a:cs typeface="Arial" panose="020B0604020202020204" pitchFamily="34" charset="0"/>
              </a:rPr>
            </a:br>
            <a:endParaRPr lang="fa-IR" dirty="0"/>
          </a:p>
        </p:txBody>
      </p:sp>
      <p:sp>
        <p:nvSpPr>
          <p:cNvPr id="3" name="Content Placeholder 2"/>
          <p:cNvSpPr>
            <a:spLocks noGrp="1"/>
          </p:cNvSpPr>
          <p:nvPr>
            <p:ph idx="1"/>
          </p:nvPr>
        </p:nvSpPr>
        <p:spPr/>
        <p:txBody>
          <a:bodyPr>
            <a:normAutofit fontScale="92500" lnSpcReduction="10000"/>
          </a:bodyPr>
          <a:lstStyle/>
          <a:p>
            <a:pPr marL="0" lvl="0" indent="0">
              <a:lnSpc>
                <a:spcPct val="107000"/>
              </a:lnSpc>
              <a:buNone/>
            </a:pPr>
            <a:r>
              <a:rPr lang="fa-IR" sz="2100" dirty="0">
                <a:solidFill>
                  <a:schemeClr val="accent6"/>
                </a:solidFill>
                <a:latin typeface="Calibri" panose="020F0502020204030204" pitchFamily="34" charset="0"/>
                <a:ea typeface="Calibri" panose="020F0502020204030204" pitchFamily="34" charset="0"/>
              </a:rPr>
              <a:t>4- ایجاد بی نظمی در دفاتر و پایگاه های اطلاعاتی و صورت های مالی : </a:t>
            </a:r>
            <a:r>
              <a:rPr lang="fa-IR" sz="1900" dirty="0">
                <a:latin typeface="Calibri" panose="020F0502020204030204" pitchFamily="34" charset="0"/>
                <a:ea typeface="Calibri" panose="020F0502020204030204" pitchFamily="34" charset="0"/>
              </a:rPr>
              <a:t>با اجرا ی این طرح نوعی بی نظمی در دفاتر و پایگاه های اطلاعاتی و صورت های مالی رخ خواهد داد از جمله این که تمام </a:t>
            </a:r>
            <a:r>
              <a:rPr lang="fa-IR" sz="1900" dirty="0" err="1">
                <a:latin typeface="Calibri" panose="020F0502020204030204" pitchFamily="34" charset="0"/>
                <a:ea typeface="Calibri" panose="020F0502020204030204" pitchFamily="34" charset="0"/>
              </a:rPr>
              <a:t>امار</a:t>
            </a:r>
            <a:r>
              <a:rPr lang="fa-IR" sz="1900" dirty="0">
                <a:latin typeface="Calibri" panose="020F0502020204030204" pitchFamily="34" charset="0"/>
                <a:ea typeface="Calibri" panose="020F0502020204030204" pitchFamily="34" charset="0"/>
              </a:rPr>
              <a:t> و ارقام موجود در گزارش ها و پایگاه های اطلاعاتی باید اصلاح شود و تمامی کارشناسان و کارمندان  بخش های مربوطه بایستی </a:t>
            </a:r>
            <a:r>
              <a:rPr lang="fa-IR" sz="1900" dirty="0" err="1">
                <a:latin typeface="Calibri" panose="020F0502020204030204" pitchFamily="34" charset="0"/>
                <a:ea typeface="Calibri" panose="020F0502020204030204" pitchFamily="34" charset="0"/>
              </a:rPr>
              <a:t>اشنایی</a:t>
            </a:r>
            <a:r>
              <a:rPr lang="fa-IR" sz="1900" dirty="0">
                <a:latin typeface="Calibri" panose="020F0502020204030204" pitchFamily="34" charset="0"/>
                <a:ea typeface="Calibri" panose="020F0502020204030204" pitchFamily="34" charset="0"/>
              </a:rPr>
              <a:t> لازم را داشته باشند که هزینه بالایی به منظور </a:t>
            </a:r>
            <a:r>
              <a:rPr lang="fa-IR" sz="1900" dirty="0" err="1">
                <a:latin typeface="Calibri" panose="020F0502020204030204" pitchFamily="34" charset="0"/>
                <a:ea typeface="Calibri" panose="020F0502020204030204" pitchFamily="34" charset="0"/>
              </a:rPr>
              <a:t>اموزش</a:t>
            </a:r>
            <a:r>
              <a:rPr lang="fa-IR" sz="1900" dirty="0">
                <a:latin typeface="Calibri" panose="020F0502020204030204" pitchFamily="34" charset="0"/>
                <a:ea typeface="Calibri" panose="020F0502020204030204" pitchFamily="34" charset="0"/>
              </a:rPr>
              <a:t> ان ها بایستی صرف شود و همچنین در شرایط جدید مقایسه صورت های مالی و حساب های اقتصادی با مقادیر گذشته ان ها مشکل شده و اثار </a:t>
            </a:r>
            <a:r>
              <a:rPr lang="fa-IR" sz="1900" dirty="0" err="1">
                <a:latin typeface="Calibri" panose="020F0502020204030204" pitchFamily="34" charset="0"/>
                <a:ea typeface="Calibri" panose="020F0502020204030204" pitchFamily="34" charset="0"/>
              </a:rPr>
              <a:t>نامطلوبی</a:t>
            </a:r>
            <a:r>
              <a:rPr lang="fa-IR" sz="1900" dirty="0">
                <a:latin typeface="Calibri" panose="020F0502020204030204" pitchFamily="34" charset="0"/>
                <a:ea typeface="Calibri" panose="020F0502020204030204" pitchFamily="34" charset="0"/>
              </a:rPr>
              <a:t> به جا خواهد گذاشت.</a:t>
            </a:r>
            <a:r>
              <a:rPr lang="fa-IR" sz="1900" dirty="0">
                <a:latin typeface="Calibri" panose="020F0502020204030204" pitchFamily="34" charset="0"/>
                <a:ea typeface="Calibri" panose="020F0502020204030204" pitchFamily="34" charset="0"/>
                <a:cs typeface="Arial" panose="020B0604020202020204" pitchFamily="34" charset="0"/>
              </a:rPr>
              <a:t> </a:t>
            </a:r>
          </a:p>
          <a:p>
            <a:pPr marL="0" lvl="0" indent="0">
              <a:lnSpc>
                <a:spcPct val="107000"/>
              </a:lnSpc>
              <a:buNone/>
            </a:pPr>
            <a:r>
              <a:rPr lang="fa-IR" sz="1900" dirty="0">
                <a:solidFill>
                  <a:schemeClr val="accent6"/>
                </a:solidFill>
                <a:latin typeface="Calibri" panose="020F0502020204030204" pitchFamily="34" charset="0"/>
                <a:ea typeface="Calibri" panose="020F0502020204030204" pitchFamily="34" charset="0"/>
                <a:cs typeface="Arial" panose="020B0604020202020204" pitchFamily="34" charset="0"/>
              </a:rPr>
              <a:t>5- ا</a:t>
            </a:r>
            <a:r>
              <a:rPr lang="fa-IR" sz="2100" dirty="0">
                <a:solidFill>
                  <a:schemeClr val="accent6"/>
                </a:solidFill>
                <a:latin typeface="Calibri" panose="020F0502020204030204" pitchFamily="34" charset="0"/>
                <a:ea typeface="Calibri" panose="020F0502020204030204" pitchFamily="34" charset="0"/>
              </a:rPr>
              <a:t>فزایش قیمت ها ناشی از گرد کردن ارقام : </a:t>
            </a:r>
            <a:r>
              <a:rPr lang="fa-IR" sz="1900" dirty="0">
                <a:latin typeface="Calibri" panose="020F0502020204030204" pitchFamily="34" charset="0"/>
                <a:ea typeface="Calibri" panose="020F0502020204030204" pitchFamily="34" charset="0"/>
              </a:rPr>
              <a:t>حذف صفر سبب افزایش تورم میگردد زیرا برخی از اقلام </a:t>
            </a:r>
            <a:r>
              <a:rPr lang="fa-IR" sz="1900" dirty="0" err="1">
                <a:latin typeface="Calibri" panose="020F0502020204030204" pitchFamily="34" charset="0"/>
                <a:ea typeface="Calibri" panose="020F0502020204030204" pitchFamily="34" charset="0"/>
              </a:rPr>
              <a:t>قیمتشان</a:t>
            </a:r>
            <a:r>
              <a:rPr lang="fa-IR" sz="1900" dirty="0">
                <a:latin typeface="Calibri" panose="020F0502020204030204" pitchFamily="34" charset="0"/>
                <a:ea typeface="Calibri" panose="020F0502020204030204" pitchFamily="34" charset="0"/>
              </a:rPr>
              <a:t> نسبت به واحد (هزار ریال)رند نبوده و برای خرید ان نیاز به اسکناس و </a:t>
            </a:r>
            <a:r>
              <a:rPr lang="fa-IR" sz="1900" dirty="0" err="1">
                <a:latin typeface="Calibri" panose="020F0502020204030204" pitchFamily="34" charset="0"/>
                <a:ea typeface="Calibri" panose="020F0502020204030204" pitchFamily="34" charset="0"/>
              </a:rPr>
              <a:t>مسکوک</a:t>
            </a:r>
            <a:r>
              <a:rPr lang="fa-IR" sz="1900" dirty="0">
                <a:latin typeface="Calibri" panose="020F0502020204030204" pitchFamily="34" charset="0"/>
                <a:ea typeface="Calibri" panose="020F0502020204030204" pitchFamily="34" charset="0"/>
              </a:rPr>
              <a:t> با ارزش اسمی کوچک تری است و با حذف صفر از واحد پول قیمت های جدیدی برای این دسته </a:t>
            </a:r>
            <a:r>
              <a:rPr lang="fa-IR" sz="1900" dirty="0" err="1">
                <a:latin typeface="Calibri" panose="020F0502020204030204" pitchFamily="34" charset="0"/>
                <a:ea typeface="Calibri" panose="020F0502020204030204" pitchFamily="34" charset="0"/>
              </a:rPr>
              <a:t>ازکالاها</a:t>
            </a:r>
            <a:r>
              <a:rPr lang="fa-IR" sz="1900" dirty="0">
                <a:latin typeface="Calibri" panose="020F0502020204030204" pitchFamily="34" charset="0"/>
                <a:ea typeface="Calibri" panose="020F0502020204030204" pitchFamily="34" charset="0"/>
              </a:rPr>
              <a:t> شکل خواهد گرفت که عموما به سمت بالا و به زیان مصرف کننده رند خواهد شد . برای جلو گیری از این رخداد لازم است به میزان کافی سکه های خرد کم تر از هزار ریال (با فرض حذف سه صفر) ضرب </a:t>
            </a:r>
            <a:r>
              <a:rPr lang="fa-IR" sz="1900" dirty="0" err="1">
                <a:latin typeface="Calibri" panose="020F0502020204030204" pitchFamily="34" charset="0"/>
                <a:ea typeface="Calibri" panose="020F0502020204030204" pitchFamily="34" charset="0"/>
              </a:rPr>
              <a:t>شودکه</a:t>
            </a:r>
            <a:r>
              <a:rPr lang="fa-IR" sz="1900" dirty="0">
                <a:latin typeface="Calibri" panose="020F0502020204030204" pitchFamily="34" charset="0"/>
                <a:ea typeface="Calibri" panose="020F0502020204030204" pitchFamily="34" charset="0"/>
              </a:rPr>
              <a:t> هزینه های قابل توجهی جهت ضرب سکه و اسکناس خرد به دولت تحمیل خواهد شد </a:t>
            </a:r>
          </a:p>
          <a:p>
            <a:pPr marL="0" lvl="0" indent="0">
              <a:lnSpc>
                <a:spcPct val="107000"/>
              </a:lnSpc>
              <a:buNone/>
            </a:pPr>
            <a:r>
              <a:rPr lang="fa-IR" sz="1900" dirty="0">
                <a:solidFill>
                  <a:schemeClr val="accent6"/>
                </a:solidFill>
                <a:latin typeface="Calibri" panose="020F0502020204030204" pitchFamily="34" charset="0"/>
                <a:ea typeface="Calibri" panose="020F0502020204030204" pitchFamily="34" charset="0"/>
              </a:rPr>
              <a:t>6- </a:t>
            </a:r>
            <a:r>
              <a:rPr lang="fa-IR" sz="2100" dirty="0">
                <a:solidFill>
                  <a:schemeClr val="accent6"/>
                </a:solidFill>
                <a:latin typeface="Calibri" panose="020F0502020204030204" pitchFamily="34" charset="0"/>
                <a:ea typeface="Calibri" panose="020F0502020204030204" pitchFamily="34" charset="0"/>
              </a:rPr>
              <a:t>افزایش هزینه ها : </a:t>
            </a:r>
            <a:r>
              <a:rPr lang="fa-IR" sz="1900" dirty="0">
                <a:latin typeface="Calibri" panose="020F0502020204030204" pitchFamily="34" charset="0"/>
                <a:ea typeface="Calibri" panose="020F0502020204030204" pitchFamily="34" charset="0"/>
              </a:rPr>
              <a:t>یکی از </a:t>
            </a:r>
            <a:r>
              <a:rPr lang="fa-IR" sz="1900" dirty="0" err="1">
                <a:latin typeface="Calibri" panose="020F0502020204030204" pitchFamily="34" charset="0"/>
                <a:ea typeface="Calibri" panose="020F0502020204030204" pitchFamily="34" charset="0"/>
              </a:rPr>
              <a:t>مشکلاتاین</a:t>
            </a:r>
            <a:r>
              <a:rPr lang="fa-IR" sz="1900" dirty="0">
                <a:latin typeface="Calibri" panose="020F0502020204030204" pitchFamily="34" charset="0"/>
                <a:ea typeface="Calibri" panose="020F0502020204030204" pitchFamily="34" charset="0"/>
              </a:rPr>
              <a:t> طرح بروز هزینه های سنگین </a:t>
            </a:r>
            <a:r>
              <a:rPr lang="fa-IR" sz="1900" dirty="0" err="1">
                <a:latin typeface="Calibri" panose="020F0502020204030204" pitchFamily="34" charset="0"/>
                <a:ea typeface="Calibri" panose="020F0502020204030204" pitchFamily="34" charset="0"/>
              </a:rPr>
              <a:t>درنتیجه</a:t>
            </a:r>
            <a:r>
              <a:rPr lang="fa-IR" sz="1900" dirty="0">
                <a:latin typeface="Calibri" panose="020F0502020204030204" pitchFamily="34" charset="0"/>
                <a:ea typeface="Calibri" panose="020F0502020204030204" pitchFamily="34" charset="0"/>
              </a:rPr>
              <a:t> جایگزینی اسکناس ها و سکه های جدید با اسکناس ها و سکه های کنونی است همچنین هزینه تطبیق قیمت های فعلی با قیمت های جدید و هزینه ناشی از اتلاف وقت </a:t>
            </a:r>
            <a:r>
              <a:rPr lang="fa-IR" sz="1900" dirty="0" err="1">
                <a:latin typeface="Calibri" panose="020F0502020204030204" pitchFamily="34" charset="0"/>
                <a:ea typeface="Calibri" panose="020F0502020204030204" pitchFamily="34" charset="0"/>
              </a:rPr>
              <a:t>وایجاد</a:t>
            </a:r>
            <a:r>
              <a:rPr lang="fa-IR" sz="1900" dirty="0">
                <a:latin typeface="Calibri" panose="020F0502020204030204" pitchFamily="34" charset="0"/>
                <a:ea typeface="Calibri" panose="020F0502020204030204" pitchFamily="34" charset="0"/>
              </a:rPr>
              <a:t> سردرگمی در میان مردم و حتی مسئولین را نیز باید به این فهرست اضافه است .</a:t>
            </a:r>
            <a:endParaRPr lang="en-US" sz="1900" dirty="0">
              <a:latin typeface="Calibri" panose="020F0502020204030204" pitchFamily="34" charset="0"/>
              <a:ea typeface="Calibri" panose="020F0502020204030204" pitchFamily="34" charset="0"/>
              <a:cs typeface="Arial" panose="020B0604020202020204" pitchFamily="34" charset="0"/>
            </a:endParaRPr>
          </a:p>
          <a:p>
            <a:endParaRPr lang="fa-IR" dirty="0"/>
          </a:p>
        </p:txBody>
      </p:sp>
    </p:spTree>
    <p:extLst>
      <p:ext uri="{BB962C8B-B14F-4D97-AF65-F5344CB8AC3E}">
        <p14:creationId xmlns:p14="http://schemas.microsoft.com/office/powerpoint/2010/main" val="3171233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solidFill>
                  <a:schemeClr val="accent3">
                    <a:lumMod val="75000"/>
                  </a:schemeClr>
                </a:solidFill>
                <a:latin typeface="Calibri" panose="020F0502020204030204" pitchFamily="34" charset="0"/>
                <a:ea typeface="Calibri" panose="020F0502020204030204" pitchFamily="34" charset="0"/>
              </a:rPr>
              <a:t>دیدگاه مخالفان</a:t>
            </a:r>
            <a:r>
              <a:rPr lang="en-US" dirty="0">
                <a:solidFill>
                  <a:schemeClr val="accent3">
                    <a:lumMod val="75000"/>
                  </a:schemeClr>
                </a:solidFill>
                <a:latin typeface="Calibri" panose="020F0502020204030204" pitchFamily="34" charset="0"/>
                <a:ea typeface="Calibri" panose="020F0502020204030204" pitchFamily="34" charset="0"/>
              </a:rPr>
              <a:t> </a:t>
            </a:r>
            <a:r>
              <a:rPr lang="fa-IR" dirty="0">
                <a:solidFill>
                  <a:schemeClr val="accent3">
                    <a:lumMod val="75000"/>
                  </a:schemeClr>
                </a:solidFill>
                <a:latin typeface="Calibri" panose="020F0502020204030204" pitchFamily="34" charset="0"/>
                <a:ea typeface="Calibri" panose="020F0502020204030204" pitchFamily="34" charset="0"/>
              </a:rPr>
              <a:t>حذف صفر از پول ملی </a:t>
            </a:r>
            <a:br>
              <a:rPr lang="en-US" dirty="0">
                <a:solidFill>
                  <a:schemeClr val="accent3">
                    <a:lumMod val="75000"/>
                  </a:schemeClr>
                </a:solidFill>
                <a:latin typeface="Calibri" panose="020F0502020204030204" pitchFamily="34" charset="0"/>
                <a:ea typeface="Calibri" panose="020F0502020204030204" pitchFamily="34" charset="0"/>
                <a:cs typeface="Arial" panose="020B0604020202020204" pitchFamily="34" charset="0"/>
              </a:rPr>
            </a:br>
            <a:endParaRPr lang="fa-IR" dirty="0"/>
          </a:p>
        </p:txBody>
      </p:sp>
      <p:sp>
        <p:nvSpPr>
          <p:cNvPr id="3" name="Content Placeholder 2"/>
          <p:cNvSpPr>
            <a:spLocks noGrp="1"/>
          </p:cNvSpPr>
          <p:nvPr>
            <p:ph idx="1"/>
          </p:nvPr>
        </p:nvSpPr>
        <p:spPr/>
        <p:txBody>
          <a:bodyPr/>
          <a:lstStyle/>
          <a:p>
            <a:pPr marL="0" lvl="0" indent="0">
              <a:lnSpc>
                <a:spcPct val="107000"/>
              </a:lnSpc>
              <a:buNone/>
            </a:pPr>
            <a:r>
              <a:rPr lang="fa-IR" sz="2400" dirty="0">
                <a:solidFill>
                  <a:schemeClr val="accent6"/>
                </a:solidFill>
                <a:latin typeface="Calibri" panose="020F0502020204030204" pitchFamily="34" charset="0"/>
                <a:ea typeface="Calibri" panose="020F0502020204030204" pitchFamily="34" charset="0"/>
              </a:rPr>
              <a:t>7- عدم تقویت  پول ملی در برابر </a:t>
            </a:r>
            <a:r>
              <a:rPr lang="fa-IR" sz="2400" dirty="0" err="1">
                <a:solidFill>
                  <a:schemeClr val="accent6"/>
                </a:solidFill>
                <a:latin typeface="Calibri" panose="020F0502020204030204" pitchFamily="34" charset="0"/>
                <a:ea typeface="Calibri" panose="020F0502020204030204" pitchFamily="34" charset="0"/>
              </a:rPr>
              <a:t>ارزهای</a:t>
            </a:r>
            <a:r>
              <a:rPr lang="fa-IR" sz="2400" dirty="0">
                <a:solidFill>
                  <a:schemeClr val="accent6"/>
                </a:solidFill>
                <a:latin typeface="Calibri" panose="020F0502020204030204" pitchFamily="34" charset="0"/>
                <a:ea typeface="Calibri" panose="020F0502020204030204" pitchFamily="34" charset="0"/>
              </a:rPr>
              <a:t> سایر کشور ها :</a:t>
            </a:r>
            <a:r>
              <a:rPr lang="fa-IR" sz="1800" dirty="0">
                <a:latin typeface="Calibri" panose="020F0502020204030204" pitchFamily="34" charset="0"/>
                <a:ea typeface="Calibri" panose="020F0502020204030204" pitchFamily="34" charset="0"/>
              </a:rPr>
              <a:t>تغییر واحد پول ملی صرفا یک تغییر اسمی است و هیچ تغییر واقعی در قدرت پول ملی ایجاد نخواهد کرد .در نتیجه بر بخش حقیقی اقتصاد تاثیری ندارد در واقع عامل اصلی تعیین کننده ارزش پول ملی  سطح تولید ملی و قدرت دولت  در اعمال حکمرانی خوب از جمله  در کنترل تورم است</a:t>
            </a:r>
            <a:endParaRPr lang="en-US" sz="1800" dirty="0">
              <a:latin typeface="Calibri" panose="020F0502020204030204" pitchFamily="34" charset="0"/>
              <a:ea typeface="Calibri" panose="020F0502020204030204" pitchFamily="34" charset="0"/>
              <a:cs typeface="Arial" panose="020B0604020202020204" pitchFamily="34" charset="0"/>
            </a:endParaRPr>
          </a:p>
          <a:p>
            <a:pPr marL="0" lvl="0" indent="0">
              <a:lnSpc>
                <a:spcPct val="107000"/>
              </a:lnSpc>
              <a:spcAft>
                <a:spcPts val="800"/>
              </a:spcAft>
              <a:buNone/>
            </a:pPr>
            <a:r>
              <a:rPr lang="fa-IR" sz="2400" dirty="0">
                <a:solidFill>
                  <a:schemeClr val="accent6"/>
                </a:solidFill>
                <a:latin typeface="Calibri" panose="020F0502020204030204" pitchFamily="34" charset="0"/>
                <a:ea typeface="Calibri" panose="020F0502020204030204" pitchFamily="34" charset="0"/>
              </a:rPr>
              <a:t>8- انجام اقدامات جایگزین: </a:t>
            </a:r>
            <a:r>
              <a:rPr lang="fa-IR" sz="1800" dirty="0">
                <a:latin typeface="Calibri" panose="020F0502020204030204" pitchFamily="34" charset="0"/>
                <a:ea typeface="Calibri" panose="020F0502020204030204" pitchFamily="34" charset="0"/>
              </a:rPr>
              <a:t>بهتر است به جای حذف صفر ها اقداماتی نظیر چاپ اسکناس درشت  ترویج بانکداری الکترونیک و افزایش بهره گیری </a:t>
            </a:r>
            <a:r>
              <a:rPr lang="fa-IR" sz="1800" dirty="0" err="1">
                <a:latin typeface="Calibri" panose="020F0502020204030204" pitchFamily="34" charset="0"/>
                <a:ea typeface="Calibri" panose="020F0502020204030204" pitchFamily="34" charset="0"/>
              </a:rPr>
              <a:t>ازکارت</a:t>
            </a:r>
            <a:r>
              <a:rPr lang="fa-IR" sz="1800" dirty="0">
                <a:latin typeface="Calibri" panose="020F0502020204030204" pitchFamily="34" charset="0"/>
                <a:ea typeface="Calibri" panose="020F0502020204030204" pitchFamily="34" charset="0"/>
              </a:rPr>
              <a:t> های اعتباری در پیش گرفت چرا که ریسک و هزینه اجرای این طرح ها  بسیار پایین تر بوده و مشکل استهلاک اسکناس و هزینه های وارده بابت جایگزینی اسکناس های مستهلک شده و به روز در مقایسه ارقام فعلی با ارقام گذشته وجود نخواهد داشت</a:t>
            </a:r>
            <a:endParaRPr lang="fa-IR" dirty="0"/>
          </a:p>
        </p:txBody>
      </p:sp>
    </p:spTree>
    <p:extLst>
      <p:ext uri="{BB962C8B-B14F-4D97-AF65-F5344CB8AC3E}">
        <p14:creationId xmlns:p14="http://schemas.microsoft.com/office/powerpoint/2010/main" val="4073387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5413" y="363232"/>
            <a:ext cx="8825657" cy="1915647"/>
          </a:xfrm>
        </p:spPr>
        <p:txBody>
          <a:bodyPr/>
          <a:lstStyle/>
          <a:p>
            <a:pPr algn="ctr"/>
            <a:r>
              <a:rPr lang="fa-IR" dirty="0"/>
              <a:t>اصلاح پولی:</a:t>
            </a:r>
            <a:br>
              <a:rPr lang="fa-IR" dirty="0"/>
            </a:br>
            <a:endParaRPr lang="fa-IR" dirty="0"/>
          </a:p>
        </p:txBody>
      </p:sp>
      <p:sp>
        <p:nvSpPr>
          <p:cNvPr id="3" name="Text Placeholder 2"/>
          <p:cNvSpPr>
            <a:spLocks noGrp="1"/>
          </p:cNvSpPr>
          <p:nvPr>
            <p:ph type="body" idx="1"/>
          </p:nvPr>
        </p:nvSpPr>
        <p:spPr>
          <a:xfrm>
            <a:off x="1245107" y="2034863"/>
            <a:ext cx="8825658" cy="936992"/>
          </a:xfrm>
        </p:spPr>
        <p:txBody>
          <a:bodyPr>
            <a:noAutofit/>
          </a:bodyPr>
          <a:lstStyle/>
          <a:p>
            <a:pPr algn="r"/>
            <a:r>
              <a:rPr lang="fa-IR" sz="2400" b="1" cap="none" spc="50" dirty="0">
                <a:ln w="9525" cmpd="sng">
                  <a:solidFill>
                    <a:schemeClr val="accent1"/>
                  </a:solidFill>
                  <a:prstDash val="solid"/>
                </a:ln>
                <a:solidFill>
                  <a:srgbClr val="70AD47">
                    <a:tint val="1000"/>
                  </a:srgbClr>
                </a:solidFill>
                <a:effectLst>
                  <a:glow rad="38100">
                    <a:schemeClr val="accent1">
                      <a:alpha val="40000"/>
                    </a:schemeClr>
                  </a:glow>
                </a:effectLst>
              </a:rPr>
              <a:t>به معنای تغییرات سطحی و </a:t>
            </a:r>
            <a:r>
              <a:rPr lang="fa-IR" sz="2400" b="1" cap="none" spc="50" dirty="0" err="1">
                <a:ln w="9525" cmpd="sng">
                  <a:solidFill>
                    <a:schemeClr val="accent1"/>
                  </a:solidFill>
                  <a:prstDash val="solid"/>
                </a:ln>
                <a:solidFill>
                  <a:srgbClr val="70AD47">
                    <a:tint val="1000"/>
                  </a:srgbClr>
                </a:solidFill>
                <a:effectLst>
                  <a:glow rad="38100">
                    <a:schemeClr val="accent1">
                      <a:alpha val="40000"/>
                    </a:schemeClr>
                  </a:glow>
                </a:effectLst>
              </a:rPr>
              <a:t>روبنایی</a:t>
            </a:r>
            <a:r>
              <a:rPr lang="fa-IR" sz="2400" b="1" cap="none" spc="50" dirty="0">
                <a:ln w="9525" cmpd="sng">
                  <a:solidFill>
                    <a:schemeClr val="accent1"/>
                  </a:solidFill>
                  <a:prstDash val="solid"/>
                </a:ln>
                <a:solidFill>
                  <a:srgbClr val="70AD47">
                    <a:tint val="1000"/>
                  </a:srgbClr>
                </a:solidFill>
                <a:effectLst>
                  <a:glow rad="38100">
                    <a:schemeClr val="accent1">
                      <a:alpha val="40000"/>
                    </a:schemeClr>
                  </a:glow>
                </a:effectLst>
              </a:rPr>
              <a:t> بوده و نمیتوان از ان انتظار داشت که تغیرات اساسی در حوزه پولی ایجاد نماید . این برنامه که به صورت حذف صفر از پول ملی است در واقع با تغییر ضریب </a:t>
            </a:r>
            <a:r>
              <a:rPr lang="fa-IR" sz="2400" b="1" cap="none" spc="50" dirty="0" err="1">
                <a:ln w="9525" cmpd="sng">
                  <a:solidFill>
                    <a:schemeClr val="accent1"/>
                  </a:solidFill>
                  <a:prstDash val="solid"/>
                </a:ln>
                <a:solidFill>
                  <a:srgbClr val="70AD47">
                    <a:tint val="1000"/>
                  </a:srgbClr>
                </a:solidFill>
                <a:effectLst>
                  <a:glow rad="38100">
                    <a:schemeClr val="accent1">
                      <a:alpha val="40000"/>
                    </a:schemeClr>
                  </a:glow>
                </a:effectLst>
              </a:rPr>
              <a:t>محاسباتی</a:t>
            </a:r>
            <a:r>
              <a:rPr lang="fa-IR" sz="2400" b="1" cap="none" spc="50" dirty="0">
                <a:ln w="9525" cmpd="sng">
                  <a:solidFill>
                    <a:schemeClr val="accent1"/>
                  </a:solidFill>
                  <a:prstDash val="solid"/>
                </a:ln>
                <a:solidFill>
                  <a:srgbClr val="70AD47">
                    <a:tint val="1000"/>
                  </a:srgbClr>
                </a:solidFill>
                <a:effectLst>
                  <a:glow rad="38100">
                    <a:schemeClr val="accent1">
                      <a:alpha val="40000"/>
                    </a:schemeClr>
                  </a:glow>
                </a:effectLst>
              </a:rPr>
              <a:t> سعی در تسهیل جریان مبادلات مالی و رویه های ثبت و حسابداری دارد.</a:t>
            </a:r>
          </a:p>
        </p:txBody>
      </p:sp>
      <p:sp>
        <p:nvSpPr>
          <p:cNvPr id="4" name="Flowchart: Preparation 3"/>
          <p:cNvSpPr/>
          <p:nvPr/>
        </p:nvSpPr>
        <p:spPr>
          <a:xfrm>
            <a:off x="90152" y="4298241"/>
            <a:ext cx="12101848" cy="2179834"/>
          </a:xfrm>
          <a:prstGeom prst="flowChartPreparation">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fa-IR" dirty="0"/>
              <a:t>این رویه از سال 1961تاکنون 71 بار در کشورهای مختلف </a:t>
            </a:r>
            <a:r>
              <a:rPr lang="fa-IR" dirty="0" err="1"/>
              <a:t>اجراشده</a:t>
            </a:r>
            <a:r>
              <a:rPr lang="fa-IR" dirty="0"/>
              <a:t> سابقه این کشور ها نشان میدهد که عموما حذف صغر از پول ملی پس از بحران ها و دوران تورم شدیدی  که به کاهش چشم گیر ارزش پول ملی منجر شده انجام گرفته است که هدف دولت از اجرای ان این بوده که ارزش اسکناس در دست مردم را افزایش داده و فعالان اقتصادی را به اتمام دوره تورمی متقاعد سازند.</a:t>
            </a:r>
          </a:p>
        </p:txBody>
      </p:sp>
    </p:spTree>
    <p:extLst>
      <p:ext uri="{BB962C8B-B14F-4D97-AF65-F5344CB8AC3E}">
        <p14:creationId xmlns:p14="http://schemas.microsoft.com/office/powerpoint/2010/main" val="3335348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143243645"/>
              </p:ext>
            </p:extLst>
          </p:nvPr>
        </p:nvGraphicFramePr>
        <p:xfrm>
          <a:off x="2032000" y="1562793"/>
          <a:ext cx="8128000" cy="45755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28834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انواع اصلاح پولی</a:t>
            </a:r>
          </a:p>
        </p:txBody>
      </p:sp>
      <p:graphicFrame>
        <p:nvGraphicFramePr>
          <p:cNvPr id="7" name="Diagram 6"/>
          <p:cNvGraphicFramePr/>
          <p:nvPr>
            <p:extLst>
              <p:ext uri="{D42A27DB-BD31-4B8C-83A1-F6EECF244321}">
                <p14:modId xmlns:p14="http://schemas.microsoft.com/office/powerpoint/2010/main" val="1294403541"/>
              </p:ext>
            </p:extLst>
          </p:nvPr>
        </p:nvGraphicFramePr>
        <p:xfrm>
          <a:off x="1331088" y="1250066"/>
          <a:ext cx="8889357" cy="5347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77172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solidFill>
                  <a:schemeClr val="accent3">
                    <a:lumMod val="75000"/>
                  </a:schemeClr>
                </a:solidFill>
              </a:rPr>
              <a:t>دیدگاه موافقان حذف صفر </a:t>
            </a:r>
            <a:r>
              <a:rPr lang="fa-IR" dirty="0" err="1">
                <a:solidFill>
                  <a:schemeClr val="accent3">
                    <a:lumMod val="75000"/>
                  </a:schemeClr>
                </a:solidFill>
              </a:rPr>
              <a:t>ازپول</a:t>
            </a:r>
            <a:r>
              <a:rPr lang="fa-IR" dirty="0">
                <a:solidFill>
                  <a:schemeClr val="accent3">
                    <a:lumMod val="75000"/>
                  </a:schemeClr>
                </a:solidFill>
              </a:rPr>
              <a:t> ملی</a:t>
            </a:r>
          </a:p>
        </p:txBody>
      </p:sp>
      <p:sp>
        <p:nvSpPr>
          <p:cNvPr id="3" name="Content Placeholder 2"/>
          <p:cNvSpPr>
            <a:spLocks noGrp="1"/>
          </p:cNvSpPr>
          <p:nvPr>
            <p:ph idx="1"/>
          </p:nvPr>
        </p:nvSpPr>
        <p:spPr/>
        <p:txBody>
          <a:bodyPr/>
          <a:lstStyle/>
          <a:p>
            <a:r>
              <a:rPr lang="fa-IR" sz="2400" dirty="0">
                <a:solidFill>
                  <a:schemeClr val="accent6"/>
                </a:solidFill>
              </a:rPr>
              <a:t>1-کاهش سرانه اسکناس و صرفه جویی در هزینه های انتشار ان :</a:t>
            </a:r>
            <a:r>
              <a:rPr lang="fa-IR" sz="1800" dirty="0"/>
              <a:t>سرانه اسکناس در گردش ایران در حدود 114 است در حالی که در بسیاری از کشور ها کمتر از 30 است حذف صفر سبب میشود اسکناس ها و سکه های خرد که وزنی در </a:t>
            </a:r>
            <a:r>
              <a:rPr lang="fa-IR" sz="1800" dirty="0" err="1"/>
              <a:t>معملات</a:t>
            </a:r>
            <a:r>
              <a:rPr lang="fa-IR" sz="1800" dirty="0"/>
              <a:t> نداشته و چاپ </a:t>
            </a:r>
            <a:r>
              <a:rPr lang="fa-IR" sz="1800" dirty="0" err="1"/>
              <a:t>وضرب</a:t>
            </a:r>
            <a:r>
              <a:rPr lang="fa-IR" sz="1800" dirty="0"/>
              <a:t> ان ها توجیه اقتصادی ندارند حذف شده و بانک مرکزی هزینه های خود را بابت چاپ اسکناس و ضرب سکه کاهش دهد و این در حالی است که برخی از این اسکناس ها و </a:t>
            </a:r>
            <a:r>
              <a:rPr lang="fa-IR" sz="1800" dirty="0" err="1"/>
              <a:t>مسکوکات</a:t>
            </a:r>
            <a:r>
              <a:rPr lang="fa-IR" sz="1800" dirty="0"/>
              <a:t> با هزینه بالاتری از قیمت اسمی خود چاپ یا ضرب میشوند.</a:t>
            </a:r>
          </a:p>
          <a:p>
            <a:r>
              <a:rPr lang="fa-IR" sz="2400" dirty="0">
                <a:solidFill>
                  <a:schemeClr val="accent6"/>
                </a:solidFill>
              </a:rPr>
              <a:t>2-تسهیل انتقال پول و کاهش ریسک ناشی از ان: </a:t>
            </a:r>
            <a:r>
              <a:rPr lang="fa-IR" sz="1800" dirty="0"/>
              <a:t>حذف صفر از واحد پولی و به تبع ان افزایش ارزش اسمی اسکناس و </a:t>
            </a:r>
            <a:r>
              <a:rPr lang="fa-IR" sz="1800" dirty="0" err="1"/>
              <a:t>مسکوکات</a:t>
            </a:r>
            <a:r>
              <a:rPr lang="fa-IR" sz="1800" dirty="0"/>
              <a:t> اصطلاحا درشت شدن اسکناس و </a:t>
            </a:r>
            <a:r>
              <a:rPr lang="fa-IR" sz="1800" dirty="0" err="1"/>
              <a:t>مسکوک</a:t>
            </a:r>
            <a:r>
              <a:rPr lang="fa-IR" sz="1800" dirty="0"/>
              <a:t> موجب سهولت </a:t>
            </a:r>
            <a:r>
              <a:rPr lang="fa-IR" sz="1800" dirty="0" err="1"/>
              <a:t>جابه</a:t>
            </a:r>
            <a:r>
              <a:rPr lang="fa-IR" sz="1800" dirty="0"/>
              <a:t> جایی پول و کاهش هزینه های نقل و انتقال و کاهش ریسک  حمل و نقل حجم بزرگ پول میگردد</a:t>
            </a:r>
            <a:r>
              <a:rPr lang="fa-IR" dirty="0"/>
              <a:t>.</a:t>
            </a:r>
          </a:p>
          <a:p>
            <a:r>
              <a:rPr lang="fa-IR" sz="2400" dirty="0">
                <a:solidFill>
                  <a:schemeClr val="accent6"/>
                </a:solidFill>
              </a:rPr>
              <a:t>3-سهولت نگهداری </a:t>
            </a:r>
            <a:r>
              <a:rPr lang="fa-IR" sz="2400" dirty="0" err="1">
                <a:solidFill>
                  <a:schemeClr val="accent6"/>
                </a:solidFill>
              </a:rPr>
              <a:t>حسابها</a:t>
            </a:r>
            <a:r>
              <a:rPr lang="fa-IR" sz="2400" dirty="0">
                <a:solidFill>
                  <a:schemeClr val="accent6"/>
                </a:solidFill>
              </a:rPr>
              <a:t> ارقام و کاهش خطا :</a:t>
            </a:r>
            <a:r>
              <a:rPr lang="fa-IR" sz="1800" dirty="0"/>
              <a:t>حذف صفر موجب کوچک شدن ارقام پولی شده و سر و کار داشتن با ارقام را ساده تر و احتمال ارتکاب اشتباه در ثبت حساب ها را کاهش میدهد و عدم انتشار قطع های مناسب پولی مشکلاتی چون:</a:t>
            </a:r>
          </a:p>
        </p:txBody>
      </p:sp>
    </p:spTree>
    <p:extLst>
      <p:ext uri="{BB962C8B-B14F-4D97-AF65-F5344CB8AC3E}">
        <p14:creationId xmlns:p14="http://schemas.microsoft.com/office/powerpoint/2010/main" val="237716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مشکلات عدم انتشار قطع های مناسب پولی </a:t>
            </a:r>
          </a:p>
        </p:txBody>
      </p:sp>
      <p:sp>
        <p:nvSpPr>
          <p:cNvPr id="3" name="Content Placeholder 2"/>
          <p:cNvSpPr>
            <a:spLocks noGrp="1"/>
          </p:cNvSpPr>
          <p:nvPr>
            <p:ph idx="1"/>
          </p:nvPr>
        </p:nvSpPr>
        <p:spPr/>
        <p:txBody>
          <a:bodyPr/>
          <a:lstStyle/>
          <a:p>
            <a:r>
              <a:rPr lang="fa-IR" dirty="0"/>
              <a:t>1-افزایش هزینه های مربوط به سرمایه گزاری در </a:t>
            </a:r>
            <a:r>
              <a:rPr lang="fa-IR" dirty="0" err="1"/>
              <a:t>مینه</a:t>
            </a:r>
            <a:r>
              <a:rPr lang="fa-IR" dirty="0"/>
              <a:t> خرید ماشین های تفکیک اسکناس –دستگاه های پول شمار </a:t>
            </a:r>
            <a:r>
              <a:rPr lang="fa-IR" dirty="0" err="1"/>
              <a:t>ودستگاه</a:t>
            </a:r>
            <a:r>
              <a:rPr lang="fa-IR" dirty="0"/>
              <a:t> های خود پرداز</a:t>
            </a:r>
          </a:p>
          <a:p>
            <a:r>
              <a:rPr lang="fa-IR" dirty="0"/>
              <a:t>2-افزایش هزینه های مربوط به حمل و نقل اسکناس و نیز هزینه های بیمه و اسکورت</a:t>
            </a:r>
          </a:p>
          <a:p>
            <a:r>
              <a:rPr lang="fa-IR" dirty="0"/>
              <a:t>3- توسعه فضای خزائن بانک مرکزی و بانک ها که ارتباط مستقیم با حجم برگ اسکناس دارد.</a:t>
            </a:r>
          </a:p>
          <a:p>
            <a:r>
              <a:rPr lang="fa-IR" dirty="0"/>
              <a:t>4-اتلاف وقت مراجعان در صف باجه بانک ها و دستگاه های خود پرداز .</a:t>
            </a:r>
          </a:p>
          <a:p>
            <a:r>
              <a:rPr lang="fa-IR" dirty="0"/>
              <a:t>5- شمارش نکردن صحیح اسکناس که موجب عدم اطمینان و مشاجره مراجعان با بانک ها میگردد</a:t>
            </a:r>
          </a:p>
          <a:p>
            <a:endParaRPr lang="fa-IR" dirty="0"/>
          </a:p>
        </p:txBody>
      </p:sp>
    </p:spTree>
    <p:extLst>
      <p:ext uri="{BB962C8B-B14F-4D97-AF65-F5344CB8AC3E}">
        <p14:creationId xmlns:p14="http://schemas.microsoft.com/office/powerpoint/2010/main" val="1454033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solidFill>
                  <a:schemeClr val="accent3">
                    <a:lumMod val="75000"/>
                  </a:schemeClr>
                </a:solidFill>
              </a:rPr>
              <a:t>دیدگاه موافقان حذف صفر </a:t>
            </a:r>
            <a:r>
              <a:rPr lang="fa-IR" dirty="0" err="1">
                <a:solidFill>
                  <a:schemeClr val="accent3">
                    <a:lumMod val="75000"/>
                  </a:schemeClr>
                </a:solidFill>
              </a:rPr>
              <a:t>ازپول</a:t>
            </a:r>
            <a:r>
              <a:rPr lang="fa-IR" dirty="0">
                <a:solidFill>
                  <a:schemeClr val="accent3">
                    <a:lumMod val="75000"/>
                  </a:schemeClr>
                </a:solidFill>
              </a:rPr>
              <a:t> ملی</a:t>
            </a:r>
          </a:p>
        </p:txBody>
      </p:sp>
      <p:sp>
        <p:nvSpPr>
          <p:cNvPr id="3" name="Content Placeholder 2"/>
          <p:cNvSpPr>
            <a:spLocks noGrp="1"/>
          </p:cNvSpPr>
          <p:nvPr>
            <p:ph idx="1"/>
          </p:nvPr>
        </p:nvSpPr>
        <p:spPr/>
        <p:txBody>
          <a:bodyPr>
            <a:normAutofit fontScale="92500" lnSpcReduction="20000"/>
          </a:bodyPr>
          <a:lstStyle/>
          <a:p>
            <a:r>
              <a:rPr lang="fa-IR" sz="2400" dirty="0">
                <a:solidFill>
                  <a:schemeClr val="accent6"/>
                </a:solidFill>
              </a:rPr>
              <a:t>4-تسهیل جریان مبادلات بازرگانی و کاهش هزینه مبادله :</a:t>
            </a:r>
            <a:r>
              <a:rPr lang="fa-IR" sz="1800" dirty="0"/>
              <a:t>در حال حاضر برای انجام </a:t>
            </a:r>
            <a:r>
              <a:rPr lang="fa-IR" sz="1800" dirty="0" err="1"/>
              <a:t>معاملات</a:t>
            </a:r>
            <a:r>
              <a:rPr lang="fa-IR" sz="1800" dirty="0"/>
              <a:t> نیاز به حجم بالایی از اسکناس است . این امر علاوه براین که موجب میشود اسکناس های زیاد مورد استفاده به تدریج مستهلک شوند  سبب صرف زمان زیادی برای انجام عملیات مالی و بانکی میگردد . افزایش ارزش اسمی پول در اثر حذف صفر از واحد پولی و به تبع ان افزایش ارزش اسمی اسکناس و </a:t>
            </a:r>
            <a:r>
              <a:rPr lang="fa-IR" sz="1800" dirty="0" err="1"/>
              <a:t>مسکوکات</a:t>
            </a:r>
            <a:r>
              <a:rPr lang="fa-IR" sz="1800" dirty="0"/>
              <a:t> موجب سهولت </a:t>
            </a:r>
            <a:r>
              <a:rPr lang="fa-IR" sz="1800" dirty="0" err="1"/>
              <a:t>جابه</a:t>
            </a:r>
            <a:r>
              <a:rPr lang="fa-IR" sz="1800" dirty="0"/>
              <a:t> جایی پول و کاهش  هزینه های نقل و انتقال و کاهش ریسک حمل نقل حجم بزرگ پول می گردد در صورت حذف صفر از واحد پول چند واحد پول ملی با یک واحد پول امریکایی و اروپایی تقریبا برابری میکند که این امر مقایسه  ارقام پولی داخلی را با </a:t>
            </a:r>
            <a:r>
              <a:rPr lang="fa-IR" sz="1800" dirty="0" err="1"/>
              <a:t>ارزهای</a:t>
            </a:r>
            <a:r>
              <a:rPr lang="fa-IR" sz="1800" dirty="0"/>
              <a:t> دیگر ساده تر کرده و مبادلات خارجی را تسهیل میکند .</a:t>
            </a:r>
          </a:p>
          <a:p>
            <a:r>
              <a:rPr lang="fa-IR" sz="2100" dirty="0">
                <a:solidFill>
                  <a:schemeClr val="accent6"/>
                </a:solidFill>
              </a:rPr>
              <a:t>5-عدم افزایش نرخ تورم با اجرای طرح :</a:t>
            </a:r>
            <a:r>
              <a:rPr lang="fa-IR" sz="1900" dirty="0"/>
              <a:t>تغییر واحد پولی اساسا یک پدیده اسمی است یعنی سطح </a:t>
            </a:r>
            <a:r>
              <a:rPr lang="fa-IR" sz="1900" dirty="0" err="1"/>
              <a:t>کلیهمتغییرهای</a:t>
            </a:r>
            <a:r>
              <a:rPr lang="fa-IR" sz="1900" dirty="0"/>
              <a:t> اسمی (</a:t>
            </a:r>
            <a:r>
              <a:rPr lang="fa-IR" sz="1900" dirty="0" err="1"/>
              <a:t>ازجنس</a:t>
            </a:r>
            <a:r>
              <a:rPr lang="fa-IR" sz="1900" dirty="0"/>
              <a:t> ریال یا ارزش ) را با مقیاس مشخصی (مثلا1/10000)تعدیل میکند مثل نقشه های جغرافیایی که در مقیاس خاصی کوچکش میکنند تا بشه تصویر ی از اماکن و </a:t>
            </a:r>
            <a:r>
              <a:rPr lang="fa-IR" sz="1900" dirty="0" err="1"/>
              <a:t>مواصلاتی</a:t>
            </a:r>
            <a:r>
              <a:rPr lang="fa-IR" sz="1900" dirty="0"/>
              <a:t> در اختیار </a:t>
            </a:r>
            <a:r>
              <a:rPr lang="fa-IR" sz="1900" dirty="0" err="1"/>
              <a:t>داشت.در</a:t>
            </a:r>
            <a:r>
              <a:rPr lang="fa-IR" sz="1900" dirty="0"/>
              <a:t> این صورت تغییری در ارزش حقیقی </a:t>
            </a:r>
            <a:r>
              <a:rPr lang="fa-IR" sz="1900" dirty="0" err="1"/>
              <a:t>متغییرهای</a:t>
            </a:r>
            <a:r>
              <a:rPr lang="fa-IR" sz="1900" dirty="0"/>
              <a:t> مذکور و یا قیمت های نسبی کالاها و خدمات ایجاد نخواهد کرد .</a:t>
            </a:r>
          </a:p>
          <a:p>
            <a:r>
              <a:rPr lang="fa-IR" sz="1900" dirty="0"/>
              <a:t>از طرف دیگر برخی استدلال کرده </a:t>
            </a:r>
            <a:r>
              <a:rPr lang="fa-IR" sz="1900" dirty="0" err="1"/>
              <a:t>اند</a:t>
            </a:r>
            <a:r>
              <a:rPr lang="fa-IR" sz="1900" dirty="0"/>
              <a:t> که حذف صفر از پول ملی نه تنها سیاستی تورم زا نیست  بلکه در جهت کاهش تورم عمل میکند به دلیل اینکه تغییر واحد پول که معمولا با چاپ اسکناس با ارزش اسمی بالاتر همراه است منجر به افزایش تقاضای اسکناس و </a:t>
            </a:r>
            <a:r>
              <a:rPr lang="fa-IR" sz="1900" dirty="0" err="1"/>
              <a:t>مسکوک</a:t>
            </a:r>
            <a:r>
              <a:rPr lang="fa-IR" sz="1900" dirty="0"/>
              <a:t> (افزایش میزان نگهداری پول نقد توسط عموم)خواهد شد. در واقع افزایش قدرت خرید ارزش اسمی پول از طریق افزایش تقاضا برای اسکناس و </a:t>
            </a:r>
            <a:r>
              <a:rPr lang="fa-IR" sz="1900" dirty="0" err="1"/>
              <a:t>مسکوک</a:t>
            </a:r>
            <a:r>
              <a:rPr lang="fa-IR" sz="1900" dirty="0"/>
              <a:t> و کاهش ضریب فزاینده پولی همانند یک سیاست پولی انقباضی عمل میکند و از حجم پول موجود میکاهد که خود یک اثر ضد تورمی است .</a:t>
            </a:r>
          </a:p>
        </p:txBody>
      </p:sp>
    </p:spTree>
    <p:extLst>
      <p:ext uri="{BB962C8B-B14F-4D97-AF65-F5344CB8AC3E}">
        <p14:creationId xmlns:p14="http://schemas.microsoft.com/office/powerpoint/2010/main" val="545137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solidFill>
                  <a:schemeClr val="accent3">
                    <a:lumMod val="75000"/>
                  </a:schemeClr>
                </a:solidFill>
              </a:rPr>
              <a:t>دیدگاه موافقان حذف صفر </a:t>
            </a:r>
            <a:r>
              <a:rPr lang="fa-IR" dirty="0" err="1">
                <a:solidFill>
                  <a:schemeClr val="accent3">
                    <a:lumMod val="75000"/>
                  </a:schemeClr>
                </a:solidFill>
              </a:rPr>
              <a:t>ازپول</a:t>
            </a:r>
            <a:r>
              <a:rPr lang="fa-IR" dirty="0">
                <a:solidFill>
                  <a:schemeClr val="accent3">
                    <a:lumMod val="75000"/>
                  </a:schemeClr>
                </a:solidFill>
              </a:rPr>
              <a:t> ملی</a:t>
            </a:r>
          </a:p>
        </p:txBody>
      </p:sp>
      <p:sp>
        <p:nvSpPr>
          <p:cNvPr id="3" name="Content Placeholder 2"/>
          <p:cNvSpPr>
            <a:spLocks noGrp="1"/>
          </p:cNvSpPr>
          <p:nvPr>
            <p:ph idx="1"/>
          </p:nvPr>
        </p:nvSpPr>
        <p:spPr/>
        <p:txBody>
          <a:bodyPr/>
          <a:lstStyle/>
          <a:p>
            <a:r>
              <a:rPr lang="fa-IR" sz="2400" dirty="0">
                <a:solidFill>
                  <a:schemeClr val="accent6"/>
                </a:solidFill>
              </a:rPr>
              <a:t>6-کاهش انتظارات تورمی : </a:t>
            </a:r>
            <a:r>
              <a:rPr lang="fa-IR" sz="1800" dirty="0"/>
              <a:t>یکی از عوامل موثر بر تورم عامل روانی است مثلا در صورتی که فعالان اقتصادی تصور کنند که در یک زمان مشخص در </a:t>
            </a:r>
            <a:r>
              <a:rPr lang="fa-IR" sz="1800" dirty="0" err="1"/>
              <a:t>اینده</a:t>
            </a:r>
            <a:r>
              <a:rPr lang="fa-IR" sz="1800" dirty="0"/>
              <a:t> تورم به وجود خواهد </a:t>
            </a:r>
            <a:r>
              <a:rPr lang="fa-IR" sz="1800" dirty="0" err="1"/>
              <a:t>امد</a:t>
            </a:r>
            <a:r>
              <a:rPr lang="fa-IR" sz="1800" dirty="0"/>
              <a:t> سعی در خرید کالای مورد نیاز قبل از بروز تورم میکنند یعنی تقاضا افزایش میابد و از طرف دیگر </a:t>
            </a:r>
            <a:r>
              <a:rPr lang="fa-IR" sz="1800" dirty="0" err="1"/>
              <a:t>فروشنگان</a:t>
            </a:r>
            <a:r>
              <a:rPr lang="fa-IR" sz="1800" dirty="0"/>
              <a:t> و تولید </a:t>
            </a:r>
            <a:r>
              <a:rPr lang="fa-IR" sz="1800" dirty="0" err="1"/>
              <a:t>کنندگان</a:t>
            </a:r>
            <a:r>
              <a:rPr lang="fa-IR" sz="1800" dirty="0"/>
              <a:t> هم تمایل به فروش محصولات خود در دوره بروز تورم دارند یعنی کاهش عرضه که این فعل و انفعالات خود موجب ایجاد تورم میگردد پس یکی از مهم ترین مقدمات مهار تورم . کنترل انتظارات تورمی است که به معنای متقاعد شدن مردم و فعالان اقتصادی به پایان دوره تورمی در اقتصاد است وقتی پول یک کشور دارای تعداد زیادی صفر باشد به طور معمول توهم پولی نزد آحاد ان جامعه بیشتر است که موجب افزایش انتظارات تورمی و افزایش قیمت ها میگردد که با اجرای برنامه حذف صفر از پول ملی از اثر انتظارات تورمی کاسته شده و روند قیمت ها به سمت پایین تعدیل میشود .</a:t>
            </a:r>
          </a:p>
          <a:p>
            <a:r>
              <a:rPr lang="fa-IR" sz="2400" dirty="0">
                <a:solidFill>
                  <a:schemeClr val="accent6"/>
                </a:solidFill>
              </a:rPr>
              <a:t>7-پایین بودن هزینه های اجرای این طرح: </a:t>
            </a:r>
            <a:r>
              <a:rPr lang="fa-IR" sz="1800" dirty="0"/>
              <a:t>یکی از مزیت های این سیاست این است که اجرای ان مستلزم صرف هزینه های هنگفتی نبوده و صرفا نیازمند انتشار اسکناس های جدید و جایگزینی ان با اسکناس های قبلی در کنار اگاه  کردن عاملان اقتصادی و بازار های مالی  نسبت به تغییرات جدید است </a:t>
            </a:r>
            <a:endParaRPr lang="fa-IR" dirty="0"/>
          </a:p>
        </p:txBody>
      </p:sp>
    </p:spTree>
    <p:extLst>
      <p:ext uri="{BB962C8B-B14F-4D97-AF65-F5344CB8AC3E}">
        <p14:creationId xmlns:p14="http://schemas.microsoft.com/office/powerpoint/2010/main" val="2045306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solidFill>
                  <a:schemeClr val="accent3">
                    <a:lumMod val="75000"/>
                  </a:schemeClr>
                </a:solidFill>
              </a:rPr>
              <a:t>دیدگاه موافقان حذف صفر </a:t>
            </a:r>
            <a:r>
              <a:rPr lang="fa-IR" dirty="0" err="1">
                <a:solidFill>
                  <a:schemeClr val="accent3">
                    <a:lumMod val="75000"/>
                  </a:schemeClr>
                </a:solidFill>
              </a:rPr>
              <a:t>ازپول</a:t>
            </a:r>
            <a:r>
              <a:rPr lang="fa-IR" dirty="0">
                <a:solidFill>
                  <a:schemeClr val="accent3">
                    <a:lumMod val="75000"/>
                  </a:schemeClr>
                </a:solidFill>
              </a:rPr>
              <a:t> ملی</a:t>
            </a:r>
          </a:p>
        </p:txBody>
      </p:sp>
      <p:sp>
        <p:nvSpPr>
          <p:cNvPr id="3" name="Content Placeholder 2"/>
          <p:cNvSpPr>
            <a:spLocks noGrp="1"/>
          </p:cNvSpPr>
          <p:nvPr>
            <p:ph idx="1"/>
          </p:nvPr>
        </p:nvSpPr>
        <p:spPr/>
        <p:txBody>
          <a:bodyPr/>
          <a:lstStyle/>
          <a:p>
            <a:r>
              <a:rPr lang="fa-IR" sz="2400" dirty="0">
                <a:solidFill>
                  <a:schemeClr val="accent6"/>
                </a:solidFill>
              </a:rPr>
              <a:t>8-تقویت پول ملی در برابر ارز های سایر کشور ها و ارتقای روحیه ملی :</a:t>
            </a:r>
            <a:r>
              <a:rPr lang="fa-IR" sz="1800" dirty="0"/>
              <a:t>سیاستمداران با تغییر واحد پولی و کاهش مقدار پول ملی که برای خرید یک واحد ارز لازم است سعی میکنند این نگرش را که پول </a:t>
            </a:r>
            <a:r>
              <a:rPr lang="fa-IR" sz="1800" dirty="0" err="1"/>
              <a:t>انان</a:t>
            </a:r>
            <a:r>
              <a:rPr lang="fa-IR" sz="1800" dirty="0"/>
              <a:t> در مقابل ارز های بین </a:t>
            </a:r>
            <a:r>
              <a:rPr lang="fa-IR" sz="1800" dirty="0" err="1"/>
              <a:t>المللی</a:t>
            </a:r>
            <a:r>
              <a:rPr lang="fa-IR" sz="1800" dirty="0"/>
              <a:t> ارزشی ندارد را از بین ببرند و همچنین این حس القا میشود که تورم موضوعی مربوط به گذشته است و خاتمه یافته در نتیجه اعتماد عمومی نسبت به پول ملی افزایش میابد </a:t>
            </a:r>
          </a:p>
          <a:p>
            <a:r>
              <a:rPr lang="fa-IR" sz="2400" dirty="0">
                <a:solidFill>
                  <a:schemeClr val="accent6"/>
                </a:solidFill>
              </a:rPr>
              <a:t>9- جلوگیری از نفوذ </a:t>
            </a:r>
            <a:r>
              <a:rPr lang="fa-IR" sz="2400" dirty="0" err="1">
                <a:solidFill>
                  <a:schemeClr val="accent6"/>
                </a:solidFill>
              </a:rPr>
              <a:t>ارزهای</a:t>
            </a:r>
            <a:r>
              <a:rPr lang="fa-IR" sz="2400" dirty="0">
                <a:solidFill>
                  <a:schemeClr val="accent6"/>
                </a:solidFill>
              </a:rPr>
              <a:t> سایر کشور ها در اقتصاد :</a:t>
            </a:r>
            <a:r>
              <a:rPr lang="fa-IR" sz="1800" dirty="0"/>
              <a:t>با کاهش ارزش پول یک کشور  افراد  جامعه معمولا به منظور حفظ قدرت خرید  پول خود را تبدیل به </a:t>
            </a:r>
            <a:r>
              <a:rPr lang="fa-IR" sz="1800" dirty="0" err="1"/>
              <a:t>ارزهای</a:t>
            </a:r>
            <a:r>
              <a:rPr lang="fa-IR" sz="1800" dirty="0"/>
              <a:t> معتبر بین </a:t>
            </a:r>
            <a:r>
              <a:rPr lang="fa-IR" sz="1800" dirty="0" err="1"/>
              <a:t>المللی</a:t>
            </a:r>
            <a:r>
              <a:rPr lang="fa-IR" sz="1800" dirty="0"/>
              <a:t> کرده و نگهداری میکنند که به اصطلاح این فرایند </a:t>
            </a:r>
            <a:r>
              <a:rPr lang="fa-IR" sz="1800" dirty="0" err="1"/>
              <a:t>دلاریزه</a:t>
            </a:r>
            <a:r>
              <a:rPr lang="fa-IR" sz="1800" dirty="0"/>
              <a:t> شدن نام دارد .در این صورت کنترل مقامات پولی بر حجم نقدینگی کاهش یافته و اقتدار بانک مرکزی در اعمال سیاست های پولی تنزل میابد . در نتیجه حتی اعمال بهترین سیاست های پولی نمیتواند اهداف پولی را تامین نماید. بنابراین دولت ها سعی دارند برای حفظ موقعیت خود با اجرای برنامه تغییر واحد پول و ایجاد اعتماد عمومی نسبت به پول ملی حوزه اقتدار خود را حفظ نمایند .</a:t>
            </a:r>
          </a:p>
        </p:txBody>
      </p:sp>
    </p:spTree>
    <p:extLst>
      <p:ext uri="{BB962C8B-B14F-4D97-AF65-F5344CB8AC3E}">
        <p14:creationId xmlns:p14="http://schemas.microsoft.com/office/powerpoint/2010/main" val="23764961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393</TotalTime>
  <Words>2003</Words>
  <Application>Microsoft Office PowerPoint</Application>
  <PresentationFormat>صفحه گسترده</PresentationFormat>
  <Paragraphs>52</Paragraphs>
  <Slides>12</Slides>
  <Notes>1</Notes>
  <HiddenSlides>0</HiddenSlides>
  <MMClips>0</MMClips>
  <ScaleCrop>false</ScaleCrop>
  <HeadingPairs>
    <vt:vector size="4" baseType="variant">
      <vt:variant>
        <vt:lpstr>طرح زمینه</vt:lpstr>
      </vt:variant>
      <vt:variant>
        <vt:i4>1</vt:i4>
      </vt:variant>
      <vt:variant>
        <vt:lpstr>عنوان های اسلاید</vt:lpstr>
      </vt:variant>
      <vt:variant>
        <vt:i4>12</vt:i4>
      </vt:variant>
    </vt:vector>
  </HeadingPairs>
  <TitlesOfParts>
    <vt:vector size="13" baseType="lpstr">
      <vt:lpstr>Ion</vt:lpstr>
      <vt:lpstr>بسم الله الرحمن الرحیم</vt:lpstr>
      <vt:lpstr>اصلاح پولی: </vt:lpstr>
      <vt:lpstr>ارائه PowerPoint</vt:lpstr>
      <vt:lpstr>انواع اصلاح پولی</vt:lpstr>
      <vt:lpstr>دیدگاه موافقان حذف صفر ازپول ملی</vt:lpstr>
      <vt:lpstr>مشکلات عدم انتشار قطع های مناسب پولی </vt:lpstr>
      <vt:lpstr>دیدگاه موافقان حذف صفر ازپول ملی</vt:lpstr>
      <vt:lpstr>دیدگاه موافقان حذف صفر ازپول ملی</vt:lpstr>
      <vt:lpstr>دیدگاه موافقان حذف صفر ازپول ملی</vt:lpstr>
      <vt:lpstr>دیدگاه مخالفان حذف صفر از پول ملی  </vt:lpstr>
      <vt:lpstr>دیدگاه مخالفان حذف صفر از پول ملی  </vt:lpstr>
      <vt:lpstr>دیدگاه مخالفان حذف صفر از پول ملی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hasti</dc:creator>
  <cp:lastModifiedBy>www.mahe.nm.taban@gmail.com</cp:lastModifiedBy>
  <cp:revision>46</cp:revision>
  <dcterms:created xsi:type="dcterms:W3CDTF">2022-11-10T16:54:43Z</dcterms:created>
  <dcterms:modified xsi:type="dcterms:W3CDTF">2022-12-05T07:08:09Z</dcterms:modified>
</cp:coreProperties>
</file>